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76" r:id="rId3"/>
    <p:sldId id="271" r:id="rId4"/>
    <p:sldId id="272" r:id="rId5"/>
    <p:sldId id="273" r:id="rId6"/>
    <p:sldId id="275" r:id="rId7"/>
    <p:sldId id="274" r:id="rId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lin Lintzén" initials="ML" lastIdx="15" clrIdx="0">
    <p:extLst>
      <p:ext uri="{19B8F6BF-5375-455C-9EA6-DF929625EA0E}">
        <p15:presenceInfo xmlns:p15="http://schemas.microsoft.com/office/powerpoint/2012/main" userId="S::malin@lintzenconsulting.se::29e20e08-fe99-49bb-a592-d0e33308ab8d" providerId="AD"/>
      </p:ext>
    </p:extLst>
  </p:cmAuthor>
  <p:cmAuthor id="2" name="Malin Lintzén" initials="ML [2]" lastIdx="2" clrIdx="1">
    <p:extLst>
      <p:ext uri="{19B8F6BF-5375-455C-9EA6-DF929625EA0E}">
        <p15:presenceInfo xmlns:p15="http://schemas.microsoft.com/office/powerpoint/2012/main" userId="b3c7dfdc258c36d7" providerId="Windows Live"/>
      </p:ext>
    </p:extLst>
  </p:cmAuthor>
  <p:cmAuthor id="3" name="Grundel Alexandra" initials="GA" lastIdx="1" clrIdx="2">
    <p:extLst>
      <p:ext uri="{19B8F6BF-5375-455C-9EA6-DF929625EA0E}">
        <p15:presenceInfo xmlns:p15="http://schemas.microsoft.com/office/powerpoint/2012/main" userId="S-1-5-21-466509168-1772936955-2901788264-15327" providerId="AD"/>
      </p:ext>
    </p:extLst>
  </p:cmAuthor>
  <p:cmAuthor id="4" name="Kullgren Ida" initials="KI" lastIdx="4" clrIdx="3">
    <p:extLst>
      <p:ext uri="{19B8F6BF-5375-455C-9EA6-DF929625EA0E}">
        <p15:presenceInfo xmlns:p15="http://schemas.microsoft.com/office/powerpoint/2012/main" userId="S-1-5-21-466509168-1772936955-2901788264-311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5" autoAdjust="0"/>
    <p:restoredTop sz="83901" autoAdjust="0"/>
  </p:normalViewPr>
  <p:slideViewPr>
    <p:cSldViewPr snapToGrid="0" showGuides="1">
      <p:cViewPr varScale="1">
        <p:scale>
          <a:sx n="54" d="100"/>
          <a:sy n="54" d="100"/>
        </p:scale>
        <p:origin x="108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E49622-6AE6-4199-8531-48AF890BEDA5}" type="datetimeFigureOut">
              <a:rPr lang="sv-SE" smtClean="0"/>
              <a:t>2019-06-14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3B0B99-8B5F-4A09-A6FA-8F132C631707}" type="slidenum">
              <a:rPr lang="sv-SE" smtClean="0"/>
              <a:t>‹#›</a:t>
            </a:fld>
            <a:endParaRPr lang="sv-SE"/>
          </a:p>
        </p:txBody>
      </p:sp>
    </p:spTree>
    <p:extLst>
      <p:ext uri="{BB962C8B-B14F-4D97-AF65-F5344CB8AC3E}">
        <p14:creationId xmlns:p14="http://schemas.microsoft.com/office/powerpoint/2010/main" val="3223097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msb.se/kontinuitetshanterin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Om presentationen</a:t>
            </a:r>
          </a:p>
          <a:p>
            <a:endParaRPr lang="sv-SE" dirty="0"/>
          </a:p>
          <a:p>
            <a:r>
              <a:rPr lang="sv-SE" dirty="0"/>
              <a:t>Den här presentationen innehåller tre </a:t>
            </a:r>
            <a:r>
              <a:rPr lang="sv-SE" dirty="0" smtClean="0"/>
              <a:t>scenarier </a:t>
            </a:r>
            <a:r>
              <a:rPr lang="sv-SE" dirty="0"/>
              <a:t>som kan användas för att väcka ett intresse för och behovet av kontinuitetshantering. Deltagarna ges möjlighet att reflektera kring hur verksamheten skulle påverkas av bortfall av </a:t>
            </a:r>
            <a:r>
              <a:rPr lang="sv-SE" dirty="0" smtClean="0"/>
              <a:t>tre resurser</a:t>
            </a:r>
            <a:r>
              <a:rPr lang="sv-SE" baseline="0" dirty="0" smtClean="0"/>
              <a:t> </a:t>
            </a:r>
            <a:r>
              <a:rPr lang="sv-SE" dirty="0" smtClean="0"/>
              <a:t>–</a:t>
            </a:r>
            <a:r>
              <a:rPr lang="sv-SE" baseline="0" dirty="0" smtClean="0"/>
              <a:t> </a:t>
            </a:r>
            <a:r>
              <a:rPr lang="sv-SE" dirty="0" smtClean="0"/>
              <a:t>el</a:t>
            </a:r>
            <a:r>
              <a:rPr lang="sv-SE" dirty="0"/>
              <a:t>, it och </a:t>
            </a:r>
            <a:r>
              <a:rPr lang="sv-SE" dirty="0" smtClean="0"/>
              <a:t>personal. </a:t>
            </a:r>
            <a:r>
              <a:rPr lang="sv-SE" dirty="0"/>
              <a:t>Presentationen innehåller även förslag på diskussionsfrågor.  </a:t>
            </a:r>
          </a:p>
        </p:txBody>
      </p:sp>
      <p:sp>
        <p:nvSpPr>
          <p:cNvPr id="4" name="Platshållare för bildnummer 3"/>
          <p:cNvSpPr>
            <a:spLocks noGrp="1"/>
          </p:cNvSpPr>
          <p:nvPr>
            <p:ph type="sldNum" sz="quarter" idx="5"/>
          </p:nvPr>
        </p:nvSpPr>
        <p:spPr/>
        <p:txBody>
          <a:bodyPr/>
          <a:lstStyle/>
          <a:p>
            <a:fld id="{6B3B0B99-8B5F-4A09-A6FA-8F132C631707}" type="slidenum">
              <a:rPr lang="sv-SE" smtClean="0"/>
              <a:t>1</a:t>
            </a:fld>
            <a:endParaRPr lang="sv-SE"/>
          </a:p>
        </p:txBody>
      </p:sp>
    </p:spTree>
    <p:extLst>
      <p:ext uri="{BB962C8B-B14F-4D97-AF65-F5344CB8AC3E}">
        <p14:creationId xmlns:p14="http://schemas.microsoft.com/office/powerpoint/2010/main" val="3830969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b="1" dirty="0" smtClean="0">
                <a:solidFill>
                  <a:schemeClr val="tx1"/>
                </a:solidFill>
              </a:rPr>
              <a:t>Förslag på upplägg som tar ca. 30 min:</a:t>
            </a:r>
          </a:p>
          <a:p>
            <a:r>
              <a:rPr lang="sv-SE" sz="1200" dirty="0" smtClean="0">
                <a:solidFill>
                  <a:schemeClr val="tx1"/>
                </a:solidFill>
              </a:rPr>
              <a:t>Del 1 (5 min): Beskriv scenariot. Välj ett scenario från materialet, bild 3-5, eller ta en verklig händelse som er eller en annan organisation har drabbats av.</a:t>
            </a:r>
          </a:p>
          <a:p>
            <a:r>
              <a:rPr lang="sv-SE" sz="1200" dirty="0" smtClean="0">
                <a:solidFill>
                  <a:schemeClr val="tx1"/>
                </a:solidFill>
              </a:rPr>
              <a:t>Del 2 (15 min): Diskussion utifrån några av frågorna på bild 6. </a:t>
            </a:r>
          </a:p>
          <a:p>
            <a:r>
              <a:rPr lang="sv-SE" sz="1200" dirty="0" smtClean="0">
                <a:solidFill>
                  <a:schemeClr val="tx1"/>
                </a:solidFill>
              </a:rPr>
              <a:t>Del 3 (10 min): Berätta om kontinuitetshantering och vad det syftar till. På </a:t>
            </a:r>
            <a:r>
              <a:rPr lang="sv-SE" sz="1200" dirty="0" smtClean="0">
                <a:solidFill>
                  <a:schemeClr val="tx1"/>
                </a:solidFill>
                <a:hlinkClick r:id="rId3">
                  <a:extLst>
                    <a:ext uri="{A12FA001-AC4F-418D-AE19-62706E023703}">
                      <ahyp:hlinkClr xmlns:lc="http://schemas.openxmlformats.org/drawingml/2006/lockedCanvas" xmlns="" xmlns:ahyp="http://schemas.microsoft.com/office/drawing/2018/hyperlinkcolor" val="tx"/>
                    </a:ext>
                  </a:extLst>
                </a:hlinkClick>
              </a:rPr>
              <a:t>www.msb.se/kontinuitetshantering</a:t>
            </a:r>
            <a:r>
              <a:rPr lang="sv-SE" sz="1200" dirty="0" smtClean="0">
                <a:solidFill>
                  <a:schemeClr val="tx1"/>
                </a:solidFill>
              </a:rPr>
              <a:t> finns förslag till presentationsmaterial.</a:t>
            </a:r>
          </a:p>
          <a:p>
            <a:endParaRPr lang="sv-SE" b="1" dirty="0"/>
          </a:p>
        </p:txBody>
      </p:sp>
      <p:sp>
        <p:nvSpPr>
          <p:cNvPr id="4" name="Platshållare för bildnummer 3"/>
          <p:cNvSpPr>
            <a:spLocks noGrp="1"/>
          </p:cNvSpPr>
          <p:nvPr>
            <p:ph type="sldNum" sz="quarter" idx="5"/>
          </p:nvPr>
        </p:nvSpPr>
        <p:spPr/>
        <p:txBody>
          <a:bodyPr/>
          <a:lstStyle/>
          <a:p>
            <a:fld id="{6B3B0B99-8B5F-4A09-A6FA-8F132C631707}" type="slidenum">
              <a:rPr lang="sv-SE" smtClean="0"/>
              <a:t>2</a:t>
            </a:fld>
            <a:endParaRPr lang="sv-SE"/>
          </a:p>
        </p:txBody>
      </p:sp>
    </p:spTree>
    <p:extLst>
      <p:ext uri="{BB962C8B-B14F-4D97-AF65-F5344CB8AC3E}">
        <p14:creationId xmlns:p14="http://schemas.microsoft.com/office/powerpoint/2010/main" val="1114106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B3B0B99-8B5F-4A09-A6FA-8F132C631707}" type="slidenum">
              <a:rPr lang="sv-SE" smtClean="0"/>
              <a:t>3</a:t>
            </a:fld>
            <a:endParaRPr lang="sv-SE"/>
          </a:p>
        </p:txBody>
      </p:sp>
    </p:spTree>
    <p:extLst>
      <p:ext uri="{BB962C8B-B14F-4D97-AF65-F5344CB8AC3E}">
        <p14:creationId xmlns:p14="http://schemas.microsoft.com/office/powerpoint/2010/main" val="1855246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B3B0B99-8B5F-4A09-A6FA-8F132C631707}" type="slidenum">
              <a:rPr lang="sv-SE" smtClean="0"/>
              <a:t>4</a:t>
            </a:fld>
            <a:endParaRPr lang="sv-SE"/>
          </a:p>
        </p:txBody>
      </p:sp>
    </p:spTree>
    <p:extLst>
      <p:ext uri="{BB962C8B-B14F-4D97-AF65-F5344CB8AC3E}">
        <p14:creationId xmlns:p14="http://schemas.microsoft.com/office/powerpoint/2010/main" val="3177548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B3B0B99-8B5F-4A09-A6FA-8F132C631707}" type="slidenum">
              <a:rPr lang="sv-SE" smtClean="0"/>
              <a:t>5</a:t>
            </a:fld>
            <a:endParaRPr lang="sv-SE"/>
          </a:p>
        </p:txBody>
      </p:sp>
    </p:spTree>
    <p:extLst>
      <p:ext uri="{BB962C8B-B14F-4D97-AF65-F5344CB8AC3E}">
        <p14:creationId xmlns:p14="http://schemas.microsoft.com/office/powerpoint/2010/main" val="4264236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 här bilden innehåller exempel på frågor att diskutera. </a:t>
            </a:r>
            <a:endParaRPr lang="sv-SE" strike="sngStrike" dirty="0"/>
          </a:p>
        </p:txBody>
      </p:sp>
      <p:sp>
        <p:nvSpPr>
          <p:cNvPr id="4" name="Platshållare för bildnummer 3"/>
          <p:cNvSpPr>
            <a:spLocks noGrp="1"/>
          </p:cNvSpPr>
          <p:nvPr>
            <p:ph type="sldNum" sz="quarter" idx="5"/>
          </p:nvPr>
        </p:nvSpPr>
        <p:spPr/>
        <p:txBody>
          <a:bodyPr/>
          <a:lstStyle/>
          <a:p>
            <a:fld id="{6B3B0B99-8B5F-4A09-A6FA-8F132C631707}" type="slidenum">
              <a:rPr lang="sv-SE" smtClean="0"/>
              <a:t>6</a:t>
            </a:fld>
            <a:endParaRPr lang="sv-SE"/>
          </a:p>
        </p:txBody>
      </p:sp>
    </p:spTree>
    <p:extLst>
      <p:ext uri="{BB962C8B-B14F-4D97-AF65-F5344CB8AC3E}">
        <p14:creationId xmlns:p14="http://schemas.microsoft.com/office/powerpoint/2010/main" val="9125584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tags" Target="../tags/tag33.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slideMaster" Target="../slideMasters/slideMaster1.xml"/><Relationship Id="rId4" Type="http://schemas.openxmlformats.org/officeDocument/2006/relationships/tags" Target="../tags/tag38.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50.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6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slideMaster" Target="../slideMasters/slideMaster1.xml"/><Relationship Id="rId4" Type="http://schemas.openxmlformats.org/officeDocument/2006/relationships/tags" Target="../tags/tag84.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slideMaster" Target="../slideMasters/slideMaster1.xml"/><Relationship Id="rId5" Type="http://schemas.openxmlformats.org/officeDocument/2006/relationships/tags" Target="../tags/tag92.xml"/><Relationship Id="rId4" Type="http://schemas.openxmlformats.org/officeDocument/2006/relationships/tags" Target="../tags/tag91.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slideMaster" Target="../slideMasters/slideMaster1.xml"/><Relationship Id="rId4" Type="http://schemas.openxmlformats.org/officeDocument/2006/relationships/tags" Target="../tags/tag9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4"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slideMaster" Target="../slideMasters/slideMaster1.xml"/><Relationship Id="rId5" Type="http://schemas.openxmlformats.org/officeDocument/2006/relationships/tags" Target="../tags/tag104.xml"/><Relationship Id="rId4" Type="http://schemas.openxmlformats.org/officeDocument/2006/relationships/tags" Target="../tags/tag103.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108.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14.xml"/><Relationship Id="rId7" Type="http://schemas.openxmlformats.org/officeDocument/2006/relationships/image" Target="../media/image3.pn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slideMaster" Target="../slideMasters/slideMaster1.xml"/><Relationship Id="rId5" Type="http://schemas.openxmlformats.org/officeDocument/2006/relationships/tags" Target="../tags/tag116.xml"/><Relationship Id="rId4" Type="http://schemas.openxmlformats.org/officeDocument/2006/relationships/tags" Target="../tags/tag115.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5" Type="http://schemas.openxmlformats.org/officeDocument/2006/relationships/slideMaster" Target="../slideMasters/slideMaster1.xml"/><Relationship Id="rId4" Type="http://schemas.openxmlformats.org/officeDocument/2006/relationships/tags" Target="../tags/tag120.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4"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slideMaster" Target="../slideMasters/slideMaster1.xml"/><Relationship Id="rId5" Type="http://schemas.openxmlformats.org/officeDocument/2006/relationships/tags" Target="../tags/tag128.xml"/><Relationship Id="rId4" Type="http://schemas.openxmlformats.org/officeDocument/2006/relationships/tags" Target="../tags/tag127.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5" Type="http://schemas.openxmlformats.org/officeDocument/2006/relationships/slideMaster" Target="../slideMasters/slideMaster1.xml"/><Relationship Id="rId4" Type="http://schemas.openxmlformats.org/officeDocument/2006/relationships/tags" Target="../tags/tag132.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slideMaster" Target="../slideMasters/slideMaster1.xml"/><Relationship Id="rId4" Type="http://schemas.openxmlformats.org/officeDocument/2006/relationships/tags" Target="../tags/tag19.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slideMaster" Target="../slideMasters/slideMaster1.xml"/><Relationship Id="rId5" Type="http://schemas.openxmlformats.org/officeDocument/2006/relationships/tags" Target="../tags/tag140.xml"/><Relationship Id="rId4" Type="http://schemas.openxmlformats.org/officeDocument/2006/relationships/tags" Target="../tags/tag139.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143.xml"/><Relationship Id="rId7" Type="http://schemas.openxmlformats.org/officeDocument/2006/relationships/image" Target="../media/image3.png"/><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slideMaster" Target="../slideMasters/slideMaster1.xml"/><Relationship Id="rId5" Type="http://schemas.openxmlformats.org/officeDocument/2006/relationships/tags" Target="../tags/tag145.xml"/><Relationship Id="rId4" Type="http://schemas.openxmlformats.org/officeDocument/2006/relationships/tags" Target="../tags/tag144.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slideMaster" Target="../slideMasters/slideMaster1.xml"/><Relationship Id="rId4" Type="http://schemas.openxmlformats.org/officeDocument/2006/relationships/tags" Target="../tags/tag26.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rgbClr val="E4E4E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C31ADF9-861B-45D2-8503-265750D849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0" y="3799155"/>
            <a:ext cx="7802235" cy="306804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1774800" y="1368000"/>
            <a:ext cx="8582400" cy="1185077"/>
          </a:xfrm>
        </p:spPr>
        <p:txBody>
          <a:bodyPr anchor="b">
            <a:noAutofit/>
          </a:bodyPr>
          <a:lstStyle>
            <a:lvl1pPr algn="l">
              <a:defRPr sz="4000">
                <a:solidFill>
                  <a:srgbClr val="000000"/>
                </a:solidFill>
              </a:defRPr>
            </a:lvl1pPr>
          </a:lstStyle>
          <a:p>
            <a:r>
              <a:rPr lang="sv-SE" dirty="0"/>
              <a:t>Klicka här för att skriva rubrik </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custDataLst>
              <p:tags r:id="rId2"/>
            </p:custDataLst>
          </p:nvPr>
        </p:nvSpPr>
        <p:spPr>
          <a:xfrm>
            <a:off x="1774800" y="2627491"/>
            <a:ext cx="8582400" cy="760640"/>
          </a:xfrm>
        </p:spPr>
        <p:txBody>
          <a:bodyPr/>
          <a:lstStyle>
            <a:lvl1pPr marL="0" indent="0" algn="l">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pic>
        <p:nvPicPr>
          <p:cNvPr id="4" name="Bildobjekt 3" descr="MSB Logotyp">
            <a:extLst>
              <a:ext uri="{FF2B5EF4-FFF2-40B4-BE49-F238E27FC236}">
                <a16:creationId xmlns:a16="http://schemas.microsoft.com/office/drawing/2014/main" id="{C994DFFA-DF5D-4F3A-BF33-218A48784C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3024" y="6123904"/>
            <a:ext cx="1287889" cy="571294"/>
          </a:xfrm>
          <a:prstGeom prst="rect">
            <a:avLst/>
          </a:prstGeom>
        </p:spPr>
      </p:pic>
      <p:sp>
        <p:nvSpPr>
          <p:cNvPr id="5" name="Rektangel 4" descr="TagShapePrint">
            <a:extLst>
              <a:ext uri="{FF2B5EF4-FFF2-40B4-BE49-F238E27FC236}">
                <a16:creationId xmlns:a16="http://schemas.microsoft.com/office/drawing/2014/main" id="{6652D206-1067-47B6-8FFE-1C2342F8F178}"/>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147230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Grå, endast rubri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3" name="Rektangel 2" descr="TagShapePrint">
            <a:extLst>
              <a:ext uri="{FF2B5EF4-FFF2-40B4-BE49-F238E27FC236}">
                <a16:creationId xmlns:a16="http://schemas.microsoft.com/office/drawing/2014/main" id="{E8CE1D95-F632-4AF3-8B7F-A875F814B83A}"/>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130564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Grå, foto med text">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descr="TagShapePrint">
            <a:extLst>
              <a:ext uri="{FF2B5EF4-FFF2-40B4-BE49-F238E27FC236}">
                <a16:creationId xmlns:a16="http://schemas.microsoft.com/office/drawing/2014/main" id="{07E4A293-52A1-4578-AC06-C2932B1885E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607417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FFFFFF"/>
                </a:solidFill>
              </a:defRPr>
            </a:lvl1p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Rektangel 6" descr="TagShapePrint">
            <a:extLst>
              <a:ext uri="{FF2B5EF4-FFF2-40B4-BE49-F238E27FC236}">
                <a16:creationId xmlns:a16="http://schemas.microsoft.com/office/drawing/2014/main" id="{7D6F2A64-194C-49DE-98E8-41A62AD1FAC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9" name="Bildobjekt 8" descr="MSB Logotyp vit">
            <a:extLst>
              <a:ext uri="{FF2B5EF4-FFF2-40B4-BE49-F238E27FC236}">
                <a16:creationId xmlns:a16="http://schemas.microsoft.com/office/drawing/2014/main" id="{EF1AA8D3-BD3E-4A66-8C0B-3325F522D102}"/>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293425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Mörkgrå, avsnittsrubri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FFFFFF"/>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Rektangel 3" descr="TagShapePrint">
            <a:extLst>
              <a:ext uri="{FF2B5EF4-FFF2-40B4-BE49-F238E27FC236}">
                <a16:creationId xmlns:a16="http://schemas.microsoft.com/office/drawing/2014/main" id="{D7D29E5B-685D-482F-8494-A354F6A1AF61}"/>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8" name="Bildobjekt 7" descr="MSB Logotyp vit">
            <a:extLst>
              <a:ext uri="{FF2B5EF4-FFF2-40B4-BE49-F238E27FC236}">
                <a16:creationId xmlns:a16="http://schemas.microsoft.com/office/drawing/2014/main" id="{16E107E1-7AC3-43CF-A6CA-177B1B812FEC}"/>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096935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FFFFFF"/>
                </a:solidFill>
              </a:defRPr>
            </a:lvl1pPr>
          </a:lstStyle>
          <a:p>
            <a:r>
              <a:rPr lang="sv-SE"/>
              <a:t>Klicka här för att ändra format</a:t>
            </a:r>
          </a:p>
        </p:txBody>
      </p:sp>
      <p:sp>
        <p:nvSpPr>
          <p:cNvPr id="6" name="Rektangel 5" descr="TagShapePrint">
            <a:extLst>
              <a:ext uri="{FF2B5EF4-FFF2-40B4-BE49-F238E27FC236}">
                <a16:creationId xmlns:a16="http://schemas.microsoft.com/office/drawing/2014/main" id="{0D4D6CCC-51E3-41D8-8653-0477B694ECC3}"/>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7" name="Bildobjekt 6" descr="MSB Logotyp vit">
            <a:extLst>
              <a:ext uri="{FF2B5EF4-FFF2-40B4-BE49-F238E27FC236}">
                <a16:creationId xmlns:a16="http://schemas.microsoft.com/office/drawing/2014/main" id="{12C87B01-826C-48CD-AAC7-25A0765D79E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287683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Mörkgrå, foto med text">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Rektangel 7" descr="TagShapePrint">
            <a:extLst>
              <a:ext uri="{FF2B5EF4-FFF2-40B4-BE49-F238E27FC236}">
                <a16:creationId xmlns:a16="http://schemas.microsoft.com/office/drawing/2014/main" id="{E3053303-1555-4614-897F-4B3D25DF4C98}"/>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9" name="Bildobjekt 8" descr="MSB Logotyp vit">
            <a:extLst>
              <a:ext uri="{FF2B5EF4-FFF2-40B4-BE49-F238E27FC236}">
                <a16:creationId xmlns:a16="http://schemas.microsoft.com/office/drawing/2014/main" id="{FEB3FE70-94B2-46E9-B618-19EE7B8667E0}"/>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874324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Avslut">
    <p:bg>
      <p:bgPr>
        <a:solidFill>
          <a:srgbClr val="E4E4E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2FDEBDE7-F704-4303-803A-AFE52A2CA7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498344"/>
            <a:ext cx="12192000" cy="635786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2019298" y="1362077"/>
            <a:ext cx="8582400" cy="633743"/>
          </a:xfrm>
        </p:spPr>
        <p:txBody>
          <a:bodyPr anchor="b">
            <a:noAutofit/>
          </a:bodyPr>
          <a:lstStyle>
            <a:lvl1pPr algn="l">
              <a:defRPr sz="4000">
                <a:solidFill>
                  <a:srgbClr val="000000"/>
                </a:solidFill>
              </a:defRPr>
            </a:lvl1pPr>
          </a:lstStyle>
          <a:p>
            <a:r>
              <a:rPr lang="sv-SE" dirty="0"/>
              <a:t>Klicka här rubrik</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custDataLst>
              <p:tags r:id="rId2"/>
            </p:custDataLst>
          </p:nvPr>
        </p:nvSpPr>
        <p:spPr>
          <a:xfrm>
            <a:off x="2019299" y="2046494"/>
            <a:ext cx="6608653" cy="1382506"/>
          </a:xfrm>
        </p:spPr>
        <p:txBody>
          <a:bodyPr/>
          <a:lstStyle>
            <a:lvl1pPr marL="0" indent="0" algn="l">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pic>
        <p:nvPicPr>
          <p:cNvPr id="8" name="Bildobjekt 7" descr="MSB Logotyp">
            <a:extLst>
              <a:ext uri="{FF2B5EF4-FFF2-40B4-BE49-F238E27FC236}">
                <a16:creationId xmlns:a16="http://schemas.microsoft.com/office/drawing/2014/main" id="{95DD5985-A25E-4117-9500-0C11FF49A1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3024" y="6123904"/>
            <a:ext cx="1287889" cy="571294"/>
          </a:xfrm>
          <a:prstGeom prst="rect">
            <a:avLst/>
          </a:prstGeom>
        </p:spPr>
      </p:pic>
      <p:sp>
        <p:nvSpPr>
          <p:cNvPr id="4" name="Rektangel 3" descr="TagShapePrint">
            <a:extLst>
              <a:ext uri="{FF2B5EF4-FFF2-40B4-BE49-F238E27FC236}">
                <a16:creationId xmlns:a16="http://schemas.microsoft.com/office/drawing/2014/main" id="{EBDDE36C-32A0-4EC1-BAB2-21D6BA9EC603}"/>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206528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Rubrikbild med foto linjer vä">
    <p:bg>
      <p:bgPr>
        <a:solidFill>
          <a:srgbClr val="E4E4E1"/>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custDataLst>
              <p:tags r:id="rId1"/>
            </p:custDataLst>
          </p:nvPr>
        </p:nvSpPr>
        <p:spPr>
          <a:xfrm>
            <a:off x="-1" y="-1"/>
            <a:ext cx="12192001" cy="5992837"/>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2"/>
            </p:custDataLst>
          </p:nvPr>
        </p:nvSpPr>
        <p:spPr>
          <a:xfrm>
            <a:off x="2700000" y="3181641"/>
            <a:ext cx="6552933" cy="1147167"/>
          </a:xfrm>
          <a:noFill/>
        </p:spPr>
        <p:txBody>
          <a:bodyPr anchor="b">
            <a:noAutofit/>
          </a:bodyPr>
          <a:lstStyle>
            <a:lvl1pPr algn="l">
              <a:defRPr sz="4000">
                <a:solidFill>
                  <a:srgbClr val="000000"/>
                </a:solidFill>
              </a:defRPr>
            </a:lvl1pPr>
          </a:lstStyle>
          <a:p>
            <a:r>
              <a:rPr lang="sv-SE" dirty="0"/>
              <a:t>Klicka här för att skriva rubrik</a:t>
            </a:r>
          </a:p>
        </p:txBody>
      </p:sp>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hasCustomPrompt="1"/>
            <p:custDataLst>
              <p:tags r:id="rId3"/>
            </p:custDataLst>
          </p:nvPr>
        </p:nvSpPr>
        <p:spPr>
          <a:xfrm flipH="1">
            <a:off x="-15240" y="-9053"/>
            <a:ext cx="4690800" cy="1875600"/>
          </a:xfrm>
          <a:blipFill>
            <a:blip r:embed="rId6"/>
            <a:stretch>
              <a:fillRect/>
            </a:stretch>
          </a:blipFill>
        </p:spPr>
        <p:txBody>
          <a:bodyPr/>
          <a:lstStyle>
            <a:lvl1pPr marL="0" indent="0">
              <a:buFontTx/>
              <a:buNone/>
              <a:defRPr>
                <a:solidFill>
                  <a:srgbClr val="000000"/>
                </a:solidFill>
              </a:defRPr>
            </a:lvl1pPr>
          </a:lstStyle>
          <a:p>
            <a:pPr lvl="0"/>
            <a:r>
              <a:rPr lang="sv-SE" dirty="0"/>
              <a:t> </a:t>
            </a:r>
          </a:p>
        </p:txBody>
      </p:sp>
      <p:sp>
        <p:nvSpPr>
          <p:cNvPr id="3" name="Rektangel 2" descr="TagShapePrint">
            <a:extLst>
              <a:ext uri="{FF2B5EF4-FFF2-40B4-BE49-F238E27FC236}">
                <a16:creationId xmlns:a16="http://schemas.microsoft.com/office/drawing/2014/main" id="{3D6D0EBF-3891-481A-A740-9B73D4E39495}"/>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358350215"/>
      </p:ext>
    </p:extLst>
  </p:cSld>
  <p:clrMapOvr>
    <a:masterClrMapping/>
  </p:clrMapOvr>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Rubrikbild med foto linjer hö">
    <p:bg>
      <p:bgPr>
        <a:solidFill>
          <a:srgbClr val="E4E4E1"/>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custDataLst>
              <p:tags r:id="rId1"/>
            </p:custDataLst>
          </p:nvPr>
        </p:nvSpPr>
        <p:spPr>
          <a:xfrm>
            <a:off x="-1" y="-1"/>
            <a:ext cx="12192001" cy="5992837"/>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2"/>
            </p:custDataLst>
          </p:nvPr>
        </p:nvSpPr>
        <p:spPr>
          <a:xfrm>
            <a:off x="2700000" y="3181641"/>
            <a:ext cx="6552933" cy="1147167"/>
          </a:xfrm>
          <a:noFill/>
        </p:spPr>
        <p:txBody>
          <a:bodyPr anchor="b">
            <a:noAutofit/>
          </a:bodyPr>
          <a:lstStyle>
            <a:lvl1pPr algn="l">
              <a:defRPr sz="4000">
                <a:solidFill>
                  <a:srgbClr val="000000"/>
                </a:solidFill>
              </a:defRPr>
            </a:lvl1pPr>
          </a:lstStyle>
          <a:p>
            <a:r>
              <a:rPr lang="sv-SE" dirty="0"/>
              <a:t>Klicka här för att skriva rubrik</a:t>
            </a:r>
          </a:p>
        </p:txBody>
      </p:sp>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hasCustomPrompt="1"/>
            <p:custDataLst>
              <p:tags r:id="rId3"/>
            </p:custDataLst>
          </p:nvPr>
        </p:nvSpPr>
        <p:spPr>
          <a:xfrm>
            <a:off x="7504510" y="-9053"/>
            <a:ext cx="4690800" cy="1875600"/>
          </a:xfrm>
          <a:blipFill>
            <a:blip r:embed="rId6"/>
            <a:stretch>
              <a:fillRect/>
            </a:stretch>
          </a:blipFill>
        </p:spPr>
        <p:txBody>
          <a:bodyPr/>
          <a:lstStyle>
            <a:lvl1pPr marL="0" indent="0">
              <a:buFontTx/>
              <a:buNone/>
              <a:defRPr>
                <a:solidFill>
                  <a:srgbClr val="000000"/>
                </a:solidFill>
              </a:defRPr>
            </a:lvl1pPr>
          </a:lstStyle>
          <a:p>
            <a:pPr lvl="0"/>
            <a:r>
              <a:rPr lang="sv-SE" dirty="0"/>
              <a:t> </a:t>
            </a:r>
          </a:p>
        </p:txBody>
      </p:sp>
      <p:sp>
        <p:nvSpPr>
          <p:cNvPr id="3" name="Rektangel 2" descr="TagShapePrint">
            <a:extLst>
              <a:ext uri="{FF2B5EF4-FFF2-40B4-BE49-F238E27FC236}">
                <a16:creationId xmlns:a16="http://schemas.microsoft.com/office/drawing/2014/main" id="{61CD9792-B3DA-483F-864B-624F57AED9E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830483724"/>
      </p:ext>
    </p:extLst>
  </p:cSld>
  <p:clrMapOvr>
    <a:masterClrMapping/>
  </p:clrMapOvr>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vsnittsrubrik med foto">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DC4CC64D-0556-4EE6-8C65-19C67B09D47C}"/>
              </a:ext>
            </a:extLst>
          </p:cNvPr>
          <p:cNvSpPr>
            <a:spLocks noGrp="1"/>
          </p:cNvSpPr>
          <p:nvPr>
            <p:ph type="pic" sz="quarter" idx="10"/>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2"/>
            </p:custDataLst>
          </p:nvPr>
        </p:nvSpPr>
        <p:spPr>
          <a:xfrm>
            <a:off x="2700652" y="1368000"/>
            <a:ext cx="6552000" cy="1273968"/>
          </a:xfrm>
        </p:spPr>
        <p:txBody>
          <a:bodyPr anchor="t"/>
          <a:lstStyle>
            <a:lvl1pPr>
              <a:defRPr sz="4000">
                <a:solidFill>
                  <a:srgbClr val="000000"/>
                </a:solidFill>
              </a:defRPr>
            </a:lvl1pPr>
          </a:lstStyle>
          <a:p>
            <a:r>
              <a:rPr lang="sv-SE" dirty="0"/>
              <a:t>Klicka här för att skriva rubrik</a:t>
            </a:r>
          </a:p>
        </p:txBody>
      </p:sp>
      <p:sp>
        <p:nvSpPr>
          <p:cNvPr id="3" name="Rektangel 2" descr="TagShapePrint">
            <a:extLst>
              <a:ext uri="{FF2B5EF4-FFF2-40B4-BE49-F238E27FC236}">
                <a16:creationId xmlns:a16="http://schemas.microsoft.com/office/drawing/2014/main" id="{A15B28B4-2D13-4E26-ADD9-0E1AA3CC18C6}"/>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159535685"/>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descr="TagShapePrint">
            <a:extLst>
              <a:ext uri="{FF2B5EF4-FFF2-40B4-BE49-F238E27FC236}">
                <a16:creationId xmlns:a16="http://schemas.microsoft.com/office/drawing/2014/main" id="{32D0FF3B-541A-4046-ADC9-AA4ECAEB50A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896322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nnehåll med foto och textruta röd">
    <p:bg>
      <p:bgPr>
        <a:solidFill>
          <a:srgbClr val="FFFFFF"/>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custDataLst>
              <p:tags r:id="rId2"/>
            </p:custDataLst>
          </p:nvPr>
        </p:nvSpPr>
        <p:spPr>
          <a:xfrm>
            <a:off x="1" y="1252147"/>
            <a:ext cx="4557978" cy="2652665"/>
          </a:xfrm>
          <a:gradFill>
            <a:gsLst>
              <a:gs pos="100000">
                <a:schemeClr val="bg1"/>
              </a:gs>
              <a:gs pos="3000">
                <a:schemeClr val="accent1"/>
              </a:gs>
              <a:gs pos="0">
                <a:schemeClr val="bg1"/>
              </a:gs>
              <a:gs pos="0">
                <a:schemeClr val="accent1"/>
              </a:gs>
              <a:gs pos="3000">
                <a:schemeClr val="accent1"/>
              </a:gs>
              <a:gs pos="4000">
                <a:schemeClr val="accent1"/>
              </a:gs>
              <a:gs pos="0">
                <a:schemeClr val="accent1"/>
              </a:gs>
              <a:gs pos="4000">
                <a:schemeClr val="bg1"/>
              </a:gs>
            </a:gsLst>
            <a:lin ang="0" scaled="1"/>
          </a:gradFill>
        </p:spPr>
        <p:txBody>
          <a:bodyPr lIns="504000" tIns="396000" rIns="504000" bIns="396000">
            <a:noAutofit/>
          </a:bodyPr>
          <a:lstStyle>
            <a:lvl1pPr marL="0" indent="0" algn="l">
              <a:lnSpc>
                <a:spcPct val="170000"/>
              </a:lnSpc>
              <a:spcBef>
                <a:spcPts val="0"/>
              </a:spcBef>
              <a:buNone/>
              <a:defRPr sz="1400">
                <a:solidFill>
                  <a:srgbClr val="000000"/>
                </a:solidFill>
              </a:defRPr>
            </a:lvl1pPr>
          </a:lstStyle>
          <a:p>
            <a:pPr lvl="0"/>
            <a:r>
              <a:rPr lang="sv-SE"/>
              <a:t>Redigera format för bakgrundstext</a:t>
            </a:r>
          </a:p>
        </p:txBody>
      </p:sp>
      <p:sp>
        <p:nvSpPr>
          <p:cNvPr id="2" name="Rektangel 1" descr="TagShapePrint">
            <a:extLst>
              <a:ext uri="{FF2B5EF4-FFF2-40B4-BE49-F238E27FC236}">
                <a16:creationId xmlns:a16="http://schemas.microsoft.com/office/drawing/2014/main" id="{C73F3707-EE23-4555-81ED-EFCFC740D44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7220633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nnehåll med foto och textruta lila">
    <p:bg>
      <p:bgPr>
        <a:solidFill>
          <a:srgbClr val="FFFFFF"/>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custDataLst>
              <p:tags r:id="rId2"/>
            </p:custDataLst>
          </p:nvPr>
        </p:nvSpPr>
        <p:spPr>
          <a:xfrm>
            <a:off x="7633831" y="1287034"/>
            <a:ext cx="4558169" cy="2652665"/>
          </a:xfrm>
          <a:gradFill flip="none" rotWithShape="1">
            <a:gsLst>
              <a:gs pos="100000">
                <a:schemeClr val="accent2"/>
              </a:gs>
              <a:gs pos="99000">
                <a:schemeClr val="accent2"/>
              </a:gs>
              <a:gs pos="0">
                <a:schemeClr val="bg1"/>
              </a:gs>
              <a:gs pos="100000">
                <a:schemeClr val="accent2"/>
              </a:gs>
              <a:gs pos="96000">
                <a:schemeClr val="bg1"/>
              </a:gs>
              <a:gs pos="100000">
                <a:schemeClr val="accent2"/>
              </a:gs>
              <a:gs pos="100000">
                <a:schemeClr val="accent2"/>
              </a:gs>
              <a:gs pos="96000">
                <a:schemeClr val="accent2"/>
              </a:gs>
            </a:gsLst>
            <a:lin ang="0" scaled="1"/>
            <a:tileRect/>
          </a:gradFill>
        </p:spPr>
        <p:txBody>
          <a:bodyPr lIns="504000" tIns="396000" rIns="504000" bIns="396000">
            <a:noAutofit/>
          </a:bodyPr>
          <a:lstStyle>
            <a:lvl1pPr marL="0" indent="0" algn="l">
              <a:buNone/>
              <a:defRPr sz="1400">
                <a:solidFill>
                  <a:srgbClr val="000000"/>
                </a:solidFill>
              </a:defRPr>
            </a:lvl1pPr>
          </a:lstStyle>
          <a:p>
            <a:pPr lvl="0"/>
            <a:r>
              <a:rPr lang="sv-SE"/>
              <a:t>Redigera format för bakgrundstext</a:t>
            </a:r>
          </a:p>
        </p:txBody>
      </p:sp>
      <p:sp>
        <p:nvSpPr>
          <p:cNvPr id="2" name="Rektangel 1" descr="TagShapePrint">
            <a:extLst>
              <a:ext uri="{FF2B5EF4-FFF2-40B4-BE49-F238E27FC236}">
                <a16:creationId xmlns:a16="http://schemas.microsoft.com/office/drawing/2014/main" id="{B148343D-9557-4981-AFCA-B7C27BDB8ECF}"/>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5893825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Rubrik och innehåll linj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5" name="Bildobjekt 4">
            <a:extLst>
              <a:ext uri="{FF2B5EF4-FFF2-40B4-BE49-F238E27FC236}">
                <a16:creationId xmlns:a16="http://schemas.microsoft.com/office/drawing/2014/main" id="{C04498F7-0638-4AA2-AE84-6B87E650F4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1474FF95-72CE-4F15-A907-790A9405D51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4899512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linj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pic>
        <p:nvPicPr>
          <p:cNvPr id="3" name="Bildobjekt 2">
            <a:extLst>
              <a:ext uri="{FF2B5EF4-FFF2-40B4-BE49-F238E27FC236}">
                <a16:creationId xmlns:a16="http://schemas.microsoft.com/office/drawing/2014/main" id="{819B8F01-128B-4BA1-A84C-B56BAFCFE7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E6DFBAEC-38E5-4D97-A612-5262025ED7F7}"/>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9906296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Grå, rubrik och innehåll linjer">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5" name="Bildobjekt 4">
            <a:extLst>
              <a:ext uri="{FF2B5EF4-FFF2-40B4-BE49-F238E27FC236}">
                <a16:creationId xmlns:a16="http://schemas.microsoft.com/office/drawing/2014/main" id="{C04498F7-0638-4AA2-AE84-6B87E650F4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54308DC1-56E8-4359-819D-8BB65DF4D55E}"/>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8372878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Grå, endast rubrik linjer">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pic>
        <p:nvPicPr>
          <p:cNvPr id="3" name="Bildobjekt 2">
            <a:extLst>
              <a:ext uri="{FF2B5EF4-FFF2-40B4-BE49-F238E27FC236}">
                <a16:creationId xmlns:a16="http://schemas.microsoft.com/office/drawing/2014/main" id="{819B8F01-128B-4BA1-A84C-B56BAFCFE7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52965331-77AE-4EFA-821D-2E502D8BBE29}"/>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0515914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Rubrik och innehåll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6CDF3D6E-D108-415E-8D5A-BD46F9E0757D}"/>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0857401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Endast rubrik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F5304C78-2B55-4DEC-9EA7-F3D8D674318F}"/>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9656282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Foto med text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33AA8698-4192-4498-8F9A-9812855A80CA}"/>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1287868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Grå, rubrik och innehåll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B2533FB9-D3CB-4513-AF01-6865DE32409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393718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000000"/>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Rektangel 3" descr="TagShapePrint">
            <a:extLst>
              <a:ext uri="{FF2B5EF4-FFF2-40B4-BE49-F238E27FC236}">
                <a16:creationId xmlns:a16="http://schemas.microsoft.com/office/drawing/2014/main" id="{4A1CEAEA-19DE-4D04-BA56-BDA29032A8C8}"/>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4249723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Grå, endast rubrik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189061F8-55E7-49B6-9AEF-E1D14A4DD19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0224064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Grå, foto med text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32E03C5E-1186-4165-9246-C2BDBD802763}"/>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9048662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FFFFFF"/>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7" name="Rektangel 6" descr="TagShapePrint">
            <a:extLst>
              <a:ext uri="{FF2B5EF4-FFF2-40B4-BE49-F238E27FC236}">
                <a16:creationId xmlns:a16="http://schemas.microsoft.com/office/drawing/2014/main" id="{F7952798-40F2-43AF-ADCB-0F92798101F8}"/>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1" name="Bildobjekt 10" descr="MSB Logotyp vit">
            <a:extLst>
              <a:ext uri="{FF2B5EF4-FFF2-40B4-BE49-F238E27FC236}">
                <a16:creationId xmlns:a16="http://schemas.microsoft.com/office/drawing/2014/main" id="{F1B410AC-55C0-4955-B070-81E9EC800439}"/>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8571070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FFFFFF"/>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3EB786C1-5062-47EE-A182-4CBD58D4B380}"/>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0" name="Bildobjekt 9" descr="MSB Logotyp vit">
            <a:extLst>
              <a:ext uri="{FF2B5EF4-FFF2-40B4-BE49-F238E27FC236}">
                <a16:creationId xmlns:a16="http://schemas.microsoft.com/office/drawing/2014/main" id="{F530D0E8-4E0D-4D85-AB67-CEE8E5C02C83}"/>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5119636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Mörkgrå, foto med text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059DDE75-2A1E-40D1-85C6-BD52C5491099}"/>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3" name="Bildobjekt 12" descr="MSB Logotyp vit">
            <a:extLst>
              <a:ext uri="{FF2B5EF4-FFF2-40B4-BE49-F238E27FC236}">
                <a16:creationId xmlns:a16="http://schemas.microsoft.com/office/drawing/2014/main" id="{262E663B-7D0C-449C-81ED-E14E74EED1AA}"/>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5964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Rubrik och innehåll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E357044C-DA38-49F5-A8E4-753F9E350B46}"/>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6755065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Endast rubrik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C1671A04-B694-4E06-9704-066D21C9B34A}"/>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0774851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Foto med text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51D0A648-C3B8-4A8C-9681-92309A44D8A6}"/>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184638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Grå, rubrik och innehåll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007C7AC3-BC49-4601-A7B2-0EF800DF7D49}"/>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3266564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Grå, endast rubrik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6BD33255-FFA5-49B8-A9EF-FB42094D81C4}"/>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072856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B0D984-7330-426D-813B-46AAE15059F8}"/>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72A5FEE3-4F44-4EF8-BB58-7C6B9EE46DC0}"/>
              </a:ext>
            </a:extLst>
          </p:cNvPr>
          <p:cNvSpPr>
            <a:spLocks noGrp="1"/>
          </p:cNvSpPr>
          <p:nvPr>
            <p:ph sz="half" idx="1"/>
            <p:custDataLst>
              <p:tags r:id="rId2"/>
            </p:custDataLst>
          </p:nvPr>
        </p:nvSpPr>
        <p:spPr>
          <a:xfrm>
            <a:off x="1773387" y="2265118"/>
            <a:ext cx="4131654" cy="383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D9E75873-11EA-475C-9688-F58B035842BF}"/>
              </a:ext>
            </a:extLst>
          </p:cNvPr>
          <p:cNvSpPr>
            <a:spLocks noGrp="1"/>
          </p:cNvSpPr>
          <p:nvPr>
            <p:ph sz="half" idx="2"/>
            <p:custDataLst>
              <p:tags r:id="rId3"/>
            </p:custDataLst>
          </p:nvPr>
        </p:nvSpPr>
        <p:spPr>
          <a:xfrm>
            <a:off x="6222316" y="2265118"/>
            <a:ext cx="4131654" cy="383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descr="TagShapePrint">
            <a:extLst>
              <a:ext uri="{FF2B5EF4-FFF2-40B4-BE49-F238E27FC236}">
                <a16:creationId xmlns:a16="http://schemas.microsoft.com/office/drawing/2014/main" id="{C44C2790-902A-4C19-85E0-C370F3EBD17A}"/>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7847082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Grå, foto med text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84FB7889-B26A-4350-BD52-B5ADE9D4AF11}"/>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3347558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Mörkgrå, foto med text lila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73E7AADB-07B4-4113-8BA0-A7187E6E1E12}"/>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3" name="Bildobjekt 12" descr="MSB Logotyp vit">
            <a:extLst>
              <a:ext uri="{FF2B5EF4-FFF2-40B4-BE49-F238E27FC236}">
                <a16:creationId xmlns:a16="http://schemas.microsoft.com/office/drawing/2014/main" id="{994A03BA-DF65-448A-A694-8A0AE9D8BE16}"/>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463613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3" name="Rektangel 2" descr="TagShapePrint">
            <a:extLst>
              <a:ext uri="{FF2B5EF4-FFF2-40B4-BE49-F238E27FC236}">
                <a16:creationId xmlns:a16="http://schemas.microsoft.com/office/drawing/2014/main" id="{4D234E2D-D23F-4A27-A025-571352EBCD41}"/>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93669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ktangel 1" descr="TagShapePrint">
            <a:extLst>
              <a:ext uri="{FF2B5EF4-FFF2-40B4-BE49-F238E27FC236}">
                <a16:creationId xmlns:a16="http://schemas.microsoft.com/office/drawing/2014/main" id="{D2624664-E304-43C3-94AF-7C6457527487}"/>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324189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oto med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descr="TagShapePrint">
            <a:extLst>
              <a:ext uri="{FF2B5EF4-FFF2-40B4-BE49-F238E27FC236}">
                <a16:creationId xmlns:a16="http://schemas.microsoft.com/office/drawing/2014/main" id="{4D010190-EDD4-48A5-B350-2AB1DBEFAA41}"/>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79573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Grå, rubrik och innehåll">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descr="TagShapePrint">
            <a:extLst>
              <a:ext uri="{FF2B5EF4-FFF2-40B4-BE49-F238E27FC236}">
                <a16:creationId xmlns:a16="http://schemas.microsoft.com/office/drawing/2014/main" id="{0563D0BB-A7F6-4376-899B-98FBF764D891}"/>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80814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Grå, avsnittsrubri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000000"/>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Rektangel 3" descr="TagShapePrint">
            <a:extLst>
              <a:ext uri="{FF2B5EF4-FFF2-40B4-BE49-F238E27FC236}">
                <a16:creationId xmlns:a16="http://schemas.microsoft.com/office/drawing/2014/main" id="{696F1378-E97B-4E02-B8F4-8472610D4ECC}"/>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71136008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47" Type="http://schemas.openxmlformats.org/officeDocument/2006/relationships/tags" Target="../tags/tag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1.xml"/><Relationship Id="rId48" Type="http://schemas.openxmlformats.org/officeDocument/2006/relationships/tags" Target="../tags/tag6.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F1D9020-1940-49A2-BFA3-95584FEA93EC}"/>
              </a:ext>
            </a:extLst>
          </p:cNvPr>
          <p:cNvSpPr>
            <a:spLocks noGrp="1"/>
          </p:cNvSpPr>
          <p:nvPr>
            <p:ph type="title"/>
            <p:custDataLst>
              <p:tags r:id="rId43"/>
            </p:custDataLst>
          </p:nvPr>
        </p:nvSpPr>
        <p:spPr>
          <a:xfrm>
            <a:off x="1773388" y="1108423"/>
            <a:ext cx="8580582" cy="966397"/>
          </a:xfrm>
          <a:prstGeom prst="rect">
            <a:avLst/>
          </a:prstGeom>
        </p:spPr>
        <p:txBody>
          <a:bodyPr vert="horz" lIns="91440" tIns="45720" rIns="91440" bIns="45720" rtlCol="0" anchor="t">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C40A15B8-FBB7-4178-991C-E12627728F18}"/>
              </a:ext>
            </a:extLst>
          </p:cNvPr>
          <p:cNvSpPr>
            <a:spLocks noGrp="1"/>
          </p:cNvSpPr>
          <p:nvPr>
            <p:ph type="body" idx="1"/>
            <p:custDataLst>
              <p:tags r:id="rId44"/>
            </p:custDataLst>
          </p:nvPr>
        </p:nvSpPr>
        <p:spPr>
          <a:xfrm>
            <a:off x="1773388" y="2265119"/>
            <a:ext cx="8580582" cy="3601527"/>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F95B3C8-56E1-4799-9EF1-0E2899D19799}"/>
              </a:ext>
            </a:extLst>
          </p:cNvPr>
          <p:cNvSpPr>
            <a:spLocks noGrp="1"/>
          </p:cNvSpPr>
          <p:nvPr>
            <p:ph type="dt" sz="half" idx="2"/>
            <p:custDataLst>
              <p:tags r:id="rId45"/>
            </p:custDataLst>
          </p:nvPr>
        </p:nvSpPr>
        <p:spPr>
          <a:xfrm>
            <a:off x="838200" y="6356350"/>
            <a:ext cx="1418617" cy="365125"/>
          </a:xfrm>
          <a:prstGeom prst="rect">
            <a:avLst/>
          </a:prstGeom>
        </p:spPr>
        <p:txBody>
          <a:bodyPr vert="horz" lIns="91440" tIns="45720" rIns="91440" bIns="45720" rtlCol="0" anchor="ctr"/>
          <a:lstStyle>
            <a:lvl1pPr algn="l">
              <a:defRPr sz="1200">
                <a:solidFill>
                  <a:srgbClr val="898989"/>
                </a:solidFill>
              </a:defRPr>
            </a:lvl1pPr>
          </a:lstStyle>
          <a:p>
            <a:fld id="{EBE9B6F4-6F0E-449D-99C3-FA3961AAF713}" type="datetimeFigureOut">
              <a:rPr lang="sv-SE" smtClean="0"/>
              <a:pPr/>
              <a:t>2019-06-14</a:t>
            </a:fld>
            <a:endParaRPr lang="sv-SE"/>
          </a:p>
        </p:txBody>
      </p:sp>
      <p:sp>
        <p:nvSpPr>
          <p:cNvPr id="5" name="Platshållare för sidfot 4">
            <a:extLst>
              <a:ext uri="{FF2B5EF4-FFF2-40B4-BE49-F238E27FC236}">
                <a16:creationId xmlns:a16="http://schemas.microsoft.com/office/drawing/2014/main" id="{50C6C383-6118-42A0-9B5E-5FFE17808E4C}"/>
              </a:ext>
            </a:extLst>
          </p:cNvPr>
          <p:cNvSpPr>
            <a:spLocks noGrp="1"/>
          </p:cNvSpPr>
          <p:nvPr>
            <p:ph type="ftr" sz="quarter" idx="3"/>
            <p:custDataLst>
              <p:tags r:id="rId46"/>
            </p:custDataLst>
          </p:nvPr>
        </p:nvSpPr>
        <p:spPr>
          <a:xfrm>
            <a:off x="4038600" y="6356350"/>
            <a:ext cx="1700719" cy="365125"/>
          </a:xfrm>
          <a:prstGeom prst="rect">
            <a:avLst/>
          </a:prstGeom>
        </p:spPr>
        <p:txBody>
          <a:bodyPr vert="horz" lIns="91440" tIns="45720" rIns="91440" bIns="45720" rtlCol="0" anchor="ctr"/>
          <a:lstStyle>
            <a:lvl1pPr algn="ctr">
              <a:defRPr sz="1200">
                <a:solidFill>
                  <a:srgbClr val="898989"/>
                </a:solidFill>
              </a:defRPr>
            </a:lvl1pPr>
          </a:lstStyle>
          <a:p>
            <a:endParaRPr lang="sv-SE"/>
          </a:p>
        </p:txBody>
      </p:sp>
      <p:sp>
        <p:nvSpPr>
          <p:cNvPr id="6" name="Platshållare för bildnummer 5">
            <a:extLst>
              <a:ext uri="{FF2B5EF4-FFF2-40B4-BE49-F238E27FC236}">
                <a16:creationId xmlns:a16="http://schemas.microsoft.com/office/drawing/2014/main" id="{1EB2F42B-D68C-4430-95CE-B474C2F44049}"/>
              </a:ext>
            </a:extLst>
          </p:cNvPr>
          <p:cNvSpPr>
            <a:spLocks noGrp="1"/>
          </p:cNvSpPr>
          <p:nvPr>
            <p:ph type="sldNum" sz="quarter" idx="4"/>
            <p:custDataLst>
              <p:tags r:id="rId47"/>
            </p:custDataLst>
          </p:nvPr>
        </p:nvSpPr>
        <p:spPr>
          <a:xfrm>
            <a:off x="8182706" y="6356350"/>
            <a:ext cx="387231" cy="365125"/>
          </a:xfrm>
          <a:prstGeom prst="rect">
            <a:avLst/>
          </a:prstGeom>
        </p:spPr>
        <p:txBody>
          <a:bodyPr vert="horz" lIns="91440" tIns="45720" rIns="91440" bIns="45720" rtlCol="0" anchor="ctr"/>
          <a:lstStyle>
            <a:lvl1pPr algn="r">
              <a:defRPr sz="1200">
                <a:solidFill>
                  <a:srgbClr val="898989"/>
                </a:solidFill>
              </a:defRPr>
            </a:lvl1pPr>
          </a:lstStyle>
          <a:p>
            <a:fld id="{B56B4F8C-CEC5-4B2C-9C29-5300068510B6}" type="slidenum">
              <a:rPr lang="sv-SE" smtClean="0"/>
              <a:pPr/>
              <a:t>‹#›</a:t>
            </a:fld>
            <a:endParaRPr lang="sv-SE"/>
          </a:p>
        </p:txBody>
      </p:sp>
      <p:pic>
        <p:nvPicPr>
          <p:cNvPr id="9" name="Bildobjekt 8" descr="MSB Logotyp">
            <a:extLst>
              <a:ext uri="{FF2B5EF4-FFF2-40B4-BE49-F238E27FC236}">
                <a16:creationId xmlns:a16="http://schemas.microsoft.com/office/drawing/2014/main" id="{C61C71E5-2BEA-4EE5-8908-79C24C365760}"/>
              </a:ext>
            </a:extLst>
          </p:cNvPr>
          <p:cNvPicPr>
            <a:picLocks noChangeAspect="1"/>
          </p:cNvPicPr>
          <p:nvPr/>
        </p:nvPicPr>
        <p:blipFill>
          <a:blip r:embed="rId49"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
        <p:nvSpPr>
          <p:cNvPr id="7" name="Rektangel 6" descr="TagShapePrint">
            <a:extLst>
              <a:ext uri="{FF2B5EF4-FFF2-40B4-BE49-F238E27FC236}">
                <a16:creationId xmlns:a16="http://schemas.microsoft.com/office/drawing/2014/main" id="{7ACF45BF-8B57-4982-89CE-41EEE824F538}"/>
              </a:ext>
            </a:extLst>
          </p:cNvPr>
          <p:cNvSpPr/>
          <p:nvPr userDrawn="1">
            <p:custDataLst>
              <p:tags r:id="rId48"/>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062957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Lst>
  <p:txStyles>
    <p:titleStyle>
      <a:lvl1pPr algn="l" defTabSz="914400" rtl="0" eaLnBrk="1" latinLnBrk="0" hangingPunct="1">
        <a:lnSpc>
          <a:spcPct val="90000"/>
        </a:lnSpc>
        <a:spcBef>
          <a:spcPct val="0"/>
        </a:spcBef>
        <a:buNone/>
        <a:defRPr sz="3200" b="1" kern="1200">
          <a:solidFill>
            <a:srgbClr val="000000"/>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msb.se/kontinuitetshanterin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kontinuitetshantering@msb.s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8CE763-DB27-4F55-93FD-B49ECB6C32DD}"/>
              </a:ext>
            </a:extLst>
          </p:cNvPr>
          <p:cNvSpPr>
            <a:spLocks noGrp="1"/>
          </p:cNvSpPr>
          <p:nvPr>
            <p:ph type="ctrTitle"/>
          </p:nvPr>
        </p:nvSpPr>
        <p:spPr>
          <a:xfrm>
            <a:off x="1774800" y="2200060"/>
            <a:ext cx="9171874" cy="1185077"/>
          </a:xfrm>
        </p:spPr>
        <p:txBody>
          <a:bodyPr/>
          <a:lstStyle/>
          <a:p>
            <a:r>
              <a:rPr lang="sv-SE" dirty="0"/>
              <a:t>Kontinuitetshantering – </a:t>
            </a:r>
            <a:r>
              <a:rPr lang="sv-SE" dirty="0" smtClean="0"/>
              <a:t>Scenarier </a:t>
            </a:r>
            <a:r>
              <a:rPr lang="sv-SE" dirty="0"/>
              <a:t>med diskussionsunderlag</a:t>
            </a:r>
            <a:br>
              <a:rPr lang="sv-SE" dirty="0"/>
            </a:br>
            <a:endParaRPr lang="sv-SE" dirty="0"/>
          </a:p>
        </p:txBody>
      </p:sp>
      <p:sp>
        <p:nvSpPr>
          <p:cNvPr id="3" name="Underrubrik 2">
            <a:extLst>
              <a:ext uri="{FF2B5EF4-FFF2-40B4-BE49-F238E27FC236}">
                <a16:creationId xmlns:a16="http://schemas.microsoft.com/office/drawing/2014/main" id="{73702B55-6E9C-44EA-A4DD-FF528ECDC926}"/>
              </a:ext>
            </a:extLst>
          </p:cNvPr>
          <p:cNvSpPr>
            <a:spLocks noGrp="1"/>
          </p:cNvSpPr>
          <p:nvPr>
            <p:ph type="subTitle" idx="1"/>
          </p:nvPr>
        </p:nvSpPr>
        <p:spPr>
          <a:xfrm>
            <a:off x="1774799" y="3004817"/>
            <a:ext cx="10125463" cy="760640"/>
          </a:xfrm>
        </p:spPr>
        <p:txBody>
          <a:bodyPr/>
          <a:lstStyle/>
          <a:p>
            <a:r>
              <a:rPr lang="sv-SE" dirty="0">
                <a:solidFill>
                  <a:schemeClr val="tx1"/>
                </a:solidFill>
              </a:rPr>
              <a:t>Att förstå vikten av kontinuitetshantering i samhällsviktiga verksamheter</a:t>
            </a:r>
          </a:p>
        </p:txBody>
      </p:sp>
    </p:spTree>
    <p:extLst>
      <p:ext uri="{BB962C8B-B14F-4D97-AF65-F5344CB8AC3E}">
        <p14:creationId xmlns:p14="http://schemas.microsoft.com/office/powerpoint/2010/main" val="412472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48B976-50AA-4B29-B3CA-0DBCD04FA265}"/>
              </a:ext>
            </a:extLst>
          </p:cNvPr>
          <p:cNvSpPr>
            <a:spLocks noGrp="1"/>
          </p:cNvSpPr>
          <p:nvPr>
            <p:ph type="title"/>
          </p:nvPr>
        </p:nvSpPr>
        <p:spPr>
          <a:xfrm>
            <a:off x="911239" y="928543"/>
            <a:ext cx="8580582" cy="966397"/>
          </a:xfrm>
        </p:spPr>
        <p:txBody>
          <a:bodyPr/>
          <a:lstStyle/>
          <a:p>
            <a:r>
              <a:rPr lang="sv-SE" dirty="0"/>
              <a:t>Om materialet</a:t>
            </a:r>
          </a:p>
        </p:txBody>
      </p:sp>
      <p:sp>
        <p:nvSpPr>
          <p:cNvPr id="3" name="Platshållare för innehåll 2">
            <a:extLst>
              <a:ext uri="{FF2B5EF4-FFF2-40B4-BE49-F238E27FC236}">
                <a16:creationId xmlns:a16="http://schemas.microsoft.com/office/drawing/2014/main" id="{7B732281-505E-46BE-8B8D-3127D598967A}"/>
              </a:ext>
            </a:extLst>
          </p:cNvPr>
          <p:cNvSpPr>
            <a:spLocks noGrp="1"/>
          </p:cNvSpPr>
          <p:nvPr>
            <p:ph idx="1"/>
          </p:nvPr>
        </p:nvSpPr>
        <p:spPr>
          <a:xfrm>
            <a:off x="911239" y="1596559"/>
            <a:ext cx="10113812" cy="3991990"/>
          </a:xfrm>
        </p:spPr>
        <p:txBody>
          <a:bodyPr/>
          <a:lstStyle/>
          <a:p>
            <a:pPr marL="0" indent="0">
              <a:buNone/>
            </a:pPr>
            <a:r>
              <a:rPr lang="sv-SE" dirty="0">
                <a:solidFill>
                  <a:schemeClr val="tx1"/>
                </a:solidFill>
              </a:rPr>
              <a:t>Materialet syftar till att utgöra ett diskussionsunderlag för att väcka ett intresse för, och lyfta fram behovet av, kontinuitetshantering i en organisation. </a:t>
            </a:r>
            <a:r>
              <a:rPr lang="sv-SE" dirty="0" smtClean="0"/>
              <a:t>Materialet </a:t>
            </a:r>
            <a:r>
              <a:rPr lang="sv-SE" dirty="0"/>
              <a:t>kan antingen användas som underlag till en kortare workshop eller som ett diskussionsunderlag vid </a:t>
            </a:r>
            <a:r>
              <a:rPr lang="sv-SE" dirty="0" smtClean="0"/>
              <a:t>andra </a:t>
            </a:r>
            <a:r>
              <a:rPr lang="sv-SE" dirty="0"/>
              <a:t>typer av </a:t>
            </a:r>
            <a:r>
              <a:rPr lang="sv-SE" dirty="0" smtClean="0"/>
              <a:t>sammanhang. </a:t>
            </a:r>
          </a:p>
          <a:p>
            <a:pPr marL="0" indent="0">
              <a:buNone/>
            </a:pPr>
            <a:r>
              <a:rPr lang="sv-SE" dirty="0" smtClean="0"/>
              <a:t>Det </a:t>
            </a:r>
            <a:r>
              <a:rPr lang="sv-SE" dirty="0"/>
              <a:t>går bra att använda foton eller illustrationer i egna presentationer så länge namn på fotograf och källa (MSB) anges</a:t>
            </a:r>
            <a:r>
              <a:rPr lang="sv-SE" dirty="0" smtClean="0"/>
              <a:t>.</a:t>
            </a:r>
          </a:p>
          <a:p>
            <a:pPr marL="0" indent="0">
              <a:buNone/>
            </a:pPr>
            <a:r>
              <a:rPr lang="sv-SE" dirty="0"/>
              <a:t>Mer material finns på </a:t>
            </a:r>
            <a:r>
              <a:rPr lang="sv-SE" dirty="0">
                <a:hlinkClick r:id="rId3"/>
              </a:rPr>
              <a:t>www.msb.se/kontinuitetshantering</a:t>
            </a:r>
            <a:r>
              <a:rPr lang="sv-SE" dirty="0"/>
              <a:t>.   </a:t>
            </a:r>
          </a:p>
          <a:p>
            <a:pPr marL="0" indent="0">
              <a:buNone/>
            </a:pPr>
            <a:r>
              <a:rPr lang="sv-SE" dirty="0"/>
              <a:t>Hör gärna av dig till oss på </a:t>
            </a:r>
            <a:r>
              <a:rPr lang="sv-SE" dirty="0">
                <a:hlinkClick r:id="rId4"/>
              </a:rPr>
              <a:t>kontinuitetshantering@msb.se</a:t>
            </a:r>
            <a:r>
              <a:rPr lang="sv-SE" dirty="0"/>
              <a:t> om du har några frågor kring materialet.</a:t>
            </a:r>
          </a:p>
          <a:p>
            <a:pPr marL="0" indent="0">
              <a:buNone/>
            </a:pPr>
            <a:endParaRPr lang="sv-SE" dirty="0"/>
          </a:p>
          <a:p>
            <a:pPr marL="0" indent="0">
              <a:buNone/>
            </a:pPr>
            <a:endParaRPr lang="sv-SE" sz="1800" dirty="0"/>
          </a:p>
          <a:p>
            <a:pPr marL="0" indent="0">
              <a:buNone/>
            </a:pPr>
            <a:endParaRPr lang="sv-SE" sz="1800" dirty="0"/>
          </a:p>
        </p:txBody>
      </p:sp>
      <p:sp>
        <p:nvSpPr>
          <p:cNvPr id="4" name="textruta 3"/>
          <p:cNvSpPr txBox="1"/>
          <p:nvPr/>
        </p:nvSpPr>
        <p:spPr>
          <a:xfrm>
            <a:off x="448831" y="6129826"/>
            <a:ext cx="4234070" cy="584775"/>
          </a:xfrm>
          <a:prstGeom prst="rect">
            <a:avLst/>
          </a:prstGeom>
          <a:noFill/>
        </p:spPr>
        <p:txBody>
          <a:bodyPr wrap="square" rtlCol="0">
            <a:spAutoFit/>
          </a:bodyPr>
          <a:lstStyle/>
          <a:p>
            <a:r>
              <a:rPr lang="sv-SE" sz="1600" dirty="0" smtClean="0"/>
              <a:t>Publ.nr</a:t>
            </a:r>
            <a:r>
              <a:rPr lang="sv-SE" sz="1600" dirty="0"/>
              <a:t>: </a:t>
            </a:r>
            <a:r>
              <a:rPr lang="sv-SE" sz="1600" dirty="0" smtClean="0"/>
              <a:t>MSB</a:t>
            </a:r>
            <a:r>
              <a:rPr lang="sv-SE" sz="1600" dirty="0" smtClean="0"/>
              <a:t>1416</a:t>
            </a:r>
            <a:r>
              <a:rPr lang="sv-SE" sz="1600" dirty="0" smtClean="0"/>
              <a:t> </a:t>
            </a:r>
            <a:r>
              <a:rPr lang="sv-SE" sz="1600" dirty="0" smtClean="0"/>
              <a:t>– juni 2019</a:t>
            </a:r>
            <a:endParaRPr lang="sv-SE" sz="1600" dirty="0"/>
          </a:p>
          <a:p>
            <a:endParaRPr lang="sv-SE" sz="1600" dirty="0"/>
          </a:p>
        </p:txBody>
      </p:sp>
    </p:spTree>
    <p:extLst>
      <p:ext uri="{BB962C8B-B14F-4D97-AF65-F5344CB8AC3E}">
        <p14:creationId xmlns:p14="http://schemas.microsoft.com/office/powerpoint/2010/main" val="4100723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293162" y="1140736"/>
            <a:ext cx="4001936" cy="604937"/>
          </a:xfrm>
        </p:spPr>
        <p:txBody>
          <a:bodyPr/>
          <a:lstStyle/>
          <a:p>
            <a:r>
              <a:rPr lang="sv-SE" dirty="0"/>
              <a:t>Elavbrott</a:t>
            </a:r>
          </a:p>
        </p:txBody>
      </p:sp>
      <p:pic>
        <p:nvPicPr>
          <p:cNvPr id="5" name="Platshållare för bild 4"/>
          <p:cNvPicPr>
            <a:picLocks noGrp="1" noChangeAspect="1"/>
          </p:cNvPicPr>
          <p:nvPr>
            <p:ph type="pic" idx="1"/>
          </p:nvPr>
        </p:nvPicPr>
        <p:blipFill>
          <a:blip r:embed="rId3">
            <a:extLst>
              <a:ext uri="{28A0092B-C50C-407E-A947-70E740481C1C}">
                <a14:useLocalDpi xmlns:a14="http://schemas.microsoft.com/office/drawing/2010/main" val="0"/>
              </a:ext>
            </a:extLst>
          </a:blip>
          <a:srcRect l="27926" r="27926"/>
          <a:stretch>
            <a:fillRect/>
          </a:stretch>
        </p:blipFill>
        <p:spPr/>
      </p:pic>
      <p:sp>
        <p:nvSpPr>
          <p:cNvPr id="9" name="Text Placeholder 8"/>
          <p:cNvSpPr>
            <a:spLocks noGrp="1"/>
          </p:cNvSpPr>
          <p:nvPr>
            <p:ph type="body" sz="quarter" idx="10"/>
          </p:nvPr>
        </p:nvSpPr>
        <p:spPr>
          <a:xfrm>
            <a:off x="7293162" y="1801195"/>
            <a:ext cx="4002087" cy="3833813"/>
          </a:xfrm>
        </p:spPr>
        <p:txBody>
          <a:bodyPr/>
          <a:lstStyle/>
          <a:p>
            <a:pPr marL="0" indent="0">
              <a:buNone/>
            </a:pPr>
            <a:r>
              <a:rPr lang="sv-SE" sz="1300" dirty="0"/>
              <a:t>Under natten och morgontimmarna drar ett kraftigt åskoväder fram över länet. Det var som allra värst mellan kl. 04-06. Strax före kl. 06 slog en blixt ner i en transformatorstation som fick stora skador med omfattande elavbrott i länet som följd. Bland annat är hela huvudorten utslagen. Åskovädret innehöll även inslag av kraftiga vindar/tromber som orsakat en hel del nedfallna träd som bland annat blockerar flera vägar.</a:t>
            </a:r>
          </a:p>
          <a:p>
            <a:pPr marL="0" indent="0">
              <a:buNone/>
            </a:pPr>
            <a:r>
              <a:rPr lang="sv-SE" sz="1300" dirty="0"/>
              <a:t>Ovädret har haft sin kulmen och drar nu vidare norrut. Under förmiddagen kommer röjningsarbete att påbörjas. Då transformatorstationen ligger längs en mindre väg en bit ifrån tätorten kommer besiktningspersonal inte att kunna utföra sitt arbete förrän tidigast ikväll. </a:t>
            </a:r>
          </a:p>
          <a:p>
            <a:pPr marL="0" indent="0">
              <a:buNone/>
            </a:pPr>
            <a:r>
              <a:rPr lang="sv-SE" sz="1300" dirty="0"/>
              <a:t>Prognosen visar just nu att elen inte kommer att vara tillbaka före lunchtid imorgon. Beroende på skadorna kan elavbrottet bli mer långvarigt, kanske upp emot flera dygn då vissa reservdelar kan ta tid att få fram. Ny prognos kommer att lämnas så snart besiktning av skadorna är gjord. Även Trafikverket kommer att återkomma med trafikinformation så snart besiktningsarbetet påbörjats.</a:t>
            </a:r>
          </a:p>
        </p:txBody>
      </p:sp>
      <p:sp>
        <p:nvSpPr>
          <p:cNvPr id="12" name="Rectangle 11"/>
          <p:cNvSpPr/>
          <p:nvPr/>
        </p:nvSpPr>
        <p:spPr>
          <a:xfrm rot="21178778">
            <a:off x="6306561" y="520126"/>
            <a:ext cx="3632726" cy="400110"/>
          </a:xfrm>
          <a:prstGeom prst="rect">
            <a:avLst/>
          </a:prstGeom>
          <a:noFill/>
        </p:spPr>
        <p:txBody>
          <a:bodyPr wrap="none" lIns="91440" tIns="45720" rIns="91440" bIns="45720">
            <a:spAutoFit/>
          </a:bodyPr>
          <a:lstStyle/>
          <a:p>
            <a:pPr algn="ctr"/>
            <a:r>
              <a:rPr lang="sv-SE" sz="2000" b="0" cap="none" spc="0" dirty="0">
                <a:ln w="0"/>
                <a:solidFill>
                  <a:schemeClr val="accent2"/>
                </a:solidFill>
                <a:effectLst>
                  <a:outerShdw blurRad="38100" dist="25400" dir="5400000" algn="ctr" rotWithShape="0">
                    <a:srgbClr val="6E747A">
                      <a:alpha val="43000"/>
                    </a:srgbClr>
                  </a:outerShdw>
                </a:effectLst>
              </a:rPr>
              <a:t>En vardagsmorgon i augusti</a:t>
            </a:r>
            <a:r>
              <a:rPr lang="sv-SE" sz="2000" dirty="0">
                <a:ln w="0"/>
                <a:solidFill>
                  <a:schemeClr val="accent2"/>
                </a:solidFill>
                <a:effectLst>
                  <a:outerShdw blurRad="38100" dist="25400" dir="5400000" algn="ctr" rotWithShape="0">
                    <a:srgbClr val="6E747A">
                      <a:alpha val="43000"/>
                    </a:srgbClr>
                  </a:outerShdw>
                </a:effectLst>
              </a:rPr>
              <a:t>…</a:t>
            </a:r>
            <a:endParaRPr lang="sv-SE" sz="2000" b="0" cap="none" spc="0" dirty="0">
              <a:ln w="0"/>
              <a:solidFill>
                <a:schemeClr val="accent2"/>
              </a:solidFill>
              <a:effectLst>
                <a:outerShdw blurRad="38100" dist="25400" dir="5400000" algn="ctr" rotWithShape="0">
                  <a:srgbClr val="6E747A">
                    <a:alpha val="43000"/>
                  </a:srgbClr>
                </a:outerShdw>
              </a:effectLst>
            </a:endParaRPr>
          </a:p>
        </p:txBody>
      </p:sp>
      <p:sp>
        <p:nvSpPr>
          <p:cNvPr id="11" name="textruta 10"/>
          <p:cNvSpPr txBox="1"/>
          <p:nvPr/>
        </p:nvSpPr>
        <p:spPr>
          <a:xfrm>
            <a:off x="4588652" y="6581000"/>
            <a:ext cx="1607212" cy="276999"/>
          </a:xfrm>
          <a:prstGeom prst="rect">
            <a:avLst/>
          </a:prstGeom>
          <a:noFill/>
        </p:spPr>
        <p:txBody>
          <a:bodyPr wrap="square" rtlCol="0">
            <a:spAutoFit/>
          </a:bodyPr>
          <a:lstStyle/>
          <a:p>
            <a:r>
              <a:rPr lang="sv-SE" sz="1200" dirty="0">
                <a:solidFill>
                  <a:schemeClr val="bg1"/>
                </a:solidFill>
              </a:rPr>
              <a:t>Johan Eklund, MSB</a:t>
            </a:r>
          </a:p>
        </p:txBody>
      </p:sp>
    </p:spTree>
    <p:extLst>
      <p:ext uri="{BB962C8B-B14F-4D97-AF65-F5344CB8AC3E}">
        <p14:creationId xmlns:p14="http://schemas.microsoft.com/office/powerpoint/2010/main" val="2685960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IT-störningar</a:t>
            </a:r>
          </a:p>
        </p:txBody>
      </p:sp>
      <p:pic>
        <p:nvPicPr>
          <p:cNvPr id="6" name="Platshållare för bild 5"/>
          <p:cNvPicPr>
            <a:picLocks noGrp="1" noChangeAspect="1"/>
          </p:cNvPicPr>
          <p:nvPr>
            <p:ph type="pic" idx="1"/>
          </p:nvPr>
        </p:nvPicPr>
        <p:blipFill>
          <a:blip r:embed="rId3">
            <a:extLst>
              <a:ext uri="{28A0092B-C50C-407E-A947-70E740481C1C}">
                <a14:useLocalDpi xmlns:a14="http://schemas.microsoft.com/office/drawing/2010/main" val="0"/>
              </a:ext>
            </a:extLst>
          </a:blip>
          <a:srcRect l="21528" r="21528"/>
          <a:stretch>
            <a:fillRect/>
          </a:stretch>
        </p:blipFill>
        <p:spPr/>
      </p:pic>
      <p:sp>
        <p:nvSpPr>
          <p:cNvPr id="4" name="Text Placeholder 3"/>
          <p:cNvSpPr>
            <a:spLocks noGrp="1"/>
          </p:cNvSpPr>
          <p:nvPr>
            <p:ph type="body" sz="quarter" idx="10"/>
          </p:nvPr>
        </p:nvSpPr>
        <p:spPr/>
        <p:txBody>
          <a:bodyPr/>
          <a:lstStyle/>
          <a:p>
            <a:pPr marL="0" indent="0">
              <a:buNone/>
            </a:pPr>
            <a:r>
              <a:rPr lang="sv-SE" sz="1400" dirty="0"/>
              <a:t>Strax före lunch börjar nätverket upplevas som ”trögt” och det tar tid att få åtkomst till filer. Efter lunch är filerna helt oåtkomliga och vissa datorer visar enbart ”blåskärm”. Även telefonin är drabbad och då främst mobiltelefonerna.</a:t>
            </a:r>
          </a:p>
          <a:p>
            <a:pPr marL="0" indent="0">
              <a:buNone/>
            </a:pPr>
            <a:r>
              <a:rPr lang="sv-SE" sz="1400" dirty="0"/>
              <a:t>IT-avdelningen informerar inom kort att den initiala bedömningen är att organisationen utsatts för en cyberattack. </a:t>
            </a:r>
          </a:p>
          <a:p>
            <a:pPr marL="0" indent="0">
              <a:buNone/>
            </a:pPr>
            <a:r>
              <a:rPr lang="sv-SE" sz="1400" dirty="0"/>
              <a:t>Det är svårt att greppa omfattningen av attacken och prognosen är osäker. I värsta fall kan störningarna komma att pågå i flera dagar.</a:t>
            </a:r>
          </a:p>
          <a:p>
            <a:pPr marL="0" indent="0">
              <a:buNone/>
            </a:pPr>
            <a:endParaRPr lang="sv-SE" sz="1600" dirty="0"/>
          </a:p>
        </p:txBody>
      </p:sp>
      <p:sp>
        <p:nvSpPr>
          <p:cNvPr id="7" name="textruta 6"/>
          <p:cNvSpPr txBox="1"/>
          <p:nvPr/>
        </p:nvSpPr>
        <p:spPr>
          <a:xfrm>
            <a:off x="4535053" y="6603303"/>
            <a:ext cx="2758109" cy="276999"/>
          </a:xfrm>
          <a:prstGeom prst="rect">
            <a:avLst/>
          </a:prstGeom>
          <a:noFill/>
        </p:spPr>
        <p:txBody>
          <a:bodyPr wrap="square" rtlCol="0">
            <a:spAutoFit/>
          </a:bodyPr>
          <a:lstStyle/>
          <a:p>
            <a:r>
              <a:rPr lang="sv-SE" sz="1200" dirty="0"/>
              <a:t>Johan Eklund, MSB</a:t>
            </a:r>
          </a:p>
        </p:txBody>
      </p:sp>
    </p:spTree>
    <p:extLst>
      <p:ext uri="{BB962C8B-B14F-4D97-AF65-F5344CB8AC3E}">
        <p14:creationId xmlns:p14="http://schemas.microsoft.com/office/powerpoint/2010/main" val="1768053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Stort personalbortfall</a:t>
            </a:r>
          </a:p>
        </p:txBody>
      </p:sp>
      <p:pic>
        <p:nvPicPr>
          <p:cNvPr id="5" name="Platshållare för bild 4"/>
          <p:cNvPicPr>
            <a:picLocks noGrp="1" noChangeAspect="1"/>
          </p:cNvPicPr>
          <p:nvPr>
            <p:ph type="pic" idx="1"/>
          </p:nvPr>
        </p:nvPicPr>
        <p:blipFill>
          <a:blip r:embed="rId3">
            <a:extLst>
              <a:ext uri="{28A0092B-C50C-407E-A947-70E740481C1C}">
                <a14:useLocalDpi xmlns:a14="http://schemas.microsoft.com/office/drawing/2010/main" val="0"/>
              </a:ext>
            </a:extLst>
          </a:blip>
          <a:srcRect l="21528" r="21528"/>
          <a:stretch>
            <a:fillRect/>
          </a:stretch>
        </p:blipFill>
        <p:spPr/>
      </p:pic>
      <p:sp>
        <p:nvSpPr>
          <p:cNvPr id="4" name="Text Placeholder 3"/>
          <p:cNvSpPr>
            <a:spLocks noGrp="1"/>
          </p:cNvSpPr>
          <p:nvPr>
            <p:ph type="body" sz="quarter" idx="10"/>
          </p:nvPr>
        </p:nvSpPr>
        <p:spPr/>
        <p:txBody>
          <a:bodyPr/>
          <a:lstStyle/>
          <a:p>
            <a:pPr marL="0" indent="0">
              <a:buNone/>
            </a:pPr>
            <a:r>
              <a:rPr lang="sv-SE" sz="1400" dirty="0"/>
              <a:t>En måndagsmorgon i februari är det ovanligt tomt på jobbet. Sjukanmälningarna strömmar in och orsaken synes vara den mycket svåra och smittsamma influensan som dragit fram över landet med oväntad kraft. Bidragande orsaker till personalbortfallet är också att det är </a:t>
            </a:r>
          </a:p>
          <a:p>
            <a:r>
              <a:rPr lang="sv-SE" sz="1400" dirty="0"/>
              <a:t>sportlovsvecka då många är lediga</a:t>
            </a:r>
          </a:p>
          <a:p>
            <a:r>
              <a:rPr lang="sv-SE" sz="1400" dirty="0"/>
              <a:t>många som är hemma för vård av sjukt barn.</a:t>
            </a:r>
          </a:p>
          <a:p>
            <a:pPr marL="0" indent="0">
              <a:buNone/>
            </a:pPr>
            <a:r>
              <a:rPr lang="sv-SE" sz="1400" dirty="0"/>
              <a:t>I år har termen ”</a:t>
            </a:r>
            <a:r>
              <a:rPr lang="sv-SE" sz="1400" dirty="0" err="1"/>
              <a:t>VABruari</a:t>
            </a:r>
            <a:r>
              <a:rPr lang="sv-SE" sz="1400" dirty="0"/>
              <a:t>” verkligen ställts på sin spets. Totalt är det uppemot 50 procent som är sjuka. Till det ska läggas frånvaro för vård av sjukt barn (VAB) och ledigheter, varför situationen är minst sagt ansträngd för att få verksamheten att fungera.</a:t>
            </a:r>
          </a:p>
        </p:txBody>
      </p:sp>
      <p:sp>
        <p:nvSpPr>
          <p:cNvPr id="7" name="Rectangle 6"/>
          <p:cNvSpPr/>
          <p:nvPr/>
        </p:nvSpPr>
        <p:spPr>
          <a:xfrm rot="21178778">
            <a:off x="6214391" y="520126"/>
            <a:ext cx="3817072" cy="400110"/>
          </a:xfrm>
          <a:prstGeom prst="rect">
            <a:avLst/>
          </a:prstGeom>
          <a:noFill/>
        </p:spPr>
        <p:txBody>
          <a:bodyPr wrap="none" lIns="91440" tIns="45720" rIns="91440" bIns="45720">
            <a:spAutoFit/>
          </a:bodyPr>
          <a:lstStyle/>
          <a:p>
            <a:pPr algn="ctr"/>
            <a:r>
              <a:rPr lang="sv-SE" sz="2000" b="0" cap="none" spc="0" dirty="0">
                <a:ln w="0"/>
                <a:solidFill>
                  <a:schemeClr val="accent2"/>
                </a:solidFill>
                <a:effectLst>
                  <a:outerShdw blurRad="38100" dist="25400" dir="5400000" algn="ctr" rotWithShape="0">
                    <a:srgbClr val="6E747A">
                      <a:alpha val="43000"/>
                    </a:srgbClr>
                  </a:outerShdw>
                </a:effectLst>
              </a:rPr>
              <a:t>En </a:t>
            </a:r>
            <a:r>
              <a:rPr lang="sv-SE" sz="2000" dirty="0">
                <a:ln w="0"/>
                <a:solidFill>
                  <a:schemeClr val="accent2"/>
                </a:solidFill>
                <a:effectLst>
                  <a:outerShdw blurRad="38100" dist="25400" dir="5400000" algn="ctr" rotWithShape="0">
                    <a:srgbClr val="6E747A">
                      <a:alpha val="43000"/>
                    </a:srgbClr>
                  </a:outerShdw>
                </a:effectLst>
              </a:rPr>
              <a:t>måndag</a:t>
            </a:r>
            <a:r>
              <a:rPr lang="sv-SE" sz="2000" b="0" cap="none" spc="0" dirty="0">
                <a:ln w="0"/>
                <a:solidFill>
                  <a:schemeClr val="accent2"/>
                </a:solidFill>
                <a:effectLst>
                  <a:outerShdw blurRad="38100" dist="25400" dir="5400000" algn="ctr" rotWithShape="0">
                    <a:srgbClr val="6E747A">
                      <a:alpha val="43000"/>
                    </a:srgbClr>
                  </a:outerShdw>
                </a:effectLst>
              </a:rPr>
              <a:t>smorgon i februari</a:t>
            </a:r>
            <a:r>
              <a:rPr lang="sv-SE" sz="2000" dirty="0">
                <a:ln w="0"/>
                <a:solidFill>
                  <a:schemeClr val="accent2"/>
                </a:solidFill>
                <a:effectLst>
                  <a:outerShdw blurRad="38100" dist="25400" dir="5400000" algn="ctr" rotWithShape="0">
                    <a:srgbClr val="6E747A">
                      <a:alpha val="43000"/>
                    </a:srgbClr>
                  </a:outerShdw>
                </a:effectLst>
              </a:rPr>
              <a:t>…</a:t>
            </a:r>
            <a:endParaRPr lang="sv-SE" sz="2000" b="0" cap="none" spc="0" dirty="0">
              <a:ln w="0"/>
              <a:solidFill>
                <a:schemeClr val="accent2"/>
              </a:solidFill>
              <a:effectLst>
                <a:outerShdw blurRad="38100" dist="25400" dir="5400000" algn="ctr" rotWithShape="0">
                  <a:srgbClr val="6E747A">
                    <a:alpha val="43000"/>
                  </a:srgbClr>
                </a:outerShdw>
              </a:effectLst>
            </a:endParaRPr>
          </a:p>
        </p:txBody>
      </p:sp>
      <p:sp>
        <p:nvSpPr>
          <p:cNvPr id="8" name="textruta 7"/>
          <p:cNvSpPr txBox="1"/>
          <p:nvPr/>
        </p:nvSpPr>
        <p:spPr>
          <a:xfrm>
            <a:off x="4140040" y="6581000"/>
            <a:ext cx="2943640" cy="276999"/>
          </a:xfrm>
          <a:prstGeom prst="rect">
            <a:avLst/>
          </a:prstGeom>
          <a:noFill/>
        </p:spPr>
        <p:txBody>
          <a:bodyPr wrap="square" rtlCol="0">
            <a:spAutoFit/>
          </a:bodyPr>
          <a:lstStyle/>
          <a:p>
            <a:r>
              <a:rPr lang="sv-SE" sz="1200" dirty="0"/>
              <a:t>Thomas Henriksson, MSB</a:t>
            </a:r>
          </a:p>
        </p:txBody>
      </p:sp>
    </p:spTree>
    <p:extLst>
      <p:ext uri="{BB962C8B-B14F-4D97-AF65-F5344CB8AC3E}">
        <p14:creationId xmlns:p14="http://schemas.microsoft.com/office/powerpoint/2010/main" val="223756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sv-SE" dirty="0"/>
              <a:t>Att diskutera</a:t>
            </a:r>
          </a:p>
        </p:txBody>
      </p:sp>
      <p:sp>
        <p:nvSpPr>
          <p:cNvPr id="6" name="Content Placeholder 5"/>
          <p:cNvSpPr>
            <a:spLocks noGrp="1"/>
          </p:cNvSpPr>
          <p:nvPr>
            <p:ph idx="1"/>
          </p:nvPr>
        </p:nvSpPr>
        <p:spPr/>
        <p:txBody>
          <a:bodyPr/>
          <a:lstStyle/>
          <a:p>
            <a:r>
              <a:rPr lang="sv-SE" sz="2000" dirty="0">
                <a:solidFill>
                  <a:schemeClr val="tx1"/>
                </a:solidFill>
              </a:rPr>
              <a:t>Vilka av våra samhällsviktiga verksamheter påverkas av störningen?</a:t>
            </a:r>
          </a:p>
          <a:p>
            <a:r>
              <a:rPr lang="sv-SE" sz="2000" dirty="0">
                <a:solidFill>
                  <a:schemeClr val="tx1"/>
                </a:solidFill>
              </a:rPr>
              <a:t>På vilket sätt påverkas verksamheterna? </a:t>
            </a:r>
          </a:p>
          <a:p>
            <a:r>
              <a:rPr lang="sv-SE" sz="2000" dirty="0">
                <a:solidFill>
                  <a:schemeClr val="tx1"/>
                </a:solidFill>
              </a:rPr>
              <a:t>Vilka negativa konsekvenser för samhället ger en störning i vår verksamhet? Utgå gärna ifrån hur det påverkar kategorierna </a:t>
            </a:r>
            <a:r>
              <a:rPr lang="sv-SE" sz="2000" i="1" dirty="0">
                <a:solidFill>
                  <a:schemeClr val="tx1"/>
                </a:solidFill>
              </a:rPr>
              <a:t>liv och hälsa</a:t>
            </a:r>
            <a:r>
              <a:rPr lang="sv-SE" sz="2000" dirty="0">
                <a:solidFill>
                  <a:schemeClr val="tx1"/>
                </a:solidFill>
              </a:rPr>
              <a:t>, </a:t>
            </a:r>
            <a:r>
              <a:rPr lang="sv-SE" sz="2000" i="1" dirty="0">
                <a:solidFill>
                  <a:schemeClr val="tx1"/>
                </a:solidFill>
              </a:rPr>
              <a:t>samhällets funktionalitet </a:t>
            </a:r>
            <a:r>
              <a:rPr lang="sv-SE" sz="2000" dirty="0">
                <a:solidFill>
                  <a:schemeClr val="tx1"/>
                </a:solidFill>
              </a:rPr>
              <a:t>och </a:t>
            </a:r>
            <a:r>
              <a:rPr lang="sv-SE" sz="2000" i="1" dirty="0">
                <a:solidFill>
                  <a:schemeClr val="tx1"/>
                </a:solidFill>
              </a:rPr>
              <a:t>förmågan att upprätthålla grundläggande värden som demokrati, rättssäkerhet samt mänskliga fri- och rättigheter</a:t>
            </a:r>
            <a:r>
              <a:rPr lang="sv-SE" sz="2000" dirty="0">
                <a:solidFill>
                  <a:schemeClr val="tx1"/>
                </a:solidFill>
              </a:rPr>
              <a:t>.</a:t>
            </a:r>
          </a:p>
          <a:p>
            <a:r>
              <a:rPr lang="sv-SE" sz="2000" dirty="0">
                <a:solidFill>
                  <a:schemeClr val="tx1"/>
                </a:solidFill>
              </a:rPr>
              <a:t>Vilken beredskap finns för att hantera den här typen av konsekvenser?</a:t>
            </a:r>
          </a:p>
        </p:txBody>
      </p:sp>
      <p:pic>
        <p:nvPicPr>
          <p:cNvPr id="8" name="Bildobjekt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20178" y="320175"/>
            <a:ext cx="2073059" cy="2330803"/>
          </a:xfrm>
          <a:prstGeom prst="rect">
            <a:avLst/>
          </a:prstGeom>
        </p:spPr>
      </p:pic>
    </p:spTree>
    <p:extLst>
      <p:ext uri="{BB962C8B-B14F-4D97-AF65-F5344CB8AC3E}">
        <p14:creationId xmlns:p14="http://schemas.microsoft.com/office/powerpoint/2010/main" val="960603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00027" y="1793592"/>
            <a:ext cx="8803720" cy="633743"/>
          </a:xfrm>
        </p:spPr>
        <p:txBody>
          <a:bodyPr/>
          <a:lstStyle/>
          <a:p>
            <a:r>
              <a:rPr lang="sv-SE" dirty="0"/>
              <a:t>www.msb.se/kontinuitetshantering</a:t>
            </a:r>
          </a:p>
        </p:txBody>
      </p:sp>
    </p:spTree>
    <p:extLst>
      <p:ext uri="{BB962C8B-B14F-4D97-AF65-F5344CB8AC3E}">
        <p14:creationId xmlns:p14="http://schemas.microsoft.com/office/powerpoint/2010/main" val="28672781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TCOLOR" val="0"/>
</p:tagLst>
</file>

<file path=ppt/tags/tag10.xml><?xml version="1.0" encoding="utf-8"?>
<p:tagLst xmlns:a="http://schemas.openxmlformats.org/drawingml/2006/main" xmlns:r="http://schemas.openxmlformats.org/officeDocument/2006/relationships" xmlns:p="http://schemas.openxmlformats.org/presentationml/2006/main">
  <p:tag name="TEXTCOLOR" val="0"/>
</p:tagLst>
</file>

<file path=ppt/tags/tag100.xml><?xml version="1.0" encoding="utf-8"?>
<p:tagLst xmlns:a="http://schemas.openxmlformats.org/drawingml/2006/main" xmlns:r="http://schemas.openxmlformats.org/officeDocument/2006/relationships" xmlns:p="http://schemas.openxmlformats.org/presentationml/2006/main">
  <p:tag name="TEXTCOLOR" val="0"/>
</p:tagLst>
</file>

<file path=ppt/tags/tag101.xml><?xml version="1.0" encoding="utf-8"?>
<p:tagLst xmlns:a="http://schemas.openxmlformats.org/drawingml/2006/main" xmlns:r="http://schemas.openxmlformats.org/officeDocument/2006/relationships" xmlns:p="http://schemas.openxmlformats.org/presentationml/2006/main">
  <p:tag name="TEXTCOLOR" val="0"/>
</p:tagLst>
</file>

<file path=ppt/tags/tag102.xml><?xml version="1.0" encoding="utf-8"?>
<p:tagLst xmlns:a="http://schemas.openxmlformats.org/drawingml/2006/main" xmlns:r="http://schemas.openxmlformats.org/officeDocument/2006/relationships" xmlns:p="http://schemas.openxmlformats.org/presentationml/2006/main">
  <p:tag name="TEXTCOLOR" val="0"/>
</p:tagLst>
</file>

<file path=ppt/tags/tag103.xml><?xml version="1.0" encoding="utf-8"?>
<p:tagLst xmlns:a="http://schemas.openxmlformats.org/drawingml/2006/main" xmlns:r="http://schemas.openxmlformats.org/officeDocument/2006/relationships" xmlns:p="http://schemas.openxmlformats.org/presentationml/2006/main">
  <p:tag name="TEXTCOLOR" val="16777215"/>
</p:tagLst>
</file>

<file path=ppt/tags/tag104.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05.xml><?xml version="1.0" encoding="utf-8"?>
<p:tagLst xmlns:a="http://schemas.openxmlformats.org/drawingml/2006/main" xmlns:r="http://schemas.openxmlformats.org/officeDocument/2006/relationships" xmlns:p="http://schemas.openxmlformats.org/presentationml/2006/main">
  <p:tag name="TEXTCOLOR" val="16777215"/>
</p:tagLst>
</file>

<file path=ppt/tags/tag106.xml><?xml version="1.0" encoding="utf-8"?>
<p:tagLst xmlns:a="http://schemas.openxmlformats.org/drawingml/2006/main" xmlns:r="http://schemas.openxmlformats.org/officeDocument/2006/relationships" xmlns:p="http://schemas.openxmlformats.org/presentationml/2006/main">
  <p:tag name="TEXTCOLOR" val="16777215"/>
</p:tagLst>
</file>

<file path=ppt/tags/tag107.xml><?xml version="1.0" encoding="utf-8"?>
<p:tagLst xmlns:a="http://schemas.openxmlformats.org/drawingml/2006/main" xmlns:r="http://schemas.openxmlformats.org/officeDocument/2006/relationships" xmlns:p="http://schemas.openxmlformats.org/presentationml/2006/main">
  <p:tag name="TEXTCOLOR" val="16777215"/>
</p:tagLst>
</file>

<file path=ppt/tags/tag108.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09.xml><?xml version="1.0" encoding="utf-8"?>
<p:tagLst xmlns:a="http://schemas.openxmlformats.org/drawingml/2006/main" xmlns:r="http://schemas.openxmlformats.org/officeDocument/2006/relationships" xmlns:p="http://schemas.openxmlformats.org/presentationml/2006/main">
  <p:tag name="TEXTCOLOR" val="16777215"/>
</p:tagLst>
</file>

<file path=ppt/tags/tag11.xml><?xml version="1.0" encoding="utf-8"?>
<p:tagLst xmlns:a="http://schemas.openxmlformats.org/drawingml/2006/main" xmlns:r="http://schemas.openxmlformats.org/officeDocument/2006/relationships" xmlns:p="http://schemas.openxmlformats.org/presentationml/2006/main">
  <p:tag name="TEXTCOLOR" val="0"/>
</p:tagLst>
</file>

<file path=ppt/tags/tag110.xml><?xml version="1.0" encoding="utf-8"?>
<p:tagLst xmlns:a="http://schemas.openxmlformats.org/drawingml/2006/main" xmlns:r="http://schemas.openxmlformats.org/officeDocument/2006/relationships" xmlns:p="http://schemas.openxmlformats.org/presentationml/2006/main">
  <p:tag name="TEXTCOLOR" val="16777215"/>
</p:tagLst>
</file>

<file path=ppt/tags/tag111.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12.xml><?xml version="1.0" encoding="utf-8"?>
<p:tagLst xmlns:a="http://schemas.openxmlformats.org/drawingml/2006/main" xmlns:r="http://schemas.openxmlformats.org/officeDocument/2006/relationships" xmlns:p="http://schemas.openxmlformats.org/presentationml/2006/main">
  <p:tag name="TEXTCOLOR" val="16777215"/>
</p:tagLst>
</file>

<file path=ppt/tags/tag113.xml><?xml version="1.0" encoding="utf-8"?>
<p:tagLst xmlns:a="http://schemas.openxmlformats.org/drawingml/2006/main" xmlns:r="http://schemas.openxmlformats.org/officeDocument/2006/relationships" xmlns:p="http://schemas.openxmlformats.org/presentationml/2006/main">
  <p:tag name="TEXTCOLOR" val="0"/>
</p:tagLst>
</file>

<file path=ppt/tags/tag114.xml><?xml version="1.0" encoding="utf-8"?>
<p:tagLst xmlns:a="http://schemas.openxmlformats.org/drawingml/2006/main" xmlns:r="http://schemas.openxmlformats.org/officeDocument/2006/relationships" xmlns:p="http://schemas.openxmlformats.org/presentationml/2006/main">
  <p:tag name="TEXTCOLOR" val="16777215"/>
</p:tagLst>
</file>

<file path=ppt/tags/tag115.xml><?xml version="1.0" encoding="utf-8"?>
<p:tagLst xmlns:a="http://schemas.openxmlformats.org/drawingml/2006/main" xmlns:r="http://schemas.openxmlformats.org/officeDocument/2006/relationships" xmlns:p="http://schemas.openxmlformats.org/presentationml/2006/main">
  <p:tag name="TEXTCOLOR" val="16777215"/>
</p:tagLst>
</file>

<file path=ppt/tags/tag116.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17.xml><?xml version="1.0" encoding="utf-8"?>
<p:tagLst xmlns:a="http://schemas.openxmlformats.org/drawingml/2006/main" xmlns:r="http://schemas.openxmlformats.org/officeDocument/2006/relationships" xmlns:p="http://schemas.openxmlformats.org/presentationml/2006/main">
  <p:tag name="TEXTCOLOR" val="0"/>
</p:tagLst>
</file>

<file path=ppt/tags/tag118.xml><?xml version="1.0" encoding="utf-8"?>
<p:tagLst xmlns:a="http://schemas.openxmlformats.org/drawingml/2006/main" xmlns:r="http://schemas.openxmlformats.org/officeDocument/2006/relationships" xmlns:p="http://schemas.openxmlformats.org/presentationml/2006/main">
  <p:tag name="TEXTCOLOR" val="0"/>
</p:tagLst>
</file>

<file path=ppt/tags/tag119.xml><?xml version="1.0" encoding="utf-8"?>
<p:tagLst xmlns:a="http://schemas.openxmlformats.org/drawingml/2006/main" xmlns:r="http://schemas.openxmlformats.org/officeDocument/2006/relationships" xmlns:p="http://schemas.openxmlformats.org/presentationml/2006/main">
  <p:tag name="TEXTCOLOR" val="16777215"/>
</p:tagLst>
</file>

<file path=ppt/tags/tag1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1.xml><?xml version="1.0" encoding="utf-8"?>
<p:tagLst xmlns:a="http://schemas.openxmlformats.org/drawingml/2006/main" xmlns:r="http://schemas.openxmlformats.org/officeDocument/2006/relationships" xmlns:p="http://schemas.openxmlformats.org/presentationml/2006/main">
  <p:tag name="TEXTCOLOR" val="0"/>
</p:tagLst>
</file>

<file path=ppt/tags/tag122.xml><?xml version="1.0" encoding="utf-8"?>
<p:tagLst xmlns:a="http://schemas.openxmlformats.org/drawingml/2006/main" xmlns:r="http://schemas.openxmlformats.org/officeDocument/2006/relationships" xmlns:p="http://schemas.openxmlformats.org/presentationml/2006/main">
  <p:tag name="TEXTCOLOR" val="16777215"/>
</p:tagLst>
</file>

<file path=ppt/tags/tag12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4.xml><?xml version="1.0" encoding="utf-8"?>
<p:tagLst xmlns:a="http://schemas.openxmlformats.org/drawingml/2006/main" xmlns:r="http://schemas.openxmlformats.org/officeDocument/2006/relationships" xmlns:p="http://schemas.openxmlformats.org/presentationml/2006/main">
  <p:tag name="TEXTCOLOR" val="0"/>
</p:tagLst>
</file>

<file path=ppt/tags/tag125.xml><?xml version="1.0" encoding="utf-8"?>
<p:tagLst xmlns:a="http://schemas.openxmlformats.org/drawingml/2006/main" xmlns:r="http://schemas.openxmlformats.org/officeDocument/2006/relationships" xmlns:p="http://schemas.openxmlformats.org/presentationml/2006/main">
  <p:tag name="TEXTCOLOR" val="0"/>
</p:tagLst>
</file>

<file path=ppt/tags/tag126.xml><?xml version="1.0" encoding="utf-8"?>
<p:tagLst xmlns:a="http://schemas.openxmlformats.org/drawingml/2006/main" xmlns:r="http://schemas.openxmlformats.org/officeDocument/2006/relationships" xmlns:p="http://schemas.openxmlformats.org/presentationml/2006/main">
  <p:tag name="TEXTCOLOR" val="0"/>
</p:tagLst>
</file>

<file path=ppt/tags/tag127.xml><?xml version="1.0" encoding="utf-8"?>
<p:tagLst xmlns:a="http://schemas.openxmlformats.org/drawingml/2006/main" xmlns:r="http://schemas.openxmlformats.org/officeDocument/2006/relationships" xmlns:p="http://schemas.openxmlformats.org/presentationml/2006/main">
  <p:tag name="TEXTCOLOR" val="16777215"/>
</p:tagLst>
</file>

<file path=ppt/tags/tag128.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9.xml><?xml version="1.0" encoding="utf-8"?>
<p:tagLst xmlns:a="http://schemas.openxmlformats.org/drawingml/2006/main" xmlns:r="http://schemas.openxmlformats.org/officeDocument/2006/relationships" xmlns:p="http://schemas.openxmlformats.org/presentationml/2006/main">
  <p:tag name="TEXTCOLOR" val="0"/>
</p:tagLst>
</file>

<file path=ppt/tags/tag13.xml><?xml version="1.0" encoding="utf-8"?>
<p:tagLst xmlns:a="http://schemas.openxmlformats.org/drawingml/2006/main" xmlns:r="http://schemas.openxmlformats.org/officeDocument/2006/relationships" xmlns:p="http://schemas.openxmlformats.org/presentationml/2006/main">
  <p:tag name="TEXTCOLOR" val="0"/>
</p:tagLst>
</file>

<file path=ppt/tags/tag130.xml><?xml version="1.0" encoding="utf-8"?>
<p:tagLst xmlns:a="http://schemas.openxmlformats.org/drawingml/2006/main" xmlns:r="http://schemas.openxmlformats.org/officeDocument/2006/relationships" xmlns:p="http://schemas.openxmlformats.org/presentationml/2006/main">
  <p:tag name="TEXTCOLOR" val="0"/>
</p:tagLst>
</file>

<file path=ppt/tags/tag131.xml><?xml version="1.0" encoding="utf-8"?>
<p:tagLst xmlns:a="http://schemas.openxmlformats.org/drawingml/2006/main" xmlns:r="http://schemas.openxmlformats.org/officeDocument/2006/relationships" xmlns:p="http://schemas.openxmlformats.org/presentationml/2006/main">
  <p:tag name="TEXTCOLOR" val="16777215"/>
</p:tagLst>
</file>

<file path=ppt/tags/tag132.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33.xml><?xml version="1.0" encoding="utf-8"?>
<p:tagLst xmlns:a="http://schemas.openxmlformats.org/drawingml/2006/main" xmlns:r="http://schemas.openxmlformats.org/officeDocument/2006/relationships" xmlns:p="http://schemas.openxmlformats.org/presentationml/2006/main">
  <p:tag name="TEXTCOLOR" val="0"/>
</p:tagLst>
</file>

<file path=ppt/tags/tag134.xml><?xml version="1.0" encoding="utf-8"?>
<p:tagLst xmlns:a="http://schemas.openxmlformats.org/drawingml/2006/main" xmlns:r="http://schemas.openxmlformats.org/officeDocument/2006/relationships" xmlns:p="http://schemas.openxmlformats.org/presentationml/2006/main">
  <p:tag name="TEXTCOLOR" val="16777215"/>
</p:tagLst>
</file>

<file path=ppt/tags/tag135.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36.xml><?xml version="1.0" encoding="utf-8"?>
<p:tagLst xmlns:a="http://schemas.openxmlformats.org/drawingml/2006/main" xmlns:r="http://schemas.openxmlformats.org/officeDocument/2006/relationships" xmlns:p="http://schemas.openxmlformats.org/presentationml/2006/main">
  <p:tag name="TEXTCOLOR" val="0"/>
</p:tagLst>
</file>

<file path=ppt/tags/tag137.xml><?xml version="1.0" encoding="utf-8"?>
<p:tagLst xmlns:a="http://schemas.openxmlformats.org/drawingml/2006/main" xmlns:r="http://schemas.openxmlformats.org/officeDocument/2006/relationships" xmlns:p="http://schemas.openxmlformats.org/presentationml/2006/main">
  <p:tag name="TEXTCOLOR" val="0"/>
</p:tagLst>
</file>

<file path=ppt/tags/tag138.xml><?xml version="1.0" encoding="utf-8"?>
<p:tagLst xmlns:a="http://schemas.openxmlformats.org/drawingml/2006/main" xmlns:r="http://schemas.openxmlformats.org/officeDocument/2006/relationships" xmlns:p="http://schemas.openxmlformats.org/presentationml/2006/main">
  <p:tag name="TEXTCOLOR" val="0"/>
</p:tagLst>
</file>

<file path=ppt/tags/tag139.xml><?xml version="1.0" encoding="utf-8"?>
<p:tagLst xmlns:a="http://schemas.openxmlformats.org/drawingml/2006/main" xmlns:r="http://schemas.openxmlformats.org/officeDocument/2006/relationships" xmlns:p="http://schemas.openxmlformats.org/presentationml/2006/main">
  <p:tag name="TEXTCOLOR" val="16777215"/>
</p:tagLst>
</file>

<file path=ppt/tags/tag14.xml><?xml version="1.0" encoding="utf-8"?>
<p:tagLst xmlns:a="http://schemas.openxmlformats.org/drawingml/2006/main" xmlns:r="http://schemas.openxmlformats.org/officeDocument/2006/relationships" xmlns:p="http://schemas.openxmlformats.org/presentationml/2006/main">
  <p:tag name="TEXTCOLOR" val="0"/>
</p:tagLst>
</file>

<file path=ppt/tags/tag140.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41.xml><?xml version="1.0" encoding="utf-8"?>
<p:tagLst xmlns:a="http://schemas.openxmlformats.org/drawingml/2006/main" xmlns:r="http://schemas.openxmlformats.org/officeDocument/2006/relationships" xmlns:p="http://schemas.openxmlformats.org/presentationml/2006/main">
  <p:tag name="TEXTCOLOR" val="16777215"/>
</p:tagLst>
</file>

<file path=ppt/tags/tag142.xml><?xml version="1.0" encoding="utf-8"?>
<p:tagLst xmlns:a="http://schemas.openxmlformats.org/drawingml/2006/main" xmlns:r="http://schemas.openxmlformats.org/officeDocument/2006/relationships" xmlns:p="http://schemas.openxmlformats.org/presentationml/2006/main">
  <p:tag name="TEXTCOLOR" val="0"/>
</p:tagLst>
</file>

<file path=ppt/tags/tag143.xml><?xml version="1.0" encoding="utf-8"?>
<p:tagLst xmlns:a="http://schemas.openxmlformats.org/drawingml/2006/main" xmlns:r="http://schemas.openxmlformats.org/officeDocument/2006/relationships" xmlns:p="http://schemas.openxmlformats.org/presentationml/2006/main">
  <p:tag name="TEXTCOLOR" val="16777215"/>
</p:tagLst>
</file>

<file path=ppt/tags/tag144.xml><?xml version="1.0" encoding="utf-8"?>
<p:tagLst xmlns:a="http://schemas.openxmlformats.org/drawingml/2006/main" xmlns:r="http://schemas.openxmlformats.org/officeDocument/2006/relationships" xmlns:p="http://schemas.openxmlformats.org/presentationml/2006/main">
  <p:tag name="TEXTCOLOR" val="16777215"/>
</p:tagLst>
</file>

<file path=ppt/tags/tag145.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6.xml><?xml version="1.0" encoding="utf-8"?>
<p:tagLst xmlns:a="http://schemas.openxmlformats.org/drawingml/2006/main" xmlns:r="http://schemas.openxmlformats.org/officeDocument/2006/relationships" xmlns:p="http://schemas.openxmlformats.org/presentationml/2006/main">
  <p:tag name="TEXTCOLOR" val="0"/>
</p:tagLst>
</file>

<file path=ppt/tags/tag17.xml><?xml version="1.0" encoding="utf-8"?>
<p:tagLst xmlns:a="http://schemas.openxmlformats.org/drawingml/2006/main" xmlns:r="http://schemas.openxmlformats.org/officeDocument/2006/relationships" xmlns:p="http://schemas.openxmlformats.org/presentationml/2006/main">
  <p:tag name="TEXTCOLOR" val="0"/>
</p:tagLst>
</file>

<file path=ppt/tags/tag18.xml><?xml version="1.0" encoding="utf-8"?>
<p:tagLst xmlns:a="http://schemas.openxmlformats.org/drawingml/2006/main" xmlns:r="http://schemas.openxmlformats.org/officeDocument/2006/relationships" xmlns:p="http://schemas.openxmlformats.org/presentationml/2006/main">
  <p:tag name="TEXTCOLOR" val="0"/>
</p:tagLst>
</file>

<file path=ppt/tags/tag19.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xml><?xml version="1.0" encoding="utf-8"?>
<p:tagLst xmlns:a="http://schemas.openxmlformats.org/drawingml/2006/main" xmlns:r="http://schemas.openxmlformats.org/officeDocument/2006/relationships" xmlns:p="http://schemas.openxmlformats.org/presentationml/2006/main">
  <p:tag name="TEXTCOLOR" val="0"/>
</p:tagLst>
</file>

<file path=ppt/tags/tag20.xml><?xml version="1.0" encoding="utf-8"?>
<p:tagLst xmlns:a="http://schemas.openxmlformats.org/drawingml/2006/main" xmlns:r="http://schemas.openxmlformats.org/officeDocument/2006/relationships" xmlns:p="http://schemas.openxmlformats.org/presentationml/2006/main">
  <p:tag name="TEXTCOLOR" val="0"/>
</p:tagLst>
</file>

<file path=ppt/tags/tag21.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3.xml><?xml version="1.0" encoding="utf-8"?>
<p:tagLst xmlns:a="http://schemas.openxmlformats.org/drawingml/2006/main" xmlns:r="http://schemas.openxmlformats.org/officeDocument/2006/relationships" xmlns:p="http://schemas.openxmlformats.org/presentationml/2006/main">
  <p:tag name="TEXTCOLOR" val="0"/>
</p:tagLst>
</file>

<file path=ppt/tags/tag24.xml><?xml version="1.0" encoding="utf-8"?>
<p:tagLst xmlns:a="http://schemas.openxmlformats.org/drawingml/2006/main" xmlns:r="http://schemas.openxmlformats.org/officeDocument/2006/relationships" xmlns:p="http://schemas.openxmlformats.org/presentationml/2006/main">
  <p:tag name="TEXTCOLOR" val="0"/>
</p:tagLst>
</file>

<file path=ppt/tags/tag25.xml><?xml version="1.0" encoding="utf-8"?>
<p:tagLst xmlns:a="http://schemas.openxmlformats.org/drawingml/2006/main" xmlns:r="http://schemas.openxmlformats.org/officeDocument/2006/relationships" xmlns:p="http://schemas.openxmlformats.org/presentationml/2006/main">
  <p:tag name="TEXTCOLOR" val="0"/>
</p:tagLst>
</file>

<file path=ppt/tags/tag2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7.xml><?xml version="1.0" encoding="utf-8"?>
<p:tagLst xmlns:a="http://schemas.openxmlformats.org/drawingml/2006/main" xmlns:r="http://schemas.openxmlformats.org/officeDocument/2006/relationships" xmlns:p="http://schemas.openxmlformats.org/presentationml/2006/main">
  <p:tag name="TEXTCOLOR" val="0"/>
</p:tagLst>
</file>

<file path=ppt/tags/tag28.xml><?xml version="1.0" encoding="utf-8"?>
<p:tagLst xmlns:a="http://schemas.openxmlformats.org/drawingml/2006/main" xmlns:r="http://schemas.openxmlformats.org/officeDocument/2006/relationships" xmlns:p="http://schemas.openxmlformats.org/presentationml/2006/main">
  <p:tag name="TEXTCOLOR" val="0"/>
</p:tagLst>
</file>

<file path=ppt/tags/tag2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xml><?xml version="1.0" encoding="utf-8"?>
<p:tagLst xmlns:a="http://schemas.openxmlformats.org/drawingml/2006/main" xmlns:r="http://schemas.openxmlformats.org/officeDocument/2006/relationships" xmlns:p="http://schemas.openxmlformats.org/presentationml/2006/main">
  <p:tag name="TEXTCOLOR" val="9013641"/>
</p:tagLst>
</file>

<file path=ppt/tags/tag30.xml><?xml version="1.0" encoding="utf-8"?>
<p:tagLst xmlns:a="http://schemas.openxmlformats.org/drawingml/2006/main" xmlns:r="http://schemas.openxmlformats.org/officeDocument/2006/relationships" xmlns:p="http://schemas.openxmlformats.org/presentationml/2006/main">
  <p:tag name="TEXTCOLOR" val="0"/>
</p:tagLst>
</file>

<file path=ppt/tags/tag31.xml><?xml version="1.0" encoding="utf-8"?>
<p:tagLst xmlns:a="http://schemas.openxmlformats.org/drawingml/2006/main" xmlns:r="http://schemas.openxmlformats.org/officeDocument/2006/relationships" xmlns:p="http://schemas.openxmlformats.org/presentationml/2006/main">
  <p:tag name="TEXTCOLOR" val="0"/>
</p:tagLst>
</file>

<file path=ppt/tags/tag32.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3.xml><?xml version="1.0" encoding="utf-8"?>
<p:tagLst xmlns:a="http://schemas.openxmlformats.org/drawingml/2006/main" xmlns:r="http://schemas.openxmlformats.org/officeDocument/2006/relationships" xmlns:p="http://schemas.openxmlformats.org/presentationml/2006/main">
  <p:tag name="TEXTCOLOR" val="0"/>
</p:tagLst>
</file>

<file path=ppt/tags/tag34.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5.xml><?xml version="1.0" encoding="utf-8"?>
<p:tagLst xmlns:a="http://schemas.openxmlformats.org/drawingml/2006/main" xmlns:r="http://schemas.openxmlformats.org/officeDocument/2006/relationships" xmlns:p="http://schemas.openxmlformats.org/presentationml/2006/main">
  <p:tag name="TEXTCOLOR" val="0"/>
</p:tagLst>
</file>

<file path=ppt/tags/tag36.xml><?xml version="1.0" encoding="utf-8"?>
<p:tagLst xmlns:a="http://schemas.openxmlformats.org/drawingml/2006/main" xmlns:r="http://schemas.openxmlformats.org/officeDocument/2006/relationships" xmlns:p="http://schemas.openxmlformats.org/presentationml/2006/main">
  <p:tag name="TEXTCOLOR" val="0"/>
</p:tagLst>
</file>

<file path=ppt/tags/tag37.xml><?xml version="1.0" encoding="utf-8"?>
<p:tagLst xmlns:a="http://schemas.openxmlformats.org/drawingml/2006/main" xmlns:r="http://schemas.openxmlformats.org/officeDocument/2006/relationships" xmlns:p="http://schemas.openxmlformats.org/presentationml/2006/main">
  <p:tag name="TEXTCOLOR" val="0"/>
</p:tagLst>
</file>

<file path=ppt/tags/tag38.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9.xml><?xml version="1.0" encoding="utf-8"?>
<p:tagLst xmlns:a="http://schemas.openxmlformats.org/drawingml/2006/main" xmlns:r="http://schemas.openxmlformats.org/officeDocument/2006/relationships" xmlns:p="http://schemas.openxmlformats.org/presentationml/2006/main">
  <p:tag name="TEXTCOLOR" val="16777215"/>
</p:tagLst>
</file>

<file path=ppt/tags/tag4.xml><?xml version="1.0" encoding="utf-8"?>
<p:tagLst xmlns:a="http://schemas.openxmlformats.org/drawingml/2006/main" xmlns:r="http://schemas.openxmlformats.org/officeDocument/2006/relationships" xmlns:p="http://schemas.openxmlformats.org/presentationml/2006/main">
  <p:tag name="TEXTCOLOR" val="9013641"/>
</p:tagLst>
</file>

<file path=ppt/tags/tag40.xml><?xml version="1.0" encoding="utf-8"?>
<p:tagLst xmlns:a="http://schemas.openxmlformats.org/drawingml/2006/main" xmlns:r="http://schemas.openxmlformats.org/officeDocument/2006/relationships" xmlns:p="http://schemas.openxmlformats.org/presentationml/2006/main">
  <p:tag name="TEXTCOLOR" val="16777215"/>
</p:tagLst>
</file>

<file path=ppt/tags/tag41.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2.xml><?xml version="1.0" encoding="utf-8"?>
<p:tagLst xmlns:a="http://schemas.openxmlformats.org/drawingml/2006/main" xmlns:r="http://schemas.openxmlformats.org/officeDocument/2006/relationships" xmlns:p="http://schemas.openxmlformats.org/presentationml/2006/main">
  <p:tag name="TEXTCOLOR" val="16777215"/>
</p:tagLst>
</file>

<file path=ppt/tags/tag43.xml><?xml version="1.0" encoding="utf-8"?>
<p:tagLst xmlns:a="http://schemas.openxmlformats.org/drawingml/2006/main" xmlns:r="http://schemas.openxmlformats.org/officeDocument/2006/relationships" xmlns:p="http://schemas.openxmlformats.org/presentationml/2006/main">
  <p:tag name="TEXTCOLOR" val="16777215"/>
</p:tagLst>
</file>

<file path=ppt/tags/tag44.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5.xml><?xml version="1.0" encoding="utf-8"?>
<p:tagLst xmlns:a="http://schemas.openxmlformats.org/drawingml/2006/main" xmlns:r="http://schemas.openxmlformats.org/officeDocument/2006/relationships" xmlns:p="http://schemas.openxmlformats.org/presentationml/2006/main">
  <p:tag name="TEXTCOLOR" val="16777215"/>
</p:tagLst>
</file>

<file path=ppt/tags/tag46.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7.xml><?xml version="1.0" encoding="utf-8"?>
<p:tagLst xmlns:a="http://schemas.openxmlformats.org/drawingml/2006/main" xmlns:r="http://schemas.openxmlformats.org/officeDocument/2006/relationships" xmlns:p="http://schemas.openxmlformats.org/presentationml/2006/main">
  <p:tag name="TEXTCOLOR" val="16777215"/>
</p:tagLst>
</file>

<file path=ppt/tags/tag48.xml><?xml version="1.0" encoding="utf-8"?>
<p:tagLst xmlns:a="http://schemas.openxmlformats.org/drawingml/2006/main" xmlns:r="http://schemas.openxmlformats.org/officeDocument/2006/relationships" xmlns:p="http://schemas.openxmlformats.org/presentationml/2006/main">
  <p:tag name="TEXTCOLOR" val="0"/>
</p:tagLst>
</file>

<file path=ppt/tags/tag49.xml><?xml version="1.0" encoding="utf-8"?>
<p:tagLst xmlns:a="http://schemas.openxmlformats.org/drawingml/2006/main" xmlns:r="http://schemas.openxmlformats.org/officeDocument/2006/relationships" xmlns:p="http://schemas.openxmlformats.org/presentationml/2006/main">
  <p:tag name="TEXTCOLOR" val="16777215"/>
</p:tagLst>
</file>

<file path=ppt/tags/tag5.xml><?xml version="1.0" encoding="utf-8"?>
<p:tagLst xmlns:a="http://schemas.openxmlformats.org/drawingml/2006/main" xmlns:r="http://schemas.openxmlformats.org/officeDocument/2006/relationships" xmlns:p="http://schemas.openxmlformats.org/presentationml/2006/main">
  <p:tag name="TEXTCOLOR" val="9013641"/>
</p:tagLst>
</file>

<file path=ppt/tags/tag50.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51.xml><?xml version="1.0" encoding="utf-8"?>
<p:tagLst xmlns:a="http://schemas.openxmlformats.org/drawingml/2006/main" xmlns:r="http://schemas.openxmlformats.org/officeDocument/2006/relationships" xmlns:p="http://schemas.openxmlformats.org/presentationml/2006/main">
  <p:tag name="TEXTCOLOR" val="0"/>
</p:tagLst>
</file>

<file path=ppt/tags/tag52.xml><?xml version="1.0" encoding="utf-8"?>
<p:tagLst xmlns:a="http://schemas.openxmlformats.org/drawingml/2006/main" xmlns:r="http://schemas.openxmlformats.org/officeDocument/2006/relationships" xmlns:p="http://schemas.openxmlformats.org/presentationml/2006/main">
  <p:tag name="TEXTCOLOR" val="0"/>
</p:tagLst>
</file>

<file path=ppt/tags/tag53.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54.xml><?xml version="1.0" encoding="utf-8"?>
<p:tagLst xmlns:a="http://schemas.openxmlformats.org/drawingml/2006/main" xmlns:r="http://schemas.openxmlformats.org/officeDocument/2006/relationships" xmlns:p="http://schemas.openxmlformats.org/presentationml/2006/main">
  <p:tag name="TEXTCOLOR" val="0"/>
</p:tagLst>
</file>

<file path=ppt/tags/tag55.xml><?xml version="1.0" encoding="utf-8"?>
<p:tagLst xmlns:a="http://schemas.openxmlformats.org/drawingml/2006/main" xmlns:r="http://schemas.openxmlformats.org/officeDocument/2006/relationships" xmlns:p="http://schemas.openxmlformats.org/presentationml/2006/main">
  <p:tag name="TEXTCOLOR" val="0"/>
</p:tagLst>
</file>

<file path=ppt/tags/tag56.xml><?xml version="1.0" encoding="utf-8"?>
<p:tagLst xmlns:a="http://schemas.openxmlformats.org/drawingml/2006/main" xmlns:r="http://schemas.openxmlformats.org/officeDocument/2006/relationships" xmlns:p="http://schemas.openxmlformats.org/presentationml/2006/main">
  <p:tag name="TEXTCOLOR" val="0"/>
</p:tagLst>
</file>

<file path=ppt/tags/tag57.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58.xml><?xml version="1.0" encoding="utf-8"?>
<p:tagLst xmlns:a="http://schemas.openxmlformats.org/drawingml/2006/main" xmlns:r="http://schemas.openxmlformats.org/officeDocument/2006/relationships" xmlns:p="http://schemas.openxmlformats.org/presentationml/2006/main">
  <p:tag name="TEXTCOLOR" val="0"/>
</p:tagLst>
</file>

<file path=ppt/tags/tag59.xml><?xml version="1.0" encoding="utf-8"?>
<p:tagLst xmlns:a="http://schemas.openxmlformats.org/drawingml/2006/main" xmlns:r="http://schemas.openxmlformats.org/officeDocument/2006/relationships" xmlns:p="http://schemas.openxmlformats.org/presentationml/2006/main">
  <p:tag name="TEXTCOLOR" val="0"/>
</p:tagLst>
</file>

<file path=ppt/tags/tag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 name="LAYOUT" val="Screen"/>
</p:tagLst>
</file>

<file path=ppt/tags/tag60.xml><?xml version="1.0" encoding="utf-8"?>
<p:tagLst xmlns:a="http://schemas.openxmlformats.org/drawingml/2006/main" xmlns:r="http://schemas.openxmlformats.org/officeDocument/2006/relationships" xmlns:p="http://schemas.openxmlformats.org/presentationml/2006/main">
  <p:tag name="TEXTCOLOR" val="0"/>
</p:tagLst>
</file>

<file path=ppt/tags/tag61.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62.xml><?xml version="1.0" encoding="utf-8"?>
<p:tagLst xmlns:a="http://schemas.openxmlformats.org/drawingml/2006/main" xmlns:r="http://schemas.openxmlformats.org/officeDocument/2006/relationships" xmlns:p="http://schemas.openxmlformats.org/presentationml/2006/main">
  <p:tag name="TEXTCOLOR" val="0"/>
</p:tagLst>
</file>

<file path=ppt/tags/tag63.xml><?xml version="1.0" encoding="utf-8"?>
<p:tagLst xmlns:a="http://schemas.openxmlformats.org/drawingml/2006/main" xmlns:r="http://schemas.openxmlformats.org/officeDocument/2006/relationships" xmlns:p="http://schemas.openxmlformats.org/presentationml/2006/main">
  <p:tag name="TEXTCOLOR" val="0"/>
</p:tagLst>
</file>

<file path=ppt/tags/tag6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65.xml><?xml version="1.0" encoding="utf-8"?>
<p:tagLst xmlns:a="http://schemas.openxmlformats.org/drawingml/2006/main" xmlns:r="http://schemas.openxmlformats.org/officeDocument/2006/relationships" xmlns:p="http://schemas.openxmlformats.org/presentationml/2006/main">
  <p:tag name="TEXTCOLOR" val="0"/>
</p:tagLst>
</file>

<file path=ppt/tags/tag66.xml><?xml version="1.0" encoding="utf-8"?>
<p:tagLst xmlns:a="http://schemas.openxmlformats.org/drawingml/2006/main" xmlns:r="http://schemas.openxmlformats.org/officeDocument/2006/relationships" xmlns:p="http://schemas.openxmlformats.org/presentationml/2006/main">
  <p:tag name="TEXTCOLOR" val="0"/>
</p:tagLst>
</file>

<file path=ppt/tags/tag6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68.xml><?xml version="1.0" encoding="utf-8"?>
<p:tagLst xmlns:a="http://schemas.openxmlformats.org/drawingml/2006/main" xmlns:r="http://schemas.openxmlformats.org/officeDocument/2006/relationships" xmlns:p="http://schemas.openxmlformats.org/presentationml/2006/main">
  <p:tag name="TEXTCOLOR" val="0"/>
</p:tagLst>
</file>

<file path=ppt/tags/tag69.xml><?xml version="1.0" encoding="utf-8"?>
<p:tagLst xmlns:a="http://schemas.openxmlformats.org/drawingml/2006/main" xmlns:r="http://schemas.openxmlformats.org/officeDocument/2006/relationships" xmlns:p="http://schemas.openxmlformats.org/presentationml/2006/main">
  <p:tag name="TEXTCOLOR" val="0"/>
</p:tagLst>
</file>

<file path=ppt/tags/tag7.xml><?xml version="1.0" encoding="utf-8"?>
<p:tagLst xmlns:a="http://schemas.openxmlformats.org/drawingml/2006/main" xmlns:r="http://schemas.openxmlformats.org/officeDocument/2006/relationships" xmlns:p="http://schemas.openxmlformats.org/presentationml/2006/main">
  <p:tag name="TEXTCOLOR" val="0"/>
</p:tagLst>
</file>

<file path=ppt/tags/tag7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1.xml><?xml version="1.0" encoding="utf-8"?>
<p:tagLst xmlns:a="http://schemas.openxmlformats.org/drawingml/2006/main" xmlns:r="http://schemas.openxmlformats.org/officeDocument/2006/relationships" xmlns:p="http://schemas.openxmlformats.org/presentationml/2006/main">
  <p:tag name="TEXTCOLOR" val="0"/>
</p:tagLst>
</file>

<file path=ppt/tags/tag72.xml><?xml version="1.0" encoding="utf-8"?>
<p:tagLst xmlns:a="http://schemas.openxmlformats.org/drawingml/2006/main" xmlns:r="http://schemas.openxmlformats.org/officeDocument/2006/relationships" xmlns:p="http://schemas.openxmlformats.org/presentationml/2006/main">
  <p:tag name="TEXTCOLOR" val="0"/>
</p:tagLst>
</file>

<file path=ppt/tags/tag7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4.xml><?xml version="1.0" encoding="utf-8"?>
<p:tagLst xmlns:a="http://schemas.openxmlformats.org/drawingml/2006/main" xmlns:r="http://schemas.openxmlformats.org/officeDocument/2006/relationships" xmlns:p="http://schemas.openxmlformats.org/presentationml/2006/main">
  <p:tag name="TEXTCOLOR" val="0"/>
</p:tagLst>
</file>

<file path=ppt/tags/tag7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6.xml><?xml version="1.0" encoding="utf-8"?>
<p:tagLst xmlns:a="http://schemas.openxmlformats.org/drawingml/2006/main" xmlns:r="http://schemas.openxmlformats.org/officeDocument/2006/relationships" xmlns:p="http://schemas.openxmlformats.org/presentationml/2006/main">
  <p:tag name="TEXTCOLOR" val="0"/>
</p:tagLst>
</file>

<file path=ppt/tags/tag77.xml><?xml version="1.0" encoding="utf-8"?>
<p:tagLst xmlns:a="http://schemas.openxmlformats.org/drawingml/2006/main" xmlns:r="http://schemas.openxmlformats.org/officeDocument/2006/relationships" xmlns:p="http://schemas.openxmlformats.org/presentationml/2006/main">
  <p:tag name="TEXTCOLOR" val="0"/>
</p:tagLst>
</file>

<file path=ppt/tags/tag78.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79.xml><?xml version="1.0" encoding="utf-8"?>
<p:tagLst xmlns:a="http://schemas.openxmlformats.org/drawingml/2006/main" xmlns:r="http://schemas.openxmlformats.org/officeDocument/2006/relationships" xmlns:p="http://schemas.openxmlformats.org/presentationml/2006/main">
  <p:tag name="TEXTCOLOR" val="0"/>
</p:tagLst>
</file>

<file path=ppt/tags/tag8.xml><?xml version="1.0" encoding="utf-8"?>
<p:tagLst xmlns:a="http://schemas.openxmlformats.org/drawingml/2006/main" xmlns:r="http://schemas.openxmlformats.org/officeDocument/2006/relationships" xmlns:p="http://schemas.openxmlformats.org/presentationml/2006/main">
  <p:tag name="TEXTCOLOR" val="0"/>
</p:tagLst>
</file>

<file path=ppt/tags/tag80.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81.xml><?xml version="1.0" encoding="utf-8"?>
<p:tagLst xmlns:a="http://schemas.openxmlformats.org/drawingml/2006/main" xmlns:r="http://schemas.openxmlformats.org/officeDocument/2006/relationships" xmlns:p="http://schemas.openxmlformats.org/presentationml/2006/main">
  <p:tag name="TEXTCOLOR" val="0"/>
</p:tagLst>
</file>

<file path=ppt/tags/tag82.xml><?xml version="1.0" encoding="utf-8"?>
<p:tagLst xmlns:a="http://schemas.openxmlformats.org/drawingml/2006/main" xmlns:r="http://schemas.openxmlformats.org/officeDocument/2006/relationships" xmlns:p="http://schemas.openxmlformats.org/presentationml/2006/main">
  <p:tag name="TEXTCOLOR" val="0"/>
</p:tagLst>
</file>

<file path=ppt/tags/tag83.xml><?xml version="1.0" encoding="utf-8"?>
<p:tagLst xmlns:a="http://schemas.openxmlformats.org/drawingml/2006/main" xmlns:r="http://schemas.openxmlformats.org/officeDocument/2006/relationships" xmlns:p="http://schemas.openxmlformats.org/presentationml/2006/main">
  <p:tag name="TEXTCOLOR" val="16777215"/>
</p:tagLst>
</file>

<file path=ppt/tags/tag8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85.xml><?xml version="1.0" encoding="utf-8"?>
<p:tagLst xmlns:a="http://schemas.openxmlformats.org/drawingml/2006/main" xmlns:r="http://schemas.openxmlformats.org/officeDocument/2006/relationships" xmlns:p="http://schemas.openxmlformats.org/presentationml/2006/main">
  <p:tag name="TEXTCOLOR" val="0"/>
</p:tagLst>
</file>

<file path=ppt/tags/tag86.xml><?xml version="1.0" encoding="utf-8"?>
<p:tagLst xmlns:a="http://schemas.openxmlformats.org/drawingml/2006/main" xmlns:r="http://schemas.openxmlformats.org/officeDocument/2006/relationships" xmlns:p="http://schemas.openxmlformats.org/presentationml/2006/main">
  <p:tag name="TEXTCOLOR" val="16777215"/>
</p:tagLst>
</file>

<file path=ppt/tags/tag8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88.xml><?xml version="1.0" encoding="utf-8"?>
<p:tagLst xmlns:a="http://schemas.openxmlformats.org/drawingml/2006/main" xmlns:r="http://schemas.openxmlformats.org/officeDocument/2006/relationships" xmlns:p="http://schemas.openxmlformats.org/presentationml/2006/main">
  <p:tag name="TEXTCOLOR" val="0"/>
</p:tagLst>
</file>

<file path=ppt/tags/tag89.xml><?xml version="1.0" encoding="utf-8"?>
<p:tagLst xmlns:a="http://schemas.openxmlformats.org/drawingml/2006/main" xmlns:r="http://schemas.openxmlformats.org/officeDocument/2006/relationships" xmlns:p="http://schemas.openxmlformats.org/presentationml/2006/main">
  <p:tag name="TEXTCOLOR" val="0"/>
</p:tagLst>
</file>

<file path=ppt/tags/tag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90.xml><?xml version="1.0" encoding="utf-8"?>
<p:tagLst xmlns:a="http://schemas.openxmlformats.org/drawingml/2006/main" xmlns:r="http://schemas.openxmlformats.org/officeDocument/2006/relationships" xmlns:p="http://schemas.openxmlformats.org/presentationml/2006/main">
  <p:tag name="TEXTCOLOR" val="0"/>
</p:tagLst>
</file>

<file path=ppt/tags/tag91.xml><?xml version="1.0" encoding="utf-8"?>
<p:tagLst xmlns:a="http://schemas.openxmlformats.org/drawingml/2006/main" xmlns:r="http://schemas.openxmlformats.org/officeDocument/2006/relationships" xmlns:p="http://schemas.openxmlformats.org/presentationml/2006/main">
  <p:tag name="TEXTCOLOR" val="16777215"/>
</p:tagLst>
</file>

<file path=ppt/tags/tag9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93.xml><?xml version="1.0" encoding="utf-8"?>
<p:tagLst xmlns:a="http://schemas.openxmlformats.org/drawingml/2006/main" xmlns:r="http://schemas.openxmlformats.org/officeDocument/2006/relationships" xmlns:p="http://schemas.openxmlformats.org/presentationml/2006/main">
  <p:tag name="TEXTCOLOR" val="0"/>
</p:tagLst>
</file>

<file path=ppt/tags/tag94.xml><?xml version="1.0" encoding="utf-8"?>
<p:tagLst xmlns:a="http://schemas.openxmlformats.org/drawingml/2006/main" xmlns:r="http://schemas.openxmlformats.org/officeDocument/2006/relationships" xmlns:p="http://schemas.openxmlformats.org/presentationml/2006/main">
  <p:tag name="TEXTCOLOR" val="0"/>
</p:tagLst>
</file>

<file path=ppt/tags/tag95.xml><?xml version="1.0" encoding="utf-8"?>
<p:tagLst xmlns:a="http://schemas.openxmlformats.org/drawingml/2006/main" xmlns:r="http://schemas.openxmlformats.org/officeDocument/2006/relationships" xmlns:p="http://schemas.openxmlformats.org/presentationml/2006/main">
  <p:tag name="TEXTCOLOR" val="16777215"/>
</p:tagLst>
</file>

<file path=ppt/tags/tag96.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97.xml><?xml version="1.0" encoding="utf-8"?>
<p:tagLst xmlns:a="http://schemas.openxmlformats.org/drawingml/2006/main" xmlns:r="http://schemas.openxmlformats.org/officeDocument/2006/relationships" xmlns:p="http://schemas.openxmlformats.org/presentationml/2006/main">
  <p:tag name="TEXTCOLOR" val="0"/>
</p:tagLst>
</file>

<file path=ppt/tags/tag98.xml><?xml version="1.0" encoding="utf-8"?>
<p:tagLst xmlns:a="http://schemas.openxmlformats.org/drawingml/2006/main" xmlns:r="http://schemas.openxmlformats.org/officeDocument/2006/relationships" xmlns:p="http://schemas.openxmlformats.org/presentationml/2006/main">
  <p:tag name="TEXTCOLOR" val="16777215"/>
</p:tagLst>
</file>

<file path=ppt/tags/tag9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heme/theme1.xml><?xml version="1.0" encoding="utf-8"?>
<a:theme xmlns:a="http://schemas.openxmlformats.org/drawingml/2006/main" name="MSB PPT Egna">
  <a:themeElements>
    <a:clrScheme name="MSB">
      <a:dk1>
        <a:sysClr val="windowText" lastClr="000000"/>
      </a:dk1>
      <a:lt1>
        <a:sysClr val="window" lastClr="FFFFFF"/>
      </a:lt1>
      <a:dk2>
        <a:srgbClr val="44546A"/>
      </a:dk2>
      <a:lt2>
        <a:srgbClr val="E7E6E6"/>
      </a:lt2>
      <a:accent1>
        <a:srgbClr val="CC0000"/>
      </a:accent1>
      <a:accent2>
        <a:srgbClr val="822757"/>
      </a:accent2>
      <a:accent3>
        <a:srgbClr val="6F6E67"/>
      </a:accent3>
      <a:accent4>
        <a:srgbClr val="E67C5E"/>
      </a:accent4>
      <a:accent5>
        <a:srgbClr val="B47D9A"/>
      </a:accent5>
      <a:accent6>
        <a:srgbClr val="A9A8A4"/>
      </a:accent6>
      <a:hlink>
        <a:srgbClr val="0563C1"/>
      </a:hlink>
      <a:folHlink>
        <a:srgbClr val="954F72"/>
      </a:folHlink>
    </a:clrScheme>
    <a:fontScheme name="MSB">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B4B32"/>
    </a:custClr>
    <a:custClr name="MSB Röd 60%">
      <a:srgbClr val="E67C5E"/>
    </a:custClr>
    <a:custClr name="MSB Röd 40%">
      <a:srgbClr val="F0AB92"/>
    </a:custClr>
    <a:custClr name="MSB Röd 20%">
      <a:srgbClr val="F8D6C7"/>
    </a:custClr>
    <a:custClr name=" ">
      <a:srgbClr val="FFFFFF"/>
    </a:custClr>
    <a:custClr name=" ">
      <a:srgbClr val="FFFFFF"/>
    </a:custClr>
    <a:custClr name=" ">
      <a:srgbClr val="FFFFFF"/>
    </a:custClr>
    <a:custClr name=" ">
      <a:srgbClr val="FFFFFF"/>
    </a:custClr>
    <a:custClr name=" ">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name=" ">
      <a:srgbClr val="FFFFFF"/>
    </a:custClr>
    <a:custClr name=" ">
      <a:srgbClr val="FFFFFF"/>
    </a:custClr>
    <a:custClr name=" ">
      <a:srgbClr val="FFFFFF"/>
    </a:custClr>
    <a:custClr name=" ">
      <a:srgbClr val="FFFFFF"/>
    </a:custClr>
    <a:custClr name=" ">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name=" ">
      <a:srgbClr val="FFFFFF"/>
    </a:custClr>
    <a:custClr name=" ">
      <a:srgbClr val="FFFFFF"/>
    </a:custClr>
    <a:custClr name=" ">
      <a:srgbClr val="FFFFFF"/>
    </a:custClr>
    <a:custClr name=" ">
      <a:srgbClr val="FFFFFF"/>
    </a:custClr>
    <a:custClr name=" ">
      <a:srgbClr val="FFFFFF"/>
    </a:custClr>
  </a:custClrLst>
  <a:extLst>
    <a:ext uri="{05A4C25C-085E-4340-85A3-A5531E510DB2}">
      <thm15:themeFamily xmlns:thm15="http://schemas.microsoft.com/office/thememl/2012/main" name="MSB sv.potx" id="{AEA58E0F-F7B8-476F-898C-C869FAD00B00}" vid="{F5E8F45D-1BAD-4605-B7EE-D434F65F831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4324</TotalTime>
  <Words>727</Words>
  <Application>Microsoft Office PowerPoint</Application>
  <PresentationFormat>Bredbild</PresentationFormat>
  <Paragraphs>47</Paragraphs>
  <Slides>7</Slides>
  <Notes>6</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7</vt:i4>
      </vt:variant>
    </vt:vector>
  </HeadingPairs>
  <TitlesOfParts>
    <vt:vector size="11" baseType="lpstr">
      <vt:lpstr>Arial</vt:lpstr>
      <vt:lpstr>Calibri</vt:lpstr>
      <vt:lpstr>Century Gothic</vt:lpstr>
      <vt:lpstr>MSB PPT Egna</vt:lpstr>
      <vt:lpstr>Kontinuitetshantering – Scenarier med diskussionsunderlag </vt:lpstr>
      <vt:lpstr>Om materialet</vt:lpstr>
      <vt:lpstr>Elavbrott</vt:lpstr>
      <vt:lpstr>IT-störningar</vt:lpstr>
      <vt:lpstr>Stort personalbortfall</vt:lpstr>
      <vt:lpstr>Att diskutera</vt:lpstr>
      <vt:lpstr>www.msb.se/kontinuitetshantering</vt:lpstr>
    </vt:vector>
  </TitlesOfParts>
  <Company>MSB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Kullgren Ida</dc:creator>
  <cp:lastModifiedBy>Grundel Alexandra</cp:lastModifiedBy>
  <cp:revision>65</cp:revision>
  <dcterms:created xsi:type="dcterms:W3CDTF">2019-03-07T08:37:48Z</dcterms:created>
  <dcterms:modified xsi:type="dcterms:W3CDTF">2019-06-14T06:18:38Z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Logomenu">
    <vt:bool>true</vt:bool>
  </property>
</Properties>
</file>