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17"/>
  </p:notesMasterIdLst>
  <p:handoutMasterIdLst>
    <p:handoutMasterId r:id="rId18"/>
  </p:handoutMasterIdLst>
  <p:sldIdLst>
    <p:sldId id="256" r:id="rId3"/>
    <p:sldId id="285" r:id="rId4"/>
    <p:sldId id="263" r:id="rId5"/>
    <p:sldId id="281" r:id="rId6"/>
    <p:sldId id="261" r:id="rId7"/>
    <p:sldId id="272" r:id="rId8"/>
    <p:sldId id="276" r:id="rId9"/>
    <p:sldId id="277" r:id="rId10"/>
    <p:sldId id="278" r:id="rId11"/>
    <p:sldId id="267" r:id="rId12"/>
    <p:sldId id="265" r:id="rId13"/>
    <p:sldId id="262" r:id="rId14"/>
    <p:sldId id="273" r:id="rId15"/>
    <p:sldId id="274" r:id="rId16"/>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Lintzén" initials="ML" lastIdx="15" clrIdx="0">
    <p:extLst>
      <p:ext uri="{19B8F6BF-5375-455C-9EA6-DF929625EA0E}">
        <p15:presenceInfo xmlns:p15="http://schemas.microsoft.com/office/powerpoint/2012/main" userId="S::malin@lintzenconsulting.se::29e20e08-fe99-49bb-a592-d0e33308ab8d" providerId="AD"/>
      </p:ext>
    </p:extLst>
  </p:cmAuthor>
  <p:cmAuthor id="2" name="Ida Hedqvist" initials="IH" lastIdx="5" clrIdx="1">
    <p:extLst>
      <p:ext uri="{19B8F6BF-5375-455C-9EA6-DF929625EA0E}">
        <p15:presenceInfo xmlns:p15="http://schemas.microsoft.com/office/powerpoint/2012/main" userId="Ida Hedqvist" providerId="None"/>
      </p:ext>
    </p:extLst>
  </p:cmAuthor>
  <p:cmAuthor id="3" name="Grundel Alexandra" initials="GA" lastIdx="16" clrIdx="2">
    <p:extLst>
      <p:ext uri="{19B8F6BF-5375-455C-9EA6-DF929625EA0E}">
        <p15:presenceInfo xmlns:p15="http://schemas.microsoft.com/office/powerpoint/2012/main" userId="S-1-5-21-466509168-1772936955-2901788264-15327" providerId="AD"/>
      </p:ext>
    </p:extLst>
  </p:cmAuthor>
  <p:cmAuthor id="4" name="Malin Lintzén" initials="ML [2]" lastIdx="8" clrIdx="3">
    <p:extLst>
      <p:ext uri="{19B8F6BF-5375-455C-9EA6-DF929625EA0E}">
        <p15:presenceInfo xmlns:p15="http://schemas.microsoft.com/office/powerpoint/2012/main" userId="b3c7dfdc258c36d7" providerId="Windows Live"/>
      </p:ext>
    </p:extLst>
  </p:cmAuthor>
  <p:cmAuthor id="5" name="Kullgren Ida" initials="KI" lastIdx="4" clrIdx="4">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44372" autoAdjust="0"/>
  </p:normalViewPr>
  <p:slideViewPr>
    <p:cSldViewPr snapToGrid="0" showGuides="1">
      <p:cViewPr varScale="1">
        <p:scale>
          <a:sx n="27" d="100"/>
          <a:sy n="27" d="100"/>
        </p:scale>
        <p:origin x="1996" y="40"/>
      </p:cViewPr>
      <p:guideLst/>
    </p:cSldViewPr>
  </p:slideViewPr>
  <p:notesTextViewPr>
    <p:cViewPr>
      <p:scale>
        <a:sx n="66" d="100"/>
        <a:sy n="66" d="100"/>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A4FE40A-573D-44DF-81D6-6FAB07B1738F}"/>
              </a:ext>
            </a:extLst>
          </p:cNvPr>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B3D181C-C28F-4D0F-B83C-134A459C765D}"/>
              </a:ext>
            </a:extLst>
          </p:cNvPr>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000DDE5F-FEA8-4D74-AF0B-CD51AE06D8BA}" type="datetimeFigureOut">
              <a:rPr lang="sv-SE" smtClean="0"/>
              <a:t>2019-06-14</a:t>
            </a:fld>
            <a:endParaRPr lang="sv-SE"/>
          </a:p>
        </p:txBody>
      </p:sp>
      <p:sp>
        <p:nvSpPr>
          <p:cNvPr id="4" name="Platshållare för sidfot 3">
            <a:extLst>
              <a:ext uri="{FF2B5EF4-FFF2-40B4-BE49-F238E27FC236}">
                <a16:creationId xmlns:a16="http://schemas.microsoft.com/office/drawing/2014/main" id="{B1C5DBE2-B743-4FD6-B395-C5E27F8569CE}"/>
              </a:ext>
            </a:extLst>
          </p:cNvPr>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1B54F69-9CF7-4AA2-A08F-348E24220C66}"/>
              </a:ext>
            </a:extLst>
          </p:cNvPr>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DC0CE526-6DA2-44F9-8D99-EAA34F1A2143}" type="slidenum">
              <a:rPr lang="sv-SE" smtClean="0"/>
              <a:t>‹#›</a:t>
            </a:fld>
            <a:endParaRPr lang="sv-SE"/>
          </a:p>
        </p:txBody>
      </p:sp>
    </p:spTree>
    <p:extLst>
      <p:ext uri="{BB962C8B-B14F-4D97-AF65-F5344CB8AC3E}">
        <p14:creationId xmlns:p14="http://schemas.microsoft.com/office/powerpoint/2010/main" val="251702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v-SE"/>
          </a:p>
        </p:txBody>
      </p:sp>
      <p:sp>
        <p:nvSpPr>
          <p:cNvPr id="3" name="Platshållare för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14E49622-6AE6-4199-8531-48AF890BEDA5}" type="datetimeFigureOut">
              <a:rPr lang="sv-SE" smtClean="0"/>
              <a:t>2019-06-14</a:t>
            </a:fld>
            <a:endParaRPr lang="sv-SE"/>
          </a:p>
        </p:txBody>
      </p:sp>
      <p:sp>
        <p:nvSpPr>
          <p:cNvPr id="4" name="Platshållare för bildobjekt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v-SE"/>
          </a:p>
        </p:txBody>
      </p:sp>
      <p:sp>
        <p:nvSpPr>
          <p:cNvPr id="7" name="Platshållare för bild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6B3B0B99-8B5F-4A09-A6FA-8F132C631707}" type="slidenum">
              <a:rPr lang="sv-SE" smtClean="0"/>
              <a:t>‹#›</a:t>
            </a:fld>
            <a:endParaRPr lang="sv-SE"/>
          </a:p>
        </p:txBody>
      </p:sp>
    </p:spTree>
    <p:extLst>
      <p:ext uri="{BB962C8B-B14F-4D97-AF65-F5344CB8AC3E}">
        <p14:creationId xmlns:p14="http://schemas.microsoft.com/office/powerpoint/2010/main" val="322309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kontinuitetshantering@msb.s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Om presentationen</a:t>
            </a:r>
          </a:p>
          <a:p>
            <a:r>
              <a:rPr lang="sv-SE" sz="1100" dirty="0"/>
              <a:t>Den här presentationen vänder sig till dig som planerar att införa arbete med kontinuitetshantering i din organisation. Materialet syftar till att, på ett enkelt och övergripande </a:t>
            </a:r>
            <a:r>
              <a:rPr lang="sv-SE" sz="1100" dirty="0" smtClean="0"/>
              <a:t>sätt:</a:t>
            </a:r>
            <a:endParaRPr lang="sv-SE" sz="1100" dirty="0"/>
          </a:p>
          <a:p>
            <a:pPr marL="177742" indent="-177742">
              <a:buFontTx/>
              <a:buChar char="-"/>
            </a:pPr>
            <a:r>
              <a:rPr lang="sv-SE" sz="1100" dirty="0"/>
              <a:t>förklara vad samhällsviktig verksamhet är och vilka förväntningar som finns på den</a:t>
            </a:r>
          </a:p>
          <a:p>
            <a:pPr marL="177742" indent="-177742">
              <a:buFontTx/>
              <a:buChar char="-"/>
            </a:pPr>
            <a:r>
              <a:rPr lang="sv-SE" sz="1100" dirty="0"/>
              <a:t>ge exempel på olika typer av störningar som skulle kunna inträffa</a:t>
            </a:r>
          </a:p>
          <a:p>
            <a:pPr marL="177742" indent="-177742">
              <a:buFontTx/>
              <a:buChar char="-"/>
            </a:pPr>
            <a:r>
              <a:rPr lang="sv-SE" sz="1100" dirty="0"/>
              <a:t>beskriva vad kontinuitetshantering är och vilka effekter </a:t>
            </a:r>
            <a:r>
              <a:rPr lang="sv-SE" sz="1100" dirty="0" smtClean="0"/>
              <a:t>arbetet </a:t>
            </a:r>
            <a:r>
              <a:rPr lang="sv-SE" sz="1100" dirty="0"/>
              <a:t>kan ge.</a:t>
            </a:r>
          </a:p>
          <a:p>
            <a:pPr marL="177742" indent="-177742">
              <a:buFontTx/>
              <a:buChar char="-"/>
            </a:pPr>
            <a:endParaRPr lang="sv-SE" sz="1100" dirty="0"/>
          </a:p>
          <a:p>
            <a:r>
              <a:rPr lang="sv-SE" sz="1100" dirty="0"/>
              <a:t>Varje bild innehållet en beskrivande text i anteckningsfältet som du kan använda som stöd. Presentationen är tänkt att kunna genomföras på ca 15 minuter för exempelvis beslutsfattare i din organisation. Om du har behov av att göra en ännu kortare presentation, kan du exempelvis välja att visa följande bilder:</a:t>
            </a:r>
          </a:p>
          <a:p>
            <a:endParaRPr lang="sv-SE" sz="1100" dirty="0"/>
          </a:p>
          <a:p>
            <a:r>
              <a:rPr lang="sv-SE" sz="1100" dirty="0"/>
              <a:t>Bild 3 – När vardagen inte är sig lik</a:t>
            </a:r>
          </a:p>
          <a:p>
            <a:r>
              <a:rPr lang="sv-SE" sz="1100" dirty="0"/>
              <a:t>Bild 6 – Kontinuitetshantering är ett sätt att upprätthålla de verksamheter som alltid måste fungera</a:t>
            </a:r>
          </a:p>
          <a:p>
            <a:r>
              <a:rPr lang="sv-SE" sz="1100" dirty="0"/>
              <a:t>Bild 7, 8 eller 9 – Välj en av bilderna</a:t>
            </a:r>
          </a:p>
          <a:p>
            <a:r>
              <a:rPr lang="sv-SE" sz="1100" dirty="0"/>
              <a:t>Bild 12 – Vilka krav ställs på oss och vår verksamhet?</a:t>
            </a:r>
          </a:p>
          <a:p>
            <a:r>
              <a:rPr lang="sv-SE" sz="1100" dirty="0"/>
              <a:t>Bild 13 – Tre snabba för att starta arbetet</a:t>
            </a:r>
          </a:p>
          <a:p>
            <a:endParaRPr lang="sv-SE" sz="1100" dirty="0"/>
          </a:p>
          <a:p>
            <a:r>
              <a:rPr lang="sv-SE" sz="1100" dirty="0"/>
              <a:t>Mer information hittar du på </a:t>
            </a:r>
            <a:r>
              <a:rPr lang="sv-SE" sz="1100" dirty="0">
                <a:hlinkClick r:id="rId3"/>
              </a:rPr>
              <a:t>www.msb.se/kontinuitetshantering</a:t>
            </a:r>
            <a:r>
              <a:rPr lang="sv-SE" sz="1100" dirty="0"/>
              <a:t>. Har du frågor är du välkommen att kontakta oss på </a:t>
            </a:r>
            <a:r>
              <a:rPr lang="sv-SE" sz="1100" dirty="0">
                <a:hlinkClick r:id="rId4"/>
              </a:rPr>
              <a:t>kontinuitetshantering@msb.se</a:t>
            </a:r>
            <a:r>
              <a:rPr lang="sv-SE" sz="1100" dirty="0"/>
              <a:t>.</a:t>
            </a:r>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a:t>
            </a:fld>
            <a:endParaRPr lang="sv-SE"/>
          </a:p>
        </p:txBody>
      </p:sp>
    </p:spTree>
    <p:extLst>
      <p:ext uri="{BB962C8B-B14F-4D97-AF65-F5344CB8AC3E}">
        <p14:creationId xmlns:p14="http://schemas.microsoft.com/office/powerpoint/2010/main" val="383096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a:extLst>
              <a:ext uri="{FF2B5EF4-FFF2-40B4-BE49-F238E27FC236}">
                <a16:creationId xmlns:a16="http://schemas.microsoft.com/office/drawing/2014/main" id="{7BD005C6-ECA5-4961-8FAC-5D4534D0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tshållare för anteckningar 2">
            <a:extLst>
              <a:ext uri="{FF2B5EF4-FFF2-40B4-BE49-F238E27FC236}">
                <a16:creationId xmlns:a16="http://schemas.microsoft.com/office/drawing/2014/main" id="{95C9E796-994D-4CA7-BE04-2A0DF4D30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sv-SE" dirty="0"/>
              <a:t>(</a:t>
            </a:r>
            <a:r>
              <a:rPr lang="en-US" altLang="sv-SE" dirty="0" err="1"/>
              <a:t>Här</a:t>
            </a:r>
            <a:r>
              <a:rPr lang="en-US" altLang="sv-SE" dirty="0"/>
              <a:t> </a:t>
            </a:r>
            <a:r>
              <a:rPr lang="en-US" altLang="sv-SE" dirty="0" err="1"/>
              <a:t>klickas</a:t>
            </a:r>
            <a:r>
              <a:rPr lang="en-US" altLang="sv-SE" dirty="0"/>
              <a:t> </a:t>
            </a:r>
            <a:r>
              <a:rPr lang="en-US" altLang="sv-SE" dirty="0" err="1"/>
              <a:t>texten</a:t>
            </a:r>
            <a:r>
              <a:rPr lang="en-US" altLang="sv-SE" dirty="0"/>
              <a:t> </a:t>
            </a:r>
            <a:r>
              <a:rPr lang="en-US" altLang="sv-SE" dirty="0" err="1"/>
              <a:t>fram</a:t>
            </a:r>
            <a:r>
              <a:rPr lang="en-US" altLang="sv-SE" dirty="0"/>
              <a:t> </a:t>
            </a:r>
            <a:r>
              <a:rPr lang="en-US" altLang="sv-SE" dirty="0" err="1"/>
              <a:t>när</a:t>
            </a:r>
            <a:r>
              <a:rPr lang="en-US" altLang="sv-SE" dirty="0"/>
              <a:t> du </a:t>
            </a:r>
            <a:r>
              <a:rPr lang="en-US" altLang="sv-SE" dirty="0" err="1"/>
              <a:t>klickar</a:t>
            </a:r>
            <a:r>
              <a:rPr lang="en-US" altLang="sv-SE" dirty="0"/>
              <a:t> </a:t>
            </a:r>
            <a:r>
              <a:rPr lang="en-US" altLang="sv-SE" dirty="0" err="1"/>
              <a:t>på</a:t>
            </a:r>
            <a:r>
              <a:rPr lang="en-US" altLang="sv-SE" dirty="0"/>
              <a:t> </a:t>
            </a:r>
            <a:r>
              <a:rPr lang="en-US" altLang="sv-SE" dirty="0" err="1"/>
              <a:t>en</a:t>
            </a:r>
            <a:r>
              <a:rPr lang="en-US" altLang="sv-SE" dirty="0"/>
              <a:t> </a:t>
            </a:r>
            <a:r>
              <a:rPr lang="en-US" altLang="sv-SE" dirty="0" err="1"/>
              <a:t>specifik</a:t>
            </a:r>
            <a:r>
              <a:rPr lang="en-US" altLang="sv-SE" dirty="0"/>
              <a:t> </a:t>
            </a:r>
            <a:r>
              <a:rPr lang="en-US" altLang="sv-SE" dirty="0" err="1"/>
              <a:t>ruta</a:t>
            </a:r>
            <a:r>
              <a:rPr lang="en-US" altLang="sv-SE" dirty="0"/>
              <a:t>.)</a:t>
            </a:r>
          </a:p>
          <a:p>
            <a:pPr>
              <a:spcBef>
                <a:spcPct val="0"/>
              </a:spcBef>
            </a:pPr>
            <a:endParaRPr lang="en-US" altLang="sv-SE" dirty="0"/>
          </a:p>
          <a:p>
            <a:pPr defTabSz="947958">
              <a:defRPr/>
            </a:pPr>
            <a:r>
              <a:rPr lang="sv-SE" sz="1200" b="1" dirty="0"/>
              <a:t>Kopplingen till andra processer</a:t>
            </a:r>
          </a:p>
          <a:p>
            <a:pPr defTabSz="947958">
              <a:defRPr/>
            </a:pPr>
            <a:endParaRPr lang="sv-SE" sz="1200" b="1" dirty="0"/>
          </a:p>
          <a:p>
            <a:pPr defTabSz="947958">
              <a:defRPr/>
            </a:pPr>
            <a:r>
              <a:rPr lang="sv-SE" sz="1200" dirty="0"/>
              <a:t>Hur kopplar kontinuitetshantering till annat arbete?</a:t>
            </a:r>
          </a:p>
          <a:p>
            <a:pPr defTabSz="947958">
              <a:defRPr/>
            </a:pPr>
            <a:endParaRPr lang="sv-SE" sz="1200" dirty="0"/>
          </a:p>
          <a:p>
            <a:r>
              <a:rPr lang="sv-SE" sz="1200" dirty="0"/>
              <a:t>Kontinuitetshantering är en viktig pusselbit i arbetet med att skapa ett motståndskraftigt samhälle. Det finns många områden som gynnas av ett systematiskt arbete med kontinuitetshantering. I den här bilden ger vi några exempel.</a:t>
            </a:r>
          </a:p>
          <a:p>
            <a:endParaRPr lang="sv-SE" sz="1200" dirty="0"/>
          </a:p>
          <a:p>
            <a:r>
              <a:rPr lang="sv-SE" sz="1200" dirty="0"/>
              <a:t>På www.msb.se/kontinuitetshantering finns fler versioner av den här </a:t>
            </a:r>
            <a:r>
              <a:rPr lang="sv-SE" sz="1200" dirty="0" smtClean="0"/>
              <a:t>bilden i </a:t>
            </a:r>
            <a:r>
              <a:rPr lang="sv-SE" sz="1200" smtClean="0"/>
              <a:t>presentationen </a:t>
            </a:r>
            <a:r>
              <a:rPr lang="sv-SE" sz="1200" kern="1200" smtClean="0">
                <a:solidFill>
                  <a:schemeClr val="tx1"/>
                </a:solidFill>
                <a:effectLst/>
                <a:latin typeface="+mn-lt"/>
                <a:ea typeface="+mn-ea"/>
                <a:cs typeface="+mn-cs"/>
              </a:rPr>
              <a:t>Kontinuitetshantering – en viktig del i vårt arbete med samhällsskydd och beredskap (MSB1419 – mars 2019) .</a:t>
            </a:r>
            <a:endParaRPr lang="sv-SE" sz="1200" dirty="0"/>
          </a:p>
          <a:p>
            <a:pPr>
              <a:spcBef>
                <a:spcPct val="0"/>
              </a:spcBef>
            </a:pPr>
            <a:endParaRPr lang="sv-SE" altLang="sv-SE" dirty="0"/>
          </a:p>
          <a:p>
            <a:pPr>
              <a:spcBef>
                <a:spcPct val="0"/>
              </a:spcBef>
            </a:pPr>
            <a:endParaRPr lang="sv-SE" altLang="sv-SE" dirty="0"/>
          </a:p>
        </p:txBody>
      </p:sp>
      <p:sp>
        <p:nvSpPr>
          <p:cNvPr id="56324" name="Platshållare för bildnummer 3">
            <a:extLst>
              <a:ext uri="{FF2B5EF4-FFF2-40B4-BE49-F238E27FC236}">
                <a16:creationId xmlns:a16="http://schemas.microsoft.com/office/drawing/2014/main" id="{29CB313E-2279-44B5-860E-A853CA14C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A7305B-6996-41F1-AA74-ECD863E48AE0}"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Vilka krav ställs på oss och vår verksamhet?</a:t>
            </a:r>
          </a:p>
          <a:p>
            <a:endParaRPr lang="sv-SE" sz="1100" b="1" dirty="0"/>
          </a:p>
          <a:p>
            <a:r>
              <a:rPr lang="sv-SE" sz="1100" dirty="0"/>
              <a:t>Det finns förväntningar på att den samhällsviktiga verksamheten ska kunna upprätthållas på en acceptabel nivå även när olika typer av störningar inträffar. Bilden visar exempel på författningar (lagar, förordningar och föreskrifter) som berör olika typer av organisationer.</a:t>
            </a:r>
          </a:p>
          <a:p>
            <a:endParaRPr lang="sv-SE" sz="1100" dirty="0"/>
          </a:p>
          <a:p>
            <a:r>
              <a:rPr lang="sv-SE" sz="1100" i="1" dirty="0"/>
              <a:t>[Kommentar: Här kan exemplen ersättas med legala krav som gäller er samhällsviktiga verksamhet.]</a:t>
            </a:r>
          </a:p>
          <a:p>
            <a:endParaRPr lang="sv-SE" b="0" i="1" dirty="0"/>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12</a:t>
            </a:fld>
            <a:endParaRPr lang="sv-SE"/>
          </a:p>
        </p:txBody>
      </p:sp>
    </p:spTree>
    <p:extLst>
      <p:ext uri="{BB962C8B-B14F-4D97-AF65-F5344CB8AC3E}">
        <p14:creationId xmlns:p14="http://schemas.microsoft.com/office/powerpoint/2010/main" val="422769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Tre snabba för att starta vårt arbete</a:t>
            </a:r>
          </a:p>
          <a:p>
            <a:endParaRPr lang="sv-SE" sz="1100" b="1" dirty="0"/>
          </a:p>
          <a:p>
            <a:r>
              <a:rPr lang="sv-SE" sz="1100" dirty="0"/>
              <a:t>Det finns mycket att vinna på att införa ett systematiskt arbete med kontinuitetshantering. Hur kommer vi igång? Den här bilden visar </a:t>
            </a:r>
            <a:r>
              <a:rPr lang="sv-SE" sz="1100" dirty="0" smtClean="0"/>
              <a:t>exempel</a:t>
            </a:r>
            <a:r>
              <a:rPr lang="sv-SE" sz="1100" baseline="0" dirty="0" smtClean="0"/>
              <a:t> på tre steg</a:t>
            </a:r>
            <a:r>
              <a:rPr lang="sv-SE" sz="1100" dirty="0" smtClean="0"/>
              <a:t> </a:t>
            </a:r>
            <a:r>
              <a:rPr lang="sv-SE" sz="1100" dirty="0"/>
              <a:t>för att starta upp arbetet. </a:t>
            </a:r>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13</a:t>
            </a:fld>
            <a:endParaRPr lang="sv-SE"/>
          </a:p>
        </p:txBody>
      </p:sp>
    </p:spTree>
    <p:extLst>
      <p:ext uri="{BB962C8B-B14F-4D97-AF65-F5344CB8AC3E}">
        <p14:creationId xmlns:p14="http://schemas.microsoft.com/office/powerpoint/2010/main" val="341858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När vardagen inte är sig lik</a:t>
            </a:r>
          </a:p>
          <a:p>
            <a:r>
              <a:rPr lang="sv-SE" sz="1100" dirty="0"/>
              <a:t>Vi lever i ett samhälle där våra verksamheter är allt mer beroende av olika typer av resurser för att fungera. Det kan exempelvis vara el, vatten, IT-tjänster, telefoni och personal. Dagligen inträffar händelser, runtom i Sverige och i världen, som påverkar tillgången på resurser. Ofta drabbar det andra, men plötsligt drabbar det oss. Det kan vara </a:t>
            </a:r>
            <a:r>
              <a:rPr lang="sv-SE" sz="1100" dirty="0" err="1"/>
              <a:t>it-system</a:t>
            </a:r>
            <a:r>
              <a:rPr lang="sv-SE" sz="1100" dirty="0"/>
              <a:t> som kraschar, elförsörjning som försvinner eller ett stort antal medarbetare som inte kan komma till arbetsplatsen p g a sjukdom eller transportproblem. </a:t>
            </a:r>
          </a:p>
          <a:p>
            <a:endParaRPr lang="sv-SE" sz="1100" dirty="0"/>
          </a:p>
          <a:p>
            <a:r>
              <a:rPr lang="sv-SE" sz="1100" dirty="0"/>
              <a:t>Det finns en oändlig mängd händelser som skulle kunna orsaka de här bortfallen av resurser. Det kan vara höst- eller snöstormar, skadlig kod, överbelastningsattacker, bakterier i dricksvatten - för att nämna några exempel. Det är svårt att förutspå och förbereda sig för alla olika scenarier. </a:t>
            </a:r>
          </a:p>
          <a:p>
            <a:endParaRPr lang="sv-SE" sz="1100" dirty="0"/>
          </a:p>
          <a:p>
            <a:r>
              <a:rPr lang="sv-SE" sz="1100" dirty="0" smtClean="0"/>
              <a:t>Det vi</a:t>
            </a:r>
            <a:r>
              <a:rPr lang="sv-SE" sz="1100" baseline="0" dirty="0" smtClean="0"/>
              <a:t> </a:t>
            </a:r>
            <a:r>
              <a:rPr lang="sv-SE" sz="1100" dirty="0" smtClean="0"/>
              <a:t>däremot </a:t>
            </a:r>
            <a:r>
              <a:rPr lang="sv-SE" sz="1100" u="sng" dirty="0"/>
              <a:t>kan</a:t>
            </a:r>
            <a:r>
              <a:rPr lang="sv-SE" sz="1100" dirty="0"/>
              <a:t> göra, det är att lära känna våra verksamheter: </a:t>
            </a:r>
          </a:p>
          <a:p>
            <a:pPr marL="177742" indent="-177742">
              <a:buFontTx/>
              <a:buChar char="-"/>
            </a:pPr>
            <a:r>
              <a:rPr lang="sv-SE" sz="1100" b="1" dirty="0"/>
              <a:t>Vilka</a:t>
            </a:r>
            <a:r>
              <a:rPr lang="sv-SE" sz="1100" dirty="0"/>
              <a:t> av våra verksamheter måste alltid fungera, oavsett vad som inträffar i vår omvärld? </a:t>
            </a:r>
          </a:p>
          <a:p>
            <a:pPr marL="177742" indent="-177742">
              <a:buFontTx/>
              <a:buChar char="-"/>
            </a:pPr>
            <a:r>
              <a:rPr lang="sv-SE" sz="1100" b="1" dirty="0"/>
              <a:t>Vad</a:t>
            </a:r>
            <a:r>
              <a:rPr lang="sv-SE" sz="1100" dirty="0"/>
              <a:t> behöver dessa verksamheter för att kunna fungera? </a:t>
            </a:r>
          </a:p>
          <a:p>
            <a:pPr marL="177742" indent="-177742">
              <a:buFontTx/>
              <a:buChar char="-"/>
            </a:pPr>
            <a:r>
              <a:rPr lang="sv-SE" sz="1100" b="1" dirty="0"/>
              <a:t>Hur</a:t>
            </a:r>
            <a:r>
              <a:rPr lang="sv-SE" sz="1100" dirty="0"/>
              <a:t> påverkas verksamheten om vi inte får tillgång till de resurser som verksamheten är beroende av?</a:t>
            </a:r>
          </a:p>
          <a:p>
            <a:pPr marL="177742" indent="-177742">
              <a:buFontTx/>
              <a:buChar char="-"/>
            </a:pPr>
            <a:r>
              <a:rPr lang="sv-SE" sz="1100" b="1" dirty="0"/>
              <a:t>Vilken</a:t>
            </a:r>
            <a:r>
              <a:rPr lang="sv-SE" sz="1100" dirty="0"/>
              <a:t> förmåga har vi att fortsätta driva vår samhällsviktiga verksamhet när vardagen inte är sig lik?  </a:t>
            </a:r>
          </a:p>
          <a:p>
            <a:endParaRPr lang="sv-SE" sz="1100" dirty="0"/>
          </a:p>
          <a:p>
            <a:pPr defTabSz="947958">
              <a:defRPr/>
            </a:pPr>
            <a:r>
              <a:rPr lang="sv-SE" sz="1100" i="1" dirty="0"/>
              <a:t>[Kommentar: På den här bilden kan du ändra/lägga till exempel på händelser som skulle kunna påverka i era verksamheter.]  </a:t>
            </a:r>
            <a:endParaRPr lang="sv-SE" sz="1100" dirty="0"/>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3</a:t>
            </a:fld>
            <a:endParaRPr lang="sv-SE"/>
          </a:p>
        </p:txBody>
      </p:sp>
    </p:spTree>
    <p:extLst>
      <p:ext uri="{BB962C8B-B14F-4D97-AF65-F5344CB8AC3E}">
        <p14:creationId xmlns:p14="http://schemas.microsoft.com/office/powerpoint/2010/main" val="207237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sz="1200" b="1" dirty="0" smtClean="0"/>
              <a:t>Vad är samhällsviktig verksamhet?</a:t>
            </a:r>
          </a:p>
          <a:p>
            <a:endParaRPr lang="sv-SE" sz="1200" b="1" dirty="0" smtClean="0"/>
          </a:p>
          <a:p>
            <a:r>
              <a:rPr lang="sv-SE" sz="1200" dirty="0" smtClean="0"/>
              <a:t>Samhällsviktiga verksamheter finns i både privat och offentlig regi. De kan sammantaget beskrivas som samhällets viktigaste åtaganden och uppfyller minst ett av följande villkor:</a:t>
            </a:r>
          </a:p>
          <a:p>
            <a:endParaRPr lang="sv-SE" sz="1200" dirty="0" smtClean="0"/>
          </a:p>
          <a:p>
            <a:pPr marL="177742" indent="-177742">
              <a:buFont typeface="Arial" panose="020B0604020202020204" pitchFamily="34" charset="0"/>
              <a:buChar char="•"/>
            </a:pPr>
            <a:r>
              <a:rPr lang="sv-SE" sz="1200" dirty="0" smtClean="0"/>
              <a:t>Ett bortfall av, eller en svår störning i, verksamheten som ensamt eller tillsammans med motsvarande händelser i andra verksamheter på kort tid kan leda till att en allvarlig kris inträffar i samhället.</a:t>
            </a:r>
          </a:p>
          <a:p>
            <a:pPr marL="177742" indent="-177742">
              <a:buFont typeface="Arial" panose="020B0604020202020204" pitchFamily="34" charset="0"/>
              <a:buChar char="•"/>
            </a:pPr>
            <a:r>
              <a:rPr lang="sv-SE" sz="1200" dirty="0" smtClean="0"/>
              <a:t>Verksamheten är nödvändig eller mycket väsentlig för att en redan inträffad kris i samhället ska kunna hanteras så att skadeverkningarna blir så små som möjligt. </a:t>
            </a:r>
          </a:p>
          <a:p>
            <a:endParaRPr lang="sv-SE"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mn-lt"/>
                <a:ea typeface="+mn-ea"/>
                <a:cs typeface="+mn-cs"/>
              </a:rPr>
              <a:t>Med samhällsviktig verksamhet menas de verksamheter, anläggningar, noder, infrastrukturer och tjänster som upprätthåller den funktion som de ingår i och är verksamhet som är av avgörande betydelse för upprätthållandet av viktiga samhällsfunktioner.</a:t>
            </a:r>
          </a:p>
          <a:p>
            <a:endParaRPr lang="sv-SE" sz="1200" i="1" dirty="0" smtClean="0"/>
          </a:p>
          <a:p>
            <a:r>
              <a:rPr lang="sv-SE" sz="1200" i="1" dirty="0" smtClean="0"/>
              <a:t>Källa: </a:t>
            </a:r>
            <a:r>
              <a:rPr lang="sv-SE" sz="1200" i="1" dirty="0" err="1" smtClean="0"/>
              <a:t>MSB:s</a:t>
            </a:r>
            <a:r>
              <a:rPr lang="sv-SE" sz="1200" i="1" dirty="0" smtClean="0"/>
              <a:t> föreskrifter för kommuners (MSBFS 2015:5), landstings (MSBFS 2015:4) och statliga myndigheters (MSBFS 2016:7) redovisning av risk- och sårbarhetsanalyser.</a:t>
            </a:r>
          </a:p>
          <a:p>
            <a:endParaRPr lang="sv-SE" sz="1200" dirty="0" smtClean="0"/>
          </a:p>
          <a:p>
            <a:pPr defTabSz="947958">
              <a:defRPr/>
            </a:pPr>
            <a:r>
              <a:rPr lang="sv-SE" sz="1200" dirty="0" smtClean="0"/>
              <a:t>Bilderna visar några exempel på samhällsviktiga verksamheter. Samhällets förväntningar på de aktörer som driver samhällsviktig verksamhet är höga. Om snöröjningen inte fungerar – hur kommer vi då fram till brukare inom äldreomsorgen? Om transporterna inte fungerar – hur kan då sjukhusen få leverans av läkemedel och sterilt materiel? Om kommunens centralkök inte har tillgång till rent dricksvatten – hur kan vi då förse skolor och äldreboenden med mat?  </a:t>
            </a:r>
          </a:p>
          <a:p>
            <a:endParaRPr lang="sv-SE" dirty="0" smtClean="0"/>
          </a:p>
          <a:p>
            <a:endParaRPr lang="sv-SE" dirty="0" smtClean="0"/>
          </a:p>
          <a:p>
            <a:pPr marL="177742" indent="-177742">
              <a:buFontTx/>
              <a:buChar char="-"/>
            </a:pPr>
            <a:endParaRPr lang="sv-SE" i="1"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4</a:t>
            </a:fld>
            <a:endParaRPr lang="sv-SE"/>
          </a:p>
        </p:txBody>
      </p:sp>
    </p:spTree>
    <p:extLst>
      <p:ext uri="{BB962C8B-B14F-4D97-AF65-F5344CB8AC3E}">
        <p14:creationId xmlns:p14="http://schemas.microsoft.com/office/powerpoint/2010/main" val="241974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Våra samhällsviktiga verksamheter</a:t>
            </a:r>
          </a:p>
          <a:p>
            <a:endParaRPr lang="sv-SE" sz="1100" b="1" dirty="0"/>
          </a:p>
          <a:p>
            <a:r>
              <a:rPr lang="sv-SE" sz="1100" dirty="0"/>
              <a:t>Vilka verksamheter är samhällsviktiga i vår organisation? Här ges några exempel.</a:t>
            </a:r>
            <a:endParaRPr lang="sv-SE" sz="1100" i="1" dirty="0"/>
          </a:p>
          <a:p>
            <a:endParaRPr lang="sv-SE" sz="1100" i="1" dirty="0"/>
          </a:p>
          <a:p>
            <a:r>
              <a:rPr lang="sv-SE" sz="1100" i="1" dirty="0"/>
              <a:t>[Kommentar: Här kan du ge exempel på samhällsviktiga verksamheter i er organisation. Motivera varför just dessa är samhällsviktiga genom att ge exempel på konsekvenser om verksamheten inte kan upprätthållas. Exempel: det påverkar människors liv och hälsa, det leder till problem så att samhället inte kan fungera normalt eller allmänheten riskerar att tappa förtroende för demokratin. Kanske har verksamheten en viktig roll för att hantera olika samhällsstörningar?]</a:t>
            </a:r>
          </a:p>
          <a:p>
            <a:endParaRPr lang="sv-SE" sz="1100" i="1" dirty="0">
              <a:solidFill>
                <a:srgbClr val="FF0000"/>
              </a:solidFill>
            </a:endParaRPr>
          </a:p>
          <a:p>
            <a:endParaRPr lang="sv-SE" sz="1100" i="1"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5</a:t>
            </a:fld>
            <a:endParaRPr lang="sv-SE"/>
          </a:p>
        </p:txBody>
      </p:sp>
    </p:spTree>
    <p:extLst>
      <p:ext uri="{BB962C8B-B14F-4D97-AF65-F5344CB8AC3E}">
        <p14:creationId xmlns:p14="http://schemas.microsoft.com/office/powerpoint/2010/main" val="63572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Hur skyddar vi de verksamheter som alltid måste fungera?</a:t>
            </a:r>
          </a:p>
          <a:p>
            <a:endParaRPr lang="sv-SE" sz="1100" b="1" dirty="0"/>
          </a:p>
          <a:p>
            <a:r>
              <a:rPr lang="sv-SE" sz="1100" dirty="0"/>
              <a:t>Genom kontinuitetshantering. </a:t>
            </a:r>
          </a:p>
          <a:p>
            <a:endParaRPr lang="sv-SE" sz="1100" dirty="0"/>
          </a:p>
          <a:p>
            <a:pPr marL="0" indent="0">
              <a:lnSpc>
                <a:spcPts val="1800"/>
              </a:lnSpc>
              <a:buNone/>
            </a:pPr>
            <a:r>
              <a:rPr lang="sv-SE" sz="1100" dirty="0" smtClean="0"/>
              <a:t>Kontinuitetshantering handlar om att planera för att upprätthålla sin verksamhet, oavsett vad som inträffar. </a:t>
            </a:r>
          </a:p>
          <a:p>
            <a:pPr defTabSz="947958" eaLnBrk="0" fontAlgn="base" hangingPunct="0">
              <a:spcBef>
                <a:spcPct val="0"/>
              </a:spcBef>
              <a:spcAft>
                <a:spcPct val="0"/>
              </a:spcAft>
            </a:pPr>
            <a:endParaRPr lang="sv-SE" altLang="sv-SE" b="1" dirty="0" smtClean="0">
              <a:latin typeface="Verdana" panose="020B0604030504040204" pitchFamily="34" charset="0"/>
              <a:ea typeface="Times New Roman" panose="02020603050405020304" pitchFamily="18" charset="0"/>
              <a:cs typeface="Times New Roman" panose="02020603050405020304" pitchFamily="18" charset="0"/>
            </a:endParaRPr>
          </a:p>
          <a:p>
            <a:pPr marL="0" indent="0">
              <a:lnSpc>
                <a:spcPts val="1800"/>
              </a:lnSpc>
              <a:buFont typeface="Arial" panose="020B0604020202020204" pitchFamily="34" charset="0"/>
              <a:buNone/>
            </a:pPr>
            <a:r>
              <a:rPr lang="sv-SE" sz="1200" dirty="0" smtClean="0"/>
              <a:t>Exempel på aktiviteter som ingår i arbetet är:</a:t>
            </a:r>
          </a:p>
          <a:p>
            <a:pPr marL="285750" lvl="0" indent="-285750">
              <a:lnSpc>
                <a:spcPts val="1800"/>
              </a:lnSpc>
              <a:buFont typeface="Arial" panose="020B0604020202020204" pitchFamily="34" charset="0"/>
              <a:buChar char="•"/>
              <a:defRPr/>
            </a:pPr>
            <a:r>
              <a:rPr lang="sv-SE" sz="1200" dirty="0" smtClean="0">
                <a:solidFill>
                  <a:prstClr val="black"/>
                </a:solidFill>
              </a:rPr>
              <a:t>kartlägga och analysera samhällsviktiga verksamheter </a:t>
            </a:r>
          </a:p>
          <a:p>
            <a:pPr marL="285750" indent="-285750">
              <a:lnSpc>
                <a:spcPts val="1800"/>
              </a:lnSpc>
              <a:buFont typeface="Arial" panose="020B0604020202020204" pitchFamily="34" charset="0"/>
              <a:buChar char="•"/>
              <a:defRPr/>
            </a:pPr>
            <a:r>
              <a:rPr lang="sv-SE" sz="1200" dirty="0" smtClean="0">
                <a:solidFill>
                  <a:prstClr val="black"/>
                </a:solidFill>
              </a:rPr>
              <a:t>identifiera resurser </a:t>
            </a:r>
            <a:r>
              <a:rPr lang="sv-SE" sz="1200" dirty="0" smtClean="0"/>
              <a:t>som behövs för att den samhällsviktiga verksamheten ska fungera</a:t>
            </a:r>
            <a:endParaRPr lang="sv-SE" sz="1200" dirty="0" smtClean="0">
              <a:solidFill>
                <a:prstClr val="black"/>
              </a:solidFill>
            </a:endParaRPr>
          </a:p>
          <a:p>
            <a:pPr marL="285750" lvl="0" indent="-285750">
              <a:lnSpc>
                <a:spcPts val="1800"/>
              </a:lnSpc>
              <a:buFont typeface="Arial" panose="020B0604020202020204" pitchFamily="34" charset="0"/>
              <a:buChar char="•"/>
              <a:defRPr/>
            </a:pPr>
            <a:r>
              <a:rPr lang="sv-SE" sz="1200" dirty="0" smtClean="0">
                <a:solidFill>
                  <a:prstClr val="black"/>
                </a:solidFill>
              </a:rPr>
              <a:t>bestämma vad som är acceptabla avbrottstider </a:t>
            </a:r>
          </a:p>
          <a:p>
            <a:pPr marL="285750" lvl="0" indent="-285750">
              <a:lnSpc>
                <a:spcPts val="1800"/>
              </a:lnSpc>
              <a:buFont typeface="Arial" panose="020B0604020202020204" pitchFamily="34" charset="0"/>
              <a:buChar char="•"/>
              <a:defRPr/>
            </a:pPr>
            <a:r>
              <a:rPr lang="sv-SE" sz="1200" dirty="0" smtClean="0">
                <a:solidFill>
                  <a:prstClr val="black"/>
                </a:solidFill>
              </a:rPr>
              <a:t>genomföra åtgärder som </a:t>
            </a:r>
            <a:r>
              <a:rPr lang="sv-SE" sz="1200" dirty="0" smtClean="0"/>
              <a:t>exempelvis</a:t>
            </a:r>
            <a:r>
              <a:rPr lang="sv-SE" sz="1200" dirty="0" smtClean="0">
                <a:solidFill>
                  <a:prstClr val="black"/>
                </a:solidFill>
              </a:rPr>
              <a:t> minskar risken för avbrott</a:t>
            </a:r>
          </a:p>
          <a:p>
            <a:pPr marL="285750" lvl="0" indent="-285750">
              <a:lnSpc>
                <a:spcPts val="1800"/>
              </a:lnSpc>
              <a:buFont typeface="Arial" panose="020B0604020202020204" pitchFamily="34" charset="0"/>
              <a:buChar char="•"/>
              <a:defRPr/>
            </a:pPr>
            <a:r>
              <a:rPr lang="sv-SE" sz="1200" dirty="0" smtClean="0">
                <a:solidFill>
                  <a:prstClr val="black"/>
                </a:solidFill>
              </a:rPr>
              <a:t>ta fram planer, innehållande rutiner och checklistor, för att hantera de störningar som ändå kan uppstå</a:t>
            </a:r>
          </a:p>
          <a:p>
            <a:pPr marL="285750" lvl="0" indent="-285750">
              <a:lnSpc>
                <a:spcPts val="1800"/>
              </a:lnSpc>
              <a:buFont typeface="Arial" panose="020B0604020202020204" pitchFamily="34" charset="0"/>
              <a:buChar char="•"/>
              <a:defRPr/>
            </a:pPr>
            <a:endParaRPr lang="sv-SE" sz="1200" dirty="0" smtClean="0">
              <a:solidFill>
                <a:prstClr val="black"/>
              </a:solidFill>
            </a:endParaRPr>
          </a:p>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sv-SE" sz="1200" dirty="0" smtClean="0"/>
              <a:t>Kontinuitetshantering är en viktig del av arbetet med krisberedskap och med den återupptagna planeringen för totalförsvaret. </a:t>
            </a:r>
          </a:p>
          <a:p>
            <a:pPr marL="0" lvl="0" indent="0">
              <a:lnSpc>
                <a:spcPts val="1800"/>
              </a:lnSpc>
              <a:buFont typeface="Arial" panose="020B0604020202020204" pitchFamily="34" charset="0"/>
              <a:buNone/>
              <a:defRPr/>
            </a:pPr>
            <a:endParaRPr lang="sv-SE" sz="1200" dirty="0" smtClean="0">
              <a:solidFill>
                <a:prstClr val="black"/>
              </a:solidFill>
            </a:endParaRPr>
          </a:p>
          <a:p>
            <a:pPr defTabSz="947958" eaLnBrk="0" fontAlgn="base" hangingPunct="0">
              <a:spcBef>
                <a:spcPct val="0"/>
              </a:spcBef>
              <a:spcAft>
                <a:spcPct val="0"/>
              </a:spcAft>
            </a:pPr>
            <a:endParaRPr lang="sv-SE" altLang="sv-SE" b="1" dirty="0">
              <a:latin typeface="Verdana" panose="020B0604030504040204" pitchFamily="34" charset="0"/>
              <a:ea typeface="Times New Roman" panose="02020603050405020304" pitchFamily="18" charset="0"/>
              <a:cs typeface="Times New Roman" panose="02020603050405020304" pitchFamily="18" charset="0"/>
            </a:endParaRPr>
          </a:p>
          <a:p>
            <a:pPr defTabSz="947958" eaLnBrk="0" fontAlgn="base" hangingPunct="0">
              <a:spcBef>
                <a:spcPct val="0"/>
              </a:spcBef>
              <a:spcAft>
                <a:spcPct val="0"/>
              </a:spcAft>
            </a:pPr>
            <a:endParaRPr lang="sv-SE" altLang="sv-SE" b="1" dirty="0">
              <a:latin typeface="Verdana" panose="020B0604030504040204" pitchFamily="34" charset="0"/>
              <a:ea typeface="Times New Roman" panose="02020603050405020304" pitchFamily="18" charset="0"/>
              <a:cs typeface="Times New Roman" panose="02020603050405020304" pitchFamily="18"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6</a:t>
            </a:fld>
            <a:endParaRPr lang="sv-SE"/>
          </a:p>
        </p:txBody>
      </p:sp>
    </p:spTree>
    <p:extLst>
      <p:ext uri="{BB962C8B-B14F-4D97-AF65-F5344CB8AC3E}">
        <p14:creationId xmlns:p14="http://schemas.microsoft.com/office/powerpoint/2010/main" val="61948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sz="1100" b="1" dirty="0"/>
              <a:t>Allvarligt </a:t>
            </a:r>
            <a:r>
              <a:rPr lang="sv-SE" sz="1100" b="1" dirty="0" smtClean="0"/>
              <a:t>strömavbrott</a:t>
            </a:r>
            <a:endParaRPr lang="sv-SE" sz="1100" b="1" dirty="0"/>
          </a:p>
          <a:p>
            <a:pPr defTabSz="947958">
              <a:defRPr/>
            </a:pPr>
            <a:endParaRPr lang="sv-SE" sz="1100" b="1" i="1" dirty="0"/>
          </a:p>
          <a:p>
            <a:pPr defTabSz="947958">
              <a:defRPr/>
            </a:pPr>
            <a:r>
              <a:rPr lang="sv-SE" sz="1100" dirty="0"/>
              <a:t>Illustrationen visar hur det skulle kunna se ut för verksamheten vid ett </a:t>
            </a:r>
            <a:r>
              <a:rPr lang="sv-SE" sz="1100" dirty="0" smtClean="0"/>
              <a:t>strömavbrott, </a:t>
            </a:r>
            <a:r>
              <a:rPr lang="sv-SE" sz="1100" dirty="0"/>
              <a:t>när de har en kontinuitetsplan kontra när en sådan inte finns. </a:t>
            </a:r>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7</a:t>
            </a:fld>
            <a:endParaRPr lang="sv-SE"/>
          </a:p>
        </p:txBody>
      </p:sp>
    </p:spTree>
    <p:extLst>
      <p:ext uri="{BB962C8B-B14F-4D97-AF65-F5344CB8AC3E}">
        <p14:creationId xmlns:p14="http://schemas.microsoft.com/office/powerpoint/2010/main" val="88303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Ett allvarligt IT-avbrott</a:t>
            </a:r>
          </a:p>
          <a:p>
            <a:endParaRPr lang="sv-SE" sz="1100" b="1" i="1" dirty="0"/>
          </a:p>
          <a:p>
            <a:r>
              <a:rPr lang="sv-SE" sz="1100" dirty="0"/>
              <a:t>Illustrationen visar hur en verksamhet skulle fungera vid ett allvarligt IT-avbrott, när de har en kontinuitetsplan kontra när en sådan inte finns. </a:t>
            </a:r>
          </a:p>
          <a:p>
            <a:endParaRPr lang="sv-SE" b="1" i="1" dirty="0"/>
          </a:p>
          <a:p>
            <a:endParaRPr lang="sv-SE" i="1" dirty="0"/>
          </a:p>
          <a:p>
            <a:endParaRPr lang="sv-SE" i="1" dirty="0"/>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8</a:t>
            </a:fld>
            <a:endParaRPr lang="sv-SE"/>
          </a:p>
        </p:txBody>
      </p:sp>
    </p:spTree>
    <p:extLst>
      <p:ext uri="{BB962C8B-B14F-4D97-AF65-F5344CB8AC3E}">
        <p14:creationId xmlns:p14="http://schemas.microsoft.com/office/powerpoint/2010/main" val="304650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Stort personalbortfall</a:t>
            </a:r>
          </a:p>
          <a:p>
            <a:endParaRPr lang="sv-SE" sz="1100" b="1" i="1" dirty="0"/>
          </a:p>
          <a:p>
            <a:r>
              <a:rPr lang="sv-SE" sz="1100" dirty="0"/>
              <a:t>Illustrationen visar hur en verksamhet skulle fungera vid stort personalbortfall, när de har en kontinuitetsplan kontra när en sådan inte finns. </a:t>
            </a:r>
          </a:p>
          <a:p>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9</a:t>
            </a:fld>
            <a:endParaRPr lang="sv-SE"/>
          </a:p>
        </p:txBody>
      </p:sp>
    </p:spTree>
    <p:extLst>
      <p:ext uri="{BB962C8B-B14F-4D97-AF65-F5344CB8AC3E}">
        <p14:creationId xmlns:p14="http://schemas.microsoft.com/office/powerpoint/2010/main" val="410552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Kontinuitetshantering gör skillnad!</a:t>
            </a:r>
          </a:p>
          <a:p>
            <a:endParaRPr lang="sv-SE" sz="1100" b="1" dirty="0"/>
          </a:p>
          <a:p>
            <a:r>
              <a:rPr lang="sv-SE" sz="1100" dirty="0"/>
              <a:t>Redan vid första workshopen då en verksamhet kartläggs märks nyttan </a:t>
            </a:r>
            <a:r>
              <a:rPr lang="sv-SE" sz="1100" dirty="0" smtClean="0"/>
              <a:t>med </a:t>
            </a:r>
            <a:r>
              <a:rPr lang="sv-SE" sz="1100" dirty="0"/>
              <a:t>kontinuitetshantering. Medarbetare och chefer får en insikt i sina verksamheter, deras kritiska resurser och verktyg för att planera</a:t>
            </a:r>
            <a:r>
              <a:rPr lang="sv-SE" sz="1100" baseline="0" dirty="0"/>
              <a:t> för att upprätthålla</a:t>
            </a:r>
            <a:r>
              <a:rPr lang="sv-SE" sz="1100" dirty="0"/>
              <a:t> dem. Det finns många exempel på att arbetet med kontinuitetshantering gör skillnad. Här är några av dem.</a:t>
            </a:r>
          </a:p>
          <a:p>
            <a:endParaRPr lang="sv-SE" sz="1100" dirty="0"/>
          </a:p>
          <a:p>
            <a:r>
              <a:rPr lang="sv-SE" sz="1100" u="sng" dirty="0"/>
              <a:t>Fler effekter av kontinuitetshantering är bland annat att arbetet:</a:t>
            </a:r>
          </a:p>
          <a:p>
            <a:pPr marL="177742" indent="-177742">
              <a:buFont typeface="Arial" panose="020B0604020202020204" pitchFamily="34" charset="0"/>
              <a:buChar char="•"/>
              <a:defRPr/>
            </a:pPr>
            <a:r>
              <a:rPr lang="sv-SE" sz="1100" dirty="0"/>
              <a:t>Bidrar till en insikt om beroenden till andra aktörer och verksamheter. </a:t>
            </a:r>
          </a:p>
          <a:p>
            <a:pPr marL="177742" indent="-177742">
              <a:buFont typeface="Arial" panose="020B0604020202020204" pitchFamily="34" charset="0"/>
              <a:buChar char="•"/>
              <a:defRPr/>
            </a:pPr>
            <a:r>
              <a:rPr lang="sv-SE" sz="1100" dirty="0"/>
              <a:t>Skapar underlag för kravställning gentemot leverantörer.</a:t>
            </a:r>
          </a:p>
          <a:p>
            <a:pPr marL="177742" indent="-177742">
              <a:buFont typeface="Arial" panose="020B0604020202020204" pitchFamily="34" charset="0"/>
              <a:buChar char="•"/>
              <a:defRPr/>
            </a:pPr>
            <a:r>
              <a:rPr lang="sv-SE" sz="1100" dirty="0"/>
              <a:t>Ger prioriteringsunderlag till </a:t>
            </a:r>
            <a:r>
              <a:rPr lang="sv-SE" sz="1100" dirty="0" smtClean="0"/>
              <a:t>riskreducerande och robusthöjande åtgärder</a:t>
            </a:r>
            <a:r>
              <a:rPr lang="sv-SE" sz="1100" dirty="0"/>
              <a:t>.</a:t>
            </a:r>
          </a:p>
          <a:p>
            <a:pPr marL="177742" indent="-177742">
              <a:buFont typeface="Arial" panose="020B0604020202020204" pitchFamily="34" charset="0"/>
              <a:buChar char="•"/>
              <a:defRPr/>
            </a:pPr>
            <a:r>
              <a:rPr lang="sv-SE" sz="1100" dirty="0"/>
              <a:t>Reducerar konsekvenserna av </a:t>
            </a:r>
            <a:r>
              <a:rPr lang="sv-SE" sz="1100" dirty="0" smtClean="0"/>
              <a:t>en störning eller ett avbrott </a:t>
            </a:r>
            <a:r>
              <a:rPr lang="sv-SE" sz="1100" dirty="0"/>
              <a:t>genom exempelvis dokumenterade och övade reservrutiner.</a:t>
            </a:r>
          </a:p>
          <a:p>
            <a:pPr marL="177742" indent="-177742">
              <a:buFont typeface="Arial" panose="020B0604020202020204" pitchFamily="34" charset="0"/>
              <a:buChar char="•"/>
              <a:defRPr/>
            </a:pPr>
            <a:r>
              <a:rPr lang="sv-SE" sz="1100" dirty="0"/>
              <a:t>Ökad medvetenhet hos personalen avseende risker och kritiska beroenden.</a:t>
            </a:r>
          </a:p>
          <a:p>
            <a:endParaRPr lang="sv-SE" sz="1100" i="1" dirty="0"/>
          </a:p>
          <a:p>
            <a:r>
              <a:rPr lang="sv-SE" sz="1100" i="1" dirty="0" smtClean="0"/>
              <a:t>Kommentar</a:t>
            </a:r>
            <a:r>
              <a:rPr lang="sv-SE" sz="1100" i="1" dirty="0"/>
              <a:t>: Vill du lägga till eller byta ut till andra exempel? På </a:t>
            </a:r>
            <a:r>
              <a:rPr lang="sv-SE" sz="1100" i="1" dirty="0" smtClean="0"/>
              <a:t>www.msb.se/kontinuitetshantering </a:t>
            </a:r>
            <a:r>
              <a:rPr lang="sv-SE" sz="1100" i="1" dirty="0"/>
              <a:t>finns det fler inspirerande exempel</a:t>
            </a:r>
            <a:r>
              <a:rPr lang="sv-SE" sz="1100" i="1" dirty="0" smtClean="0"/>
              <a:t>.</a:t>
            </a:r>
            <a:endParaRPr lang="sv-S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10</a:t>
            </a:fld>
            <a:endParaRPr lang="sv-SE"/>
          </a:p>
        </p:txBody>
      </p:sp>
    </p:spTree>
    <p:extLst>
      <p:ext uri="{BB962C8B-B14F-4D97-AF65-F5344CB8AC3E}">
        <p14:creationId xmlns:p14="http://schemas.microsoft.com/office/powerpoint/2010/main" val="557175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textruta 5">
            <a:extLst>
              <a:ext uri="{FF2B5EF4-FFF2-40B4-BE49-F238E27FC236}">
                <a16:creationId xmlns:a16="http://schemas.microsoft.com/office/drawing/2014/main" id="{06B52163-4505-4D5E-A104-6888C44B1F3F}"/>
              </a:ext>
            </a:extLst>
          </p:cNvPr>
          <p:cNvSpPr txBox="1"/>
          <p:nvPr userDrawn="1"/>
        </p:nvSpPr>
        <p:spPr>
          <a:xfrm>
            <a:off x="4667250" y="6457950"/>
            <a:ext cx="3028950" cy="261610"/>
          </a:xfrm>
          <a:prstGeom prst="rect">
            <a:avLst/>
          </a:prstGeom>
          <a:noFill/>
        </p:spPr>
        <p:txBody>
          <a:bodyPr wrap="square" rtlCol="0">
            <a:spAutoFit/>
          </a:bodyPr>
          <a:lstStyle/>
          <a:p>
            <a:r>
              <a:rPr lang="sv-SE" sz="1100" dirty="0"/>
              <a:t>www.msb.se/kontinuitetshantering</a:t>
            </a: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64B3634B-44EF-49ED-B2B0-A6471A0409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98888"/>
            <a:ext cx="7802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513955DD-945C-4CFC-8A5E-C97DD3C2E0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1774800" y="1368000"/>
            <a:ext cx="8582400" cy="1185077"/>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2245373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27607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318F9C48-9F92-4D8D-9A41-C38205A3EB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486520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848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508907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860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1357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06265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6443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21312261-3844-478F-B638-1F4CE5386E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866340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002825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Grå rubrik utan logo">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778788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4073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0751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88FAD6AD-A652-44C2-8749-B6E2B35BB0E8}"/>
              </a:ext>
            </a:extLst>
          </p:cNvPr>
          <p:cNvGrpSpPr>
            <a:grpSpLocks/>
          </p:cNvGrpSpPr>
          <p:nvPr/>
        </p:nvGrpSpPr>
        <p:grpSpPr bwMode="auto">
          <a:xfrm>
            <a:off x="11069638" y="6296025"/>
            <a:ext cx="952500" cy="422275"/>
            <a:chOff x="11070000" y="6296400"/>
            <a:chExt cx="952500" cy="422519"/>
          </a:xfrm>
        </p:grpSpPr>
        <p:pic>
          <p:nvPicPr>
            <p:cNvPr id="5" name="Bildobjekt 10">
              <a:extLst>
                <a:ext uri="{FF2B5EF4-FFF2-40B4-BE49-F238E27FC236}">
                  <a16:creationId xmlns:a16="http://schemas.microsoft.com/office/drawing/2014/main" id="{3078FBEC-063C-440B-939A-E93A66A7D141}"/>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E85C7050-56F2-4F38-8941-4F7B063D5CD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2678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2E6D227A-17A3-49D5-8685-76AA3518E3E8}"/>
              </a:ext>
            </a:extLst>
          </p:cNvPr>
          <p:cNvGrpSpPr>
            <a:grpSpLocks/>
          </p:cNvGrpSpPr>
          <p:nvPr/>
        </p:nvGrpSpPr>
        <p:grpSpPr bwMode="auto">
          <a:xfrm>
            <a:off x="10675938" y="6119813"/>
            <a:ext cx="1296987" cy="571500"/>
            <a:chOff x="10675620" y="6119856"/>
            <a:chExt cx="1297478" cy="571294"/>
          </a:xfrm>
        </p:grpSpPr>
        <p:pic>
          <p:nvPicPr>
            <p:cNvPr id="5" name="Bildobjekt 10">
              <a:extLst>
                <a:ext uri="{FF2B5EF4-FFF2-40B4-BE49-F238E27FC236}">
                  <a16:creationId xmlns:a16="http://schemas.microsoft.com/office/drawing/2014/main" id="{2B1C5D97-F46E-4F67-9B7A-B702DF4F4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75620" y="6119856"/>
              <a:ext cx="574596" cy="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22E4505D-0E33-4C6C-879D-348BF04A80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5484" y="6248400"/>
              <a:ext cx="65761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solidFill>
                  <a:schemeClr val="bg1"/>
                </a:solidFill>
              </a:defRPr>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760982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grpSp>
        <p:nvGrpSpPr>
          <p:cNvPr id="3" name="Grupp 9">
            <a:extLst>
              <a:ext uri="{FF2B5EF4-FFF2-40B4-BE49-F238E27FC236}">
                <a16:creationId xmlns:a16="http://schemas.microsoft.com/office/drawing/2014/main" id="{627F740E-F486-4AE3-8C6B-BAAD4505FF32}"/>
              </a:ext>
            </a:extLst>
          </p:cNvPr>
          <p:cNvGrpSpPr>
            <a:grpSpLocks/>
          </p:cNvGrpSpPr>
          <p:nvPr/>
        </p:nvGrpSpPr>
        <p:grpSpPr bwMode="auto">
          <a:xfrm>
            <a:off x="11069638" y="6296025"/>
            <a:ext cx="952500" cy="422275"/>
            <a:chOff x="11070000" y="6296400"/>
            <a:chExt cx="952500" cy="422519"/>
          </a:xfrm>
        </p:grpSpPr>
        <p:pic>
          <p:nvPicPr>
            <p:cNvPr id="4" name="Bildobjekt 10">
              <a:extLst>
                <a:ext uri="{FF2B5EF4-FFF2-40B4-BE49-F238E27FC236}">
                  <a16:creationId xmlns:a16="http://schemas.microsoft.com/office/drawing/2014/main" id="{D3DA8D6F-7CBF-4532-8A63-16582D0A661C}"/>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500A28C-5150-43D3-B5E2-FDE882C0D19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257051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grpSp>
        <p:nvGrpSpPr>
          <p:cNvPr id="5" name="Grupp 9">
            <a:extLst>
              <a:ext uri="{FF2B5EF4-FFF2-40B4-BE49-F238E27FC236}">
                <a16:creationId xmlns:a16="http://schemas.microsoft.com/office/drawing/2014/main" id="{C0209BAB-9827-4942-8E75-A697A4DA9AD6}"/>
              </a:ext>
            </a:extLst>
          </p:cNvPr>
          <p:cNvGrpSpPr>
            <a:grpSpLocks/>
          </p:cNvGrpSpPr>
          <p:nvPr/>
        </p:nvGrpSpPr>
        <p:grpSpPr bwMode="auto">
          <a:xfrm>
            <a:off x="11069638" y="6296025"/>
            <a:ext cx="952500" cy="422275"/>
            <a:chOff x="11070000" y="6296400"/>
            <a:chExt cx="952500" cy="422519"/>
          </a:xfrm>
        </p:grpSpPr>
        <p:pic>
          <p:nvPicPr>
            <p:cNvPr id="6" name="Bildobjekt 10">
              <a:extLst>
                <a:ext uri="{FF2B5EF4-FFF2-40B4-BE49-F238E27FC236}">
                  <a16:creationId xmlns:a16="http://schemas.microsoft.com/office/drawing/2014/main" id="{3AFFDC37-DC66-4F31-8DCB-4336721833A0}"/>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11" descr="MSB Logga vit">
              <a:extLst>
                <a:ext uri="{FF2B5EF4-FFF2-40B4-BE49-F238E27FC236}">
                  <a16:creationId xmlns:a16="http://schemas.microsoft.com/office/drawing/2014/main" id="{246D985F-1E18-4FF4-A1A7-0A183E81BCC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71552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52023060-4FCD-4CDD-BC9D-CAB22FE795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8475"/>
            <a:ext cx="12192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EC9B719D-8279-4B18-8DCD-BC698F134E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019298" y="1362077"/>
            <a:ext cx="8582400" cy="633743"/>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5267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CFEBB2B7-BC27-4DEF-9C00-24868EE38B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flipH="1">
            <a:off x="-1524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14555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ED92A343-0A7B-4154-9C03-E32B3C646D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a:off x="750451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374507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2700652" y="1368000"/>
            <a:ext cx="6552000" cy="1273968"/>
          </a:xfrm>
        </p:spPr>
        <p:txBody>
          <a:bodyPr/>
          <a:lstStyle>
            <a:lvl1pPr>
              <a:defRPr sz="3600"/>
            </a:lvl1pPr>
          </a:lstStyle>
          <a:p>
            <a:r>
              <a:rPr lang="sv-SE"/>
              <a:t>Klicka här för att ändra format</a:t>
            </a:r>
            <a:endParaRPr lang="sv-SE" dirty="0"/>
          </a:p>
        </p:txBody>
      </p:sp>
    </p:spTree>
    <p:extLst>
      <p:ext uri="{BB962C8B-B14F-4D97-AF65-F5344CB8AC3E}">
        <p14:creationId xmlns:p14="http://schemas.microsoft.com/office/powerpoint/2010/main" val="1165134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rö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473115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 med foto och textruta lil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7015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0FC26451-9931-4442-9715-22A4A5E33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3827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7BA9C082-1A7E-4820-8122-67B9FF26A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461452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D6E8DFC9-EF4E-4F95-BD09-9D4020735B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6829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0D3A7511-AEAB-4B8A-8418-7C1545200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007210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5E1F9B-3B55-4DF5-BC7D-1A2052E8E4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5135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428C4-6B09-4FAE-91A2-2CCBFB4CEE00}"/>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29896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53CB38-4D84-49E3-B335-90D208B12597}"/>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756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EE596-BB88-4BF1-BBF6-3C936C8D3DF1}"/>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67395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E252B74-FDBF-48B3-BFD9-B7895B9B997D}"/>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481517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B00D72D-2105-4459-B381-6108B71619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5512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239E66-368D-4906-8ED2-40B223D74994}"/>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5" name="Bildobjekt 10">
            <a:extLst>
              <a:ext uri="{FF2B5EF4-FFF2-40B4-BE49-F238E27FC236}">
                <a16:creationId xmlns:a16="http://schemas.microsoft.com/office/drawing/2014/main" id="{89FCFCA9-079B-4B94-9666-C85D179D73F7}"/>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4CB9DE8F-B3BE-4371-B07F-278DB02CBEC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21559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A6AC5B-7848-4193-8BF3-33EA6DE65952}"/>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 name="Bildobjekt 10">
            <a:extLst>
              <a:ext uri="{FF2B5EF4-FFF2-40B4-BE49-F238E27FC236}">
                <a16:creationId xmlns:a16="http://schemas.microsoft.com/office/drawing/2014/main" id="{AB33D4A9-0D2E-4793-9C69-41DCD8349A70}"/>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807A51B-0C9F-446D-B417-41412D5A547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4645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8FE9DD-E3DC-44EF-ADB4-DB4AB517C2A9}"/>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0DC2E3CF-D68D-48B2-ADBF-4B58592823FB}"/>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6FE8ABB7-3683-4133-8818-50E4FB1A139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84565FE1-D42E-4FAD-B350-29D1BFEFCFF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22041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C3ECB1-DE06-458D-8D61-8DFC18296E76}"/>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99055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F92B764-8156-4DDD-9C72-2015EBF3E465}"/>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051519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FAB3ADB-4E6F-4B38-9787-9FAA4EB04173}"/>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879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FC8CE57-F111-470B-A433-7641BDEC40CD}"/>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31218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C5B6C0-A284-498B-A59B-D8ADF54205A0}"/>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4172738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77C1E7-E8F6-433E-833D-16FBFE877A6C}"/>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8561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41DF246-59CD-4B29-BC35-A626BC300204}"/>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51187903-95CF-413D-8BCA-4BB43867E742}"/>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295A8B03-8736-4D7F-84BF-25DB2AD970BE}"/>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0416151F-49E8-4424-81A0-BE51F210A65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420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2019-06-14</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0C56877D-1B29-423B-B356-54AF9D4A4E04}"/>
              </a:ext>
            </a:extLst>
          </p:cNvPr>
          <p:cNvSpPr>
            <a:spLocks noGrp="1"/>
          </p:cNvSpPr>
          <p:nvPr>
            <p:ph type="title"/>
          </p:nvPr>
        </p:nvSpPr>
        <p:spPr bwMode="auto">
          <a:xfrm>
            <a:off x="1773238" y="1108075"/>
            <a:ext cx="85804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A700BF3B-32A2-45AC-9E8F-60113EA1349D}"/>
              </a:ext>
            </a:extLst>
          </p:cNvPr>
          <p:cNvSpPr>
            <a:spLocks noGrp="1"/>
          </p:cNvSpPr>
          <p:nvPr>
            <p:ph type="body" idx="1"/>
          </p:nvPr>
        </p:nvSpPr>
        <p:spPr bwMode="auto">
          <a:xfrm>
            <a:off x="1773238" y="2265363"/>
            <a:ext cx="858043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92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3A86AE-16B4-4828-9F44-4DAE0C0DE6A2}" type="datetimeFigureOut">
              <a:rPr lang="sv-SE"/>
              <a:pPr>
                <a:defRPr/>
              </a:pPr>
              <a:t>2019-06-14</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21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1975" y="6356350"/>
            <a:ext cx="3873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0723DA-53B0-4FB4-BFDE-6BBABDBC818B}" type="slidenum">
              <a:rPr lang="sv-SE"/>
              <a:pPr>
                <a:defRPr/>
              </a:pPr>
              <a:t>‹#›</a:t>
            </a:fld>
            <a:endParaRPr lang="sv-SE"/>
          </a:p>
        </p:txBody>
      </p:sp>
      <p:pic>
        <p:nvPicPr>
          <p:cNvPr id="1031" name="Bildobjekt 8">
            <a:extLst>
              <a:ext uri="{FF2B5EF4-FFF2-40B4-BE49-F238E27FC236}">
                <a16:creationId xmlns:a16="http://schemas.microsoft.com/office/drawing/2014/main" id="{A71BEB70-2E89-4BA2-ACD1-766DD89C08CD}"/>
              </a:ext>
            </a:extLst>
          </p:cNvPr>
          <p:cNvPicPr>
            <a:picLocks noChangeAspect="1"/>
          </p:cNvPicPr>
          <p:nvPr/>
        </p:nvPicPr>
        <p:blipFill>
          <a:blip r:embed="rId44" cstate="hqprint">
            <a:extLst>
              <a:ext uri="{28A0092B-C50C-407E-A947-70E740481C1C}">
                <a14:useLocalDpi xmlns:a14="http://schemas.microsoft.com/office/drawing/2010/main" val="0"/>
              </a:ext>
            </a:extLst>
          </a:blip>
          <a:srcRect/>
          <a:stretch>
            <a:fillRect/>
          </a:stretch>
        </p:blipFill>
        <p:spPr bwMode="auto">
          <a:xfrm>
            <a:off x="11068050" y="6296025"/>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descr="TagShapePrint">
            <a:extLst>
              <a:ext uri="{FF2B5EF4-FFF2-40B4-BE49-F238E27FC236}">
                <a16:creationId xmlns:a16="http://schemas.microsoft.com/office/drawing/2014/main" id="{2E0F6105-1806-4E3B-888D-0BB15221A10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Tree>
    <p:extLst>
      <p:ext uri="{BB962C8B-B14F-4D97-AF65-F5344CB8AC3E}">
        <p14:creationId xmlns:p14="http://schemas.microsoft.com/office/powerpoint/2010/main" val="15331162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p:titleStyle>
    <p:body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kontinuitetshantering@msb.se" TargetMode="External"/><Relationship Id="rId2" Type="http://schemas.openxmlformats.org/officeDocument/2006/relationships/hyperlink" Target="http://www.msb.se/kontinuitetshanterin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p:txBody>
          <a:bodyPr/>
          <a:lstStyle/>
          <a:p>
            <a:r>
              <a:rPr lang="sv-SE" dirty="0"/>
              <a:t>K</a:t>
            </a:r>
            <a:r>
              <a:rPr lang="sv-SE" dirty="0" smtClean="0"/>
              <a:t>ontinuitetshantering </a:t>
            </a:r>
            <a:r>
              <a:rPr lang="sv-SE" dirty="0"/>
              <a:t>–</a:t>
            </a:r>
            <a:r>
              <a:rPr lang="sv-SE" dirty="0" smtClean="0"/>
              <a:t> </a:t>
            </a:r>
            <a:r>
              <a:rPr lang="sv-SE" dirty="0"/>
              <a:t>E</a:t>
            </a:r>
            <a:r>
              <a:rPr lang="sv-SE" dirty="0" smtClean="0"/>
              <a:t>n </a:t>
            </a:r>
            <a:r>
              <a:rPr lang="sv-SE" dirty="0"/>
              <a:t>presentation som beskriver </a:t>
            </a:r>
            <a:r>
              <a:rPr lang="sv-SE" dirty="0" smtClean="0"/>
              <a:t>nyttan</a:t>
            </a:r>
            <a:endParaRPr lang="sv-SE" dirty="0"/>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p:txBody>
          <a:bodyPr/>
          <a:lstStyle/>
          <a:p>
            <a:r>
              <a:rPr lang="sv-SE" dirty="0"/>
              <a:t>Att skapa robusthet – för att vardagen inte alltid är sig </a:t>
            </a:r>
            <a:r>
              <a:rPr lang="sv-SE" dirty="0" smtClean="0"/>
              <a:t>lik</a:t>
            </a:r>
            <a:endParaRPr lang="sv-SE" dirty="0"/>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774CB2-63AC-4E1C-B548-C9C977CE6FC6}"/>
              </a:ext>
            </a:extLst>
          </p:cNvPr>
          <p:cNvSpPr>
            <a:spLocks noGrp="1"/>
          </p:cNvSpPr>
          <p:nvPr>
            <p:ph type="title"/>
          </p:nvPr>
        </p:nvSpPr>
        <p:spPr/>
        <p:txBody>
          <a:bodyPr/>
          <a:lstStyle/>
          <a:p>
            <a:r>
              <a:rPr lang="sv-SE" dirty="0"/>
              <a:t>Kontinuitetshantering gör skillnad!</a:t>
            </a:r>
          </a:p>
        </p:txBody>
      </p:sp>
      <p:sp>
        <p:nvSpPr>
          <p:cNvPr id="5" name="textruta 4">
            <a:extLst>
              <a:ext uri="{FF2B5EF4-FFF2-40B4-BE49-F238E27FC236}">
                <a16:creationId xmlns:a16="http://schemas.microsoft.com/office/drawing/2014/main" id="{5ED87187-E5D5-45EF-8ABD-AD5CB2874384}"/>
              </a:ext>
            </a:extLst>
          </p:cNvPr>
          <p:cNvSpPr txBox="1"/>
          <p:nvPr/>
        </p:nvSpPr>
        <p:spPr>
          <a:xfrm>
            <a:off x="3217291" y="2194278"/>
            <a:ext cx="7354443" cy="1384995"/>
          </a:xfrm>
          <a:prstGeom prst="rect">
            <a:avLst/>
          </a:prstGeom>
          <a:noFill/>
        </p:spPr>
        <p:txBody>
          <a:bodyPr wrap="square" rtlCol="0">
            <a:spAutoFit/>
          </a:bodyPr>
          <a:lstStyle/>
          <a:p>
            <a:r>
              <a:rPr lang="sv-SE" sz="1400" dirty="0"/>
              <a:t>Efter att ha arbetat systematiskt med kontinuitetshantering i fyra år, märker nu Ida effekten av deras arbete. – Något har hänt längs resan. Från att vi säkerhetssamordnare var de pådrivande i arbetet gentemot verksamheterna så är det numera verksamheterna som hör av sig till oss för att få stöd i kontinuitetsarbetet. Det kan bara betyda en sak, sammanfattar Ida. Verksamheterna ser att de har nytta av detta i vardagen och det är nyckeln till framgång. </a:t>
            </a:r>
          </a:p>
        </p:txBody>
      </p:sp>
      <p:pic>
        <p:nvPicPr>
          <p:cNvPr id="11" name="Bildobjekt 10" descr="En bild som visar utomhus, person, byggnad, kläder&#10;&#10;Automatiskt genererad beskrivning">
            <a:extLst>
              <a:ext uri="{FF2B5EF4-FFF2-40B4-BE49-F238E27FC236}">
                <a16:creationId xmlns:a16="http://schemas.microsoft.com/office/drawing/2014/main" id="{83DFE8F0-FA9C-4336-B5DC-75BC0DD1EF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642225" y="2242614"/>
            <a:ext cx="1601343" cy="1071974"/>
          </a:xfrm>
          <a:prstGeom prst="rect">
            <a:avLst/>
          </a:prstGeom>
        </p:spPr>
      </p:pic>
      <p:pic>
        <p:nvPicPr>
          <p:cNvPr id="12" name="Bildobjekt 11">
            <a:extLst>
              <a:ext uri="{FF2B5EF4-FFF2-40B4-BE49-F238E27FC236}">
                <a16:creationId xmlns:a16="http://schemas.microsoft.com/office/drawing/2014/main" id="{B4856358-7202-42B2-BE64-B981ACE9E48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594295" y="4150050"/>
            <a:ext cx="1977439" cy="1721726"/>
          </a:xfrm>
          <a:prstGeom prst="rect">
            <a:avLst/>
          </a:prstGeom>
        </p:spPr>
      </p:pic>
      <p:grpSp>
        <p:nvGrpSpPr>
          <p:cNvPr id="6" name="Grupp 5"/>
          <p:cNvGrpSpPr/>
          <p:nvPr/>
        </p:nvGrpSpPr>
        <p:grpSpPr>
          <a:xfrm>
            <a:off x="1773387" y="4087584"/>
            <a:ext cx="6566907" cy="2243117"/>
            <a:chOff x="1773387" y="4087584"/>
            <a:chExt cx="6566907" cy="2243117"/>
          </a:xfrm>
        </p:grpSpPr>
        <p:sp>
          <p:nvSpPr>
            <p:cNvPr id="7" name="textruta 6">
              <a:extLst>
                <a:ext uri="{FF2B5EF4-FFF2-40B4-BE49-F238E27FC236}">
                  <a16:creationId xmlns:a16="http://schemas.microsoft.com/office/drawing/2014/main" id="{18826561-22AD-4404-992C-9BD9CFAA853B}"/>
                </a:ext>
              </a:extLst>
            </p:cNvPr>
            <p:cNvSpPr txBox="1"/>
            <p:nvPr/>
          </p:nvSpPr>
          <p:spPr>
            <a:xfrm>
              <a:off x="1773387" y="4087584"/>
              <a:ext cx="6566907" cy="1846659"/>
            </a:xfrm>
            <a:prstGeom prst="rect">
              <a:avLst/>
            </a:prstGeom>
            <a:noFill/>
          </p:spPr>
          <p:txBody>
            <a:bodyPr wrap="square" rtlCol="0">
              <a:spAutoFit/>
            </a:bodyPr>
            <a:lstStyle/>
            <a:p>
              <a:r>
                <a:rPr lang="sv-SE" sz="1400" dirty="0"/>
                <a:t>– Kontinuitetshantering fungerar i praktiken, säger Agneta. Nu används planerna vid planerade och akuta avbrott, vilket leder till kontinuitet i verksamheterna längs hela kedjan – före, under och efter störningar. Patientsäkerheten står i fokus och personalen har fått en ökad riskmedvetenhet där riskanalyser har blivit en del av vardagen.</a:t>
              </a:r>
            </a:p>
            <a:p>
              <a:endParaRPr lang="sv-SE" sz="1400" dirty="0"/>
            </a:p>
            <a:p>
              <a:r>
                <a:rPr lang="sv-SE" sz="1400" dirty="0"/>
                <a:t>– Det är inte komplext eller svårt. Använd en enkel metodik, börja i liten skala och bygg på efterhand, tipsar Agneta. </a:t>
              </a:r>
              <a:r>
                <a:rPr lang="sv-SE" sz="1600" dirty="0"/>
                <a:t>	</a:t>
              </a:r>
            </a:p>
          </p:txBody>
        </p:sp>
        <p:sp>
          <p:nvSpPr>
            <p:cNvPr id="4" name="textruta 3"/>
            <p:cNvSpPr txBox="1"/>
            <p:nvPr/>
          </p:nvSpPr>
          <p:spPr>
            <a:xfrm>
              <a:off x="4524923" y="5869036"/>
              <a:ext cx="3705050" cy="461665"/>
            </a:xfrm>
            <a:prstGeom prst="rect">
              <a:avLst/>
            </a:prstGeom>
            <a:noFill/>
          </p:spPr>
          <p:txBody>
            <a:bodyPr wrap="square" rtlCol="0">
              <a:spAutoFit/>
            </a:bodyPr>
            <a:lstStyle/>
            <a:p>
              <a:r>
                <a:rPr lang="sv-SE" sz="1200" i="1" dirty="0"/>
                <a:t>Agneta Carlsson, säkerhetschef, Region Kronoberg</a:t>
              </a:r>
            </a:p>
            <a:p>
              <a:endParaRPr lang="sv-SE" sz="1200" dirty="0"/>
            </a:p>
          </p:txBody>
        </p:sp>
      </p:grpSp>
      <p:sp>
        <p:nvSpPr>
          <p:cNvPr id="8" name="textruta 7"/>
          <p:cNvSpPr txBox="1"/>
          <p:nvPr/>
        </p:nvSpPr>
        <p:spPr>
          <a:xfrm flipH="1">
            <a:off x="5582230" y="3579273"/>
            <a:ext cx="5136569" cy="276999"/>
          </a:xfrm>
          <a:prstGeom prst="rect">
            <a:avLst/>
          </a:prstGeom>
          <a:noFill/>
        </p:spPr>
        <p:txBody>
          <a:bodyPr wrap="square" rtlCol="0">
            <a:spAutoFit/>
          </a:bodyPr>
          <a:lstStyle/>
          <a:p>
            <a:r>
              <a:rPr lang="sv-SE" sz="1200" i="1" dirty="0"/>
              <a:t>Ida Andersson, säkerhetssamordnare i Arvika, Säffle och Eda kommun</a:t>
            </a:r>
            <a:r>
              <a:rPr lang="sv-SE" sz="1200" dirty="0"/>
              <a:t> </a:t>
            </a:r>
            <a:endParaRPr lang="sv-SE" sz="1000" dirty="0"/>
          </a:p>
        </p:txBody>
      </p:sp>
    </p:spTree>
    <p:extLst>
      <p:ext uri="{BB962C8B-B14F-4D97-AF65-F5344CB8AC3E}">
        <p14:creationId xmlns:p14="http://schemas.microsoft.com/office/powerpoint/2010/main" val="54642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upp 87">
            <a:extLst>
              <a:ext uri="{FF2B5EF4-FFF2-40B4-BE49-F238E27FC236}">
                <a16:creationId xmlns:a16="http://schemas.microsoft.com/office/drawing/2014/main" id="{4B3DEFAA-513B-456D-A7F2-18F83C386990}"/>
              </a:ext>
            </a:extLst>
          </p:cNvPr>
          <p:cNvGrpSpPr>
            <a:grpSpLocks/>
          </p:cNvGrpSpPr>
          <p:nvPr/>
        </p:nvGrpSpPr>
        <p:grpSpPr bwMode="auto">
          <a:xfrm>
            <a:off x="0" y="2611438"/>
            <a:ext cx="12192000" cy="1635125"/>
            <a:chOff x="0" y="2612120"/>
            <a:chExt cx="12192000" cy="1633759"/>
          </a:xfrm>
        </p:grpSpPr>
        <p:sp>
          <p:nvSpPr>
            <p:cNvPr id="5" name="Rektangel 4">
              <a:extLst>
                <a:ext uri="{FF2B5EF4-FFF2-40B4-BE49-F238E27FC236}">
                  <a16:creationId xmlns:a16="http://schemas.microsoft.com/office/drawing/2014/main" id="{40FC7322-52E5-43FC-828C-730F8AB25323}"/>
                </a:ext>
              </a:extLst>
            </p:cNvPr>
            <p:cNvSpPr/>
            <p:nvPr/>
          </p:nvSpPr>
          <p:spPr>
            <a:xfrm>
              <a:off x="0" y="2612120"/>
              <a:ext cx="12192000" cy="163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55376" name="Bildobjekt 7">
              <a:extLst>
                <a:ext uri="{FF2B5EF4-FFF2-40B4-BE49-F238E27FC236}">
                  <a16:creationId xmlns:a16="http://schemas.microsoft.com/office/drawing/2014/main" id="{8C4E1C08-37F3-419E-99D5-3D86D8F37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030" y="2869536"/>
              <a:ext cx="2304246" cy="12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77" name="Bildobjekt 9">
              <a:extLst>
                <a:ext uri="{FF2B5EF4-FFF2-40B4-BE49-F238E27FC236}">
                  <a16:creationId xmlns:a16="http://schemas.microsoft.com/office/drawing/2014/main" id="{77D323F3-BB1E-452B-9224-88F43CA63B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42233" y="3009048"/>
              <a:ext cx="2061170" cy="96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ubrik 3">
            <a:extLst>
              <a:ext uri="{FF2B5EF4-FFF2-40B4-BE49-F238E27FC236}">
                <a16:creationId xmlns:a16="http://schemas.microsoft.com/office/drawing/2014/main" id="{A8B2EB55-F6CC-4296-A966-DA508FBA636D}"/>
              </a:ext>
            </a:extLst>
          </p:cNvPr>
          <p:cNvSpPr>
            <a:spLocks noGrp="1"/>
          </p:cNvSpPr>
          <p:nvPr>
            <p:ph type="title"/>
          </p:nvPr>
        </p:nvSpPr>
        <p:spPr>
          <a:xfrm>
            <a:off x="2790825" y="3016250"/>
            <a:ext cx="6610350" cy="369888"/>
          </a:xfrm>
        </p:spPr>
        <p:txBody>
          <a:bodyPr/>
          <a:lstStyle/>
          <a:p>
            <a:pPr algn="ctr"/>
            <a:r>
              <a:rPr lang="sv-SE" altLang="sv-SE" sz="1800"/>
              <a:t>Kontinuitetshantering inom samhällsviktig verksamhet </a:t>
            </a:r>
          </a:p>
        </p:txBody>
      </p:sp>
      <p:sp>
        <p:nvSpPr>
          <p:cNvPr id="6" name="textruta 5">
            <a:extLst>
              <a:ext uri="{FF2B5EF4-FFF2-40B4-BE49-F238E27FC236}">
                <a16:creationId xmlns:a16="http://schemas.microsoft.com/office/drawing/2014/main" id="{D76FECC6-4252-47C0-BA26-36E4B007E5C9}"/>
              </a:ext>
            </a:extLst>
          </p:cNvPr>
          <p:cNvSpPr txBox="1">
            <a:spLocks noChangeArrowheads="1"/>
          </p:cNvSpPr>
          <p:nvPr/>
        </p:nvSpPr>
        <p:spPr bwMode="auto">
          <a:xfrm>
            <a:off x="2446338" y="3403600"/>
            <a:ext cx="729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Genom att kartlägga, analysera och vidta åtgärder för att kunna upprätthålla vår samhällsviktiga verksamhet oavsett typ av störning, skapar vi tillsammans ett motståndskraftigt samhälle.</a:t>
            </a:r>
          </a:p>
        </p:txBody>
      </p:sp>
      <p:grpSp>
        <p:nvGrpSpPr>
          <p:cNvPr id="78" name="Grupp 77">
            <a:extLst>
              <a:ext uri="{FF2B5EF4-FFF2-40B4-BE49-F238E27FC236}">
                <a16:creationId xmlns:a16="http://schemas.microsoft.com/office/drawing/2014/main" id="{3F13F096-0593-46A4-BEC6-E02448B77C41}"/>
              </a:ext>
            </a:extLst>
          </p:cNvPr>
          <p:cNvGrpSpPr>
            <a:grpSpLocks/>
          </p:cNvGrpSpPr>
          <p:nvPr/>
        </p:nvGrpSpPr>
        <p:grpSpPr bwMode="auto">
          <a:xfrm>
            <a:off x="215900" y="222250"/>
            <a:ext cx="2179638" cy="2168525"/>
            <a:chOff x="216203" y="222820"/>
            <a:chExt cx="2179133" cy="2167850"/>
          </a:xfrm>
        </p:grpSpPr>
        <p:grpSp>
          <p:nvGrpSpPr>
            <p:cNvPr id="13" name="Grupp 12">
              <a:extLst>
                <a:ext uri="{FF2B5EF4-FFF2-40B4-BE49-F238E27FC236}">
                  <a16:creationId xmlns:a16="http://schemas.microsoft.com/office/drawing/2014/main" id="{CA1C7B6B-6395-4DF1-AEE7-FEDB6A54C392}"/>
                </a:ext>
              </a:extLst>
            </p:cNvPr>
            <p:cNvGrpSpPr/>
            <p:nvPr/>
          </p:nvGrpSpPr>
          <p:grpSpPr>
            <a:xfrm>
              <a:off x="216203" y="222820"/>
              <a:ext cx="2179133" cy="2167850"/>
              <a:chOff x="406399" y="296333"/>
              <a:chExt cx="1933599" cy="2167850"/>
            </a:xfrm>
            <a:solidFill>
              <a:schemeClr val="bg1"/>
            </a:solidFill>
          </p:grpSpPr>
          <p:sp>
            <p:nvSpPr>
              <p:cNvPr id="11" name="Rektangel 10">
                <a:extLst>
                  <a:ext uri="{FF2B5EF4-FFF2-40B4-BE49-F238E27FC236}">
                    <a16:creationId xmlns:a16="http://schemas.microsoft.com/office/drawing/2014/main" id="{80DC616D-B702-4A7E-8C8F-A243690A5FC9}"/>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Likbent triangel 11">
                <a:extLst>
                  <a:ext uri="{FF2B5EF4-FFF2-40B4-BE49-F238E27FC236}">
                    <a16:creationId xmlns:a16="http://schemas.microsoft.com/office/drawing/2014/main" id="{179D370B-1E97-42F7-B839-AE008517DB76}"/>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73" name="Bildobjekt 58">
              <a:extLst>
                <a:ext uri="{FF2B5EF4-FFF2-40B4-BE49-F238E27FC236}">
                  <a16:creationId xmlns:a16="http://schemas.microsoft.com/office/drawing/2014/main" id="{5B949F31-CE7D-4B3E-AF9D-A84F8F697D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371" y="1192060"/>
              <a:ext cx="1062793" cy="9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74" name="textruta 65">
              <a:extLst>
                <a:ext uri="{FF2B5EF4-FFF2-40B4-BE49-F238E27FC236}">
                  <a16:creationId xmlns:a16="http://schemas.microsoft.com/office/drawing/2014/main" id="{2CC5E9EB-CA99-4BF0-AAF3-6B1388505C14}"/>
                </a:ext>
              </a:extLst>
            </p:cNvPr>
            <p:cNvSpPr txBox="1">
              <a:spLocks noChangeArrowheads="1"/>
            </p:cNvSpPr>
            <p:nvPr/>
          </p:nvSpPr>
          <p:spPr bwMode="auto">
            <a:xfrm>
              <a:off x="370587" y="409962"/>
              <a:ext cx="1870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Identifiering av samhällsviktiga verksamheter</a:t>
              </a:r>
            </a:p>
          </p:txBody>
        </p:sp>
      </p:grpSp>
      <p:grpSp>
        <p:nvGrpSpPr>
          <p:cNvPr id="79" name="Grupp 78">
            <a:extLst>
              <a:ext uri="{FF2B5EF4-FFF2-40B4-BE49-F238E27FC236}">
                <a16:creationId xmlns:a16="http://schemas.microsoft.com/office/drawing/2014/main" id="{1DA4708B-938F-4D5B-BF3B-382793882F7E}"/>
              </a:ext>
            </a:extLst>
          </p:cNvPr>
          <p:cNvGrpSpPr>
            <a:grpSpLocks/>
          </p:cNvGrpSpPr>
          <p:nvPr/>
        </p:nvGrpSpPr>
        <p:grpSpPr bwMode="auto">
          <a:xfrm>
            <a:off x="2593975" y="222250"/>
            <a:ext cx="2178050" cy="2168525"/>
            <a:chOff x="2593220" y="222820"/>
            <a:chExt cx="2179133" cy="2167850"/>
          </a:xfrm>
        </p:grpSpPr>
        <p:grpSp>
          <p:nvGrpSpPr>
            <p:cNvPr id="29" name="Grupp 28">
              <a:extLst>
                <a:ext uri="{FF2B5EF4-FFF2-40B4-BE49-F238E27FC236}">
                  <a16:creationId xmlns:a16="http://schemas.microsoft.com/office/drawing/2014/main" id="{0DEE8C01-41FC-4F9E-8E7A-189303DBDD2A}"/>
                </a:ext>
              </a:extLst>
            </p:cNvPr>
            <p:cNvGrpSpPr/>
            <p:nvPr/>
          </p:nvGrpSpPr>
          <p:grpSpPr>
            <a:xfrm>
              <a:off x="2593220" y="222820"/>
              <a:ext cx="2179133" cy="2167850"/>
              <a:chOff x="406399" y="296333"/>
              <a:chExt cx="1933599" cy="2167850"/>
            </a:xfrm>
            <a:solidFill>
              <a:schemeClr val="accent2"/>
            </a:solidFill>
          </p:grpSpPr>
          <p:sp>
            <p:nvSpPr>
              <p:cNvPr id="30" name="Rektangel 29">
                <a:extLst>
                  <a:ext uri="{FF2B5EF4-FFF2-40B4-BE49-F238E27FC236}">
                    <a16:creationId xmlns:a16="http://schemas.microsoft.com/office/drawing/2014/main" id="{DFB079B8-7713-41B3-A6FA-191DC6D8A621}"/>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Likbent triangel 30">
                <a:extLst>
                  <a:ext uri="{FF2B5EF4-FFF2-40B4-BE49-F238E27FC236}">
                    <a16:creationId xmlns:a16="http://schemas.microsoft.com/office/drawing/2014/main" id="{D399CF5F-617B-4033-8654-9702A04DFCCD}"/>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71" name="textruta 67">
              <a:extLst>
                <a:ext uri="{FF2B5EF4-FFF2-40B4-BE49-F238E27FC236}">
                  <a16:creationId xmlns:a16="http://schemas.microsoft.com/office/drawing/2014/main" id="{37462AF6-864C-4AE5-9821-6A0B06312003}"/>
                </a:ext>
              </a:extLst>
            </p:cNvPr>
            <p:cNvSpPr txBox="1">
              <a:spLocks noChangeArrowheads="1"/>
            </p:cNvSpPr>
            <p:nvPr/>
          </p:nvSpPr>
          <p:spPr bwMode="auto">
            <a:xfrm>
              <a:off x="2747604" y="822728"/>
              <a:ext cx="1870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Risk- och </a:t>
              </a:r>
              <a:b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sårbarhetsanalyser (RSA)</a:t>
              </a:r>
            </a:p>
          </p:txBody>
        </p:sp>
      </p:grpSp>
      <p:grpSp>
        <p:nvGrpSpPr>
          <p:cNvPr id="80" name="Grupp 79">
            <a:extLst>
              <a:ext uri="{FF2B5EF4-FFF2-40B4-BE49-F238E27FC236}">
                <a16:creationId xmlns:a16="http://schemas.microsoft.com/office/drawing/2014/main" id="{D50B3B70-E1FC-4253-81A4-420FACF74FA5}"/>
              </a:ext>
            </a:extLst>
          </p:cNvPr>
          <p:cNvGrpSpPr>
            <a:grpSpLocks/>
          </p:cNvGrpSpPr>
          <p:nvPr/>
        </p:nvGrpSpPr>
        <p:grpSpPr bwMode="auto">
          <a:xfrm>
            <a:off x="4970463" y="222250"/>
            <a:ext cx="2179637" cy="2168525"/>
            <a:chOff x="4970237" y="222820"/>
            <a:chExt cx="2179133" cy="2167850"/>
          </a:xfrm>
        </p:grpSpPr>
        <p:grpSp>
          <p:nvGrpSpPr>
            <p:cNvPr id="32" name="Grupp 31">
              <a:extLst>
                <a:ext uri="{FF2B5EF4-FFF2-40B4-BE49-F238E27FC236}">
                  <a16:creationId xmlns:a16="http://schemas.microsoft.com/office/drawing/2014/main" id="{1BA7D559-5EAC-4C51-960B-3D811FBCFEC6}"/>
                </a:ext>
              </a:extLst>
            </p:cNvPr>
            <p:cNvGrpSpPr/>
            <p:nvPr/>
          </p:nvGrpSpPr>
          <p:grpSpPr>
            <a:xfrm>
              <a:off x="4970237" y="222820"/>
              <a:ext cx="2179133" cy="2167850"/>
              <a:chOff x="406399" y="296333"/>
              <a:chExt cx="1933599" cy="2167850"/>
            </a:xfrm>
            <a:solidFill>
              <a:schemeClr val="bg1"/>
            </a:solidFill>
          </p:grpSpPr>
          <p:sp>
            <p:nvSpPr>
              <p:cNvPr id="33" name="Rektangel 32">
                <a:extLst>
                  <a:ext uri="{FF2B5EF4-FFF2-40B4-BE49-F238E27FC236}">
                    <a16:creationId xmlns:a16="http://schemas.microsoft.com/office/drawing/2014/main" id="{0C09F638-DBE6-4DCA-A912-4134CFA0471D}"/>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Likbent triangel 33">
                <a:extLst>
                  <a:ext uri="{FF2B5EF4-FFF2-40B4-BE49-F238E27FC236}">
                    <a16:creationId xmlns:a16="http://schemas.microsoft.com/office/drawing/2014/main" id="{7F2E223B-3E59-4744-AF85-E613B3720833}"/>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68" name="Bildobjekt 60">
              <a:extLst>
                <a:ext uri="{FF2B5EF4-FFF2-40B4-BE49-F238E27FC236}">
                  <a16:creationId xmlns:a16="http://schemas.microsoft.com/office/drawing/2014/main" id="{D7C88E1F-E151-4BA2-B55C-D847D8BC152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2205" y="880942"/>
              <a:ext cx="1342830" cy="105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9" name="textruta 68">
              <a:extLst>
                <a:ext uri="{FF2B5EF4-FFF2-40B4-BE49-F238E27FC236}">
                  <a16:creationId xmlns:a16="http://schemas.microsoft.com/office/drawing/2014/main" id="{043636E4-82D9-4E55-9230-A8709175B537}"/>
                </a:ext>
              </a:extLst>
            </p:cNvPr>
            <p:cNvSpPr txBox="1">
              <a:spLocks noChangeArrowheads="1"/>
            </p:cNvSpPr>
            <p:nvPr/>
          </p:nvSpPr>
          <p:spPr bwMode="auto">
            <a:xfrm>
              <a:off x="5124621" y="409962"/>
              <a:ext cx="1870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Riskhantering </a:t>
              </a:r>
            </a:p>
          </p:txBody>
        </p:sp>
      </p:grpSp>
      <p:grpSp>
        <p:nvGrpSpPr>
          <p:cNvPr id="81" name="Grupp 80">
            <a:extLst>
              <a:ext uri="{FF2B5EF4-FFF2-40B4-BE49-F238E27FC236}">
                <a16:creationId xmlns:a16="http://schemas.microsoft.com/office/drawing/2014/main" id="{DF451BEF-C01E-4899-88E9-585773C517DE}"/>
              </a:ext>
            </a:extLst>
          </p:cNvPr>
          <p:cNvGrpSpPr>
            <a:grpSpLocks/>
          </p:cNvGrpSpPr>
          <p:nvPr/>
        </p:nvGrpSpPr>
        <p:grpSpPr bwMode="auto">
          <a:xfrm>
            <a:off x="7346950" y="222250"/>
            <a:ext cx="2179638" cy="2168525"/>
            <a:chOff x="7347254" y="222820"/>
            <a:chExt cx="2179133" cy="2167850"/>
          </a:xfrm>
        </p:grpSpPr>
        <p:grpSp>
          <p:nvGrpSpPr>
            <p:cNvPr id="55363" name="Grupp 34">
              <a:extLst>
                <a:ext uri="{FF2B5EF4-FFF2-40B4-BE49-F238E27FC236}">
                  <a16:creationId xmlns:a16="http://schemas.microsoft.com/office/drawing/2014/main" id="{DD3A2E4F-1ABA-4303-8C39-5F9C4A90089E}"/>
                </a:ext>
              </a:extLst>
            </p:cNvPr>
            <p:cNvGrpSpPr>
              <a:grpSpLocks/>
            </p:cNvGrpSpPr>
            <p:nvPr/>
          </p:nvGrpSpPr>
          <p:grpSpPr bwMode="auto">
            <a:xfrm>
              <a:off x="7347254" y="222820"/>
              <a:ext cx="2179133" cy="2167850"/>
              <a:chOff x="406399" y="296333"/>
              <a:chExt cx="1933599" cy="2167850"/>
            </a:xfrm>
          </p:grpSpPr>
          <p:sp>
            <p:nvSpPr>
              <p:cNvPr id="36" name="Rektangel 35">
                <a:extLst>
                  <a:ext uri="{FF2B5EF4-FFF2-40B4-BE49-F238E27FC236}">
                    <a16:creationId xmlns:a16="http://schemas.microsoft.com/office/drawing/2014/main" id="{3F07D9B0-F248-402F-BB9E-DF20311763F3}"/>
                  </a:ext>
                </a:extLst>
              </p:cNvPr>
              <p:cNvSpPr/>
              <p:nvPr/>
            </p:nvSpPr>
            <p:spPr>
              <a:xfrm>
                <a:off x="406399" y="296333"/>
                <a:ext cx="1933599" cy="2066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Likbent triangel 36">
                <a:extLst>
                  <a:ext uri="{FF2B5EF4-FFF2-40B4-BE49-F238E27FC236}">
                    <a16:creationId xmlns:a16="http://schemas.microsoft.com/office/drawing/2014/main" id="{628F1C82-660B-467C-9254-6B2FEFDC6237}"/>
                  </a:ext>
                </a:extLst>
              </p:cNvPr>
              <p:cNvSpPr/>
              <p:nvPr/>
            </p:nvSpPr>
            <p:spPr>
              <a:xfrm rot="10800000">
                <a:off x="1266872" y="2362615"/>
                <a:ext cx="212653" cy="1015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64" name="textruta 69">
              <a:extLst>
                <a:ext uri="{FF2B5EF4-FFF2-40B4-BE49-F238E27FC236}">
                  <a16:creationId xmlns:a16="http://schemas.microsoft.com/office/drawing/2014/main" id="{673AE8B3-49B4-43BC-ACF1-00333BC8B044}"/>
                </a:ext>
              </a:extLst>
            </p:cNvPr>
            <p:cNvSpPr txBox="1">
              <a:spLocks noChangeArrowheads="1"/>
            </p:cNvSpPr>
            <p:nvPr/>
          </p:nvSpPr>
          <p:spPr bwMode="auto">
            <a:xfrm>
              <a:off x="7501638" y="964638"/>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Informations-säkerhet</a:t>
              </a:r>
            </a:p>
          </p:txBody>
        </p:sp>
      </p:grpSp>
      <p:grpSp>
        <p:nvGrpSpPr>
          <p:cNvPr id="82" name="Grupp 81">
            <a:extLst>
              <a:ext uri="{FF2B5EF4-FFF2-40B4-BE49-F238E27FC236}">
                <a16:creationId xmlns:a16="http://schemas.microsoft.com/office/drawing/2014/main" id="{E6E0EA59-76EB-40C9-9684-72D5369F2834}"/>
              </a:ext>
            </a:extLst>
          </p:cNvPr>
          <p:cNvGrpSpPr>
            <a:grpSpLocks/>
          </p:cNvGrpSpPr>
          <p:nvPr/>
        </p:nvGrpSpPr>
        <p:grpSpPr bwMode="auto">
          <a:xfrm>
            <a:off x="9725025" y="222250"/>
            <a:ext cx="2178050" cy="2168525"/>
            <a:chOff x="9724270" y="222820"/>
            <a:chExt cx="2179133" cy="2167850"/>
          </a:xfrm>
        </p:grpSpPr>
        <p:grpSp>
          <p:nvGrpSpPr>
            <p:cNvPr id="38" name="Grupp 37">
              <a:extLst>
                <a:ext uri="{FF2B5EF4-FFF2-40B4-BE49-F238E27FC236}">
                  <a16:creationId xmlns:a16="http://schemas.microsoft.com/office/drawing/2014/main" id="{E2F92794-5A88-447B-8DC5-8392178FF479}"/>
                </a:ext>
              </a:extLst>
            </p:cNvPr>
            <p:cNvGrpSpPr/>
            <p:nvPr/>
          </p:nvGrpSpPr>
          <p:grpSpPr>
            <a:xfrm>
              <a:off x="9724270" y="222820"/>
              <a:ext cx="2179133" cy="2167850"/>
              <a:chOff x="406399" y="296333"/>
              <a:chExt cx="1933599" cy="2167850"/>
            </a:xfrm>
            <a:solidFill>
              <a:schemeClr val="bg1"/>
            </a:solidFill>
          </p:grpSpPr>
          <p:sp>
            <p:nvSpPr>
              <p:cNvPr id="39" name="Rektangel 38">
                <a:extLst>
                  <a:ext uri="{FF2B5EF4-FFF2-40B4-BE49-F238E27FC236}">
                    <a16:creationId xmlns:a16="http://schemas.microsoft.com/office/drawing/2014/main" id="{6F05829B-A7BA-45B5-B043-E81D70A56335}"/>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Likbent triangel 39">
                <a:extLst>
                  <a:ext uri="{FF2B5EF4-FFF2-40B4-BE49-F238E27FC236}">
                    <a16:creationId xmlns:a16="http://schemas.microsoft.com/office/drawing/2014/main" id="{AA835FD2-2E07-4D38-83E3-7A1D4190F4F2}"/>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61" name="Bildobjekt 62">
              <a:extLst>
                <a:ext uri="{FF2B5EF4-FFF2-40B4-BE49-F238E27FC236}">
                  <a16:creationId xmlns:a16="http://schemas.microsoft.com/office/drawing/2014/main" id="{0E71F268-1AA8-42C6-8127-EC41831BB84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77904" y="807757"/>
              <a:ext cx="893280" cy="125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2" name="textruta 70">
              <a:extLst>
                <a:ext uri="{FF2B5EF4-FFF2-40B4-BE49-F238E27FC236}">
                  <a16:creationId xmlns:a16="http://schemas.microsoft.com/office/drawing/2014/main" id="{65407480-331A-4657-94A5-8377AC5FE208}"/>
                </a:ext>
              </a:extLst>
            </p:cNvPr>
            <p:cNvSpPr txBox="1">
              <a:spLocks noChangeArrowheads="1"/>
            </p:cNvSpPr>
            <p:nvPr/>
          </p:nvSpPr>
          <p:spPr bwMode="auto">
            <a:xfrm>
              <a:off x="9878654" y="409962"/>
              <a:ext cx="1870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Säkerhetsskydd</a:t>
              </a:r>
            </a:p>
          </p:txBody>
        </p:sp>
      </p:grpSp>
      <p:grpSp>
        <p:nvGrpSpPr>
          <p:cNvPr id="83" name="Grupp 82">
            <a:extLst>
              <a:ext uri="{FF2B5EF4-FFF2-40B4-BE49-F238E27FC236}">
                <a16:creationId xmlns:a16="http://schemas.microsoft.com/office/drawing/2014/main" id="{6DFB7854-9450-4B7A-A706-274406963067}"/>
              </a:ext>
            </a:extLst>
          </p:cNvPr>
          <p:cNvGrpSpPr>
            <a:grpSpLocks/>
          </p:cNvGrpSpPr>
          <p:nvPr/>
        </p:nvGrpSpPr>
        <p:grpSpPr bwMode="auto">
          <a:xfrm>
            <a:off x="215900" y="4498975"/>
            <a:ext cx="2179638" cy="2166938"/>
            <a:chOff x="216203" y="4498487"/>
            <a:chExt cx="2179133" cy="2167850"/>
          </a:xfrm>
        </p:grpSpPr>
        <p:grpSp>
          <p:nvGrpSpPr>
            <p:cNvPr id="41" name="Grupp 40">
              <a:extLst>
                <a:ext uri="{FF2B5EF4-FFF2-40B4-BE49-F238E27FC236}">
                  <a16:creationId xmlns:a16="http://schemas.microsoft.com/office/drawing/2014/main" id="{60EB06AB-49D2-43D6-8EF6-8A43BF182BDF}"/>
                </a:ext>
              </a:extLst>
            </p:cNvPr>
            <p:cNvGrpSpPr/>
            <p:nvPr/>
          </p:nvGrpSpPr>
          <p:grpSpPr>
            <a:xfrm flipV="1">
              <a:off x="216203" y="4498487"/>
              <a:ext cx="2179133" cy="2167850"/>
              <a:chOff x="406399" y="296333"/>
              <a:chExt cx="1933599" cy="2167850"/>
            </a:xfrm>
            <a:solidFill>
              <a:schemeClr val="accent4"/>
            </a:solidFill>
          </p:grpSpPr>
          <p:sp>
            <p:nvSpPr>
              <p:cNvPr id="42" name="Rektangel 41">
                <a:extLst>
                  <a:ext uri="{FF2B5EF4-FFF2-40B4-BE49-F238E27FC236}">
                    <a16:creationId xmlns:a16="http://schemas.microsoft.com/office/drawing/2014/main" id="{D993946B-5165-4506-BE8F-99AD40EC8DE6}"/>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Likbent triangel 42">
                <a:extLst>
                  <a:ext uri="{FF2B5EF4-FFF2-40B4-BE49-F238E27FC236}">
                    <a16:creationId xmlns:a16="http://schemas.microsoft.com/office/drawing/2014/main" id="{7D455CEF-1035-45D5-87ED-EFC98C15AE0F}"/>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59" name="textruta 71">
              <a:extLst>
                <a:ext uri="{FF2B5EF4-FFF2-40B4-BE49-F238E27FC236}">
                  <a16:creationId xmlns:a16="http://schemas.microsoft.com/office/drawing/2014/main" id="{566ECC99-BBF2-4858-B00A-ED970E31AA26}"/>
                </a:ext>
              </a:extLst>
            </p:cNvPr>
            <p:cNvSpPr txBox="1">
              <a:spLocks noChangeArrowheads="1"/>
            </p:cNvSpPr>
            <p:nvPr/>
          </p:nvSpPr>
          <p:spPr bwMode="auto">
            <a:xfrm>
              <a:off x="370587" y="5357486"/>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Hantering av händelser</a:t>
              </a:r>
            </a:p>
          </p:txBody>
        </p:sp>
      </p:grpSp>
      <p:grpSp>
        <p:nvGrpSpPr>
          <p:cNvPr id="84" name="Grupp 83">
            <a:extLst>
              <a:ext uri="{FF2B5EF4-FFF2-40B4-BE49-F238E27FC236}">
                <a16:creationId xmlns:a16="http://schemas.microsoft.com/office/drawing/2014/main" id="{CF0FDAF3-6897-4079-B64B-321A81F62F60}"/>
              </a:ext>
            </a:extLst>
          </p:cNvPr>
          <p:cNvGrpSpPr>
            <a:grpSpLocks/>
          </p:cNvGrpSpPr>
          <p:nvPr/>
        </p:nvGrpSpPr>
        <p:grpSpPr bwMode="auto">
          <a:xfrm>
            <a:off x="2593975" y="4498975"/>
            <a:ext cx="2178050" cy="2166938"/>
            <a:chOff x="2593220" y="4498487"/>
            <a:chExt cx="2179133" cy="2167850"/>
          </a:xfrm>
        </p:grpSpPr>
        <p:grpSp>
          <p:nvGrpSpPr>
            <p:cNvPr id="44" name="Grupp 43">
              <a:extLst>
                <a:ext uri="{FF2B5EF4-FFF2-40B4-BE49-F238E27FC236}">
                  <a16:creationId xmlns:a16="http://schemas.microsoft.com/office/drawing/2014/main" id="{8DC0BABB-C9AD-4895-83E7-1C6770C463E5}"/>
                </a:ext>
              </a:extLst>
            </p:cNvPr>
            <p:cNvGrpSpPr/>
            <p:nvPr/>
          </p:nvGrpSpPr>
          <p:grpSpPr>
            <a:xfrm flipV="1">
              <a:off x="2593220" y="4498487"/>
              <a:ext cx="2179133" cy="2167850"/>
              <a:chOff x="406399" y="296333"/>
              <a:chExt cx="1933599" cy="2167850"/>
            </a:xfrm>
            <a:solidFill>
              <a:schemeClr val="bg1"/>
            </a:solidFill>
          </p:grpSpPr>
          <p:sp>
            <p:nvSpPr>
              <p:cNvPr id="45" name="Rektangel 44">
                <a:extLst>
                  <a:ext uri="{FF2B5EF4-FFF2-40B4-BE49-F238E27FC236}">
                    <a16:creationId xmlns:a16="http://schemas.microsoft.com/office/drawing/2014/main" id="{B42BFD3C-D4FE-4BED-9C33-B099102A13AD}"/>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Likbent triangel 45">
                <a:extLst>
                  <a:ext uri="{FF2B5EF4-FFF2-40B4-BE49-F238E27FC236}">
                    <a16:creationId xmlns:a16="http://schemas.microsoft.com/office/drawing/2014/main" id="{95FFCB60-F457-4C7D-8962-934B0A691E29}"/>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56" name="Bildobjekt 64">
              <a:extLst>
                <a:ext uri="{FF2B5EF4-FFF2-40B4-BE49-F238E27FC236}">
                  <a16:creationId xmlns:a16="http://schemas.microsoft.com/office/drawing/2014/main" id="{3B911E77-30A6-42C8-9127-F9D56A019C7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41673" y="5315879"/>
              <a:ext cx="1082224" cy="12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57" name="textruta 72">
              <a:extLst>
                <a:ext uri="{FF2B5EF4-FFF2-40B4-BE49-F238E27FC236}">
                  <a16:creationId xmlns:a16="http://schemas.microsoft.com/office/drawing/2014/main" id="{E28A5424-5FD7-42E9-861F-331EBEA6105F}"/>
                </a:ext>
              </a:extLst>
            </p:cNvPr>
            <p:cNvSpPr txBox="1">
              <a:spLocks noChangeArrowheads="1"/>
            </p:cNvSpPr>
            <p:nvPr/>
          </p:nvSpPr>
          <p:spPr bwMode="auto">
            <a:xfrm>
              <a:off x="2747604" y="4757245"/>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Utbildning och övning</a:t>
              </a:r>
            </a:p>
          </p:txBody>
        </p:sp>
      </p:grpSp>
      <p:grpSp>
        <p:nvGrpSpPr>
          <p:cNvPr id="85" name="Grupp 84">
            <a:extLst>
              <a:ext uri="{FF2B5EF4-FFF2-40B4-BE49-F238E27FC236}">
                <a16:creationId xmlns:a16="http://schemas.microsoft.com/office/drawing/2014/main" id="{678D3A4F-D3CD-4A82-B9C4-F77438DCB3D1}"/>
              </a:ext>
            </a:extLst>
          </p:cNvPr>
          <p:cNvGrpSpPr>
            <a:grpSpLocks/>
          </p:cNvGrpSpPr>
          <p:nvPr/>
        </p:nvGrpSpPr>
        <p:grpSpPr bwMode="auto">
          <a:xfrm>
            <a:off x="4970463" y="4498975"/>
            <a:ext cx="2179637" cy="2166938"/>
            <a:chOff x="4970237" y="4498487"/>
            <a:chExt cx="2179133" cy="2167850"/>
          </a:xfrm>
        </p:grpSpPr>
        <p:grpSp>
          <p:nvGrpSpPr>
            <p:cNvPr id="47" name="Grupp 46">
              <a:extLst>
                <a:ext uri="{FF2B5EF4-FFF2-40B4-BE49-F238E27FC236}">
                  <a16:creationId xmlns:a16="http://schemas.microsoft.com/office/drawing/2014/main" id="{AAB73397-1350-4B2A-B51E-462DAAC5A4BA}"/>
                </a:ext>
              </a:extLst>
            </p:cNvPr>
            <p:cNvGrpSpPr/>
            <p:nvPr/>
          </p:nvGrpSpPr>
          <p:grpSpPr>
            <a:xfrm flipV="1">
              <a:off x="4970237" y="4498487"/>
              <a:ext cx="2179133" cy="2167850"/>
              <a:chOff x="406399" y="296333"/>
              <a:chExt cx="1933599" cy="2167850"/>
            </a:xfrm>
            <a:solidFill>
              <a:schemeClr val="accent5"/>
            </a:solidFill>
          </p:grpSpPr>
          <p:sp>
            <p:nvSpPr>
              <p:cNvPr id="48" name="Rektangel 47">
                <a:extLst>
                  <a:ext uri="{FF2B5EF4-FFF2-40B4-BE49-F238E27FC236}">
                    <a16:creationId xmlns:a16="http://schemas.microsoft.com/office/drawing/2014/main" id="{5728CB6A-ED3E-445F-8900-43FDD73F298C}"/>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Likbent triangel 48">
                <a:extLst>
                  <a:ext uri="{FF2B5EF4-FFF2-40B4-BE49-F238E27FC236}">
                    <a16:creationId xmlns:a16="http://schemas.microsoft.com/office/drawing/2014/main" id="{0C94F109-5848-4CF7-A451-A324083622B1}"/>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54" name="textruta 73">
              <a:extLst>
                <a:ext uri="{FF2B5EF4-FFF2-40B4-BE49-F238E27FC236}">
                  <a16:creationId xmlns:a16="http://schemas.microsoft.com/office/drawing/2014/main" id="{E20A994A-74D7-4742-A04B-C5F90E6E7D6C}"/>
                </a:ext>
              </a:extLst>
            </p:cNvPr>
            <p:cNvSpPr txBox="1">
              <a:spLocks noChangeArrowheads="1"/>
            </p:cNvSpPr>
            <p:nvPr/>
          </p:nvSpPr>
          <p:spPr bwMode="auto">
            <a:xfrm>
              <a:off x="5124621" y="5479516"/>
              <a:ext cx="18703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white"/>
                  </a:solidFill>
                  <a:effectLst/>
                  <a:uLnTx/>
                  <a:uFillTx/>
                  <a:latin typeface="Arial" panose="020B0604020202020204" pitchFamily="34" charset="0"/>
                  <a:ea typeface="+mn-ea"/>
                  <a:cs typeface="+mn-cs"/>
                </a:rPr>
                <a:t>Civilt försvar</a:t>
              </a:r>
            </a:p>
          </p:txBody>
        </p:sp>
      </p:grpSp>
      <p:grpSp>
        <p:nvGrpSpPr>
          <p:cNvPr id="86" name="Grupp 85">
            <a:extLst>
              <a:ext uri="{FF2B5EF4-FFF2-40B4-BE49-F238E27FC236}">
                <a16:creationId xmlns:a16="http://schemas.microsoft.com/office/drawing/2014/main" id="{88BFE2AA-957C-4C9B-81B2-125D0634A8F6}"/>
              </a:ext>
            </a:extLst>
          </p:cNvPr>
          <p:cNvGrpSpPr>
            <a:grpSpLocks/>
          </p:cNvGrpSpPr>
          <p:nvPr/>
        </p:nvGrpSpPr>
        <p:grpSpPr bwMode="auto">
          <a:xfrm>
            <a:off x="7346950" y="4498975"/>
            <a:ext cx="2179638" cy="2166938"/>
            <a:chOff x="7347254" y="4498487"/>
            <a:chExt cx="2179133" cy="2167850"/>
          </a:xfrm>
        </p:grpSpPr>
        <p:grpSp>
          <p:nvGrpSpPr>
            <p:cNvPr id="50" name="Grupp 49">
              <a:extLst>
                <a:ext uri="{FF2B5EF4-FFF2-40B4-BE49-F238E27FC236}">
                  <a16:creationId xmlns:a16="http://schemas.microsoft.com/office/drawing/2014/main" id="{46A9BF3F-20DA-4B24-BAA0-563205E953B2}"/>
                </a:ext>
              </a:extLst>
            </p:cNvPr>
            <p:cNvGrpSpPr/>
            <p:nvPr/>
          </p:nvGrpSpPr>
          <p:grpSpPr>
            <a:xfrm flipV="1">
              <a:off x="7347254" y="4498487"/>
              <a:ext cx="2179133" cy="2167850"/>
              <a:chOff x="406399" y="296333"/>
              <a:chExt cx="1933599" cy="2167850"/>
            </a:xfrm>
            <a:solidFill>
              <a:schemeClr val="bg1"/>
            </a:solidFill>
          </p:grpSpPr>
          <p:sp>
            <p:nvSpPr>
              <p:cNvPr id="51" name="Rektangel 50">
                <a:extLst>
                  <a:ext uri="{FF2B5EF4-FFF2-40B4-BE49-F238E27FC236}">
                    <a16:creationId xmlns:a16="http://schemas.microsoft.com/office/drawing/2014/main" id="{6E8653E7-A50D-4990-A754-FC6BF31B6B07}"/>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Likbent triangel 51">
                <a:extLst>
                  <a:ext uri="{FF2B5EF4-FFF2-40B4-BE49-F238E27FC236}">
                    <a16:creationId xmlns:a16="http://schemas.microsoft.com/office/drawing/2014/main" id="{CFEAB715-96C6-491F-B0B2-74E1D38A25C5}"/>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52" name="textruta 74">
              <a:extLst>
                <a:ext uri="{FF2B5EF4-FFF2-40B4-BE49-F238E27FC236}">
                  <a16:creationId xmlns:a16="http://schemas.microsoft.com/office/drawing/2014/main" id="{7A5467A4-237A-4F46-8AA3-DDE62EE7040C}"/>
                </a:ext>
              </a:extLst>
            </p:cNvPr>
            <p:cNvSpPr txBox="1">
              <a:spLocks noChangeArrowheads="1"/>
            </p:cNvSpPr>
            <p:nvPr/>
          </p:nvSpPr>
          <p:spPr bwMode="auto">
            <a:xfrm>
              <a:off x="7501638" y="5357486"/>
              <a:ext cx="1870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Krigsorganisation och krigsplacering</a:t>
              </a:r>
            </a:p>
          </p:txBody>
        </p:sp>
      </p:grpSp>
      <p:grpSp>
        <p:nvGrpSpPr>
          <p:cNvPr id="87" name="Grupp 86">
            <a:extLst>
              <a:ext uri="{FF2B5EF4-FFF2-40B4-BE49-F238E27FC236}">
                <a16:creationId xmlns:a16="http://schemas.microsoft.com/office/drawing/2014/main" id="{44B8A5D0-393B-4871-95D1-0DD92E07FDBB}"/>
              </a:ext>
            </a:extLst>
          </p:cNvPr>
          <p:cNvGrpSpPr>
            <a:grpSpLocks/>
          </p:cNvGrpSpPr>
          <p:nvPr/>
        </p:nvGrpSpPr>
        <p:grpSpPr bwMode="auto">
          <a:xfrm>
            <a:off x="9725025" y="4498975"/>
            <a:ext cx="2178050" cy="2166938"/>
            <a:chOff x="9724270" y="4498487"/>
            <a:chExt cx="2179133" cy="2167850"/>
          </a:xfrm>
        </p:grpSpPr>
        <p:grpSp>
          <p:nvGrpSpPr>
            <p:cNvPr id="53" name="Grupp 52">
              <a:extLst>
                <a:ext uri="{FF2B5EF4-FFF2-40B4-BE49-F238E27FC236}">
                  <a16:creationId xmlns:a16="http://schemas.microsoft.com/office/drawing/2014/main" id="{55876E3E-27A6-4B20-9C87-828B298734D6}"/>
                </a:ext>
              </a:extLst>
            </p:cNvPr>
            <p:cNvGrpSpPr/>
            <p:nvPr/>
          </p:nvGrpSpPr>
          <p:grpSpPr>
            <a:xfrm flipV="1">
              <a:off x="9724270" y="4498487"/>
              <a:ext cx="2179133" cy="2167850"/>
              <a:chOff x="406399" y="296333"/>
              <a:chExt cx="1933599" cy="2167850"/>
            </a:xfrm>
            <a:solidFill>
              <a:schemeClr val="accent6"/>
            </a:solidFill>
          </p:grpSpPr>
          <p:sp>
            <p:nvSpPr>
              <p:cNvPr id="54" name="Rektangel 53">
                <a:extLst>
                  <a:ext uri="{FF2B5EF4-FFF2-40B4-BE49-F238E27FC236}">
                    <a16:creationId xmlns:a16="http://schemas.microsoft.com/office/drawing/2014/main" id="{7424C156-29E9-4C1C-AE8D-4A999B0A91F6}"/>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Likbent triangel 54">
                <a:extLst>
                  <a:ext uri="{FF2B5EF4-FFF2-40B4-BE49-F238E27FC236}">
                    <a16:creationId xmlns:a16="http://schemas.microsoft.com/office/drawing/2014/main" id="{2484E7BE-69C3-4E4A-8213-2313AD4A72B2}"/>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49" name="Bildobjekt 56">
              <a:extLst>
                <a:ext uri="{FF2B5EF4-FFF2-40B4-BE49-F238E27FC236}">
                  <a16:creationId xmlns:a16="http://schemas.microsoft.com/office/drawing/2014/main" id="{D10CF223-25DB-4077-B53F-0C8B8E71760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74682" y="5633211"/>
              <a:ext cx="1662261" cy="3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50" name="textruta 75">
              <a:extLst>
                <a:ext uri="{FF2B5EF4-FFF2-40B4-BE49-F238E27FC236}">
                  <a16:creationId xmlns:a16="http://schemas.microsoft.com/office/drawing/2014/main" id="{3A02C2FF-BBEF-4212-AB5B-486E2CC8DEE5}"/>
                </a:ext>
              </a:extLst>
            </p:cNvPr>
            <p:cNvSpPr txBox="1">
              <a:spLocks noChangeArrowheads="1"/>
            </p:cNvSpPr>
            <p:nvPr/>
          </p:nvSpPr>
          <p:spPr bwMode="auto">
            <a:xfrm>
              <a:off x="9878654" y="5235416"/>
              <a:ext cx="1903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Upphandling</a:t>
              </a:r>
            </a:p>
          </p:txBody>
        </p:sp>
      </p:grpSp>
      <p:grpSp>
        <p:nvGrpSpPr>
          <p:cNvPr id="92" name="Grupp 91">
            <a:extLst>
              <a:ext uri="{FF2B5EF4-FFF2-40B4-BE49-F238E27FC236}">
                <a16:creationId xmlns:a16="http://schemas.microsoft.com/office/drawing/2014/main" id="{E4AF01AB-DABC-4DC8-A789-A21B860D98F3}"/>
              </a:ext>
            </a:extLst>
          </p:cNvPr>
          <p:cNvGrpSpPr>
            <a:grpSpLocks/>
          </p:cNvGrpSpPr>
          <p:nvPr/>
        </p:nvGrpSpPr>
        <p:grpSpPr bwMode="auto">
          <a:xfrm>
            <a:off x="215900" y="239713"/>
            <a:ext cx="2179638" cy="2166937"/>
            <a:chOff x="216203" y="222820"/>
            <a:chExt cx="2179133" cy="2167850"/>
          </a:xfrm>
        </p:grpSpPr>
        <p:grpSp>
          <p:nvGrpSpPr>
            <p:cNvPr id="93" name="Grupp 92">
              <a:extLst>
                <a:ext uri="{FF2B5EF4-FFF2-40B4-BE49-F238E27FC236}">
                  <a16:creationId xmlns:a16="http://schemas.microsoft.com/office/drawing/2014/main" id="{1B9AB794-1A94-474A-AF8A-14C4C6A3FF59}"/>
                </a:ext>
              </a:extLst>
            </p:cNvPr>
            <p:cNvGrpSpPr/>
            <p:nvPr/>
          </p:nvGrpSpPr>
          <p:grpSpPr>
            <a:xfrm>
              <a:off x="216203" y="222820"/>
              <a:ext cx="2179133" cy="2167850"/>
              <a:chOff x="406399" y="296333"/>
              <a:chExt cx="1933599" cy="2167850"/>
            </a:xfrm>
            <a:solidFill>
              <a:schemeClr val="bg1"/>
            </a:solidFill>
          </p:grpSpPr>
          <p:sp>
            <p:nvSpPr>
              <p:cNvPr id="96" name="Rektangel 95">
                <a:extLst>
                  <a:ext uri="{FF2B5EF4-FFF2-40B4-BE49-F238E27FC236}">
                    <a16:creationId xmlns:a16="http://schemas.microsoft.com/office/drawing/2014/main" id="{8E1AC3D6-8800-43E3-9D33-6062D9DC2B79}"/>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Likbent triangel 96">
                <a:extLst>
                  <a:ext uri="{FF2B5EF4-FFF2-40B4-BE49-F238E27FC236}">
                    <a16:creationId xmlns:a16="http://schemas.microsoft.com/office/drawing/2014/main" id="{46A0F0B4-8B69-4CCB-962D-C3CC90995DA8}"/>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46" name="Bildobjekt 93">
              <a:extLst>
                <a:ext uri="{FF2B5EF4-FFF2-40B4-BE49-F238E27FC236}">
                  <a16:creationId xmlns:a16="http://schemas.microsoft.com/office/drawing/2014/main" id="{B1F04359-E896-4490-9D61-29FBAB1697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77140" y="1554980"/>
              <a:ext cx="737180" cy="62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7" name="textruta 94">
              <a:extLst>
                <a:ext uri="{FF2B5EF4-FFF2-40B4-BE49-F238E27FC236}">
                  <a16:creationId xmlns:a16="http://schemas.microsoft.com/office/drawing/2014/main" id="{734B91A9-B20E-4EAA-9B43-C264AEF9897F}"/>
                </a:ext>
              </a:extLst>
            </p:cNvPr>
            <p:cNvSpPr txBox="1">
              <a:spLocks noChangeArrowheads="1"/>
            </p:cNvSpPr>
            <p:nvPr/>
          </p:nvSpPr>
          <p:spPr bwMode="auto">
            <a:xfrm>
              <a:off x="370587" y="409962"/>
              <a:ext cx="187036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Identifiering av samhällsviktiga verksamheter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Genom att identifiera samhällsviktiga verksamheter får ni kunskap om vilken verksamhet som är viktig samt bör prioriteras och skyddas. Detta är en förutsättning och ingång till arbetet med Kontinuitetshantering och gynnar även 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andra områdena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som nämns 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detta exempel. </a:t>
              </a:r>
              <a:endPar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98" name="Grupp 97">
            <a:extLst>
              <a:ext uri="{FF2B5EF4-FFF2-40B4-BE49-F238E27FC236}">
                <a16:creationId xmlns:a16="http://schemas.microsoft.com/office/drawing/2014/main" id="{18ABC887-9102-4894-BB2C-DCC182CEA986}"/>
              </a:ext>
            </a:extLst>
          </p:cNvPr>
          <p:cNvGrpSpPr>
            <a:grpSpLocks/>
          </p:cNvGrpSpPr>
          <p:nvPr/>
        </p:nvGrpSpPr>
        <p:grpSpPr bwMode="auto">
          <a:xfrm>
            <a:off x="2593975" y="239713"/>
            <a:ext cx="2178050" cy="2166937"/>
            <a:chOff x="2593220" y="222820"/>
            <a:chExt cx="2179133" cy="2167850"/>
          </a:xfrm>
        </p:grpSpPr>
        <p:grpSp>
          <p:nvGrpSpPr>
            <p:cNvPr id="99" name="Grupp 98">
              <a:extLst>
                <a:ext uri="{FF2B5EF4-FFF2-40B4-BE49-F238E27FC236}">
                  <a16:creationId xmlns:a16="http://schemas.microsoft.com/office/drawing/2014/main" id="{A8E473BF-D238-4C43-8899-25A2DA8EFEBF}"/>
                </a:ext>
              </a:extLst>
            </p:cNvPr>
            <p:cNvGrpSpPr/>
            <p:nvPr/>
          </p:nvGrpSpPr>
          <p:grpSpPr>
            <a:xfrm>
              <a:off x="2593220" y="222820"/>
              <a:ext cx="2179133" cy="2167850"/>
              <a:chOff x="406399" y="296333"/>
              <a:chExt cx="1933599" cy="2167850"/>
            </a:xfrm>
            <a:solidFill>
              <a:schemeClr val="accent2"/>
            </a:solidFill>
          </p:grpSpPr>
          <p:sp>
            <p:nvSpPr>
              <p:cNvPr id="101" name="Rektangel 100">
                <a:extLst>
                  <a:ext uri="{FF2B5EF4-FFF2-40B4-BE49-F238E27FC236}">
                    <a16:creationId xmlns:a16="http://schemas.microsoft.com/office/drawing/2014/main" id="{288649AA-D095-4316-9391-14D0ACF028B2}"/>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Likbent triangel 101">
                <a:extLst>
                  <a:ext uri="{FF2B5EF4-FFF2-40B4-BE49-F238E27FC236}">
                    <a16:creationId xmlns:a16="http://schemas.microsoft.com/office/drawing/2014/main" id="{D9AD2A9A-8C31-4695-9243-7C64A659DD2A}"/>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44" name="textruta 99">
              <a:extLst>
                <a:ext uri="{FF2B5EF4-FFF2-40B4-BE49-F238E27FC236}">
                  <a16:creationId xmlns:a16="http://schemas.microsoft.com/office/drawing/2014/main" id="{DDC08085-2506-4F98-9898-4BB21F8AB9F4}"/>
                </a:ext>
              </a:extLst>
            </p:cNvPr>
            <p:cNvSpPr txBox="1">
              <a:spLocks noChangeArrowheads="1"/>
            </p:cNvSpPr>
            <p:nvPr/>
          </p:nvSpPr>
          <p:spPr bwMode="auto">
            <a:xfrm>
              <a:off x="2747604" y="409962"/>
              <a:ext cx="187036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Risk- och </a:t>
              </a:r>
              <a:b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sårbarhetsanalyser (RSA)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Kontinuitetshantering kan ge er underlag till RSA-arbetet genom den beroendeanalys, riskbedömning och de åtgärdsförslag som tas fram. I RSA-arbetet redovisas de identifierade samhällsviktiga verksamheterna och dess beroenden - vilket i sin tur är ett bra underlag till kontinuitetsarbetet. </a:t>
              </a:r>
            </a:p>
          </p:txBody>
        </p:sp>
      </p:grpSp>
      <p:grpSp>
        <p:nvGrpSpPr>
          <p:cNvPr id="103" name="Grupp 102">
            <a:extLst>
              <a:ext uri="{FF2B5EF4-FFF2-40B4-BE49-F238E27FC236}">
                <a16:creationId xmlns:a16="http://schemas.microsoft.com/office/drawing/2014/main" id="{90AC1CA6-07BD-4C07-B06D-CE0D940E6638}"/>
              </a:ext>
            </a:extLst>
          </p:cNvPr>
          <p:cNvGrpSpPr>
            <a:grpSpLocks/>
          </p:cNvGrpSpPr>
          <p:nvPr/>
        </p:nvGrpSpPr>
        <p:grpSpPr bwMode="auto">
          <a:xfrm>
            <a:off x="4970463" y="239713"/>
            <a:ext cx="2179637" cy="2166937"/>
            <a:chOff x="4970237" y="222820"/>
            <a:chExt cx="2179133" cy="2167850"/>
          </a:xfrm>
        </p:grpSpPr>
        <p:grpSp>
          <p:nvGrpSpPr>
            <p:cNvPr id="104" name="Grupp 103">
              <a:extLst>
                <a:ext uri="{FF2B5EF4-FFF2-40B4-BE49-F238E27FC236}">
                  <a16:creationId xmlns:a16="http://schemas.microsoft.com/office/drawing/2014/main" id="{F1C39171-2441-4F56-8DE5-037F7892CDDA}"/>
                </a:ext>
              </a:extLst>
            </p:cNvPr>
            <p:cNvGrpSpPr/>
            <p:nvPr/>
          </p:nvGrpSpPr>
          <p:grpSpPr>
            <a:xfrm>
              <a:off x="4970237" y="222820"/>
              <a:ext cx="2179133" cy="2167850"/>
              <a:chOff x="406399" y="296333"/>
              <a:chExt cx="1933599" cy="2167850"/>
            </a:xfrm>
            <a:solidFill>
              <a:schemeClr val="bg1"/>
            </a:solidFill>
          </p:grpSpPr>
          <p:sp>
            <p:nvSpPr>
              <p:cNvPr id="107" name="Rektangel 106">
                <a:extLst>
                  <a:ext uri="{FF2B5EF4-FFF2-40B4-BE49-F238E27FC236}">
                    <a16:creationId xmlns:a16="http://schemas.microsoft.com/office/drawing/2014/main" id="{5193DC12-3A37-43C6-AB4A-5AD189086DDA}"/>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8" name="Likbent triangel 107">
                <a:extLst>
                  <a:ext uri="{FF2B5EF4-FFF2-40B4-BE49-F238E27FC236}">
                    <a16:creationId xmlns:a16="http://schemas.microsoft.com/office/drawing/2014/main" id="{8598CB10-5BC3-43F1-9A42-43D0D6AF846E}"/>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41" name="Bildobjekt 104">
              <a:extLst>
                <a:ext uri="{FF2B5EF4-FFF2-40B4-BE49-F238E27FC236}">
                  <a16:creationId xmlns:a16="http://schemas.microsoft.com/office/drawing/2014/main" id="{00FDE1EB-E048-4FB4-8207-054BE122F4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6792" y="474629"/>
              <a:ext cx="1046200" cy="82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2" name="textruta 105">
              <a:extLst>
                <a:ext uri="{FF2B5EF4-FFF2-40B4-BE49-F238E27FC236}">
                  <a16:creationId xmlns:a16="http://schemas.microsoft.com/office/drawing/2014/main" id="{3A258066-CACE-4D08-A216-8AECE902A2B0}"/>
                </a:ext>
              </a:extLst>
            </p:cNvPr>
            <p:cNvSpPr txBox="1">
              <a:spLocks noChangeArrowheads="1"/>
            </p:cNvSpPr>
            <p:nvPr/>
          </p:nvSpPr>
          <p:spPr bwMode="auto">
            <a:xfrm>
              <a:off x="5124621" y="409962"/>
              <a:ext cx="1870364"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Riskhantering </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Arbetet med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riskhantering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ger er </a:t>
              </a: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underlag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till kontinuitets-</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arbetet i form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av identifierade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övergripande risker som organisationen kan utsättas för. Dessa kan vara ett stöd i den riskbedömning av kritiska resurser som görs i kontinuitetshanteringen.</a:t>
              </a:r>
              <a:endParaRPr kumimoji="0" lang="sv-SE" altLang="sv-SE" sz="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109" name="Grupp 108">
            <a:extLst>
              <a:ext uri="{FF2B5EF4-FFF2-40B4-BE49-F238E27FC236}">
                <a16:creationId xmlns:a16="http://schemas.microsoft.com/office/drawing/2014/main" id="{D51AF7CC-42A6-4214-BCC9-248B5EF54F0E}"/>
              </a:ext>
            </a:extLst>
          </p:cNvPr>
          <p:cNvGrpSpPr>
            <a:grpSpLocks/>
          </p:cNvGrpSpPr>
          <p:nvPr/>
        </p:nvGrpSpPr>
        <p:grpSpPr bwMode="auto">
          <a:xfrm>
            <a:off x="7346950" y="239713"/>
            <a:ext cx="2179638" cy="2166937"/>
            <a:chOff x="7347254" y="222820"/>
            <a:chExt cx="2179133" cy="2167850"/>
          </a:xfrm>
        </p:grpSpPr>
        <p:grpSp>
          <p:nvGrpSpPr>
            <p:cNvPr id="55336" name="Grupp 109">
              <a:extLst>
                <a:ext uri="{FF2B5EF4-FFF2-40B4-BE49-F238E27FC236}">
                  <a16:creationId xmlns:a16="http://schemas.microsoft.com/office/drawing/2014/main" id="{E50D039A-DE5C-46BC-B0EB-044A80DE7887}"/>
                </a:ext>
              </a:extLst>
            </p:cNvPr>
            <p:cNvGrpSpPr>
              <a:grpSpLocks/>
            </p:cNvGrpSpPr>
            <p:nvPr/>
          </p:nvGrpSpPr>
          <p:grpSpPr bwMode="auto">
            <a:xfrm>
              <a:off x="7347254" y="222820"/>
              <a:ext cx="2179133" cy="2167850"/>
              <a:chOff x="406399" y="296333"/>
              <a:chExt cx="1933599" cy="2167850"/>
            </a:xfrm>
          </p:grpSpPr>
          <p:sp>
            <p:nvSpPr>
              <p:cNvPr id="112" name="Rektangel 111">
                <a:extLst>
                  <a:ext uri="{FF2B5EF4-FFF2-40B4-BE49-F238E27FC236}">
                    <a16:creationId xmlns:a16="http://schemas.microsoft.com/office/drawing/2014/main" id="{6FDC2A20-F3C3-4405-989C-7AA532FCAA6E}"/>
                  </a:ext>
                </a:extLst>
              </p:cNvPr>
              <p:cNvSpPr/>
              <p:nvPr/>
            </p:nvSpPr>
            <p:spPr>
              <a:xfrm>
                <a:off x="406399" y="296333"/>
                <a:ext cx="1933599" cy="206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Likbent triangel 112">
                <a:extLst>
                  <a:ext uri="{FF2B5EF4-FFF2-40B4-BE49-F238E27FC236}">
                    <a16:creationId xmlns:a16="http://schemas.microsoft.com/office/drawing/2014/main" id="{7EA19A37-CC5D-4B0C-BDD1-C97C288C6DF9}"/>
                  </a:ext>
                </a:extLst>
              </p:cNvPr>
              <p:cNvSpPr/>
              <p:nvPr/>
            </p:nvSpPr>
            <p:spPr>
              <a:xfrm rot="10800000">
                <a:off x="1266872" y="2362540"/>
                <a:ext cx="212653" cy="1016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37" name="textruta 110">
              <a:extLst>
                <a:ext uri="{FF2B5EF4-FFF2-40B4-BE49-F238E27FC236}">
                  <a16:creationId xmlns:a16="http://schemas.microsoft.com/office/drawing/2014/main" id="{9504B6C1-5583-431A-B185-E568F6558EAE}"/>
                </a:ext>
              </a:extLst>
            </p:cNvPr>
            <p:cNvSpPr txBox="1">
              <a:spLocks noChangeArrowheads="1"/>
            </p:cNvSpPr>
            <p:nvPr/>
          </p:nvSpPr>
          <p:spPr bwMode="auto">
            <a:xfrm>
              <a:off x="7501638" y="409962"/>
              <a:ext cx="187036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Informationssäkerhet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Genom kontinuitetshantering får ni kunskap om vilken information som måste vara tillgänglig och korrekt samt vad som endast behöriga personer får ta del av. Det ger bra underlag för krav på skyddsnivå på informationen från verksamheten. Kontinuitetshantering stödjer därmed ert systematiska informationssäkerhetsarbete. </a:t>
              </a:r>
            </a:p>
          </p:txBody>
        </p:sp>
      </p:grpSp>
      <p:grpSp>
        <p:nvGrpSpPr>
          <p:cNvPr id="114" name="Grupp 113">
            <a:extLst>
              <a:ext uri="{FF2B5EF4-FFF2-40B4-BE49-F238E27FC236}">
                <a16:creationId xmlns:a16="http://schemas.microsoft.com/office/drawing/2014/main" id="{9AE19392-4B13-4281-822B-EBCEEC182E46}"/>
              </a:ext>
            </a:extLst>
          </p:cNvPr>
          <p:cNvGrpSpPr>
            <a:grpSpLocks/>
          </p:cNvGrpSpPr>
          <p:nvPr/>
        </p:nvGrpSpPr>
        <p:grpSpPr bwMode="auto">
          <a:xfrm>
            <a:off x="9725025" y="239713"/>
            <a:ext cx="2178050" cy="2166937"/>
            <a:chOff x="9724270" y="222820"/>
            <a:chExt cx="2179133" cy="2167850"/>
          </a:xfrm>
        </p:grpSpPr>
        <p:grpSp>
          <p:nvGrpSpPr>
            <p:cNvPr id="115" name="Grupp 114">
              <a:extLst>
                <a:ext uri="{FF2B5EF4-FFF2-40B4-BE49-F238E27FC236}">
                  <a16:creationId xmlns:a16="http://schemas.microsoft.com/office/drawing/2014/main" id="{C6B79DF5-BBCB-42AB-9C47-1AC92F2C8606}"/>
                </a:ext>
              </a:extLst>
            </p:cNvPr>
            <p:cNvGrpSpPr/>
            <p:nvPr/>
          </p:nvGrpSpPr>
          <p:grpSpPr>
            <a:xfrm>
              <a:off x="9724270" y="222820"/>
              <a:ext cx="2179133" cy="2167850"/>
              <a:chOff x="406399" y="296333"/>
              <a:chExt cx="1933599" cy="2167850"/>
            </a:xfrm>
            <a:solidFill>
              <a:schemeClr val="bg1"/>
            </a:solidFill>
          </p:grpSpPr>
          <p:sp>
            <p:nvSpPr>
              <p:cNvPr id="118" name="Rektangel 117">
                <a:extLst>
                  <a:ext uri="{FF2B5EF4-FFF2-40B4-BE49-F238E27FC236}">
                    <a16:creationId xmlns:a16="http://schemas.microsoft.com/office/drawing/2014/main" id="{76A94B2A-FA41-4B01-ABB1-683CE3BB693A}"/>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Likbent triangel 118">
                <a:extLst>
                  <a:ext uri="{FF2B5EF4-FFF2-40B4-BE49-F238E27FC236}">
                    <a16:creationId xmlns:a16="http://schemas.microsoft.com/office/drawing/2014/main" id="{C68ACCD4-2E7C-42E6-8958-4C687726DD5B}"/>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34" name="Bildobjekt 115">
              <a:extLst>
                <a:ext uri="{FF2B5EF4-FFF2-40B4-BE49-F238E27FC236}">
                  <a16:creationId xmlns:a16="http://schemas.microsoft.com/office/drawing/2014/main" id="{19220923-D3A4-48CB-A97B-FC3A956D1EF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60540" y="428251"/>
              <a:ext cx="821960" cy="11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5" name="textruta 116">
              <a:extLst>
                <a:ext uri="{FF2B5EF4-FFF2-40B4-BE49-F238E27FC236}">
                  <a16:creationId xmlns:a16="http://schemas.microsoft.com/office/drawing/2014/main" id="{9B193347-A2FF-42DB-B4C7-2AB474396595}"/>
                </a:ext>
              </a:extLst>
            </p:cNvPr>
            <p:cNvSpPr txBox="1">
              <a:spLocks noChangeArrowheads="1"/>
            </p:cNvSpPr>
            <p:nvPr/>
          </p:nvSpPr>
          <p:spPr bwMode="auto">
            <a:xfrm>
              <a:off x="9878654" y="409962"/>
              <a:ext cx="1870364"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Säkerhetsskydd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Kontinuitetshantering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hjälper er att identifiera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vilka skyddsåtgärder som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behöver vidtas för att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skydda säkerhetskänsliga verksamheter. Ni får en bild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av vilka kritiska beroenden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er säkerhetskänsliga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verksamhet har, vilka reservrutiner som finns och vilka konsekvenser </a:t>
              </a:r>
              <a:b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ett bortfall skulle få.</a:t>
              </a:r>
              <a:endParaRPr kumimoji="0" lang="sv-SE" altLang="sv-SE" sz="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grpSp>
      <p:grpSp>
        <p:nvGrpSpPr>
          <p:cNvPr id="120" name="Grupp 119">
            <a:extLst>
              <a:ext uri="{FF2B5EF4-FFF2-40B4-BE49-F238E27FC236}">
                <a16:creationId xmlns:a16="http://schemas.microsoft.com/office/drawing/2014/main" id="{0FDCA997-3AEC-4A2A-A635-0118B7EA7CB1}"/>
              </a:ext>
            </a:extLst>
          </p:cNvPr>
          <p:cNvGrpSpPr>
            <a:grpSpLocks/>
          </p:cNvGrpSpPr>
          <p:nvPr/>
        </p:nvGrpSpPr>
        <p:grpSpPr bwMode="auto">
          <a:xfrm>
            <a:off x="215900" y="4514850"/>
            <a:ext cx="2179638" cy="2168525"/>
            <a:chOff x="216203" y="4498487"/>
            <a:chExt cx="2179133" cy="2167850"/>
          </a:xfrm>
        </p:grpSpPr>
        <p:grpSp>
          <p:nvGrpSpPr>
            <p:cNvPr id="121" name="Grupp 120">
              <a:extLst>
                <a:ext uri="{FF2B5EF4-FFF2-40B4-BE49-F238E27FC236}">
                  <a16:creationId xmlns:a16="http://schemas.microsoft.com/office/drawing/2014/main" id="{0F664487-8F94-425C-A501-F44BE44353FC}"/>
                </a:ext>
              </a:extLst>
            </p:cNvPr>
            <p:cNvGrpSpPr/>
            <p:nvPr/>
          </p:nvGrpSpPr>
          <p:grpSpPr>
            <a:xfrm flipV="1">
              <a:off x="216203" y="4498487"/>
              <a:ext cx="2179133" cy="2167850"/>
              <a:chOff x="406399" y="296333"/>
              <a:chExt cx="1933599" cy="2167850"/>
            </a:xfrm>
            <a:solidFill>
              <a:schemeClr val="accent4"/>
            </a:solidFill>
          </p:grpSpPr>
          <p:sp>
            <p:nvSpPr>
              <p:cNvPr id="123" name="Rektangel 122">
                <a:extLst>
                  <a:ext uri="{FF2B5EF4-FFF2-40B4-BE49-F238E27FC236}">
                    <a16:creationId xmlns:a16="http://schemas.microsoft.com/office/drawing/2014/main" id="{FD4968A9-D4DA-431C-A8CE-14010FAF2C38}"/>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4" name="Likbent triangel 123">
                <a:extLst>
                  <a:ext uri="{FF2B5EF4-FFF2-40B4-BE49-F238E27FC236}">
                    <a16:creationId xmlns:a16="http://schemas.microsoft.com/office/drawing/2014/main" id="{37BBA27B-EB7A-4A3D-A2D0-B72779823312}"/>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32" name="textruta 121">
              <a:extLst>
                <a:ext uri="{FF2B5EF4-FFF2-40B4-BE49-F238E27FC236}">
                  <a16:creationId xmlns:a16="http://schemas.microsoft.com/office/drawing/2014/main" id="{ED48C4E0-2B2C-4A13-A362-B57156555545}"/>
                </a:ext>
              </a:extLst>
            </p:cNvPr>
            <p:cNvSpPr txBox="1">
              <a:spLocks noChangeArrowheads="1"/>
            </p:cNvSpPr>
            <p:nvPr/>
          </p:nvSpPr>
          <p:spPr bwMode="auto">
            <a:xfrm>
              <a:off x="370587" y="4757245"/>
              <a:ext cx="1870364"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Hantering av händelser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Kontinuitetshantering ger er kunskap om vilka konsekvenser olika typer av avbrott och störningar kan få för er samhällsviktiga verksamhet. Genom kartläggning av t.ex. kritiska resurser och avbrottstider kan beslutsfattare </a:t>
              </a:r>
              <a:b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i krisorganisationen få hjälp att prioritera åtgärder och verksamheter. Kontinuitetshantering ger även underlag för bl.a. nöd-, reserv- och krisplaner (t.ex. nödvattenplaner </a:t>
              </a:r>
              <a:b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och Styrelsplanering). </a:t>
              </a:r>
            </a:p>
          </p:txBody>
        </p:sp>
      </p:grpSp>
      <p:grpSp>
        <p:nvGrpSpPr>
          <p:cNvPr id="125" name="Grupp 124">
            <a:extLst>
              <a:ext uri="{FF2B5EF4-FFF2-40B4-BE49-F238E27FC236}">
                <a16:creationId xmlns:a16="http://schemas.microsoft.com/office/drawing/2014/main" id="{7FCE236C-A751-49BB-861C-0D4F1DECAC2E}"/>
              </a:ext>
            </a:extLst>
          </p:cNvPr>
          <p:cNvGrpSpPr>
            <a:grpSpLocks/>
          </p:cNvGrpSpPr>
          <p:nvPr/>
        </p:nvGrpSpPr>
        <p:grpSpPr bwMode="auto">
          <a:xfrm>
            <a:off x="2593975" y="4514850"/>
            <a:ext cx="2178050" cy="2168525"/>
            <a:chOff x="2593220" y="4498487"/>
            <a:chExt cx="2179133" cy="2167850"/>
          </a:xfrm>
        </p:grpSpPr>
        <p:grpSp>
          <p:nvGrpSpPr>
            <p:cNvPr id="126" name="Grupp 125">
              <a:extLst>
                <a:ext uri="{FF2B5EF4-FFF2-40B4-BE49-F238E27FC236}">
                  <a16:creationId xmlns:a16="http://schemas.microsoft.com/office/drawing/2014/main" id="{15D6A5AD-8960-45DE-9E4D-F835E0B11EC7}"/>
                </a:ext>
              </a:extLst>
            </p:cNvPr>
            <p:cNvGrpSpPr/>
            <p:nvPr/>
          </p:nvGrpSpPr>
          <p:grpSpPr>
            <a:xfrm flipV="1">
              <a:off x="2593220" y="4498487"/>
              <a:ext cx="2179133" cy="2167850"/>
              <a:chOff x="406399" y="296333"/>
              <a:chExt cx="1933599" cy="2167850"/>
            </a:xfrm>
            <a:solidFill>
              <a:schemeClr val="bg1"/>
            </a:solidFill>
          </p:grpSpPr>
          <p:sp>
            <p:nvSpPr>
              <p:cNvPr id="129" name="Rektangel 128">
                <a:extLst>
                  <a:ext uri="{FF2B5EF4-FFF2-40B4-BE49-F238E27FC236}">
                    <a16:creationId xmlns:a16="http://schemas.microsoft.com/office/drawing/2014/main" id="{54B6298C-76B9-4C73-90F7-DF29B57442D3}"/>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Likbent triangel 129">
                <a:extLst>
                  <a:ext uri="{FF2B5EF4-FFF2-40B4-BE49-F238E27FC236}">
                    <a16:creationId xmlns:a16="http://schemas.microsoft.com/office/drawing/2014/main" id="{5D39284B-B221-4FB2-A3BE-B768ABA3A947}"/>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29" name="Bildobjekt 126">
              <a:extLst>
                <a:ext uri="{FF2B5EF4-FFF2-40B4-BE49-F238E27FC236}">
                  <a16:creationId xmlns:a16="http://schemas.microsoft.com/office/drawing/2014/main" id="{7FE91223-D085-4290-9831-CBBB4906D9A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0751" y="5464382"/>
              <a:ext cx="914985" cy="102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0" name="textruta 127">
              <a:extLst>
                <a:ext uri="{FF2B5EF4-FFF2-40B4-BE49-F238E27FC236}">
                  <a16:creationId xmlns:a16="http://schemas.microsoft.com/office/drawing/2014/main" id="{32D03D52-C363-4ED3-AFE6-AB787679CCB9}"/>
                </a:ext>
              </a:extLst>
            </p:cNvPr>
            <p:cNvSpPr txBox="1">
              <a:spLocks noChangeArrowheads="1"/>
            </p:cNvSpPr>
            <p:nvPr/>
          </p:nvSpPr>
          <p:spPr bwMode="auto">
            <a:xfrm>
              <a:off x="2747604" y="4757245"/>
              <a:ext cx="187036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Utbildning och övning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Genom att kartlägga och analysera er samhällsviktiga verksamhet får ni underlag till utbildnings- och övningsplaneringen. Exempelvis vilka verksamheter som bör prioriteras i utbildning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och övning, samt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vilka reservrutiner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och funktioner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som ska övas.</a:t>
              </a:r>
            </a:p>
          </p:txBody>
        </p:sp>
      </p:grpSp>
      <p:grpSp>
        <p:nvGrpSpPr>
          <p:cNvPr id="131" name="Grupp 130">
            <a:extLst>
              <a:ext uri="{FF2B5EF4-FFF2-40B4-BE49-F238E27FC236}">
                <a16:creationId xmlns:a16="http://schemas.microsoft.com/office/drawing/2014/main" id="{FA7CC68B-E577-41B9-B0CA-C8666A816247}"/>
              </a:ext>
            </a:extLst>
          </p:cNvPr>
          <p:cNvGrpSpPr>
            <a:grpSpLocks/>
          </p:cNvGrpSpPr>
          <p:nvPr/>
        </p:nvGrpSpPr>
        <p:grpSpPr bwMode="auto">
          <a:xfrm>
            <a:off x="4970463" y="4514850"/>
            <a:ext cx="2179637" cy="2168525"/>
            <a:chOff x="4970237" y="4498487"/>
            <a:chExt cx="2179133" cy="2167850"/>
          </a:xfrm>
        </p:grpSpPr>
        <p:grpSp>
          <p:nvGrpSpPr>
            <p:cNvPr id="132" name="Grupp 131">
              <a:extLst>
                <a:ext uri="{FF2B5EF4-FFF2-40B4-BE49-F238E27FC236}">
                  <a16:creationId xmlns:a16="http://schemas.microsoft.com/office/drawing/2014/main" id="{592F490C-689B-4105-BF05-F086BB07D32B}"/>
                </a:ext>
              </a:extLst>
            </p:cNvPr>
            <p:cNvGrpSpPr/>
            <p:nvPr/>
          </p:nvGrpSpPr>
          <p:grpSpPr>
            <a:xfrm flipV="1">
              <a:off x="4970237" y="4498487"/>
              <a:ext cx="2179133" cy="2167850"/>
              <a:chOff x="406399" y="296333"/>
              <a:chExt cx="1933599" cy="2167850"/>
            </a:xfrm>
            <a:solidFill>
              <a:schemeClr val="accent5"/>
            </a:solidFill>
          </p:grpSpPr>
          <p:sp>
            <p:nvSpPr>
              <p:cNvPr id="134" name="Rektangel 133">
                <a:extLst>
                  <a:ext uri="{FF2B5EF4-FFF2-40B4-BE49-F238E27FC236}">
                    <a16:creationId xmlns:a16="http://schemas.microsoft.com/office/drawing/2014/main" id="{6631EBDE-6371-4DC7-8B2E-5C839A78B328}"/>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Likbent triangel 134">
                <a:extLst>
                  <a:ext uri="{FF2B5EF4-FFF2-40B4-BE49-F238E27FC236}">
                    <a16:creationId xmlns:a16="http://schemas.microsoft.com/office/drawing/2014/main" id="{667C676E-2F9F-46C4-8E18-32FD5ECAC844}"/>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27" name="textruta 132">
              <a:extLst>
                <a:ext uri="{FF2B5EF4-FFF2-40B4-BE49-F238E27FC236}">
                  <a16:creationId xmlns:a16="http://schemas.microsoft.com/office/drawing/2014/main" id="{F4C7E5E9-1537-492A-9E3D-B3CE891153D7}"/>
                </a:ext>
              </a:extLst>
            </p:cNvPr>
            <p:cNvSpPr txBox="1">
              <a:spLocks noChangeArrowheads="1"/>
            </p:cNvSpPr>
            <p:nvPr/>
          </p:nvSpPr>
          <p:spPr bwMode="auto">
            <a:xfrm>
              <a:off x="5124621" y="4757245"/>
              <a:ext cx="1870364"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white"/>
                  </a:solidFill>
                  <a:effectLst/>
                  <a:uLnTx/>
                  <a:uFillTx/>
                  <a:latin typeface="Arial" panose="020B0604020202020204" pitchFamily="34" charset="0"/>
                  <a:ea typeface="+mn-ea"/>
                  <a:cs typeface="+mn-cs"/>
                </a:rPr>
                <a:t>Civilt försvar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white"/>
                  </a:solidFill>
                  <a:effectLst/>
                  <a:uLnTx/>
                  <a:uFillTx/>
                  <a:latin typeface="Arial" panose="020B0604020202020204" pitchFamily="34" charset="0"/>
                  <a:ea typeface="+mn-ea"/>
                  <a:cs typeface="+mn-cs"/>
                </a:rPr>
                <a:t>Kontinuitetshantering är ett verktyg för att kartlägga samhällsviktiga verksamheter och genomföra åtgärder så att de kan upprätthållas oavsett störning - även vid höjd beredskap och ytterst krig. Kraven och möjligheterna till reservlösningar kan för vissa verksamheter se helt annorlunda ut än i fredstid. </a:t>
              </a:r>
            </a:p>
          </p:txBody>
        </p:sp>
      </p:grpSp>
      <p:grpSp>
        <p:nvGrpSpPr>
          <p:cNvPr id="136" name="Grupp 135">
            <a:extLst>
              <a:ext uri="{FF2B5EF4-FFF2-40B4-BE49-F238E27FC236}">
                <a16:creationId xmlns:a16="http://schemas.microsoft.com/office/drawing/2014/main" id="{D802BE08-1F54-4093-B7BD-2E3F485873AE}"/>
              </a:ext>
            </a:extLst>
          </p:cNvPr>
          <p:cNvGrpSpPr>
            <a:grpSpLocks/>
          </p:cNvGrpSpPr>
          <p:nvPr/>
        </p:nvGrpSpPr>
        <p:grpSpPr bwMode="auto">
          <a:xfrm>
            <a:off x="7346950" y="4514850"/>
            <a:ext cx="2179638" cy="2168525"/>
            <a:chOff x="7347254" y="4498487"/>
            <a:chExt cx="2179133" cy="2167850"/>
          </a:xfrm>
        </p:grpSpPr>
        <p:grpSp>
          <p:nvGrpSpPr>
            <p:cNvPr id="137" name="Grupp 136">
              <a:extLst>
                <a:ext uri="{FF2B5EF4-FFF2-40B4-BE49-F238E27FC236}">
                  <a16:creationId xmlns:a16="http://schemas.microsoft.com/office/drawing/2014/main" id="{77700317-FED8-473A-AEB4-C01501DF2017}"/>
                </a:ext>
              </a:extLst>
            </p:cNvPr>
            <p:cNvGrpSpPr/>
            <p:nvPr/>
          </p:nvGrpSpPr>
          <p:grpSpPr>
            <a:xfrm flipV="1">
              <a:off x="7347254" y="4498487"/>
              <a:ext cx="2179133" cy="2167850"/>
              <a:chOff x="406399" y="296333"/>
              <a:chExt cx="1933599" cy="2167850"/>
            </a:xfrm>
            <a:solidFill>
              <a:schemeClr val="bg1"/>
            </a:solidFill>
          </p:grpSpPr>
          <p:sp>
            <p:nvSpPr>
              <p:cNvPr id="139" name="Rektangel 138">
                <a:extLst>
                  <a:ext uri="{FF2B5EF4-FFF2-40B4-BE49-F238E27FC236}">
                    <a16:creationId xmlns:a16="http://schemas.microsoft.com/office/drawing/2014/main" id="{03D3FD26-5CDD-4548-B5BD-E884D20019B4}"/>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Likbent triangel 139">
                <a:extLst>
                  <a:ext uri="{FF2B5EF4-FFF2-40B4-BE49-F238E27FC236}">
                    <a16:creationId xmlns:a16="http://schemas.microsoft.com/office/drawing/2014/main" id="{F68F2FB1-563E-495C-9AE4-08E86013175E}"/>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55325" name="textruta 137">
              <a:extLst>
                <a:ext uri="{FF2B5EF4-FFF2-40B4-BE49-F238E27FC236}">
                  <a16:creationId xmlns:a16="http://schemas.microsoft.com/office/drawing/2014/main" id="{D05B19D1-6719-4AF5-829D-FDE121D7AE19}"/>
                </a:ext>
              </a:extLst>
            </p:cNvPr>
            <p:cNvSpPr txBox="1">
              <a:spLocks noChangeArrowheads="1"/>
            </p:cNvSpPr>
            <p:nvPr/>
          </p:nvSpPr>
          <p:spPr bwMode="auto">
            <a:xfrm>
              <a:off x="7501638" y="4757245"/>
              <a:ext cx="1870364"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Krigsorganisation och krigsplacering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Kontinuitetshantering ger er underlag för att skapa en krigsorganisation samt för att krigsplacera den personal som krävs för att upprätthålla kritiska verksamheter </a:t>
              </a:r>
              <a:b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 er organisation. Arbetet ger underlag om er samhällsviktiga verksamhet och deras beroenden, däribland verksamheternas beroende av personal.</a:t>
              </a:r>
            </a:p>
          </p:txBody>
        </p:sp>
      </p:grpSp>
      <p:grpSp>
        <p:nvGrpSpPr>
          <p:cNvPr id="141" name="Grupp 140">
            <a:extLst>
              <a:ext uri="{FF2B5EF4-FFF2-40B4-BE49-F238E27FC236}">
                <a16:creationId xmlns:a16="http://schemas.microsoft.com/office/drawing/2014/main" id="{4A363557-F2EE-4A4C-9B79-2A3E93BAB93A}"/>
              </a:ext>
            </a:extLst>
          </p:cNvPr>
          <p:cNvGrpSpPr>
            <a:grpSpLocks/>
          </p:cNvGrpSpPr>
          <p:nvPr/>
        </p:nvGrpSpPr>
        <p:grpSpPr bwMode="auto">
          <a:xfrm>
            <a:off x="9725025" y="4514850"/>
            <a:ext cx="2178050" cy="2168525"/>
            <a:chOff x="9724270" y="4498487"/>
            <a:chExt cx="2179133" cy="2167850"/>
          </a:xfrm>
        </p:grpSpPr>
        <p:grpSp>
          <p:nvGrpSpPr>
            <p:cNvPr id="142" name="Grupp 141">
              <a:extLst>
                <a:ext uri="{FF2B5EF4-FFF2-40B4-BE49-F238E27FC236}">
                  <a16:creationId xmlns:a16="http://schemas.microsoft.com/office/drawing/2014/main" id="{8F23B399-B74D-49E7-8EDC-C77EE744A9B7}"/>
                </a:ext>
              </a:extLst>
            </p:cNvPr>
            <p:cNvGrpSpPr/>
            <p:nvPr/>
          </p:nvGrpSpPr>
          <p:grpSpPr>
            <a:xfrm flipV="1">
              <a:off x="9724270" y="4498487"/>
              <a:ext cx="2179133" cy="2167850"/>
              <a:chOff x="406399" y="296333"/>
              <a:chExt cx="1933599" cy="2167850"/>
            </a:xfrm>
            <a:solidFill>
              <a:schemeClr val="accent6"/>
            </a:solidFill>
          </p:grpSpPr>
          <p:sp>
            <p:nvSpPr>
              <p:cNvPr id="145" name="Rektangel 144">
                <a:extLst>
                  <a:ext uri="{FF2B5EF4-FFF2-40B4-BE49-F238E27FC236}">
                    <a16:creationId xmlns:a16="http://schemas.microsoft.com/office/drawing/2014/main" id="{EE1AD6EA-44C3-4924-80C8-B5BC7BE8C52A}"/>
                  </a:ext>
                </a:extLst>
              </p:cNvPr>
              <p:cNvSpPr/>
              <p:nvPr/>
            </p:nvSpPr>
            <p:spPr>
              <a:xfrm>
                <a:off x="406399" y="296333"/>
                <a:ext cx="1933599" cy="2066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6" name="Likbent triangel 145">
                <a:extLst>
                  <a:ext uri="{FF2B5EF4-FFF2-40B4-BE49-F238E27FC236}">
                    <a16:creationId xmlns:a16="http://schemas.microsoft.com/office/drawing/2014/main" id="{B348DFB5-C5B4-4ECA-A127-B232D96BBF4C}"/>
                  </a:ext>
                </a:extLst>
              </p:cNvPr>
              <p:cNvSpPr/>
              <p:nvPr/>
            </p:nvSpPr>
            <p:spPr>
              <a:xfrm rot="10800000">
                <a:off x="1267364" y="2362198"/>
                <a:ext cx="211667" cy="101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55322" name="Bildobjekt 142">
              <a:extLst>
                <a:ext uri="{FF2B5EF4-FFF2-40B4-BE49-F238E27FC236}">
                  <a16:creationId xmlns:a16="http://schemas.microsoft.com/office/drawing/2014/main" id="{F950E6BA-509D-4739-BBF8-320140B7D86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10696" y="6190848"/>
              <a:ext cx="1439761" cy="33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3" name="textruta 143">
              <a:extLst>
                <a:ext uri="{FF2B5EF4-FFF2-40B4-BE49-F238E27FC236}">
                  <a16:creationId xmlns:a16="http://schemas.microsoft.com/office/drawing/2014/main" id="{884D66F9-8867-45AD-8BA0-53F01AFC72F1}"/>
                </a:ext>
              </a:extLst>
            </p:cNvPr>
            <p:cNvSpPr txBox="1">
              <a:spLocks noChangeArrowheads="1"/>
            </p:cNvSpPr>
            <p:nvPr/>
          </p:nvSpPr>
          <p:spPr bwMode="auto">
            <a:xfrm>
              <a:off x="9878654" y="4757245"/>
              <a:ext cx="190384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sv-SE" altLang="sv-SE" sz="800" b="1" i="0" u="none" strike="noStrike" kern="1200" cap="none" spc="0" normalizeH="0" baseline="0" noProof="0">
                  <a:ln>
                    <a:noFill/>
                  </a:ln>
                  <a:solidFill>
                    <a:prstClr val="black"/>
                  </a:solidFill>
                  <a:effectLst/>
                  <a:uLnTx/>
                  <a:uFillTx/>
                  <a:latin typeface="Arial" panose="020B0604020202020204" pitchFamily="34" charset="0"/>
                  <a:ea typeface="+mn-ea"/>
                  <a:cs typeface="+mn-cs"/>
                </a:rPr>
                <a:t>Upphandling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I ert arbete med kontinuitetshantering identifierar ni de beroenden som är kritiska för att er samhällsviktiga verksamhet ska fungera. Det ger er ett underlag till bedömning om det är lämpligt att behålla driften inom organisationen och för tydligare krav på  leverantörer gällande leveransförmåga. </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1250"/>
                                        <p:tgtEl>
                                          <p:spTgt spid="88"/>
                                        </p:tgtEl>
                                      </p:cBhvr>
                                    </p:animEffect>
                                  </p:childTnLst>
                                </p:cTn>
                              </p:par>
                            </p:childTnLst>
                          </p:cTn>
                        </p:par>
                        <p:par>
                          <p:cTn id="8" fill="hold" nodeType="afterGroup">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nodeType="afterGroup">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nodeType="afterGroup">
                            <p:stCondLst>
                              <p:cond delay="3250"/>
                            </p:stCondLst>
                            <p:childTnLst>
                              <p:par>
                                <p:cTn id="17" presetID="10"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1000"/>
                                        <p:tgtEl>
                                          <p:spTgt spid="78"/>
                                        </p:tgtEl>
                                      </p:cBhvr>
                                    </p:animEffect>
                                  </p:childTnLst>
                                </p:cTn>
                              </p:par>
                            </p:childTnLst>
                          </p:cTn>
                        </p:par>
                        <p:par>
                          <p:cTn id="20" fill="hold" nodeType="afterGroup">
                            <p:stCondLst>
                              <p:cond delay="425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1000"/>
                                        <p:tgtEl>
                                          <p:spTgt spid="79"/>
                                        </p:tgtEl>
                                      </p:cBhvr>
                                    </p:animEffect>
                                  </p:childTnLst>
                                </p:cTn>
                              </p:par>
                            </p:childTnLst>
                          </p:cTn>
                        </p:par>
                        <p:par>
                          <p:cTn id="24" fill="hold" nodeType="afterGroup">
                            <p:stCondLst>
                              <p:cond delay="5250"/>
                            </p:stCondLst>
                            <p:childTnLst>
                              <p:par>
                                <p:cTn id="25" presetID="10" presetClass="entr" presetSubtype="0"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1000"/>
                                        <p:tgtEl>
                                          <p:spTgt spid="80"/>
                                        </p:tgtEl>
                                      </p:cBhvr>
                                    </p:animEffect>
                                  </p:childTnLst>
                                </p:cTn>
                              </p:par>
                            </p:childTnLst>
                          </p:cTn>
                        </p:par>
                        <p:par>
                          <p:cTn id="28" fill="hold" nodeType="afterGroup">
                            <p:stCondLst>
                              <p:cond delay="6250"/>
                            </p:stCondLst>
                            <p:childTnLst>
                              <p:par>
                                <p:cTn id="29" presetID="10"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1000"/>
                                        <p:tgtEl>
                                          <p:spTgt spid="81"/>
                                        </p:tgtEl>
                                      </p:cBhvr>
                                    </p:animEffect>
                                  </p:childTnLst>
                                </p:cTn>
                              </p:par>
                            </p:childTnLst>
                          </p:cTn>
                        </p:par>
                        <p:par>
                          <p:cTn id="32" fill="hold" nodeType="afterGroup">
                            <p:stCondLst>
                              <p:cond delay="7250"/>
                            </p:stCondLst>
                            <p:childTnLst>
                              <p:par>
                                <p:cTn id="33" presetID="10" presetClass="entr" presetSubtype="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1000"/>
                                        <p:tgtEl>
                                          <p:spTgt spid="82"/>
                                        </p:tgtEl>
                                      </p:cBhvr>
                                    </p:animEffect>
                                  </p:childTnLst>
                                </p:cTn>
                              </p:par>
                            </p:childTnLst>
                          </p:cTn>
                        </p:par>
                        <p:par>
                          <p:cTn id="36" fill="hold" nodeType="afterGroup">
                            <p:stCondLst>
                              <p:cond delay="8250"/>
                            </p:stCondLst>
                            <p:childTnLst>
                              <p:par>
                                <p:cTn id="37" presetID="10"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1000"/>
                                        <p:tgtEl>
                                          <p:spTgt spid="83"/>
                                        </p:tgtEl>
                                      </p:cBhvr>
                                    </p:animEffect>
                                  </p:childTnLst>
                                </p:cTn>
                              </p:par>
                            </p:childTnLst>
                          </p:cTn>
                        </p:par>
                        <p:par>
                          <p:cTn id="40" fill="hold" nodeType="afterGroup">
                            <p:stCondLst>
                              <p:cond delay="9250"/>
                            </p:stCondLst>
                            <p:childTnLst>
                              <p:par>
                                <p:cTn id="41" presetID="10"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childTnLst>
                                </p:cTn>
                              </p:par>
                            </p:childTnLst>
                          </p:cTn>
                        </p:par>
                        <p:par>
                          <p:cTn id="44" fill="hold" nodeType="afterGroup">
                            <p:stCondLst>
                              <p:cond delay="10250"/>
                            </p:stCondLst>
                            <p:childTnLst>
                              <p:par>
                                <p:cTn id="45" presetID="10" presetClass="entr" presetSubtype="0"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1000"/>
                                        <p:tgtEl>
                                          <p:spTgt spid="85"/>
                                        </p:tgtEl>
                                      </p:cBhvr>
                                    </p:animEffect>
                                  </p:childTnLst>
                                </p:cTn>
                              </p:par>
                            </p:childTnLst>
                          </p:cTn>
                        </p:par>
                        <p:par>
                          <p:cTn id="48" fill="hold" nodeType="afterGroup">
                            <p:stCondLst>
                              <p:cond delay="11250"/>
                            </p:stCondLst>
                            <p:childTnLst>
                              <p:par>
                                <p:cTn id="49" presetID="10" presetClass="entr" presetSubtype="0" fill="hold" nodeType="after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1000"/>
                                        <p:tgtEl>
                                          <p:spTgt spid="86"/>
                                        </p:tgtEl>
                                      </p:cBhvr>
                                    </p:animEffect>
                                  </p:childTnLst>
                                </p:cTn>
                              </p:par>
                            </p:childTnLst>
                          </p:cTn>
                        </p:par>
                        <p:par>
                          <p:cTn id="52" fill="hold" nodeType="afterGroup">
                            <p:stCondLst>
                              <p:cond delay="12250"/>
                            </p:stCondLst>
                            <p:childTnLst>
                              <p:par>
                                <p:cTn id="53" presetID="10"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7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childTnLst>
                          </p:cTn>
                        </p:par>
                      </p:childTnLst>
                    </p:cTn>
                  </p:par>
                </p:childTnLst>
              </p:cTn>
              <p:nextCondLst>
                <p:cond evt="onClick" delay="0">
                  <p:tgtEl>
                    <p:spTgt spid="78"/>
                  </p:tgtEl>
                </p:cond>
              </p:nextCondLst>
            </p:seq>
            <p:seq concurrent="1" nextAc="seek">
              <p:cTn id="62" restart="whenNotActive" fill="hold" evtFilter="cancelBubble" nodeType="interactiveSeq">
                <p:stCondLst>
                  <p:cond evt="onClick" delay="0">
                    <p:tgtEl>
                      <p:spTgt spid="7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childTnLst>
                          </p:cTn>
                        </p:par>
                      </p:childTnLst>
                    </p:cTn>
                  </p:par>
                </p:childTnLst>
              </p:cTn>
              <p:nextCondLst>
                <p:cond evt="onClick" delay="0">
                  <p:tgtEl>
                    <p:spTgt spid="79"/>
                  </p:tgtEl>
                </p:cond>
              </p:nextCondLst>
            </p:seq>
            <p:seq concurrent="1" nextAc="seek">
              <p:cTn id="68" restart="whenNotActive" fill="hold" evtFilter="cancelBubble" nodeType="interactiveSeq">
                <p:stCondLst>
                  <p:cond evt="onClick" delay="0">
                    <p:tgtEl>
                      <p:spTgt spid="8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fade">
                                      <p:cBhvr>
                                        <p:cTn id="73" dur="500"/>
                                        <p:tgtEl>
                                          <p:spTgt spid="103"/>
                                        </p:tgtEl>
                                      </p:cBhvr>
                                    </p:animEffect>
                                  </p:childTnLst>
                                </p:cTn>
                              </p:par>
                            </p:childTnLst>
                          </p:cTn>
                        </p:par>
                      </p:childTnLst>
                    </p:cTn>
                  </p:par>
                </p:childTnLst>
              </p:cTn>
              <p:nextCondLst>
                <p:cond evt="onClick" delay="0">
                  <p:tgtEl>
                    <p:spTgt spid="80"/>
                  </p:tgtEl>
                </p:cond>
              </p:nextCondLst>
            </p:seq>
            <p:seq concurrent="1" nextAc="seek">
              <p:cTn id="74" restart="whenNotActive" fill="hold" evtFilter="cancelBubble" nodeType="interactiveSeq">
                <p:stCondLst>
                  <p:cond evt="onClick" delay="0">
                    <p:tgtEl>
                      <p:spTgt spid="8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fade">
                                      <p:cBhvr>
                                        <p:cTn id="79" dur="500"/>
                                        <p:tgtEl>
                                          <p:spTgt spid="109"/>
                                        </p:tgtEl>
                                      </p:cBhvr>
                                    </p:animEffect>
                                  </p:childTnLst>
                                </p:cTn>
                              </p:par>
                            </p:childTnLst>
                          </p:cTn>
                        </p:par>
                      </p:childTnLst>
                    </p:cTn>
                  </p:par>
                </p:childTnLst>
              </p:cTn>
              <p:nextCondLst>
                <p:cond evt="onClick" delay="0">
                  <p:tgtEl>
                    <p:spTgt spid="81"/>
                  </p:tgtEl>
                </p:cond>
              </p:nextCondLst>
            </p:seq>
            <p:seq concurrent="1" nextAc="seek">
              <p:cTn id="80" restart="whenNotActive" fill="hold" evtFilter="cancelBubble" nodeType="interactiveSeq">
                <p:stCondLst>
                  <p:cond evt="onClick" delay="0">
                    <p:tgtEl>
                      <p:spTgt spid="8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childTnLst>
                                </p:cTn>
                              </p:par>
                            </p:childTnLst>
                          </p:cTn>
                        </p:par>
                      </p:childTnLst>
                    </p:cTn>
                  </p:par>
                </p:childTnLst>
              </p:cTn>
              <p:nextCondLst>
                <p:cond evt="onClick" delay="0">
                  <p:tgtEl>
                    <p:spTgt spid="82"/>
                  </p:tgtEl>
                </p:cond>
              </p:nextCondLst>
            </p:seq>
            <p:seq concurrent="1" nextAc="seek">
              <p:cTn id="86" restart="whenNotActive" fill="hold" evtFilter="cancelBubble" nodeType="interactiveSeq">
                <p:stCondLst>
                  <p:cond evt="onClick" delay="0">
                    <p:tgtEl>
                      <p:spTgt spid="83"/>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500"/>
                                        <p:tgtEl>
                                          <p:spTgt spid="120"/>
                                        </p:tgtEl>
                                      </p:cBhvr>
                                    </p:animEffect>
                                  </p:childTnLst>
                                </p:cTn>
                              </p:par>
                            </p:childTnLst>
                          </p:cTn>
                        </p:par>
                      </p:childTnLst>
                    </p:cTn>
                  </p:par>
                </p:childTnLst>
              </p:cTn>
              <p:nextCondLst>
                <p:cond evt="onClick" delay="0">
                  <p:tgtEl>
                    <p:spTgt spid="83"/>
                  </p:tgtEl>
                </p:cond>
              </p:nextCondLst>
            </p:seq>
            <p:seq concurrent="1" nextAc="seek">
              <p:cTn id="92" restart="whenNotActive" fill="hold" evtFilter="cancelBubble" nodeType="interactiveSeq">
                <p:stCondLst>
                  <p:cond evt="onClick" delay="0">
                    <p:tgtEl>
                      <p:spTgt spid="8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25"/>
                                        </p:tgtEl>
                                        <p:attrNameLst>
                                          <p:attrName>style.visibility</p:attrName>
                                        </p:attrNameLst>
                                      </p:cBhvr>
                                      <p:to>
                                        <p:strVal val="visible"/>
                                      </p:to>
                                    </p:set>
                                    <p:animEffect transition="in" filter="fade">
                                      <p:cBhvr>
                                        <p:cTn id="97" dur="500"/>
                                        <p:tgtEl>
                                          <p:spTgt spid="125"/>
                                        </p:tgtEl>
                                      </p:cBhvr>
                                    </p:animEffect>
                                  </p:childTnLst>
                                </p:cTn>
                              </p:par>
                            </p:childTnLst>
                          </p:cTn>
                        </p:par>
                      </p:childTnLst>
                    </p:cTn>
                  </p:par>
                </p:childTnLst>
              </p:cTn>
              <p:nextCondLst>
                <p:cond evt="onClick" delay="0">
                  <p:tgtEl>
                    <p:spTgt spid="84"/>
                  </p:tgtEl>
                </p:cond>
              </p:nextCondLst>
            </p:seq>
            <p:seq concurrent="1" nextAc="seek">
              <p:cTn id="98" restart="whenNotActive" fill="hold" evtFilter="cancelBubble" nodeType="interactiveSeq">
                <p:stCondLst>
                  <p:cond evt="onClick" delay="0">
                    <p:tgtEl>
                      <p:spTgt spid="85"/>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131"/>
                                        </p:tgtEl>
                                        <p:attrNameLst>
                                          <p:attrName>style.visibility</p:attrName>
                                        </p:attrNameLst>
                                      </p:cBhvr>
                                      <p:to>
                                        <p:strVal val="visible"/>
                                      </p:to>
                                    </p:set>
                                    <p:animEffect transition="in" filter="fade">
                                      <p:cBhvr>
                                        <p:cTn id="103" dur="500"/>
                                        <p:tgtEl>
                                          <p:spTgt spid="131"/>
                                        </p:tgtEl>
                                      </p:cBhvr>
                                    </p:animEffect>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86"/>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136"/>
                                        </p:tgtEl>
                                        <p:attrNameLst>
                                          <p:attrName>style.visibility</p:attrName>
                                        </p:attrNameLst>
                                      </p:cBhvr>
                                      <p:to>
                                        <p:strVal val="visible"/>
                                      </p:to>
                                    </p:set>
                                    <p:animEffect transition="in" filter="fade">
                                      <p:cBhvr>
                                        <p:cTn id="109" dur="500"/>
                                        <p:tgtEl>
                                          <p:spTgt spid="136"/>
                                        </p:tgtEl>
                                      </p:cBhvr>
                                    </p:animEffect>
                                  </p:childTnLst>
                                </p:cTn>
                              </p:par>
                            </p:childTnLst>
                          </p:cTn>
                        </p:par>
                      </p:childTnLst>
                    </p:cTn>
                  </p:par>
                </p:childTnLst>
              </p:cTn>
              <p:nextCondLst>
                <p:cond evt="onClick" delay="0">
                  <p:tgtEl>
                    <p:spTgt spid="86"/>
                  </p:tgtEl>
                </p:cond>
              </p:nextCondLst>
            </p:seq>
            <p:seq concurrent="1" nextAc="seek">
              <p:cTn id="110" restart="whenNotActive" fill="hold" evtFilter="cancelBubble" nodeType="interactiveSeq">
                <p:stCondLst>
                  <p:cond evt="onClick" delay="0">
                    <p:tgtEl>
                      <p:spTgt spid="8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141"/>
                                        </p:tgtEl>
                                        <p:attrNameLst>
                                          <p:attrName>style.visibility</p:attrName>
                                        </p:attrNameLst>
                                      </p:cBhvr>
                                      <p:to>
                                        <p:strVal val="visible"/>
                                      </p:to>
                                    </p:set>
                                    <p:animEffect transition="in" filter="fade">
                                      <p:cBhvr>
                                        <p:cTn id="115" dur="500"/>
                                        <p:tgtEl>
                                          <p:spTgt spid="141"/>
                                        </p:tgtEl>
                                      </p:cBhvr>
                                    </p:animEffect>
                                  </p:childTnLst>
                                </p:cTn>
                              </p:par>
                            </p:childTnLst>
                          </p:cTn>
                        </p:par>
                      </p:childTnLst>
                    </p:cTn>
                  </p:par>
                </p:childTnLst>
              </p:cTn>
              <p:nextCondLst>
                <p:cond evt="onClick" delay="0">
                  <p:tgtEl>
                    <p:spTgt spid="87"/>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4E93CA-5C89-43D1-BB65-9E71F97411A4}"/>
              </a:ext>
            </a:extLst>
          </p:cNvPr>
          <p:cNvSpPr>
            <a:spLocks noGrp="1"/>
          </p:cNvSpPr>
          <p:nvPr>
            <p:ph type="title"/>
          </p:nvPr>
        </p:nvSpPr>
        <p:spPr>
          <a:xfrm>
            <a:off x="1709380" y="427422"/>
            <a:ext cx="9199412" cy="966397"/>
          </a:xfrm>
        </p:spPr>
        <p:txBody>
          <a:bodyPr/>
          <a:lstStyle/>
          <a:p>
            <a:r>
              <a:rPr lang="sv-SE" dirty="0"/>
              <a:t>Vilka krav ställs på oss och vår verksamhet?</a:t>
            </a:r>
          </a:p>
        </p:txBody>
      </p:sp>
      <p:sp>
        <p:nvSpPr>
          <p:cNvPr id="11" name="Platshållare för innehåll 2">
            <a:extLst>
              <a:ext uri="{FF2B5EF4-FFF2-40B4-BE49-F238E27FC236}">
                <a16:creationId xmlns:a16="http://schemas.microsoft.com/office/drawing/2014/main" id="{EEBBA66C-D0AF-4880-B3A2-3627B8E47040}"/>
              </a:ext>
            </a:extLst>
          </p:cNvPr>
          <p:cNvSpPr txBox="1">
            <a:spLocks/>
          </p:cNvSpPr>
          <p:nvPr/>
        </p:nvSpPr>
        <p:spPr>
          <a:xfrm>
            <a:off x="1158419" y="1508208"/>
            <a:ext cx="4977603" cy="1461600"/>
          </a:xfrm>
          <a:prstGeom prst="rect">
            <a:avLst/>
          </a:prstGeom>
          <a:solidFill>
            <a:srgbClr val="E6D4DD"/>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3200" b="1" dirty="0"/>
              <a:t>Extraordinära händelser i kommuner och </a:t>
            </a:r>
            <a:r>
              <a:rPr lang="sv-SE" sz="3200" b="1" dirty="0" smtClean="0"/>
              <a:t>landsting</a:t>
            </a:r>
          </a:p>
          <a:p>
            <a:pPr marL="0" indent="0">
              <a:buNone/>
            </a:pPr>
            <a:endParaRPr lang="sv-SE" sz="3200" b="1" dirty="0"/>
          </a:p>
          <a:p>
            <a:pPr marL="0" indent="0">
              <a:buNone/>
            </a:pPr>
            <a:r>
              <a:rPr lang="sv-SE" sz="3200" b="1" dirty="0"/>
              <a:t>1 §</a:t>
            </a:r>
            <a:r>
              <a:rPr lang="sv-SE" sz="3200" dirty="0"/>
              <a:t>   Bestämmelserna i denna lag syftar till att kommuner och landsting skall minska sårbarheten i sin verksamhet och ha en god förmåga att hantera krissituationer i fred. Kommuner och landsting skall därigenom också uppnå en grundläggande förmåga till civilt försvar</a:t>
            </a:r>
            <a:r>
              <a:rPr lang="sv-SE" sz="3200" dirty="0" smtClean="0"/>
              <a:t>.</a:t>
            </a:r>
          </a:p>
          <a:p>
            <a:pPr marL="0" indent="0">
              <a:buNone/>
            </a:pPr>
            <a:endParaRPr lang="sv-SE" sz="3100" b="1" dirty="0"/>
          </a:p>
          <a:p>
            <a:pPr marL="0" indent="0">
              <a:buNone/>
            </a:pPr>
            <a:r>
              <a:rPr lang="sv-SE" sz="2800" i="1" dirty="0"/>
              <a:t>Källa: Lag (2006:544) om kommuners och landstings åtgärder inför och vid extraordinära händelser i fredstid och höjd beredskap, 1 kap</a:t>
            </a:r>
            <a:endParaRPr lang="sv-SE" b="1" dirty="0"/>
          </a:p>
        </p:txBody>
      </p:sp>
      <p:sp>
        <p:nvSpPr>
          <p:cNvPr id="19" name="Platshållare för innehåll 2">
            <a:extLst>
              <a:ext uri="{FF2B5EF4-FFF2-40B4-BE49-F238E27FC236}">
                <a16:creationId xmlns:a16="http://schemas.microsoft.com/office/drawing/2014/main" id="{0E01CA00-290F-4F29-B680-F362CDF2C2CF}"/>
              </a:ext>
            </a:extLst>
          </p:cNvPr>
          <p:cNvSpPr txBox="1">
            <a:spLocks/>
          </p:cNvSpPr>
          <p:nvPr/>
        </p:nvSpPr>
        <p:spPr>
          <a:xfrm>
            <a:off x="628067" y="3989324"/>
            <a:ext cx="3687746" cy="13180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2800" i="1" dirty="0"/>
          </a:p>
        </p:txBody>
      </p:sp>
      <p:sp>
        <p:nvSpPr>
          <p:cNvPr id="21" name="textruta 20"/>
          <p:cNvSpPr txBox="1"/>
          <p:nvPr/>
        </p:nvSpPr>
        <p:spPr>
          <a:xfrm>
            <a:off x="1158419" y="3139875"/>
            <a:ext cx="4977603" cy="1461939"/>
          </a:xfrm>
          <a:prstGeom prst="rect">
            <a:avLst/>
          </a:prstGeom>
          <a:solidFill>
            <a:srgbClr val="F8D6C7"/>
          </a:solidFill>
        </p:spPr>
        <p:txBody>
          <a:bodyPr wrap="square" rtlCol="0">
            <a:spAutoFit/>
          </a:bodyPr>
          <a:lstStyle/>
          <a:p>
            <a:r>
              <a:rPr lang="sv-SE" sz="1000" b="1" dirty="0"/>
              <a:t>Säkerhetsskyddslag (2018:585)</a:t>
            </a:r>
          </a:p>
          <a:p>
            <a:endParaRPr lang="sv-SE" sz="1000" b="1" dirty="0"/>
          </a:p>
          <a:p>
            <a:r>
              <a:rPr lang="sv-SE" sz="1000" b="1" dirty="0"/>
              <a:t>2 §</a:t>
            </a:r>
            <a:r>
              <a:rPr lang="sv-SE" sz="1000" dirty="0"/>
              <a:t>   Informationssäkerhet ska </a:t>
            </a:r>
            <a:br>
              <a:rPr lang="sv-SE" sz="1000" dirty="0"/>
            </a:br>
            <a:r>
              <a:rPr lang="sv-SE" sz="1000" dirty="0"/>
              <a:t>   1. förebygga att säkerhetsskyddsklassificerade uppgifter obehörigen röjs, ändras, görs otillgängliga eller förstörs, och </a:t>
            </a:r>
            <a:br>
              <a:rPr lang="sv-SE" sz="1000" dirty="0"/>
            </a:br>
            <a:r>
              <a:rPr lang="sv-SE" sz="1000" dirty="0"/>
              <a:t>   2. förebygga skadlig inverkan i övrigt på uppgifter och informationssystem som gäller säkerhetskänslig </a:t>
            </a:r>
            <a:r>
              <a:rPr lang="sv-SE" sz="1000" dirty="0" smtClean="0"/>
              <a:t>verksamhet</a:t>
            </a:r>
          </a:p>
          <a:p>
            <a:endParaRPr lang="sv-SE" sz="1000" dirty="0"/>
          </a:p>
          <a:p>
            <a:r>
              <a:rPr lang="sv-SE" sz="900" i="1" dirty="0"/>
              <a:t>Källa: Säkerhetsskyddslag (2018:585), 2 </a:t>
            </a:r>
            <a:r>
              <a:rPr lang="sv-SE" sz="900" i="1" dirty="0" smtClean="0"/>
              <a:t>kap</a:t>
            </a:r>
            <a:r>
              <a:rPr lang="sv-SE" sz="900" dirty="0" smtClean="0"/>
              <a:t>.</a:t>
            </a:r>
            <a:endParaRPr lang="sv-SE" sz="900" i="1" dirty="0"/>
          </a:p>
        </p:txBody>
      </p:sp>
      <p:sp>
        <p:nvSpPr>
          <p:cNvPr id="22" name="textruta 21"/>
          <p:cNvSpPr txBox="1"/>
          <p:nvPr/>
        </p:nvSpPr>
        <p:spPr>
          <a:xfrm>
            <a:off x="1158419" y="4758626"/>
            <a:ext cx="4977603" cy="1461600"/>
          </a:xfrm>
          <a:prstGeom prst="rect">
            <a:avLst/>
          </a:prstGeom>
          <a:solidFill>
            <a:srgbClr val="E6D4DD"/>
          </a:solidFill>
        </p:spPr>
        <p:txBody>
          <a:bodyPr wrap="square" rtlCol="0">
            <a:spAutoFit/>
          </a:bodyPr>
          <a:lstStyle/>
          <a:p>
            <a:r>
              <a:rPr lang="sv-SE" sz="1000" b="1" dirty="0"/>
              <a:t>Finansinspektionens föreskrifter och allmänna råd </a:t>
            </a:r>
            <a:endParaRPr lang="sv-SE" sz="1000" b="1" dirty="0" smtClean="0"/>
          </a:p>
          <a:p>
            <a:endParaRPr lang="sv-SE" sz="1000" b="1" dirty="0" smtClean="0"/>
          </a:p>
          <a:p>
            <a:r>
              <a:rPr lang="sv-SE" sz="1000" dirty="0" smtClean="0"/>
              <a:t>9 </a:t>
            </a:r>
            <a:r>
              <a:rPr lang="sv-SE" sz="1000" dirty="0"/>
              <a:t>§  Ett företag ska ha en väl fungerande kontinuitetshantering som säkerställer att företagets viktigaste information bevaras samt att verksamheten upprätthålls vid ett avbrott eller en större verksamhetsstörning.</a:t>
            </a:r>
            <a:endParaRPr lang="sv-SE" sz="1000" dirty="0" smtClean="0"/>
          </a:p>
          <a:p>
            <a:endParaRPr lang="sv-SE" sz="1000" b="1" dirty="0"/>
          </a:p>
          <a:p>
            <a:r>
              <a:rPr lang="sv-SE" sz="900" i="1" dirty="0"/>
              <a:t>Källa: Finansinspektionens föreskrifter och allmänna råd om styrning, riskhantering och kontroll i </a:t>
            </a:r>
            <a:r>
              <a:rPr lang="sv-SE" sz="900" i="1" dirty="0" smtClean="0"/>
              <a:t>kreditinstitut; </a:t>
            </a:r>
            <a:r>
              <a:rPr lang="sv-SE" sz="900" i="1" dirty="0"/>
              <a:t>FFFS 2014:1, 2 kap</a:t>
            </a:r>
            <a:r>
              <a:rPr lang="sv-SE" sz="900" i="1" dirty="0" smtClean="0"/>
              <a:t>.</a:t>
            </a:r>
            <a:endParaRPr lang="sv-SE" sz="1000" dirty="0"/>
          </a:p>
        </p:txBody>
      </p:sp>
      <p:sp>
        <p:nvSpPr>
          <p:cNvPr id="23" name="textruta 22"/>
          <p:cNvSpPr txBox="1"/>
          <p:nvPr/>
        </p:nvSpPr>
        <p:spPr>
          <a:xfrm>
            <a:off x="6241467" y="1508208"/>
            <a:ext cx="4977603" cy="1461600"/>
          </a:xfrm>
          <a:prstGeom prst="rect">
            <a:avLst/>
          </a:prstGeom>
          <a:solidFill>
            <a:srgbClr val="F8D6C7"/>
          </a:solidFill>
        </p:spPr>
        <p:txBody>
          <a:bodyPr wrap="square" rtlCol="0">
            <a:spAutoFit/>
          </a:bodyPr>
          <a:lstStyle/>
          <a:p>
            <a:r>
              <a:rPr lang="sv-SE" sz="1000" b="1" dirty="0"/>
              <a:t>Krisberedskap i statliga </a:t>
            </a:r>
            <a:r>
              <a:rPr lang="sv-SE" sz="1000" b="1" dirty="0" smtClean="0"/>
              <a:t>myndigheter</a:t>
            </a:r>
          </a:p>
          <a:p>
            <a:r>
              <a:rPr lang="sv-SE" sz="1000" b="1" dirty="0"/>
              <a:t>1 §</a:t>
            </a:r>
            <a:r>
              <a:rPr lang="sv-SE" sz="1000" dirty="0"/>
              <a:t>   Bestämmelserna i denna förordning syftar till att statliga myndigheter genom sin verksamhet ska minska sårbarheten i samhället och utveckla en god förmåga att hantera sina uppgifter under fredstida krissituationer och inför och vid höjd beredskap</a:t>
            </a:r>
            <a:endParaRPr lang="sv-SE" sz="1000" b="1" dirty="0" smtClean="0"/>
          </a:p>
          <a:p>
            <a:endParaRPr lang="sv-SE" sz="1000" b="1" dirty="0"/>
          </a:p>
          <a:p>
            <a:r>
              <a:rPr lang="sv-SE" sz="900" i="1" dirty="0"/>
              <a:t>Källa: Förordning (2015:1052) om krisberedskap och bevakningsansvariga myndigheters åtgärder vid höjd beredskap, 1 kap</a:t>
            </a:r>
            <a:r>
              <a:rPr lang="sv-SE" sz="1000" i="1" dirty="0" smtClean="0"/>
              <a:t>.</a:t>
            </a:r>
            <a:endParaRPr lang="sv-SE" sz="900" dirty="0"/>
          </a:p>
        </p:txBody>
      </p:sp>
      <p:sp>
        <p:nvSpPr>
          <p:cNvPr id="24" name="textruta 23"/>
          <p:cNvSpPr txBox="1"/>
          <p:nvPr/>
        </p:nvSpPr>
        <p:spPr>
          <a:xfrm>
            <a:off x="6241466" y="3131184"/>
            <a:ext cx="4977603" cy="1461600"/>
          </a:xfrm>
          <a:prstGeom prst="rect">
            <a:avLst/>
          </a:prstGeom>
          <a:solidFill>
            <a:srgbClr val="E6D4DD"/>
          </a:solidFill>
        </p:spPr>
        <p:txBody>
          <a:bodyPr wrap="square" rtlCol="0">
            <a:spAutoFit/>
          </a:bodyPr>
          <a:lstStyle/>
          <a:p>
            <a:r>
              <a:rPr lang="sv-SE" sz="1000" b="1" dirty="0" smtClean="0"/>
              <a:t>NIS-direktivet</a:t>
            </a:r>
          </a:p>
          <a:p>
            <a:endParaRPr lang="sv-SE" sz="1000" b="1" dirty="0" smtClean="0"/>
          </a:p>
          <a:p>
            <a:r>
              <a:rPr lang="sv-SE" sz="1000" b="1" dirty="0"/>
              <a:t>14 §  </a:t>
            </a:r>
            <a:r>
              <a:rPr lang="sv-SE" sz="1000" dirty="0"/>
              <a:t> Leverantörer av samhällsviktiga tjänster ska vidta lämpliga åtgärder för att förebygga och minimera verkningar av incidenter som påverkar nätverk och informationssystem som de använder för att tillhandahålla samhällsviktiga tjänster. Åtgärderna ska syfta till att säkerställa kontinuiteten i tjänsterna</a:t>
            </a:r>
          </a:p>
          <a:p>
            <a:endParaRPr lang="sv-SE" sz="1000" b="1" dirty="0"/>
          </a:p>
          <a:p>
            <a:r>
              <a:rPr lang="sv-SE" sz="900" i="1" dirty="0"/>
              <a:t>Källa: Lag (2018:1174) om informationssäkerhet för samhällsviktiga och digitala tjänster</a:t>
            </a:r>
          </a:p>
        </p:txBody>
      </p:sp>
      <p:sp>
        <p:nvSpPr>
          <p:cNvPr id="25" name="textruta 24"/>
          <p:cNvSpPr txBox="1"/>
          <p:nvPr/>
        </p:nvSpPr>
        <p:spPr>
          <a:xfrm>
            <a:off x="6241466" y="4758626"/>
            <a:ext cx="4977603" cy="1461600"/>
          </a:xfrm>
          <a:prstGeom prst="rect">
            <a:avLst/>
          </a:prstGeom>
          <a:solidFill>
            <a:srgbClr val="F8D6C7"/>
          </a:solidFill>
        </p:spPr>
        <p:txBody>
          <a:bodyPr wrap="square" rtlCol="0" anchor="ctr">
            <a:spAutoFit/>
          </a:bodyPr>
          <a:lstStyle/>
          <a:p>
            <a:r>
              <a:rPr lang="sv-SE" sz="1200" i="1" dirty="0"/>
              <a:t>[Kommentar: Här kan exemplen ersättas med legala krav som gäller er samhällsviktiga verksamhet.]</a:t>
            </a:r>
          </a:p>
          <a:p>
            <a:endParaRPr lang="sv-SE" sz="1200" i="1" dirty="0"/>
          </a:p>
        </p:txBody>
      </p:sp>
    </p:spTree>
    <p:extLst>
      <p:ext uri="{BB962C8B-B14F-4D97-AF65-F5344CB8AC3E}">
        <p14:creationId xmlns:p14="http://schemas.microsoft.com/office/powerpoint/2010/main" val="226893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78DF2-C86A-41B4-8CEB-138AD204D9F7}"/>
              </a:ext>
            </a:extLst>
          </p:cNvPr>
          <p:cNvSpPr>
            <a:spLocks noGrp="1"/>
          </p:cNvSpPr>
          <p:nvPr>
            <p:ph type="title"/>
          </p:nvPr>
        </p:nvSpPr>
        <p:spPr/>
        <p:txBody>
          <a:bodyPr/>
          <a:lstStyle/>
          <a:p>
            <a:r>
              <a:rPr lang="sv-SE" dirty="0"/>
              <a:t>Tre snabba för att starta vårt arbete</a:t>
            </a:r>
          </a:p>
        </p:txBody>
      </p:sp>
      <p:sp>
        <p:nvSpPr>
          <p:cNvPr id="3" name="Platshållare för innehåll 2">
            <a:extLst>
              <a:ext uri="{FF2B5EF4-FFF2-40B4-BE49-F238E27FC236}">
                <a16:creationId xmlns:a16="http://schemas.microsoft.com/office/drawing/2014/main" id="{228B9837-3859-4F24-AC9C-AE985F8D525D}"/>
              </a:ext>
            </a:extLst>
          </p:cNvPr>
          <p:cNvSpPr>
            <a:spLocks noGrp="1"/>
          </p:cNvSpPr>
          <p:nvPr>
            <p:ph idx="1"/>
          </p:nvPr>
        </p:nvSpPr>
        <p:spPr/>
        <p:txBody>
          <a:bodyPr/>
          <a:lstStyle/>
          <a:p>
            <a:pPr marL="0" indent="0">
              <a:buNone/>
            </a:pPr>
            <a:r>
              <a:rPr lang="sv-SE" sz="2000" dirty="0"/>
              <a:t> </a:t>
            </a:r>
            <a:br>
              <a:rPr lang="sv-SE" sz="2000" dirty="0"/>
            </a:br>
            <a:endParaRPr lang="sv-SE" sz="2000" dirty="0"/>
          </a:p>
          <a:p>
            <a:pPr marL="0" indent="0">
              <a:buNone/>
            </a:pPr>
            <a:r>
              <a:rPr lang="sv-SE" sz="2000" dirty="0"/>
              <a:t>Ta beslut om arbetet med kontinuitetshantering </a:t>
            </a:r>
          </a:p>
          <a:p>
            <a:pPr marL="0" indent="0">
              <a:buNone/>
            </a:pPr>
            <a:endParaRPr lang="sv-SE" sz="2000" dirty="0"/>
          </a:p>
          <a:p>
            <a:pPr marL="0" indent="0">
              <a:buNone/>
            </a:pPr>
            <a:r>
              <a:rPr lang="sv-SE" sz="2000" dirty="0"/>
              <a:t>Informera verksamheterna om roller och mandat</a:t>
            </a:r>
          </a:p>
          <a:p>
            <a:pPr marL="0" indent="0">
              <a:buNone/>
            </a:pPr>
            <a:r>
              <a:rPr lang="sv-SE" sz="2000" dirty="0"/>
              <a:t/>
            </a:r>
            <a:br>
              <a:rPr lang="sv-SE" sz="2000" dirty="0"/>
            </a:br>
            <a:r>
              <a:rPr lang="sv-SE" sz="2000" dirty="0"/>
              <a:t>Välj ut en eller flera samhällsviktiga verksamheter för att </a:t>
            </a:r>
            <a:r>
              <a:rPr lang="sv-SE" sz="2000" dirty="0" smtClean="0"/>
              <a:t>påbörja </a:t>
            </a:r>
            <a:r>
              <a:rPr lang="sv-SE" sz="2000" dirty="0"/>
              <a:t>arbetet. </a:t>
            </a:r>
          </a:p>
        </p:txBody>
      </p:sp>
      <p:pic>
        <p:nvPicPr>
          <p:cNvPr id="6" name="Bildobjekt 5">
            <a:extLst>
              <a:ext uri="{FF2B5EF4-FFF2-40B4-BE49-F238E27FC236}">
                <a16:creationId xmlns:a16="http://schemas.microsoft.com/office/drawing/2014/main" id="{3718E16D-5BDF-463F-9A28-79F8AF82AE21}"/>
              </a:ext>
            </a:extLst>
          </p:cNvPr>
          <p:cNvPicPr>
            <a:picLocks noChangeAspect="1"/>
          </p:cNvPicPr>
          <p:nvPr/>
        </p:nvPicPr>
        <p:blipFill>
          <a:blip r:embed="rId3"/>
          <a:stretch>
            <a:fillRect/>
          </a:stretch>
        </p:blipFill>
        <p:spPr>
          <a:xfrm>
            <a:off x="1772858" y="2594894"/>
            <a:ext cx="430021" cy="478768"/>
          </a:xfrm>
          <a:prstGeom prst="rect">
            <a:avLst/>
          </a:prstGeom>
        </p:spPr>
      </p:pic>
      <p:pic>
        <p:nvPicPr>
          <p:cNvPr id="7" name="Bildobjekt 6">
            <a:extLst>
              <a:ext uri="{FF2B5EF4-FFF2-40B4-BE49-F238E27FC236}">
                <a16:creationId xmlns:a16="http://schemas.microsoft.com/office/drawing/2014/main" id="{7AD59D22-1286-4352-8481-88A8C273D006}"/>
              </a:ext>
            </a:extLst>
          </p:cNvPr>
          <p:cNvPicPr>
            <a:picLocks noChangeAspect="1"/>
          </p:cNvPicPr>
          <p:nvPr/>
        </p:nvPicPr>
        <p:blipFill>
          <a:blip r:embed="rId3"/>
          <a:stretch>
            <a:fillRect/>
          </a:stretch>
        </p:blipFill>
        <p:spPr>
          <a:xfrm>
            <a:off x="1772857" y="3435525"/>
            <a:ext cx="430021" cy="478768"/>
          </a:xfrm>
          <a:prstGeom prst="rect">
            <a:avLst/>
          </a:prstGeom>
        </p:spPr>
      </p:pic>
      <p:pic>
        <p:nvPicPr>
          <p:cNvPr id="8" name="Bildobjekt 7">
            <a:extLst>
              <a:ext uri="{FF2B5EF4-FFF2-40B4-BE49-F238E27FC236}">
                <a16:creationId xmlns:a16="http://schemas.microsoft.com/office/drawing/2014/main" id="{4A639F85-28D9-4D4C-B984-E9116B364236}"/>
              </a:ext>
            </a:extLst>
          </p:cNvPr>
          <p:cNvPicPr>
            <a:picLocks noChangeAspect="1"/>
          </p:cNvPicPr>
          <p:nvPr/>
        </p:nvPicPr>
        <p:blipFill>
          <a:blip r:embed="rId3"/>
          <a:stretch>
            <a:fillRect/>
          </a:stretch>
        </p:blipFill>
        <p:spPr>
          <a:xfrm>
            <a:off x="1772858" y="4249352"/>
            <a:ext cx="430021" cy="478768"/>
          </a:xfrm>
          <a:prstGeom prst="rect">
            <a:avLst/>
          </a:prstGeom>
        </p:spPr>
      </p:pic>
    </p:spTree>
    <p:extLst>
      <p:ext uri="{BB962C8B-B14F-4D97-AF65-F5344CB8AC3E}">
        <p14:creationId xmlns:p14="http://schemas.microsoft.com/office/powerpoint/2010/main" val="112344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0027" y="1793592"/>
            <a:ext cx="8803720" cy="633743"/>
          </a:xfrm>
        </p:spPr>
        <p:txBody>
          <a:bodyPr/>
          <a:lstStyle/>
          <a:p>
            <a:r>
              <a:rPr lang="sv-SE" dirty="0"/>
              <a:t>www.msb.se/kontinuitetshantering</a:t>
            </a:r>
          </a:p>
        </p:txBody>
      </p:sp>
    </p:spTree>
    <p:extLst>
      <p:ext uri="{BB962C8B-B14F-4D97-AF65-F5344CB8AC3E}">
        <p14:creationId xmlns:p14="http://schemas.microsoft.com/office/powerpoint/2010/main" val="286727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1109288"/>
            <a:ext cx="6004336" cy="516224"/>
          </a:xfrm>
        </p:spPr>
        <p:txBody>
          <a:bodyPr/>
          <a:lstStyle/>
          <a:p>
            <a:r>
              <a:rPr lang="sv-SE" dirty="0" smtClean="0"/>
              <a:t>Om materialet</a:t>
            </a:r>
            <a:endParaRPr lang="sv-SE" dirty="0"/>
          </a:p>
        </p:txBody>
      </p:sp>
      <p:sp>
        <p:nvSpPr>
          <p:cNvPr id="3" name="Platshållare för innehåll 2"/>
          <p:cNvSpPr txBox="1">
            <a:spLocks/>
          </p:cNvSpPr>
          <p:nvPr/>
        </p:nvSpPr>
        <p:spPr>
          <a:xfrm>
            <a:off x="1773388" y="2265119"/>
            <a:ext cx="8580582" cy="360152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smtClean="0"/>
              <a:t>Det här bildspelet syftar till att ge en övergripande beskrivning av nyttan med kontinuitetshantering. Det kan exempelvis användas i samband med information och förankring hos beslutsfattare och verksamhet. </a:t>
            </a:r>
          </a:p>
          <a:p>
            <a:pPr marL="0" indent="0">
              <a:buFont typeface="Arial" panose="020B0604020202020204" pitchFamily="34" charset="0"/>
              <a:buNone/>
            </a:pPr>
            <a:r>
              <a:rPr lang="sv-SE" sz="1800" dirty="0" smtClean="0"/>
              <a:t>Välj ut de bilder som passar</a:t>
            </a:r>
            <a:r>
              <a:rPr lang="sv-SE" sz="1800" dirty="0" smtClean="0">
                <a:solidFill>
                  <a:schemeClr val="tx1"/>
                </a:solidFill>
              </a:rPr>
              <a:t> för </a:t>
            </a:r>
            <a:r>
              <a:rPr lang="sv-SE" sz="1800" dirty="0" smtClean="0"/>
              <a:t>sammanhanget. Noteringarna i anteckningsfältet innehåller </a:t>
            </a:r>
            <a:r>
              <a:rPr lang="sv-SE" sz="1800" u="sng" dirty="0" smtClean="0"/>
              <a:t>förslag</a:t>
            </a:r>
            <a:r>
              <a:rPr lang="sv-SE" sz="1800" dirty="0" smtClean="0"/>
              <a:t> till </a:t>
            </a:r>
            <a:r>
              <a:rPr lang="sv-SE" sz="1800" dirty="0" err="1" smtClean="0"/>
              <a:t>talmanus</a:t>
            </a:r>
            <a:r>
              <a:rPr lang="sv-SE" sz="1800" dirty="0" smtClean="0"/>
              <a:t>. Det går bra att använda foton eller illustrationer i egna presentationer så länge namn på fotograf och källa (MSB) anges.</a:t>
            </a:r>
          </a:p>
          <a:p>
            <a:pPr marL="0" indent="0">
              <a:buFont typeface="Arial" panose="020B0604020202020204" pitchFamily="34" charset="0"/>
              <a:buNone/>
            </a:pPr>
            <a:r>
              <a:rPr lang="sv-SE" sz="1800" dirty="0" smtClean="0"/>
              <a:t>Mer material finns på </a:t>
            </a:r>
            <a:r>
              <a:rPr lang="sv-SE" sz="1800" dirty="0" smtClean="0">
                <a:hlinkClick r:id="rId2"/>
              </a:rPr>
              <a:t>www.msb.se/kontinuitetshantering</a:t>
            </a:r>
            <a:r>
              <a:rPr lang="sv-SE" sz="1800" dirty="0" smtClean="0"/>
              <a:t>.   </a:t>
            </a:r>
          </a:p>
          <a:p>
            <a:pPr marL="0" indent="0">
              <a:buFont typeface="Arial" panose="020B0604020202020204" pitchFamily="34" charset="0"/>
              <a:buNone/>
            </a:pPr>
            <a:r>
              <a:rPr lang="sv-SE" sz="1800" dirty="0" smtClean="0"/>
              <a:t>Hör gärna av dig till oss på </a:t>
            </a:r>
            <a:r>
              <a:rPr lang="sv-SE" sz="1800" dirty="0" smtClean="0">
                <a:hlinkClick r:id="rId3"/>
              </a:rPr>
              <a:t>kontinuitetshantering@msb.se</a:t>
            </a:r>
            <a:r>
              <a:rPr lang="sv-SE" sz="1800" dirty="0" smtClean="0"/>
              <a:t> om du har några frågor kring materialet.</a:t>
            </a:r>
          </a:p>
          <a:p>
            <a:endParaRPr lang="sv-SE" sz="1400" dirty="0" smtClean="0"/>
          </a:p>
          <a:p>
            <a:pPr marL="0" indent="0">
              <a:buFont typeface="Arial" panose="020B0604020202020204" pitchFamily="34" charset="0"/>
              <a:buNone/>
            </a:pPr>
            <a:endParaRPr lang="sv-SE" sz="1400" dirty="0" smtClean="0"/>
          </a:p>
          <a:p>
            <a:endParaRPr lang="sv-SE" sz="1800" dirty="0"/>
          </a:p>
        </p:txBody>
      </p:sp>
      <p:sp>
        <p:nvSpPr>
          <p:cNvPr id="4" name="textruta 3"/>
          <p:cNvSpPr txBox="1"/>
          <p:nvPr/>
        </p:nvSpPr>
        <p:spPr>
          <a:xfrm>
            <a:off x="448831" y="6129826"/>
            <a:ext cx="4234070" cy="584775"/>
          </a:xfrm>
          <a:prstGeom prst="rect">
            <a:avLst/>
          </a:prstGeom>
          <a:noFill/>
        </p:spPr>
        <p:txBody>
          <a:bodyPr wrap="square" rtlCol="0">
            <a:spAutoFit/>
          </a:bodyPr>
          <a:lstStyle/>
          <a:p>
            <a:r>
              <a:rPr lang="sv-SE" sz="1600" dirty="0" smtClean="0"/>
              <a:t>Publ.nr</a:t>
            </a:r>
            <a:r>
              <a:rPr lang="sv-SE" sz="1600" dirty="0"/>
              <a:t>: </a:t>
            </a:r>
            <a:r>
              <a:rPr lang="sv-SE" sz="1600" dirty="0" smtClean="0"/>
              <a:t>MSB1417 – juni 2019</a:t>
            </a:r>
            <a:endParaRPr lang="sv-SE" sz="1600" dirty="0"/>
          </a:p>
          <a:p>
            <a:endParaRPr lang="sv-SE" sz="1600" dirty="0"/>
          </a:p>
        </p:txBody>
      </p:sp>
    </p:spTree>
    <p:extLst>
      <p:ext uri="{BB962C8B-B14F-4D97-AF65-F5344CB8AC3E}">
        <p14:creationId xmlns:p14="http://schemas.microsoft.com/office/powerpoint/2010/main" val="26679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86C481-8D1D-4391-B115-437111BEC119}"/>
              </a:ext>
            </a:extLst>
          </p:cNvPr>
          <p:cNvSpPr>
            <a:spLocks noGrp="1"/>
          </p:cNvSpPr>
          <p:nvPr>
            <p:ph type="title"/>
          </p:nvPr>
        </p:nvSpPr>
        <p:spPr/>
        <p:txBody>
          <a:bodyPr/>
          <a:lstStyle/>
          <a:p>
            <a:r>
              <a:rPr lang="sv-SE" dirty="0"/>
              <a:t>När vardagen inte är sig lik</a:t>
            </a:r>
          </a:p>
        </p:txBody>
      </p:sp>
      <p:sp>
        <p:nvSpPr>
          <p:cNvPr id="9" name="Pratbubbla: oval 8">
            <a:extLst>
              <a:ext uri="{FF2B5EF4-FFF2-40B4-BE49-F238E27FC236}">
                <a16:creationId xmlns:a16="http://schemas.microsoft.com/office/drawing/2014/main" id="{F22C9A5D-8C5B-4DD5-BE4D-2C397426E6D3}"/>
              </a:ext>
            </a:extLst>
          </p:cNvPr>
          <p:cNvSpPr/>
          <p:nvPr/>
        </p:nvSpPr>
        <p:spPr>
          <a:xfrm>
            <a:off x="9244467" y="395845"/>
            <a:ext cx="2543175" cy="1425156"/>
          </a:xfrm>
          <a:prstGeom prst="wedgeEllipseCallout">
            <a:avLst/>
          </a:prstGeom>
          <a:solidFill>
            <a:srgbClr val="9B5279"/>
          </a:solidFill>
          <a:ln>
            <a:solidFill>
              <a:srgbClr val="9B5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chemeClr val="bg1"/>
                </a:solidFill>
              </a:rPr>
              <a:t>Hur påverkas våra samhällsviktiga verksamheter av störningar?</a:t>
            </a:r>
          </a:p>
        </p:txBody>
      </p:sp>
      <p:sp>
        <p:nvSpPr>
          <p:cNvPr id="12" name="textruta 11"/>
          <p:cNvSpPr txBox="1"/>
          <p:nvPr/>
        </p:nvSpPr>
        <p:spPr>
          <a:xfrm>
            <a:off x="628655" y="4032329"/>
            <a:ext cx="2758109" cy="246221"/>
          </a:xfrm>
          <a:prstGeom prst="rect">
            <a:avLst/>
          </a:prstGeom>
          <a:noFill/>
        </p:spPr>
        <p:txBody>
          <a:bodyPr wrap="square" rtlCol="0">
            <a:spAutoFit/>
          </a:bodyPr>
          <a:lstStyle/>
          <a:p>
            <a:pPr algn="r"/>
            <a:r>
              <a:rPr lang="sv-SE" sz="1000" i="1" dirty="0"/>
              <a:t>Thérèse </a:t>
            </a:r>
            <a:r>
              <a:rPr lang="sv-SE" sz="1000" i="1" dirty="0" err="1"/>
              <a:t>Lannemo</a:t>
            </a:r>
            <a:r>
              <a:rPr lang="sv-SE" sz="1000" i="1" dirty="0"/>
              <a:t>, MSB</a:t>
            </a:r>
          </a:p>
        </p:txBody>
      </p:sp>
      <p:sp>
        <p:nvSpPr>
          <p:cNvPr id="14" name="textruta 13"/>
          <p:cNvSpPr txBox="1"/>
          <p:nvPr/>
        </p:nvSpPr>
        <p:spPr>
          <a:xfrm>
            <a:off x="446518" y="6156030"/>
            <a:ext cx="2943640" cy="246221"/>
          </a:xfrm>
          <a:prstGeom prst="rect">
            <a:avLst/>
          </a:prstGeom>
          <a:noFill/>
        </p:spPr>
        <p:txBody>
          <a:bodyPr wrap="square" rtlCol="0">
            <a:spAutoFit/>
          </a:bodyPr>
          <a:lstStyle/>
          <a:p>
            <a:pPr algn="r"/>
            <a:r>
              <a:rPr lang="sv-SE" sz="1000" i="1" dirty="0"/>
              <a:t>Thomas Henriksson, MSB</a:t>
            </a:r>
          </a:p>
        </p:txBody>
      </p:sp>
      <p:pic>
        <p:nvPicPr>
          <p:cNvPr id="15" name="Bildobjekt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35651" y="4412974"/>
            <a:ext cx="2753698" cy="1835389"/>
          </a:xfrm>
          <a:prstGeom prst="rect">
            <a:avLst/>
          </a:prstGeom>
        </p:spPr>
      </p:pic>
      <p:sp>
        <p:nvSpPr>
          <p:cNvPr id="16" name="textruta 15"/>
          <p:cNvSpPr txBox="1"/>
          <p:nvPr/>
        </p:nvSpPr>
        <p:spPr>
          <a:xfrm>
            <a:off x="6223698" y="6213437"/>
            <a:ext cx="2758109" cy="246221"/>
          </a:xfrm>
          <a:prstGeom prst="rect">
            <a:avLst/>
          </a:prstGeom>
          <a:noFill/>
        </p:spPr>
        <p:txBody>
          <a:bodyPr wrap="square" rtlCol="0">
            <a:spAutoFit/>
          </a:bodyPr>
          <a:lstStyle/>
          <a:p>
            <a:pPr algn="r"/>
            <a:r>
              <a:rPr lang="sv-SE" sz="1000" i="1" dirty="0"/>
              <a:t>Pavel </a:t>
            </a:r>
            <a:r>
              <a:rPr lang="sv-SE" sz="1000" i="1" dirty="0" err="1"/>
              <a:t>Koubek</a:t>
            </a:r>
            <a:r>
              <a:rPr lang="sv-SE" sz="1000" i="1" dirty="0"/>
              <a:t>, MSB</a:t>
            </a:r>
          </a:p>
        </p:txBody>
      </p:sp>
      <p:pic>
        <p:nvPicPr>
          <p:cNvPr id="3" name="Bildobjekt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35651" y="2133904"/>
            <a:ext cx="2704626" cy="1803084"/>
          </a:xfrm>
          <a:prstGeom prst="rect">
            <a:avLst/>
          </a:prstGeom>
        </p:spPr>
      </p:pic>
      <p:sp>
        <p:nvSpPr>
          <p:cNvPr id="11" name="textruta 10"/>
          <p:cNvSpPr txBox="1"/>
          <p:nvPr/>
        </p:nvSpPr>
        <p:spPr>
          <a:xfrm>
            <a:off x="6155119" y="3917340"/>
            <a:ext cx="2758109" cy="246221"/>
          </a:xfrm>
          <a:prstGeom prst="rect">
            <a:avLst/>
          </a:prstGeom>
          <a:noFill/>
        </p:spPr>
        <p:txBody>
          <a:bodyPr wrap="square" rtlCol="0">
            <a:spAutoFit/>
          </a:bodyPr>
          <a:lstStyle/>
          <a:p>
            <a:pPr algn="r"/>
            <a:r>
              <a:rPr lang="sv-SE" sz="1000" i="1" dirty="0"/>
              <a:t>Johan Eklund, MSB</a:t>
            </a:r>
          </a:p>
        </p:txBody>
      </p:sp>
      <p:pic>
        <p:nvPicPr>
          <p:cNvPr id="4" name="Bildobjekt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35666" y="2240955"/>
            <a:ext cx="2511287" cy="3766931"/>
          </a:xfrm>
          <a:prstGeom prst="rect">
            <a:avLst/>
          </a:prstGeom>
        </p:spPr>
      </p:pic>
      <p:sp>
        <p:nvSpPr>
          <p:cNvPr id="17" name="textruta 16"/>
          <p:cNvSpPr txBox="1"/>
          <p:nvPr/>
        </p:nvSpPr>
        <p:spPr>
          <a:xfrm>
            <a:off x="3264428" y="5988566"/>
            <a:ext cx="2758109" cy="246221"/>
          </a:xfrm>
          <a:prstGeom prst="rect">
            <a:avLst/>
          </a:prstGeom>
          <a:noFill/>
        </p:spPr>
        <p:txBody>
          <a:bodyPr wrap="square" rtlCol="0">
            <a:spAutoFit/>
          </a:bodyPr>
          <a:lstStyle/>
          <a:p>
            <a:pPr algn="r"/>
            <a:r>
              <a:rPr lang="sv-SE" sz="1000" i="1" dirty="0"/>
              <a:t>Johan Eklund, MSB</a:t>
            </a:r>
          </a:p>
        </p:txBody>
      </p:sp>
      <p:pic>
        <p:nvPicPr>
          <p:cNvPr id="5" name="Bildobjekt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68254" y="2240955"/>
            <a:ext cx="2421876" cy="3766931"/>
          </a:xfrm>
          <a:prstGeom prst="rect">
            <a:avLst/>
          </a:prstGeom>
        </p:spPr>
      </p:pic>
      <p:sp>
        <p:nvSpPr>
          <p:cNvPr id="18" name="textruta 17"/>
          <p:cNvSpPr txBox="1"/>
          <p:nvPr/>
        </p:nvSpPr>
        <p:spPr>
          <a:xfrm>
            <a:off x="8814895" y="5991233"/>
            <a:ext cx="2758109" cy="246221"/>
          </a:xfrm>
          <a:prstGeom prst="rect">
            <a:avLst/>
          </a:prstGeom>
          <a:noFill/>
        </p:spPr>
        <p:txBody>
          <a:bodyPr wrap="square" rtlCol="0">
            <a:spAutoFit/>
          </a:bodyPr>
          <a:lstStyle/>
          <a:p>
            <a:pPr algn="r"/>
            <a:r>
              <a:rPr lang="sv-SE" sz="1000" i="1" dirty="0"/>
              <a:t>Johan Eklund, MSB</a:t>
            </a:r>
          </a:p>
        </p:txBody>
      </p:sp>
      <p:pic>
        <p:nvPicPr>
          <p:cNvPr id="6" name="Bildobjekt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1438" y="2108655"/>
            <a:ext cx="2775715" cy="1929693"/>
          </a:xfrm>
          <a:prstGeom prst="rect">
            <a:avLst/>
          </a:prstGeom>
        </p:spPr>
      </p:pic>
      <p:pic>
        <p:nvPicPr>
          <p:cNvPr id="10" name="Bildobjekt 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1438" y="4373530"/>
            <a:ext cx="2719521" cy="1813014"/>
          </a:xfrm>
          <a:prstGeom prst="rect">
            <a:avLst/>
          </a:prstGeom>
        </p:spPr>
      </p:pic>
    </p:spTree>
    <p:extLst>
      <p:ext uri="{BB962C8B-B14F-4D97-AF65-F5344CB8AC3E}">
        <p14:creationId xmlns:p14="http://schemas.microsoft.com/office/powerpoint/2010/main" val="7161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4EC0E17-754B-49EB-8882-1E4F3C2BC884}"/>
              </a:ext>
            </a:extLst>
          </p:cNvPr>
          <p:cNvSpPr txBox="1">
            <a:spLocks/>
          </p:cNvSpPr>
          <p:nvPr/>
        </p:nvSpPr>
        <p:spPr>
          <a:xfrm>
            <a:off x="132722" y="412676"/>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r>
              <a:rPr lang="sv-SE" smtClean="0"/>
              <a:t>Vad är samhällsviktig verksamhet?</a:t>
            </a:r>
            <a:endParaRPr lang="sv-SE" dirty="0"/>
          </a:p>
        </p:txBody>
      </p:sp>
      <p:sp>
        <p:nvSpPr>
          <p:cNvPr id="4" name="textruta 3">
            <a:extLst>
              <a:ext uri="{FF2B5EF4-FFF2-40B4-BE49-F238E27FC236}">
                <a16:creationId xmlns:a16="http://schemas.microsoft.com/office/drawing/2014/main" id="{9980E991-A12C-4435-A393-37B5045F9C6F}"/>
              </a:ext>
            </a:extLst>
          </p:cNvPr>
          <p:cNvSpPr txBox="1"/>
          <p:nvPr/>
        </p:nvSpPr>
        <p:spPr>
          <a:xfrm>
            <a:off x="302396" y="1060716"/>
            <a:ext cx="7215860" cy="2431435"/>
          </a:xfrm>
          <a:prstGeom prst="rect">
            <a:avLst/>
          </a:prstGeom>
          <a:solidFill>
            <a:srgbClr val="E6D4DD"/>
          </a:solidFill>
          <a:ln w="28575">
            <a:solidFill>
              <a:srgbClr val="E6D4DD"/>
            </a:solidFill>
          </a:ln>
        </p:spPr>
        <p:txBody>
          <a:bodyPr wrap="square" rtlCol="0">
            <a:spAutoFit/>
          </a:bodyPr>
          <a:lstStyle/>
          <a:p>
            <a:r>
              <a:rPr lang="sv-SE" sz="1600" dirty="0"/>
              <a:t>Enkelt beskrivet är det en verksamhet som kan orsaka kriser som hotar samhället vid störningar i eller bortfall av verksamheten. Det kan även vara verksamheter som behövs för att hantera en potentiell eller pågående kris</a:t>
            </a:r>
            <a:r>
              <a:rPr lang="sv-SE" sz="1600" dirty="0" smtClean="0"/>
              <a:t>.</a:t>
            </a:r>
            <a:r>
              <a:rPr lang="sv-SE" sz="1600" dirty="0"/>
              <a:t/>
            </a:r>
            <a:br>
              <a:rPr lang="sv-SE" sz="1600" dirty="0"/>
            </a:br>
            <a:r>
              <a:rPr lang="sv-SE" sz="1600" dirty="0"/>
              <a:t/>
            </a:r>
            <a:br>
              <a:rPr lang="sv-SE" sz="1600" dirty="0"/>
            </a:br>
            <a:r>
              <a:rPr lang="sv-SE" sz="1600" dirty="0"/>
              <a:t>Exempel på samhällsviktiga verksamheter är: </a:t>
            </a:r>
          </a:p>
          <a:p>
            <a:endParaRPr lang="sv-SE" sz="1600" dirty="0"/>
          </a:p>
          <a:p>
            <a:pPr marL="171450" indent="-171450">
              <a:buFont typeface="Arial" panose="020B0604020202020204" pitchFamily="34" charset="0"/>
              <a:buChar char="•"/>
            </a:pPr>
            <a:r>
              <a:rPr lang="sv-SE" sz="1600" dirty="0"/>
              <a:t>Dricksvattenverket X</a:t>
            </a:r>
          </a:p>
          <a:p>
            <a:pPr marL="171450" indent="-171450">
              <a:buFont typeface="Arial" panose="020B0604020202020204" pitchFamily="34" charset="0"/>
              <a:buChar char="•"/>
            </a:pPr>
            <a:r>
              <a:rPr lang="sv-SE" sz="1600" dirty="0"/>
              <a:t>Akutsjukvården på sjukhuset Y</a:t>
            </a:r>
          </a:p>
          <a:p>
            <a:pPr marL="171450" indent="-171450">
              <a:buFont typeface="Arial" panose="020B0604020202020204" pitchFamily="34" charset="0"/>
              <a:buChar char="•"/>
            </a:pPr>
            <a:r>
              <a:rPr lang="sv-SE" sz="1600" dirty="0"/>
              <a:t>Elnätsbolaget Z</a:t>
            </a:r>
          </a:p>
          <a:p>
            <a:endParaRPr lang="sv-SE" sz="800" i="1"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953" y="4039808"/>
            <a:ext cx="2322600" cy="1553239"/>
          </a:xfrm>
          <a:prstGeom prst="rect">
            <a:avLst/>
          </a:prstGeom>
        </p:spPr>
      </p:pic>
      <p:sp>
        <p:nvSpPr>
          <p:cNvPr id="6" name="textruta 5"/>
          <p:cNvSpPr txBox="1"/>
          <p:nvPr/>
        </p:nvSpPr>
        <p:spPr>
          <a:xfrm>
            <a:off x="10332814" y="5560288"/>
            <a:ext cx="1793366" cy="246221"/>
          </a:xfrm>
          <a:prstGeom prst="rect">
            <a:avLst/>
          </a:prstGeom>
          <a:noFill/>
        </p:spPr>
        <p:txBody>
          <a:bodyPr wrap="square" rtlCol="0">
            <a:spAutoFit/>
          </a:bodyPr>
          <a:lstStyle/>
          <a:p>
            <a:pPr algn="r"/>
            <a:r>
              <a:rPr lang="sv-SE" sz="1000" i="1" dirty="0"/>
              <a:t>Johan Eklund, MSB</a:t>
            </a:r>
          </a:p>
        </p:txBody>
      </p:sp>
      <p:pic>
        <p:nvPicPr>
          <p:cNvPr id="7" name="Bildobjekt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52748" y="1099075"/>
            <a:ext cx="1642682" cy="2464574"/>
          </a:xfrm>
          <a:prstGeom prst="rect">
            <a:avLst/>
          </a:prstGeom>
        </p:spPr>
      </p:pic>
      <p:sp>
        <p:nvSpPr>
          <p:cNvPr id="8" name="textruta 7"/>
          <p:cNvSpPr txBox="1"/>
          <p:nvPr/>
        </p:nvSpPr>
        <p:spPr>
          <a:xfrm>
            <a:off x="7622625" y="3549458"/>
            <a:ext cx="1950735" cy="246221"/>
          </a:xfrm>
          <a:prstGeom prst="rect">
            <a:avLst/>
          </a:prstGeom>
          <a:noFill/>
        </p:spPr>
        <p:txBody>
          <a:bodyPr wrap="square" rtlCol="0">
            <a:spAutoFit/>
          </a:bodyPr>
          <a:lstStyle/>
          <a:p>
            <a:pPr algn="r"/>
            <a:r>
              <a:rPr lang="sv-SE" sz="1000" i="1" dirty="0"/>
              <a:t>Thomas Henriksson, MSB</a:t>
            </a:r>
          </a:p>
        </p:txBody>
      </p:sp>
      <p:pic>
        <p:nvPicPr>
          <p:cNvPr id="9" name="Bildobjekt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1679" y="4039809"/>
            <a:ext cx="2332636" cy="1554743"/>
          </a:xfrm>
          <a:prstGeom prst="rect">
            <a:avLst/>
          </a:prstGeom>
        </p:spPr>
      </p:pic>
      <p:sp>
        <p:nvSpPr>
          <p:cNvPr id="10" name="textruta 9"/>
          <p:cNvSpPr txBox="1"/>
          <p:nvPr/>
        </p:nvSpPr>
        <p:spPr>
          <a:xfrm>
            <a:off x="273320" y="5598684"/>
            <a:ext cx="2332636" cy="246221"/>
          </a:xfrm>
          <a:prstGeom prst="rect">
            <a:avLst/>
          </a:prstGeom>
          <a:noFill/>
        </p:spPr>
        <p:txBody>
          <a:bodyPr wrap="square" rtlCol="0">
            <a:spAutoFit/>
          </a:bodyPr>
          <a:lstStyle/>
          <a:p>
            <a:pPr algn="r"/>
            <a:r>
              <a:rPr lang="sv-SE" sz="1000" i="1" dirty="0"/>
              <a:t>Thomas Henriksson, MSB</a:t>
            </a:r>
          </a:p>
        </p:txBody>
      </p:sp>
      <p:pic>
        <p:nvPicPr>
          <p:cNvPr id="11" name="Bildobjekt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49974" y="4039808"/>
            <a:ext cx="2332115" cy="1554743"/>
          </a:xfrm>
          <a:prstGeom prst="rect">
            <a:avLst/>
          </a:prstGeom>
        </p:spPr>
      </p:pic>
      <p:pic>
        <p:nvPicPr>
          <p:cNvPr id="12" name="Bildobjekt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17575" y="4039809"/>
            <a:ext cx="1985554" cy="1553239"/>
          </a:xfrm>
          <a:prstGeom prst="rect">
            <a:avLst/>
          </a:prstGeom>
        </p:spPr>
      </p:pic>
      <p:sp>
        <p:nvSpPr>
          <p:cNvPr id="13" name="textruta 12"/>
          <p:cNvSpPr txBox="1"/>
          <p:nvPr/>
        </p:nvSpPr>
        <p:spPr>
          <a:xfrm>
            <a:off x="4439950" y="5586306"/>
            <a:ext cx="2758109" cy="246221"/>
          </a:xfrm>
          <a:prstGeom prst="rect">
            <a:avLst/>
          </a:prstGeom>
          <a:noFill/>
        </p:spPr>
        <p:txBody>
          <a:bodyPr wrap="square" rtlCol="0">
            <a:spAutoFit/>
          </a:bodyPr>
          <a:lstStyle/>
          <a:p>
            <a:pPr algn="r"/>
            <a:r>
              <a:rPr lang="sv-SE" sz="1000" i="1" dirty="0"/>
              <a:t>Johan Eklund, MSB</a:t>
            </a:r>
          </a:p>
        </p:txBody>
      </p:sp>
      <p:sp>
        <p:nvSpPr>
          <p:cNvPr id="14" name="textruta 13"/>
          <p:cNvSpPr txBox="1"/>
          <p:nvPr/>
        </p:nvSpPr>
        <p:spPr>
          <a:xfrm>
            <a:off x="7739307" y="5593048"/>
            <a:ext cx="1950735" cy="246221"/>
          </a:xfrm>
          <a:prstGeom prst="rect">
            <a:avLst/>
          </a:prstGeom>
          <a:noFill/>
        </p:spPr>
        <p:txBody>
          <a:bodyPr wrap="square" rtlCol="0">
            <a:spAutoFit/>
          </a:bodyPr>
          <a:lstStyle/>
          <a:p>
            <a:pPr algn="r"/>
            <a:r>
              <a:rPr lang="sv-SE" sz="1000" i="1" dirty="0"/>
              <a:t>Thomas Henriksson, MSB</a:t>
            </a:r>
          </a:p>
        </p:txBody>
      </p:sp>
      <p:pic>
        <p:nvPicPr>
          <p:cNvPr id="15" name="Bildobjekt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46737" y="4039810"/>
            <a:ext cx="2329856" cy="1553238"/>
          </a:xfrm>
          <a:prstGeom prst="rect">
            <a:avLst/>
          </a:prstGeom>
        </p:spPr>
      </p:pic>
      <p:sp>
        <p:nvSpPr>
          <p:cNvPr id="16" name="textruta 15"/>
          <p:cNvSpPr txBox="1"/>
          <p:nvPr/>
        </p:nvSpPr>
        <p:spPr>
          <a:xfrm>
            <a:off x="2308484" y="5596870"/>
            <a:ext cx="2758109" cy="246221"/>
          </a:xfrm>
          <a:prstGeom prst="rect">
            <a:avLst/>
          </a:prstGeom>
          <a:noFill/>
        </p:spPr>
        <p:txBody>
          <a:bodyPr wrap="square" rtlCol="0">
            <a:spAutoFit/>
          </a:bodyPr>
          <a:lstStyle/>
          <a:p>
            <a:pPr algn="r"/>
            <a:r>
              <a:rPr lang="sv-SE" sz="1000" i="1" dirty="0"/>
              <a:t>Johan Eklund, MSB</a:t>
            </a:r>
          </a:p>
        </p:txBody>
      </p:sp>
      <p:pic>
        <p:nvPicPr>
          <p:cNvPr id="17" name="Bildobjekt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9922" y="1099074"/>
            <a:ext cx="1614296" cy="2464575"/>
          </a:xfrm>
          <a:prstGeom prst="rect">
            <a:avLst/>
          </a:prstGeom>
        </p:spPr>
      </p:pic>
      <p:sp>
        <p:nvSpPr>
          <p:cNvPr id="18" name="textruta 17"/>
          <p:cNvSpPr txBox="1"/>
          <p:nvPr/>
        </p:nvSpPr>
        <p:spPr>
          <a:xfrm>
            <a:off x="9706097" y="3559544"/>
            <a:ext cx="1793366" cy="246221"/>
          </a:xfrm>
          <a:prstGeom prst="rect">
            <a:avLst/>
          </a:prstGeom>
          <a:noFill/>
        </p:spPr>
        <p:txBody>
          <a:bodyPr wrap="square" rtlCol="0">
            <a:spAutoFit/>
          </a:bodyPr>
          <a:lstStyle/>
          <a:p>
            <a:pPr algn="r"/>
            <a:r>
              <a:rPr lang="sv-SE" sz="1000" i="1" dirty="0"/>
              <a:t>Johan Eklund, MSB</a:t>
            </a:r>
          </a:p>
        </p:txBody>
      </p:sp>
    </p:spTree>
    <p:extLst>
      <p:ext uri="{BB962C8B-B14F-4D97-AF65-F5344CB8AC3E}">
        <p14:creationId xmlns:p14="http://schemas.microsoft.com/office/powerpoint/2010/main" val="45796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E379F-5493-452B-B75C-8D8C42D1C399}"/>
              </a:ext>
            </a:extLst>
          </p:cNvPr>
          <p:cNvSpPr>
            <a:spLocks noGrp="1"/>
          </p:cNvSpPr>
          <p:nvPr>
            <p:ph type="title"/>
          </p:nvPr>
        </p:nvSpPr>
        <p:spPr/>
        <p:txBody>
          <a:bodyPr/>
          <a:lstStyle/>
          <a:p>
            <a:r>
              <a:rPr lang="sv-SE" dirty="0"/>
              <a:t>Våra samhällsviktiga verksamheter</a:t>
            </a:r>
          </a:p>
        </p:txBody>
      </p:sp>
      <p:sp>
        <p:nvSpPr>
          <p:cNvPr id="4" name="Platshållare för innehåll 2">
            <a:extLst>
              <a:ext uri="{FF2B5EF4-FFF2-40B4-BE49-F238E27FC236}">
                <a16:creationId xmlns:a16="http://schemas.microsoft.com/office/drawing/2014/main" id="{B702DFCC-42F9-475F-A6C0-95B798898481}"/>
              </a:ext>
            </a:extLst>
          </p:cNvPr>
          <p:cNvSpPr>
            <a:spLocks noGrp="1"/>
          </p:cNvSpPr>
          <p:nvPr>
            <p:ph idx="1"/>
          </p:nvPr>
        </p:nvSpPr>
        <p:spPr/>
        <p:txBody>
          <a:bodyPr>
            <a:normAutofit/>
          </a:bodyPr>
          <a:lstStyle/>
          <a:p>
            <a:pPr marL="0" indent="0">
              <a:buNone/>
            </a:pPr>
            <a:r>
              <a:rPr lang="sv-SE" sz="2000" i="1" dirty="0"/>
              <a:t>[Kommentar: Här kan du lägga in exempel på samhällsviktiga verksamheter i er organisation.] </a:t>
            </a:r>
          </a:p>
          <a:p>
            <a:pPr marL="0" indent="0">
              <a:buNone/>
            </a:pPr>
            <a:endParaRPr lang="sv-SE" sz="2000" dirty="0"/>
          </a:p>
          <a:p>
            <a:r>
              <a:rPr lang="sv-SE" sz="2000" dirty="0">
                <a:solidFill>
                  <a:schemeClr val="tx1"/>
                </a:solidFill>
              </a:rPr>
              <a:t>Exempel samhällsviktig verksamhet</a:t>
            </a:r>
          </a:p>
          <a:p>
            <a:r>
              <a:rPr lang="sv-SE" sz="2000" dirty="0">
                <a:solidFill>
                  <a:schemeClr val="tx1"/>
                </a:solidFill>
              </a:rPr>
              <a:t>Exempel samhällsviktig verksamhet</a:t>
            </a:r>
          </a:p>
          <a:p>
            <a:r>
              <a:rPr lang="sv-SE" sz="2000" dirty="0">
                <a:solidFill>
                  <a:schemeClr val="tx1"/>
                </a:solidFill>
              </a:rPr>
              <a:t>Exempel samhällsviktig verksamhet</a:t>
            </a:r>
          </a:p>
        </p:txBody>
      </p:sp>
    </p:spTree>
    <p:extLst>
      <p:ext uri="{BB962C8B-B14F-4D97-AF65-F5344CB8AC3E}">
        <p14:creationId xmlns:p14="http://schemas.microsoft.com/office/powerpoint/2010/main" val="226143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1E3A09-C1B8-45CF-9005-B3BF4F9F092C}"/>
              </a:ext>
            </a:extLst>
          </p:cNvPr>
          <p:cNvSpPr>
            <a:spLocks noGrp="1"/>
          </p:cNvSpPr>
          <p:nvPr>
            <p:ph type="title"/>
          </p:nvPr>
        </p:nvSpPr>
        <p:spPr/>
        <p:txBody>
          <a:bodyPr/>
          <a:lstStyle/>
          <a:p>
            <a:r>
              <a:rPr lang="sv-SE" dirty="0"/>
              <a:t>Kontinuitetshantering är ett sätt att upprätthålla de verksamheter som alltid måste fungera</a:t>
            </a:r>
          </a:p>
        </p:txBody>
      </p:sp>
      <p:sp>
        <p:nvSpPr>
          <p:cNvPr id="11" name="Platshållare för innehåll 2">
            <a:extLst>
              <a:ext uri="{FF2B5EF4-FFF2-40B4-BE49-F238E27FC236}">
                <a16:creationId xmlns:a16="http://schemas.microsoft.com/office/drawing/2014/main" id="{4003F7E1-1BFE-420F-9BC4-0EA34102207C}"/>
              </a:ext>
            </a:extLst>
          </p:cNvPr>
          <p:cNvSpPr>
            <a:spLocks noGrp="1"/>
          </p:cNvSpPr>
          <p:nvPr>
            <p:ph idx="1"/>
          </p:nvPr>
        </p:nvSpPr>
        <p:spPr>
          <a:xfrm>
            <a:off x="1773388" y="2849319"/>
            <a:ext cx="5376712" cy="2040181"/>
          </a:xfrm>
        </p:spPr>
        <p:txBody>
          <a:bodyPr/>
          <a:lstStyle/>
          <a:p>
            <a:pPr marL="0" indent="0">
              <a:buNone/>
            </a:pPr>
            <a:r>
              <a:rPr lang="sv-SE" sz="2000" dirty="0"/>
              <a:t>Genom att kartlägga, analysera och vidta åtgärder stärker vi förmågan att upprätthålla vår samhällsviktiga verksamhet – oavsett typ av störning. </a:t>
            </a:r>
          </a:p>
          <a:p>
            <a:pPr marL="0" indent="0">
              <a:buNone/>
            </a:pPr>
            <a:endParaRPr lang="sv-SE" sz="2000" dirty="0"/>
          </a:p>
          <a:p>
            <a:endParaRPr lang="sv-SE" dirty="0"/>
          </a:p>
        </p:txBody>
      </p:sp>
      <p:pic>
        <p:nvPicPr>
          <p:cNvPr id="5" name="Bildobjekt 4">
            <a:extLst>
              <a:ext uri="{FF2B5EF4-FFF2-40B4-BE49-F238E27FC236}">
                <a16:creationId xmlns:a16="http://schemas.microsoft.com/office/drawing/2014/main" id="{FACB4105-29BF-4A1C-AE29-45FB921A5D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2334" y="2246386"/>
            <a:ext cx="3783568" cy="3646414"/>
          </a:xfrm>
          <a:prstGeom prst="rect">
            <a:avLst/>
          </a:prstGeom>
        </p:spPr>
      </p:pic>
    </p:spTree>
    <p:extLst>
      <p:ext uri="{BB962C8B-B14F-4D97-AF65-F5344CB8AC3E}">
        <p14:creationId xmlns:p14="http://schemas.microsoft.com/office/powerpoint/2010/main" val="194727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178DD-578A-4A8D-8D70-EF519FFEAD44}"/>
              </a:ext>
            </a:extLst>
          </p:cNvPr>
          <p:cNvSpPr>
            <a:spLocks noGrp="1"/>
          </p:cNvSpPr>
          <p:nvPr>
            <p:ph type="title"/>
          </p:nvPr>
        </p:nvSpPr>
        <p:spPr>
          <a:xfrm>
            <a:off x="550842" y="632349"/>
            <a:ext cx="9382429" cy="935022"/>
          </a:xfrm>
        </p:spPr>
        <p:txBody>
          <a:bodyPr/>
          <a:lstStyle/>
          <a:p>
            <a:r>
              <a:rPr lang="sv-SE" sz="2400" b="0" dirty="0"/>
              <a:t>Stora delar av samhället har drabbats av ett strömavbrott som varar flera dygn. </a:t>
            </a:r>
            <a:r>
              <a:rPr lang="sv-SE" sz="2400" dirty="0"/>
              <a:t>Vad händer i er verksamhet?</a:t>
            </a:r>
          </a:p>
        </p:txBody>
      </p:sp>
      <p:pic>
        <p:nvPicPr>
          <p:cNvPr id="5" name="Bildobjekt 4">
            <a:extLst>
              <a:ext uri="{FF2B5EF4-FFF2-40B4-BE49-F238E27FC236}">
                <a16:creationId xmlns:a16="http://schemas.microsoft.com/office/drawing/2014/main" id="{860EEA07-698E-4CA6-BDC3-4BCD96707E54}"/>
              </a:ext>
            </a:extLst>
          </p:cNvPr>
          <p:cNvPicPr>
            <a:picLocks noChangeAspect="1"/>
          </p:cNvPicPr>
          <p:nvPr/>
        </p:nvPicPr>
        <p:blipFill rotWithShape="1">
          <a:blip r:embed="rId3">
            <a:extLst>
              <a:ext uri="{28A0092B-C50C-407E-A947-70E740481C1C}">
                <a14:useLocalDpi xmlns:a14="http://schemas.microsoft.com/office/drawing/2010/main" val="0"/>
              </a:ext>
            </a:extLst>
          </a:blip>
          <a:srcRect l="2774"/>
          <a:stretch/>
        </p:blipFill>
        <p:spPr>
          <a:xfrm>
            <a:off x="550842" y="1644374"/>
            <a:ext cx="10761030" cy="4286758"/>
          </a:xfrm>
          <a:prstGeom prst="rect">
            <a:avLst/>
          </a:prstGeom>
        </p:spPr>
      </p:pic>
      <p:pic>
        <p:nvPicPr>
          <p:cNvPr id="7" name="Bildobjekt 6">
            <a:extLst>
              <a:ext uri="{FF2B5EF4-FFF2-40B4-BE49-F238E27FC236}">
                <a16:creationId xmlns:a16="http://schemas.microsoft.com/office/drawing/2014/main" id="{36B24739-037B-4B91-93B1-9D0ACD212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42" y="1644374"/>
            <a:ext cx="10761030" cy="4286758"/>
          </a:xfrm>
          <a:prstGeom prst="rect">
            <a:avLst/>
          </a:prstGeom>
        </p:spPr>
      </p:pic>
      <p:sp>
        <p:nvSpPr>
          <p:cNvPr id="8" name="textruta 7">
            <a:extLst>
              <a:ext uri="{FF2B5EF4-FFF2-40B4-BE49-F238E27FC236}">
                <a16:creationId xmlns:a16="http://schemas.microsoft.com/office/drawing/2014/main" id="{47B8829A-0C72-4C20-82D0-AAABE4054CEA}"/>
              </a:ext>
            </a:extLst>
          </p:cNvPr>
          <p:cNvSpPr txBox="1"/>
          <p:nvPr/>
        </p:nvSpPr>
        <p:spPr>
          <a:xfrm>
            <a:off x="589345" y="6040985"/>
            <a:ext cx="2666198" cy="338554"/>
          </a:xfrm>
          <a:prstGeom prst="rect">
            <a:avLst/>
          </a:prstGeom>
          <a:noFill/>
        </p:spPr>
        <p:txBody>
          <a:bodyPr wrap="square" rtlCol="0">
            <a:spAutoFit/>
          </a:bodyPr>
          <a:lstStyle/>
          <a:p>
            <a:r>
              <a:rPr lang="sv-SE" sz="1600" b="1" dirty="0"/>
              <a:t>Med</a:t>
            </a:r>
            <a:r>
              <a:rPr lang="sv-SE" sz="1600" dirty="0"/>
              <a:t> en plan B</a:t>
            </a:r>
          </a:p>
        </p:txBody>
      </p:sp>
      <p:cxnSp>
        <p:nvCxnSpPr>
          <p:cNvPr id="10" name="Rak koppling 9">
            <a:extLst>
              <a:ext uri="{FF2B5EF4-FFF2-40B4-BE49-F238E27FC236}">
                <a16:creationId xmlns:a16="http://schemas.microsoft.com/office/drawing/2014/main" id="{EEAF4852-AF56-4D77-B755-2A4BF61D01A9}"/>
              </a:ext>
            </a:extLst>
          </p:cNvPr>
          <p:cNvCxnSpPr>
            <a:cxnSpLocks/>
          </p:cNvCxnSpPr>
          <p:nvPr/>
        </p:nvCxnSpPr>
        <p:spPr>
          <a:xfrm>
            <a:off x="550842" y="6040985"/>
            <a:ext cx="0" cy="3385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FFFC9EBA-48FB-4C0B-9C57-0AEED54C7AEB}"/>
              </a:ext>
            </a:extLst>
          </p:cNvPr>
          <p:cNvSpPr txBox="1"/>
          <p:nvPr/>
        </p:nvSpPr>
        <p:spPr>
          <a:xfrm>
            <a:off x="589345" y="6040985"/>
            <a:ext cx="2666198" cy="338554"/>
          </a:xfrm>
          <a:prstGeom prst="rect">
            <a:avLst/>
          </a:prstGeom>
          <a:noFill/>
        </p:spPr>
        <p:txBody>
          <a:bodyPr wrap="square" rtlCol="0">
            <a:spAutoFit/>
          </a:bodyPr>
          <a:lstStyle/>
          <a:p>
            <a:r>
              <a:rPr lang="sv-SE" sz="1600" b="1" dirty="0"/>
              <a:t>Utan</a:t>
            </a:r>
            <a:r>
              <a:rPr lang="sv-SE" sz="1600" dirty="0"/>
              <a:t> en plan B</a:t>
            </a:r>
          </a:p>
        </p:txBody>
      </p:sp>
    </p:spTree>
    <p:extLst>
      <p:ext uri="{BB962C8B-B14F-4D97-AF65-F5344CB8AC3E}">
        <p14:creationId xmlns:p14="http://schemas.microsoft.com/office/powerpoint/2010/main" val="20251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178DD-578A-4A8D-8D70-EF519FFEAD44}"/>
              </a:ext>
            </a:extLst>
          </p:cNvPr>
          <p:cNvSpPr>
            <a:spLocks noGrp="1"/>
          </p:cNvSpPr>
          <p:nvPr>
            <p:ph type="title"/>
          </p:nvPr>
        </p:nvSpPr>
        <p:spPr>
          <a:xfrm>
            <a:off x="550842" y="632349"/>
            <a:ext cx="9382429" cy="935022"/>
          </a:xfrm>
        </p:spPr>
        <p:txBody>
          <a:bodyPr/>
          <a:lstStyle/>
          <a:p>
            <a:r>
              <a:rPr lang="sv-SE" sz="2400" b="0" dirty="0"/>
              <a:t>Samhället har drabbats av ett allvarligt IT-avbrott. </a:t>
            </a:r>
            <a:br>
              <a:rPr lang="sv-SE" sz="2400" b="0" dirty="0"/>
            </a:br>
            <a:r>
              <a:rPr lang="sv-SE" sz="2400" dirty="0"/>
              <a:t>Vad händer i er verksamhet?</a:t>
            </a:r>
          </a:p>
        </p:txBody>
      </p:sp>
      <p:pic>
        <p:nvPicPr>
          <p:cNvPr id="5" name="Bildobjekt 4">
            <a:extLst>
              <a:ext uri="{FF2B5EF4-FFF2-40B4-BE49-F238E27FC236}">
                <a16:creationId xmlns:a16="http://schemas.microsoft.com/office/drawing/2014/main" id="{860EEA07-698E-4CA6-BDC3-4BCD96707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92" y="1644374"/>
            <a:ext cx="10686329" cy="4286758"/>
          </a:xfrm>
          <a:prstGeom prst="rect">
            <a:avLst/>
          </a:prstGeom>
        </p:spPr>
      </p:pic>
      <p:pic>
        <p:nvPicPr>
          <p:cNvPr id="7" name="Bildobjekt 6">
            <a:extLst>
              <a:ext uri="{FF2B5EF4-FFF2-40B4-BE49-F238E27FC236}">
                <a16:creationId xmlns:a16="http://schemas.microsoft.com/office/drawing/2014/main" id="{36B24739-037B-4B91-93B1-9D0ACD212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92" y="1644374"/>
            <a:ext cx="10686329" cy="4286758"/>
          </a:xfrm>
          <a:prstGeom prst="rect">
            <a:avLst/>
          </a:prstGeom>
        </p:spPr>
      </p:pic>
      <p:sp>
        <p:nvSpPr>
          <p:cNvPr id="8" name="textruta 7">
            <a:extLst>
              <a:ext uri="{FF2B5EF4-FFF2-40B4-BE49-F238E27FC236}">
                <a16:creationId xmlns:a16="http://schemas.microsoft.com/office/drawing/2014/main" id="{47B8829A-0C72-4C20-82D0-AAABE4054CEA}"/>
              </a:ext>
            </a:extLst>
          </p:cNvPr>
          <p:cNvSpPr txBox="1"/>
          <p:nvPr/>
        </p:nvSpPr>
        <p:spPr>
          <a:xfrm>
            <a:off x="589345" y="6040985"/>
            <a:ext cx="2666198" cy="338554"/>
          </a:xfrm>
          <a:prstGeom prst="rect">
            <a:avLst/>
          </a:prstGeom>
          <a:noFill/>
        </p:spPr>
        <p:txBody>
          <a:bodyPr wrap="square" rtlCol="0">
            <a:spAutoFit/>
          </a:bodyPr>
          <a:lstStyle/>
          <a:p>
            <a:r>
              <a:rPr lang="sv-SE" sz="1600" b="1" dirty="0"/>
              <a:t>Med</a:t>
            </a:r>
            <a:r>
              <a:rPr lang="sv-SE" sz="1600" dirty="0"/>
              <a:t> en plan B</a:t>
            </a:r>
          </a:p>
        </p:txBody>
      </p:sp>
      <p:cxnSp>
        <p:nvCxnSpPr>
          <p:cNvPr id="10" name="Rak koppling 9">
            <a:extLst>
              <a:ext uri="{FF2B5EF4-FFF2-40B4-BE49-F238E27FC236}">
                <a16:creationId xmlns:a16="http://schemas.microsoft.com/office/drawing/2014/main" id="{EEAF4852-AF56-4D77-B755-2A4BF61D01A9}"/>
              </a:ext>
            </a:extLst>
          </p:cNvPr>
          <p:cNvCxnSpPr>
            <a:cxnSpLocks/>
          </p:cNvCxnSpPr>
          <p:nvPr/>
        </p:nvCxnSpPr>
        <p:spPr>
          <a:xfrm>
            <a:off x="550842" y="6040985"/>
            <a:ext cx="0" cy="3385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FFFC9EBA-48FB-4C0B-9C57-0AEED54C7AEB}"/>
              </a:ext>
            </a:extLst>
          </p:cNvPr>
          <p:cNvSpPr txBox="1"/>
          <p:nvPr/>
        </p:nvSpPr>
        <p:spPr>
          <a:xfrm>
            <a:off x="589345" y="6040985"/>
            <a:ext cx="2666198" cy="338554"/>
          </a:xfrm>
          <a:prstGeom prst="rect">
            <a:avLst/>
          </a:prstGeom>
          <a:noFill/>
        </p:spPr>
        <p:txBody>
          <a:bodyPr wrap="square" rtlCol="0">
            <a:spAutoFit/>
          </a:bodyPr>
          <a:lstStyle/>
          <a:p>
            <a:r>
              <a:rPr lang="sv-SE" sz="1600" b="1" dirty="0"/>
              <a:t>Utan</a:t>
            </a:r>
            <a:r>
              <a:rPr lang="sv-SE" sz="1600" dirty="0"/>
              <a:t> en plan B</a:t>
            </a:r>
          </a:p>
        </p:txBody>
      </p:sp>
    </p:spTree>
    <p:extLst>
      <p:ext uri="{BB962C8B-B14F-4D97-AF65-F5344CB8AC3E}">
        <p14:creationId xmlns:p14="http://schemas.microsoft.com/office/powerpoint/2010/main" val="33939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178DD-578A-4A8D-8D70-EF519FFEAD44}"/>
              </a:ext>
            </a:extLst>
          </p:cNvPr>
          <p:cNvSpPr>
            <a:spLocks noGrp="1"/>
          </p:cNvSpPr>
          <p:nvPr>
            <p:ph type="title"/>
          </p:nvPr>
        </p:nvSpPr>
        <p:spPr>
          <a:xfrm>
            <a:off x="550842" y="632349"/>
            <a:ext cx="9382429" cy="935022"/>
          </a:xfrm>
        </p:spPr>
        <p:txBody>
          <a:bodyPr/>
          <a:lstStyle/>
          <a:p>
            <a:r>
              <a:rPr lang="sv-SE" sz="2400" b="0" dirty="0"/>
              <a:t>Över 50% av personalen kan inte komma till jobbet. </a:t>
            </a:r>
            <a:br>
              <a:rPr lang="sv-SE" sz="2400" b="0" dirty="0"/>
            </a:br>
            <a:r>
              <a:rPr lang="sv-SE" sz="2400" dirty="0"/>
              <a:t>Vad händer i er verksamhet?</a:t>
            </a:r>
          </a:p>
        </p:txBody>
      </p:sp>
      <p:pic>
        <p:nvPicPr>
          <p:cNvPr id="5" name="Bildobjekt 4">
            <a:extLst>
              <a:ext uri="{FF2B5EF4-FFF2-40B4-BE49-F238E27FC236}">
                <a16:creationId xmlns:a16="http://schemas.microsoft.com/office/drawing/2014/main" id="{860EEA07-698E-4CA6-BDC3-4BCD96707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66" y="1644374"/>
            <a:ext cx="10655981" cy="4286758"/>
          </a:xfrm>
          <a:prstGeom prst="rect">
            <a:avLst/>
          </a:prstGeom>
        </p:spPr>
      </p:pic>
      <p:pic>
        <p:nvPicPr>
          <p:cNvPr id="7" name="Bildobjekt 6">
            <a:extLst>
              <a:ext uri="{FF2B5EF4-FFF2-40B4-BE49-F238E27FC236}">
                <a16:creationId xmlns:a16="http://schemas.microsoft.com/office/drawing/2014/main" id="{36B24739-037B-4B91-93B1-9D0ACD212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3" y="1644374"/>
            <a:ext cx="10659788" cy="4286758"/>
          </a:xfrm>
          <a:prstGeom prst="rect">
            <a:avLst/>
          </a:prstGeom>
        </p:spPr>
      </p:pic>
      <p:sp>
        <p:nvSpPr>
          <p:cNvPr id="8" name="textruta 7">
            <a:extLst>
              <a:ext uri="{FF2B5EF4-FFF2-40B4-BE49-F238E27FC236}">
                <a16:creationId xmlns:a16="http://schemas.microsoft.com/office/drawing/2014/main" id="{47B8829A-0C72-4C20-82D0-AAABE4054CEA}"/>
              </a:ext>
            </a:extLst>
          </p:cNvPr>
          <p:cNvSpPr txBox="1"/>
          <p:nvPr/>
        </p:nvSpPr>
        <p:spPr>
          <a:xfrm>
            <a:off x="589345" y="6040985"/>
            <a:ext cx="2666198" cy="338554"/>
          </a:xfrm>
          <a:prstGeom prst="rect">
            <a:avLst/>
          </a:prstGeom>
          <a:noFill/>
        </p:spPr>
        <p:txBody>
          <a:bodyPr wrap="square" rtlCol="0">
            <a:spAutoFit/>
          </a:bodyPr>
          <a:lstStyle/>
          <a:p>
            <a:r>
              <a:rPr lang="sv-SE" sz="1600" b="1" dirty="0"/>
              <a:t>Med</a:t>
            </a:r>
            <a:r>
              <a:rPr lang="sv-SE" sz="1600" dirty="0"/>
              <a:t> en plan B</a:t>
            </a:r>
          </a:p>
        </p:txBody>
      </p:sp>
      <p:cxnSp>
        <p:nvCxnSpPr>
          <p:cNvPr id="10" name="Rak koppling 9">
            <a:extLst>
              <a:ext uri="{FF2B5EF4-FFF2-40B4-BE49-F238E27FC236}">
                <a16:creationId xmlns:a16="http://schemas.microsoft.com/office/drawing/2014/main" id="{EEAF4852-AF56-4D77-B755-2A4BF61D01A9}"/>
              </a:ext>
            </a:extLst>
          </p:cNvPr>
          <p:cNvCxnSpPr>
            <a:cxnSpLocks/>
          </p:cNvCxnSpPr>
          <p:nvPr/>
        </p:nvCxnSpPr>
        <p:spPr>
          <a:xfrm>
            <a:off x="550842" y="6040985"/>
            <a:ext cx="0" cy="3385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FFFC9EBA-48FB-4C0B-9C57-0AEED54C7AEB}"/>
              </a:ext>
            </a:extLst>
          </p:cNvPr>
          <p:cNvSpPr txBox="1"/>
          <p:nvPr/>
        </p:nvSpPr>
        <p:spPr>
          <a:xfrm>
            <a:off x="589345" y="6040985"/>
            <a:ext cx="2666198" cy="338554"/>
          </a:xfrm>
          <a:prstGeom prst="rect">
            <a:avLst/>
          </a:prstGeom>
          <a:noFill/>
        </p:spPr>
        <p:txBody>
          <a:bodyPr wrap="square" rtlCol="0">
            <a:spAutoFit/>
          </a:bodyPr>
          <a:lstStyle/>
          <a:p>
            <a:r>
              <a:rPr lang="sv-SE" sz="1600" b="1" dirty="0"/>
              <a:t>Utan</a:t>
            </a:r>
            <a:r>
              <a:rPr lang="sv-SE" sz="1600" dirty="0"/>
              <a:t> en plan B</a:t>
            </a:r>
          </a:p>
        </p:txBody>
      </p:sp>
    </p:spTree>
    <p:extLst>
      <p:ext uri="{BB962C8B-B14F-4D97-AF65-F5344CB8AC3E}">
        <p14:creationId xmlns:p14="http://schemas.microsoft.com/office/powerpoint/2010/main" val="11624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1103</TotalTime>
  <Words>2320</Words>
  <Application>Microsoft Office PowerPoint</Application>
  <PresentationFormat>Bredbild</PresentationFormat>
  <Paragraphs>239</Paragraphs>
  <Slides>14</Slides>
  <Notes>12</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14</vt:i4>
      </vt:variant>
    </vt:vector>
  </HeadingPairs>
  <TitlesOfParts>
    <vt:vector size="22" baseType="lpstr">
      <vt:lpstr>Arial</vt:lpstr>
      <vt:lpstr>Calibri</vt:lpstr>
      <vt:lpstr>Century Gothic</vt:lpstr>
      <vt:lpstr>Georgia</vt:lpstr>
      <vt:lpstr>Times New Roman</vt:lpstr>
      <vt:lpstr>Verdana</vt:lpstr>
      <vt:lpstr>MSB PPT Egna</vt:lpstr>
      <vt:lpstr>1_MSB PPT Egna</vt:lpstr>
      <vt:lpstr>Kontinuitetshantering – En presentation som beskriver nyttan</vt:lpstr>
      <vt:lpstr>Om materialet</vt:lpstr>
      <vt:lpstr>När vardagen inte är sig lik</vt:lpstr>
      <vt:lpstr>PowerPoint-presentation</vt:lpstr>
      <vt:lpstr>Våra samhällsviktiga verksamheter</vt:lpstr>
      <vt:lpstr>Kontinuitetshantering är ett sätt att upprätthålla de verksamheter som alltid måste fungera</vt:lpstr>
      <vt:lpstr>Stora delar av samhället har drabbats av ett strömavbrott som varar flera dygn. Vad händer i er verksamhet?</vt:lpstr>
      <vt:lpstr>Samhället har drabbats av ett allvarligt IT-avbrott.  Vad händer i er verksamhet?</vt:lpstr>
      <vt:lpstr>Över 50% av personalen kan inte komma till jobbet.  Vad händer i er verksamhet?</vt:lpstr>
      <vt:lpstr>Kontinuitetshantering gör skillnad!</vt:lpstr>
      <vt:lpstr>Kontinuitetshantering inom samhällsviktig verksamhet </vt:lpstr>
      <vt:lpstr>Vilka krav ställs på oss och vår verksamhet?</vt:lpstr>
      <vt:lpstr>Tre snabba för att starta vårt arbete</vt:lpstr>
      <vt:lpstr>www.msb.se/kontinuitetshantering</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Kullgren Ida</dc:creator>
  <cp:lastModifiedBy>Grundel Alexandra</cp:lastModifiedBy>
  <cp:revision>132</cp:revision>
  <cp:lastPrinted>2019-04-04T07:19:06Z</cp:lastPrinted>
  <dcterms:created xsi:type="dcterms:W3CDTF">2019-03-07T08:37:48Z</dcterms:created>
  <dcterms:modified xsi:type="dcterms:W3CDTF">2019-06-14T06:22:23Z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