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4"/>
    <p:sldMasterId id="2147483700" r:id="rId5"/>
    <p:sldMasterId id="2147483684" r:id="rId6"/>
    <p:sldMasterId id="2147483676" r:id="rId7"/>
    <p:sldMasterId id="2147483668" r:id="rId8"/>
    <p:sldMasterId id="2147483708" r:id="rId9"/>
  </p:sldMasterIdLst>
  <p:notesMasterIdLst>
    <p:notesMasterId r:id="rId23"/>
  </p:notesMasterIdLst>
  <p:sldIdLst>
    <p:sldId id="274" r:id="rId10"/>
    <p:sldId id="275" r:id="rId11"/>
    <p:sldId id="276" r:id="rId12"/>
    <p:sldId id="278" r:id="rId13"/>
    <p:sldId id="279" r:id="rId14"/>
    <p:sldId id="280" r:id="rId15"/>
    <p:sldId id="281" r:id="rId16"/>
    <p:sldId id="282" r:id="rId17"/>
    <p:sldId id="287" r:id="rId18"/>
    <p:sldId id="283" r:id="rId19"/>
    <p:sldId id="284" r:id="rId20"/>
    <p:sldId id="285" r:id="rId21"/>
    <p:sldId id="286" r:id="rId2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A6B15B-EA67-F29D-EA74-270E27829936}" name="Linnea Åkerberg" initials="LÅ" userId="S::linnea@advant.se::bacf3152-3bd3-4df1-b0f1-24347c818fd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DE8"/>
    <a:srgbClr val="D77141"/>
    <a:srgbClr val="E7E7E7"/>
    <a:srgbClr val="CECECE"/>
    <a:srgbClr val="E3D2D9"/>
    <a:srgbClr val="4A49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2FE8A-6D1E-254E-B85C-BC12FD5C7A6B}" v="1" dt="2024-09-10T12:40:07.7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98" autoAdjust="0"/>
    <p:restoredTop sz="95943"/>
  </p:normalViewPr>
  <p:slideViewPr>
    <p:cSldViewPr snapToGrid="0" showGuides="1">
      <p:cViewPr varScale="1">
        <p:scale>
          <a:sx n="115" d="100"/>
          <a:sy n="115" d="100"/>
        </p:scale>
        <p:origin x="12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A97CF-7B66-564E-8D37-0AF7A822DEF0}" type="datetimeFigureOut">
              <a:rPr lang="sv-SE" smtClean="0"/>
              <a:t>2024-11-15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FEE9DA-8B3F-B346-B53F-C77B96E74553}" type="slidenum">
              <a:rPr lang="sv-SE" smtClean="0"/>
              <a:t>‹#›</a:t>
            </a:fld>
            <a:endParaRPr lang="sv-SE"/>
          </a:p>
        </p:txBody>
      </p:sp>
    </p:spTree>
    <p:extLst>
      <p:ext uri="{BB962C8B-B14F-4D97-AF65-F5344CB8AC3E}">
        <p14:creationId xmlns:p14="http://schemas.microsoft.com/office/powerpoint/2010/main" val="1817222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7FEE9DA-8B3F-B346-B53F-C77B96E74553}" type="slidenum">
              <a:rPr lang="sv-SE" smtClean="0"/>
              <a:t>3</a:t>
            </a:fld>
            <a:endParaRPr lang="sv-SE"/>
          </a:p>
        </p:txBody>
      </p:sp>
    </p:spTree>
    <p:extLst>
      <p:ext uri="{BB962C8B-B14F-4D97-AF65-F5344CB8AC3E}">
        <p14:creationId xmlns:p14="http://schemas.microsoft.com/office/powerpoint/2010/main" val="4119068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968BC-96D5-2B60-C936-7169CDA0075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08E6C0A-8193-0FE8-A7B3-BCC24B0C73B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3162532-A5A4-D900-D0F1-8FA0C8D910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CE5A92A-1822-285C-E159-8F520B2935C9}"/>
              </a:ext>
            </a:extLst>
          </p:cNvPr>
          <p:cNvSpPr>
            <a:spLocks noGrp="1"/>
          </p:cNvSpPr>
          <p:nvPr>
            <p:ph type="sldNum" sz="quarter" idx="5"/>
          </p:nvPr>
        </p:nvSpPr>
        <p:spPr/>
        <p:txBody>
          <a:bodyPr/>
          <a:lstStyle/>
          <a:p>
            <a:fld id="{27FEE9DA-8B3F-B346-B53F-C77B96E74553}" type="slidenum">
              <a:rPr lang="sv-SE" smtClean="0"/>
              <a:t>12</a:t>
            </a:fld>
            <a:endParaRPr lang="sv-SE"/>
          </a:p>
        </p:txBody>
      </p:sp>
    </p:spTree>
    <p:extLst>
      <p:ext uri="{BB962C8B-B14F-4D97-AF65-F5344CB8AC3E}">
        <p14:creationId xmlns:p14="http://schemas.microsoft.com/office/powerpoint/2010/main" val="3553758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C6147-A250-19E4-100E-7AD4FEB3FC9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5F53EF5-955F-28E5-6F97-59665F5D8C9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CC63B71-CD19-919C-9C0A-EEDC62EB097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C6BE1C9-AB3B-AA36-73B7-31929FB99E5D}"/>
              </a:ext>
            </a:extLst>
          </p:cNvPr>
          <p:cNvSpPr>
            <a:spLocks noGrp="1"/>
          </p:cNvSpPr>
          <p:nvPr>
            <p:ph type="sldNum" sz="quarter" idx="5"/>
          </p:nvPr>
        </p:nvSpPr>
        <p:spPr/>
        <p:txBody>
          <a:bodyPr/>
          <a:lstStyle/>
          <a:p>
            <a:fld id="{27FEE9DA-8B3F-B346-B53F-C77B96E74553}" type="slidenum">
              <a:rPr lang="sv-SE" smtClean="0"/>
              <a:t>4</a:t>
            </a:fld>
            <a:endParaRPr lang="sv-SE"/>
          </a:p>
        </p:txBody>
      </p:sp>
    </p:spTree>
    <p:extLst>
      <p:ext uri="{BB962C8B-B14F-4D97-AF65-F5344CB8AC3E}">
        <p14:creationId xmlns:p14="http://schemas.microsoft.com/office/powerpoint/2010/main" val="3261985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D393D-6E89-167C-1D3E-E734413112A5}"/>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42176A2A-DB19-63A7-7267-E8A7DFB0310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CF12830-C428-53E7-B232-4E9BC09CD5AA}"/>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88A83AF6-09AC-654A-21C7-1CACCAB00F86}"/>
              </a:ext>
            </a:extLst>
          </p:cNvPr>
          <p:cNvSpPr>
            <a:spLocks noGrp="1"/>
          </p:cNvSpPr>
          <p:nvPr>
            <p:ph type="sldNum" sz="quarter" idx="5"/>
          </p:nvPr>
        </p:nvSpPr>
        <p:spPr/>
        <p:txBody>
          <a:bodyPr/>
          <a:lstStyle/>
          <a:p>
            <a:fld id="{27FEE9DA-8B3F-B346-B53F-C77B96E74553}" type="slidenum">
              <a:rPr lang="sv-SE" smtClean="0"/>
              <a:t>5</a:t>
            </a:fld>
            <a:endParaRPr lang="sv-SE"/>
          </a:p>
        </p:txBody>
      </p:sp>
    </p:spTree>
    <p:extLst>
      <p:ext uri="{BB962C8B-B14F-4D97-AF65-F5344CB8AC3E}">
        <p14:creationId xmlns:p14="http://schemas.microsoft.com/office/powerpoint/2010/main" val="1418153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D0AB8-3F70-1124-4AFD-439C305FD09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70F9E3B-C366-7CBF-B0C4-5B9803F9B34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4A44D54-4F36-2E28-3E39-218E806C15D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43670587-991D-D13A-F5CB-0B9C688552BD}"/>
              </a:ext>
            </a:extLst>
          </p:cNvPr>
          <p:cNvSpPr>
            <a:spLocks noGrp="1"/>
          </p:cNvSpPr>
          <p:nvPr>
            <p:ph type="sldNum" sz="quarter" idx="5"/>
          </p:nvPr>
        </p:nvSpPr>
        <p:spPr/>
        <p:txBody>
          <a:bodyPr/>
          <a:lstStyle/>
          <a:p>
            <a:fld id="{27FEE9DA-8B3F-B346-B53F-C77B96E74553}" type="slidenum">
              <a:rPr lang="sv-SE" smtClean="0"/>
              <a:t>6</a:t>
            </a:fld>
            <a:endParaRPr lang="sv-SE"/>
          </a:p>
        </p:txBody>
      </p:sp>
    </p:spTree>
    <p:extLst>
      <p:ext uri="{BB962C8B-B14F-4D97-AF65-F5344CB8AC3E}">
        <p14:creationId xmlns:p14="http://schemas.microsoft.com/office/powerpoint/2010/main" val="1904115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C8E9B-71A4-6DCC-F9F7-5E91FEFB79FF}"/>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525345D-C856-589A-6F44-70AB4B8CEEE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4E59330-71A7-092F-2F8E-60317659B35C}"/>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DF622CF-2661-B4ED-7190-39D421BF6337}"/>
              </a:ext>
            </a:extLst>
          </p:cNvPr>
          <p:cNvSpPr>
            <a:spLocks noGrp="1"/>
          </p:cNvSpPr>
          <p:nvPr>
            <p:ph type="sldNum" sz="quarter" idx="5"/>
          </p:nvPr>
        </p:nvSpPr>
        <p:spPr/>
        <p:txBody>
          <a:bodyPr/>
          <a:lstStyle/>
          <a:p>
            <a:fld id="{27FEE9DA-8B3F-B346-B53F-C77B96E74553}" type="slidenum">
              <a:rPr lang="sv-SE" smtClean="0"/>
              <a:t>7</a:t>
            </a:fld>
            <a:endParaRPr lang="sv-SE"/>
          </a:p>
        </p:txBody>
      </p:sp>
    </p:spTree>
    <p:extLst>
      <p:ext uri="{BB962C8B-B14F-4D97-AF65-F5344CB8AC3E}">
        <p14:creationId xmlns:p14="http://schemas.microsoft.com/office/powerpoint/2010/main" val="863263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0EC635-49CC-59D6-8C49-507BFB3B8A6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F99A12B7-BF99-7B24-E26F-E5DC8B57AF6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6F5D851-138A-DE17-CB76-3139ED3ECA43}"/>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275599FB-4463-63D1-A3B0-E17324A8FBB6}"/>
              </a:ext>
            </a:extLst>
          </p:cNvPr>
          <p:cNvSpPr>
            <a:spLocks noGrp="1"/>
          </p:cNvSpPr>
          <p:nvPr>
            <p:ph type="sldNum" sz="quarter" idx="5"/>
          </p:nvPr>
        </p:nvSpPr>
        <p:spPr/>
        <p:txBody>
          <a:bodyPr/>
          <a:lstStyle/>
          <a:p>
            <a:fld id="{27FEE9DA-8B3F-B346-B53F-C77B96E74553}" type="slidenum">
              <a:rPr lang="sv-SE" smtClean="0"/>
              <a:t>8</a:t>
            </a:fld>
            <a:endParaRPr lang="sv-SE"/>
          </a:p>
        </p:txBody>
      </p:sp>
    </p:spTree>
    <p:extLst>
      <p:ext uri="{BB962C8B-B14F-4D97-AF65-F5344CB8AC3E}">
        <p14:creationId xmlns:p14="http://schemas.microsoft.com/office/powerpoint/2010/main" val="2291149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05F27-FAA4-99D6-B5EA-F8CA75A176B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1514399-B5AD-E6E9-BA2F-4F30D564AB42}"/>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3D772B8-82E1-DE01-48F3-E544573AC7FD}"/>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AAD12EB7-CE25-523A-F40D-1C818008126C}"/>
              </a:ext>
            </a:extLst>
          </p:cNvPr>
          <p:cNvSpPr>
            <a:spLocks noGrp="1"/>
          </p:cNvSpPr>
          <p:nvPr>
            <p:ph type="sldNum" sz="quarter" idx="5"/>
          </p:nvPr>
        </p:nvSpPr>
        <p:spPr/>
        <p:txBody>
          <a:bodyPr/>
          <a:lstStyle/>
          <a:p>
            <a:fld id="{27FEE9DA-8B3F-B346-B53F-C77B96E74553}" type="slidenum">
              <a:rPr lang="sv-SE" smtClean="0"/>
              <a:t>9</a:t>
            </a:fld>
            <a:endParaRPr lang="sv-SE"/>
          </a:p>
        </p:txBody>
      </p:sp>
    </p:spTree>
    <p:extLst>
      <p:ext uri="{BB962C8B-B14F-4D97-AF65-F5344CB8AC3E}">
        <p14:creationId xmlns:p14="http://schemas.microsoft.com/office/powerpoint/2010/main" val="882572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58CDD-1944-0C6C-A974-BB566FF4DECE}"/>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7C7086F-DA4F-AD4A-15F6-4F563C720CA5}"/>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6EA8C34-6C6D-AC14-3CF0-C2ABCAC4E900}"/>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89F70732-C35E-AC8D-96DF-F5460400ECB2}"/>
              </a:ext>
            </a:extLst>
          </p:cNvPr>
          <p:cNvSpPr>
            <a:spLocks noGrp="1"/>
          </p:cNvSpPr>
          <p:nvPr>
            <p:ph type="sldNum" sz="quarter" idx="5"/>
          </p:nvPr>
        </p:nvSpPr>
        <p:spPr/>
        <p:txBody>
          <a:bodyPr/>
          <a:lstStyle/>
          <a:p>
            <a:fld id="{27FEE9DA-8B3F-B346-B53F-C77B96E74553}" type="slidenum">
              <a:rPr lang="sv-SE" smtClean="0"/>
              <a:t>10</a:t>
            </a:fld>
            <a:endParaRPr lang="sv-SE"/>
          </a:p>
        </p:txBody>
      </p:sp>
    </p:spTree>
    <p:extLst>
      <p:ext uri="{BB962C8B-B14F-4D97-AF65-F5344CB8AC3E}">
        <p14:creationId xmlns:p14="http://schemas.microsoft.com/office/powerpoint/2010/main" val="2067186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DEC07-7F2A-4F1D-A157-2545B43F6C5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1D8EF4BD-11FB-D728-E66A-20659C61699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17DBB087-9974-CC8E-BFAC-46B4129DED02}"/>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3F1EBEFE-6D78-2FCD-419A-AE36A6AAFBF4}"/>
              </a:ext>
            </a:extLst>
          </p:cNvPr>
          <p:cNvSpPr>
            <a:spLocks noGrp="1"/>
          </p:cNvSpPr>
          <p:nvPr>
            <p:ph type="sldNum" sz="quarter" idx="5"/>
          </p:nvPr>
        </p:nvSpPr>
        <p:spPr/>
        <p:txBody>
          <a:bodyPr/>
          <a:lstStyle/>
          <a:p>
            <a:fld id="{27FEE9DA-8B3F-B346-B53F-C77B96E74553}" type="slidenum">
              <a:rPr lang="sv-SE" smtClean="0"/>
              <a:t>11</a:t>
            </a:fld>
            <a:endParaRPr lang="sv-SE"/>
          </a:p>
        </p:txBody>
      </p:sp>
    </p:spTree>
    <p:extLst>
      <p:ext uri="{BB962C8B-B14F-4D97-AF65-F5344CB8AC3E}">
        <p14:creationId xmlns:p14="http://schemas.microsoft.com/office/powerpoint/2010/main" val="3576858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1.png"/></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1.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1.pn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1.png"/></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1.png"/></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Rubrikbild">
    <p:bg>
      <p:bgPr>
        <a:solidFill>
          <a:schemeClr val="accent1"/>
        </a:solidFill>
        <a:effectLst/>
      </p:bgPr>
    </p:bg>
    <p:spTree>
      <p:nvGrpSpPr>
        <p:cNvPr id="1" name=""/>
        <p:cNvGrpSpPr/>
        <p:nvPr/>
      </p:nvGrpSpPr>
      <p:grpSpPr>
        <a:xfrm>
          <a:off x="0" y="0"/>
          <a:ext cx="0" cy="0"/>
          <a:chOff x="0" y="0"/>
          <a:chExt cx="0" cy="0"/>
        </a:xfrm>
      </p:grpSpPr>
      <p:sp>
        <p:nvSpPr>
          <p:cNvPr id="8" name="Bild 7">
            <a:extLst>
              <a:ext uri="{FF2B5EF4-FFF2-40B4-BE49-F238E27FC236}">
                <a16:creationId xmlns:a16="http://schemas.microsoft.com/office/drawing/2014/main" id="{2775F66F-94B4-38FC-E3D4-EE0640B5EB4F}"/>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9" name="Rubrik 1">
            <a:extLst>
              <a:ext uri="{FF2B5EF4-FFF2-40B4-BE49-F238E27FC236}">
                <a16:creationId xmlns:a16="http://schemas.microsoft.com/office/drawing/2014/main" id="{628B7B89-8798-91F4-DD39-740AFA51D947}"/>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bg1"/>
                </a:solidFill>
              </a:defRPr>
            </a:lvl1pPr>
          </a:lstStyle>
          <a:p>
            <a:r>
              <a:rPr lang="sv-SE" dirty="0"/>
              <a:t>Namn på presentation</a:t>
            </a:r>
          </a:p>
        </p:txBody>
      </p:sp>
      <p:sp>
        <p:nvSpPr>
          <p:cNvPr id="10" name="Underrubrik 2">
            <a:extLst>
              <a:ext uri="{FF2B5EF4-FFF2-40B4-BE49-F238E27FC236}">
                <a16:creationId xmlns:a16="http://schemas.microsoft.com/office/drawing/2014/main" id="{CE747B5F-7AF9-7221-D486-4BC302C6DA08}"/>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Gemensamma grunder</a:t>
            </a:r>
          </a:p>
        </p:txBody>
      </p:sp>
      <p:sp>
        <p:nvSpPr>
          <p:cNvPr id="2" name="Rektangel 1">
            <a:extLst>
              <a:ext uri="{FF2B5EF4-FFF2-40B4-BE49-F238E27FC236}">
                <a16:creationId xmlns:a16="http://schemas.microsoft.com/office/drawing/2014/main" id="{0CFDE584-BA30-1EE3-E783-08F2E0127BE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descr="MSB Logotyp">
            <a:extLst>
              <a:ext uri="{FF2B5EF4-FFF2-40B4-BE49-F238E27FC236}">
                <a16:creationId xmlns:a16="http://schemas.microsoft.com/office/drawing/2014/main" id="{CC357C05-C182-1754-70E5-118F6FB02FE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Platshållare för text 13">
            <a:extLst>
              <a:ext uri="{FF2B5EF4-FFF2-40B4-BE49-F238E27FC236}">
                <a16:creationId xmlns:a16="http://schemas.microsoft.com/office/drawing/2014/main" id="{0DB10B92-0F72-9F9A-14B7-6B0D2111C6A0}"/>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7" name="Grupp 16">
            <a:extLst>
              <a:ext uri="{FF2B5EF4-FFF2-40B4-BE49-F238E27FC236}">
                <a16:creationId xmlns:a16="http://schemas.microsoft.com/office/drawing/2014/main" id="{7C143F4A-8800-E04A-7622-26745AE222BA}"/>
              </a:ext>
            </a:extLst>
          </p:cNvPr>
          <p:cNvGrpSpPr/>
          <p:nvPr userDrawn="1"/>
        </p:nvGrpSpPr>
        <p:grpSpPr>
          <a:xfrm>
            <a:off x="11323838" y="152021"/>
            <a:ext cx="718458" cy="720000"/>
            <a:chOff x="11271288" y="204571"/>
            <a:chExt cx="718458" cy="720000"/>
          </a:xfrm>
        </p:grpSpPr>
        <p:sp>
          <p:nvSpPr>
            <p:cNvPr id="18" name="Ellips 17">
              <a:extLst>
                <a:ext uri="{FF2B5EF4-FFF2-40B4-BE49-F238E27FC236}">
                  <a16:creationId xmlns:a16="http://schemas.microsoft.com/office/drawing/2014/main" id="{C5D6A1A4-BE7D-8E1D-1966-E9B518A70353}"/>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19" name="Grupp 18">
              <a:extLst>
                <a:ext uri="{FF2B5EF4-FFF2-40B4-BE49-F238E27FC236}">
                  <a16:creationId xmlns:a16="http://schemas.microsoft.com/office/drawing/2014/main" id="{58DC6E3F-42C3-B1D9-8C60-610426961430}"/>
                </a:ext>
              </a:extLst>
            </p:cNvPr>
            <p:cNvGrpSpPr/>
            <p:nvPr userDrawn="1"/>
          </p:nvGrpSpPr>
          <p:grpSpPr>
            <a:xfrm>
              <a:off x="11467070" y="408768"/>
              <a:ext cx="326895" cy="311606"/>
              <a:chOff x="2382579" y="1208223"/>
              <a:chExt cx="217742" cy="207114"/>
            </a:xfrm>
          </p:grpSpPr>
          <p:cxnSp>
            <p:nvCxnSpPr>
              <p:cNvPr id="20" name="Rak 19">
                <a:extLst>
                  <a:ext uri="{FF2B5EF4-FFF2-40B4-BE49-F238E27FC236}">
                    <a16:creationId xmlns:a16="http://schemas.microsoft.com/office/drawing/2014/main" id="{70BBA0F5-CBFD-E60F-2B30-E4A5018E7A3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Rak 20">
                <a:extLst>
                  <a:ext uri="{FF2B5EF4-FFF2-40B4-BE49-F238E27FC236}">
                    <a16:creationId xmlns:a16="http://schemas.microsoft.com/office/drawing/2014/main" id="{4A21B88C-F3C4-AF98-AA44-DF94A7B81EA8}"/>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Rak 21">
                <a:extLst>
                  <a:ext uri="{FF2B5EF4-FFF2-40B4-BE49-F238E27FC236}">
                    <a16:creationId xmlns:a16="http://schemas.microsoft.com/office/drawing/2014/main" id="{BA472DA5-5C26-D700-453A-FF04D01D3E9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3" name="Rak 22">
                <a:extLst>
                  <a:ext uri="{FF2B5EF4-FFF2-40B4-BE49-F238E27FC236}">
                    <a16:creationId xmlns:a16="http://schemas.microsoft.com/office/drawing/2014/main" id="{07D76A24-C3AB-56DE-719F-BE80C4DB5D6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4" name="Rak 23">
                <a:extLst>
                  <a:ext uri="{FF2B5EF4-FFF2-40B4-BE49-F238E27FC236}">
                    <a16:creationId xmlns:a16="http://schemas.microsoft.com/office/drawing/2014/main" id="{96E3D986-3B00-FBA1-C5BB-3DC30A9D5F37}"/>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562140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4E95A7C2-4395-2A6D-E1E8-D2D95D58F0A4}"/>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BC0EE35-CE6D-D2EE-2E43-730649B5F6FA}"/>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36868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Platshållare för innehåll 2">
            <a:extLst>
              <a:ext uri="{FF2B5EF4-FFF2-40B4-BE49-F238E27FC236}">
                <a16:creationId xmlns:a16="http://schemas.microsoft.com/office/drawing/2014/main" id="{233C1052-20DD-CFA5-15A3-10A0BD220C2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EFD42723-4171-AC4C-5DAE-87A178601729}"/>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19741CE7-3802-B589-CF51-FAF69B93FCB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150646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
        <p:nvSpPr>
          <p:cNvPr id="2" name="Rubrik 1">
            <a:extLst>
              <a:ext uri="{FF2B5EF4-FFF2-40B4-BE49-F238E27FC236}">
                <a16:creationId xmlns:a16="http://schemas.microsoft.com/office/drawing/2014/main" id="{16F322E6-D808-3E5C-B100-3CD6479B3A16}"/>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20564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59832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2"/>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090847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3"/>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Checklistor och mallar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9901226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2795318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0CD4E66D-F3F6-6AB6-A004-AC7B680FC31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57FCFC8-8414-E8A4-6825-9142874AA359}"/>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36752F93-BA0D-B085-81EE-BA03798EA361}"/>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0468639E-7BC4-676F-ED5E-8DA1EE748B17}"/>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9428125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D726CC7-6083-3B57-1A24-47077E70A501}"/>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5E40FF01-5114-1769-CD05-9B97FDA1C5D5}"/>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Platshållare för innehåll 2">
            <a:extLst>
              <a:ext uri="{FF2B5EF4-FFF2-40B4-BE49-F238E27FC236}">
                <a16:creationId xmlns:a16="http://schemas.microsoft.com/office/drawing/2014/main" id="{F3ADD501-62EA-E285-9226-5A4FB14426C1}"/>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4EAAC7F3-6B45-82FA-2F28-3C4C581A1B0F}"/>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241D5C1-B329-022B-81DD-4D0DCD0854D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490821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3FA09420-DBED-38D3-9221-48BA8B7EC72D}"/>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808748B0-B4BB-9DE7-5BAF-956C2C0770BC}"/>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
        <p:nvSpPr>
          <p:cNvPr id="4" name="Rubrik 1">
            <a:extLst>
              <a:ext uri="{FF2B5EF4-FFF2-40B4-BE49-F238E27FC236}">
                <a16:creationId xmlns:a16="http://schemas.microsoft.com/office/drawing/2014/main" id="{468EC532-C04C-B787-862C-E7F9328EB52F}"/>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69120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715643100"/>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7987530-827D-B918-B941-00612986B54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3"/>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AA9C202B-AFDD-B530-1DF4-F9D6E2B7E3E7}"/>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Checklistor och mallar</a:t>
            </a:r>
          </a:p>
        </p:txBody>
      </p:sp>
    </p:spTree>
    <p:extLst>
      <p:ext uri="{BB962C8B-B14F-4D97-AF65-F5344CB8AC3E}">
        <p14:creationId xmlns:p14="http://schemas.microsoft.com/office/powerpoint/2010/main" val="6584675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3"/>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5721359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4"/>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Arbetssätt</a:t>
            </a:r>
          </a:p>
        </p:txBody>
      </p:sp>
      <p:sp>
        <p:nvSpPr>
          <p:cNvPr id="2" name="Rektangel 1">
            <a:extLst>
              <a:ext uri="{FF2B5EF4-FFF2-40B4-BE49-F238E27FC236}">
                <a16:creationId xmlns:a16="http://schemas.microsoft.com/office/drawing/2014/main" id="{90E908E9-E4AB-DA73-2380-64FD7541E22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F9E752A-4701-CAEA-D824-3A455505564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18992893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0431719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02DE495B-4A58-C4D7-A4EB-2CF46F94689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1B11D93B-ADD7-CBFE-24AC-505F81CD1D5F}"/>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6" name="Frihandsfigur 1">
            <a:extLst>
              <a:ext uri="{FF2B5EF4-FFF2-40B4-BE49-F238E27FC236}">
                <a16:creationId xmlns:a16="http://schemas.microsoft.com/office/drawing/2014/main" id="{EDF6B280-EF18-3B16-0A87-7021E21C88F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7" name="Platshållare för text 13">
            <a:extLst>
              <a:ext uri="{FF2B5EF4-FFF2-40B4-BE49-F238E27FC236}">
                <a16:creationId xmlns:a16="http://schemas.microsoft.com/office/drawing/2014/main" id="{A66C500F-3474-C873-BE36-0CE4B67352DB}"/>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950301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Platshållare för innehåll 2">
            <a:extLst>
              <a:ext uri="{FF2B5EF4-FFF2-40B4-BE49-F238E27FC236}">
                <a16:creationId xmlns:a16="http://schemas.microsoft.com/office/drawing/2014/main" id="{813CFEBF-A64D-41F8-0DA9-D6D7B2E8EE99}"/>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D7157DA4-69FA-BE91-D97A-10C89AB46872}"/>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DCCAA79E-0A47-B59A-E3EE-51579D7C98E5}"/>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7" name="Frihandsfigur 1">
            <a:extLst>
              <a:ext uri="{FF2B5EF4-FFF2-40B4-BE49-F238E27FC236}">
                <a16:creationId xmlns:a16="http://schemas.microsoft.com/office/drawing/2014/main" id="{D9DD7A34-6018-1784-BA70-BE07543D79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8" name="Platshållare för text 13">
            <a:extLst>
              <a:ext uri="{FF2B5EF4-FFF2-40B4-BE49-F238E27FC236}">
                <a16:creationId xmlns:a16="http://schemas.microsoft.com/office/drawing/2014/main" id="{495AFA5F-1A56-8EC2-293F-FD7E65FD81F6}"/>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1245487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6383E39C-865A-FEDE-F3B2-B60C7EC7A20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3" name="Frihandsfigur 1">
            <a:extLst>
              <a:ext uri="{FF2B5EF4-FFF2-40B4-BE49-F238E27FC236}">
                <a16:creationId xmlns:a16="http://schemas.microsoft.com/office/drawing/2014/main" id="{2AAF34BA-7976-94C7-52F2-195C5927253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6" name="Platshållare för text 13">
            <a:extLst>
              <a:ext uri="{FF2B5EF4-FFF2-40B4-BE49-F238E27FC236}">
                <a16:creationId xmlns:a16="http://schemas.microsoft.com/office/drawing/2014/main" id="{DDE8185F-7351-AAA6-BA07-1A9061040B79}"/>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2091040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E74DFB49-A06D-8094-5F2B-1E58D12E41EF}"/>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4"/>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CB5CDFE-223A-6EB3-9B91-73A6A65A0517}"/>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Arbetssätt</a:t>
            </a:r>
          </a:p>
        </p:txBody>
      </p:sp>
    </p:spTree>
    <p:extLst>
      <p:ext uri="{BB962C8B-B14F-4D97-AF65-F5344CB8AC3E}">
        <p14:creationId xmlns:p14="http://schemas.microsoft.com/office/powerpoint/2010/main" val="34499815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4"/>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C70ABB4-99FB-0D00-8C27-12E6CAE9832A}"/>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1D90760A-7567-3284-3F65-85D66EA1670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0620140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5"/>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Förhållningssätt</a:t>
            </a:r>
          </a:p>
        </p:txBody>
      </p:sp>
      <p:sp>
        <p:nvSpPr>
          <p:cNvPr id="2" name="Rektangel 1">
            <a:extLst>
              <a:ext uri="{FF2B5EF4-FFF2-40B4-BE49-F238E27FC236}">
                <a16:creationId xmlns:a16="http://schemas.microsoft.com/office/drawing/2014/main" id="{9035CA9D-A2CA-81C9-CA4C-9113F3F30EB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15BB09B-4279-D1B2-8B6F-C24950FC61A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37892772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AF8F59A4-1FCB-30AF-A942-FDDBE513D50E}"/>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r>
              <a:rPr lang="sv-SE"/>
              <a:t>Klicka här för att ändra mall för rubrikformat</a:t>
            </a:r>
            <a:endParaRPr lang="sv-SE" dirty="0"/>
          </a:p>
        </p:txBody>
      </p:sp>
      <p:sp>
        <p:nvSpPr>
          <p:cNvPr id="10" name="Platshållare för text 2">
            <a:extLst>
              <a:ext uri="{FF2B5EF4-FFF2-40B4-BE49-F238E27FC236}">
                <a16:creationId xmlns:a16="http://schemas.microsoft.com/office/drawing/2014/main" id="{AA3F864F-1DA5-45E4-1C4C-21A3DCC5961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369474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dirty="0"/>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3534167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18EA8434-6742-6E8D-B621-C10D8241469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4A7A914B-2F55-E0AD-9ED0-2F2F333A4DCF}"/>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E1365F65-87F4-C35D-5B57-3CCB1B20142C}"/>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5" name="Platshållare för text 2">
            <a:extLst>
              <a:ext uri="{FF2B5EF4-FFF2-40B4-BE49-F238E27FC236}">
                <a16:creationId xmlns:a16="http://schemas.microsoft.com/office/drawing/2014/main" id="{D697D8AF-4B56-7CC3-20B8-F99ADCDF3DD0}"/>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25579601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633308BF-360A-7BD1-B955-E90E04792EB7}"/>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DA323452-5FC7-7159-B4BD-9DC8F9CD469A}"/>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Platshållare för innehåll 2">
            <a:extLst>
              <a:ext uri="{FF2B5EF4-FFF2-40B4-BE49-F238E27FC236}">
                <a16:creationId xmlns:a16="http://schemas.microsoft.com/office/drawing/2014/main" id="{6B6F5B3C-86BC-0326-E0A7-E0FE8DDD3B33}"/>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innehåll 3">
            <a:extLst>
              <a:ext uri="{FF2B5EF4-FFF2-40B4-BE49-F238E27FC236}">
                <a16:creationId xmlns:a16="http://schemas.microsoft.com/office/drawing/2014/main" id="{5DDDD6A4-C3CE-0514-456A-5264841D2186}"/>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F1DB1106-32F0-C868-0680-103E3EBDF88A}"/>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3610167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8B95510B-6DF3-479A-3D68-FD849A031D42}"/>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66B830F1-29AC-025D-D598-5CB81FD3E0A3}"/>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
        <p:nvSpPr>
          <p:cNvPr id="4" name="Rubrik 1">
            <a:extLst>
              <a:ext uri="{FF2B5EF4-FFF2-40B4-BE49-F238E27FC236}">
                <a16:creationId xmlns:a16="http://schemas.microsoft.com/office/drawing/2014/main" id="{1385EBE7-77B8-A014-1CF4-5C7A1B096BC1}"/>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09995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4A7AEE95-82DE-A71C-241A-9DD593EC239B}"/>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5"/>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E63D418E-509F-7FF9-A689-A02DAB875ACD}"/>
              </a:ext>
            </a:extLst>
          </p:cNvPr>
          <p:cNvSpPr txBox="1">
            <a:spLocks/>
          </p:cNvSpPr>
          <p:nvPr userDrawn="1"/>
        </p:nvSpPr>
        <p:spPr>
          <a:xfrm>
            <a:off x="11432" y="1222964"/>
            <a:ext cx="142690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solidFill>
                  <a:schemeClr val="tx1"/>
                </a:solidFill>
              </a:rPr>
              <a:t>Förhållningssätt</a:t>
            </a:r>
          </a:p>
        </p:txBody>
      </p:sp>
    </p:spTree>
    <p:extLst>
      <p:ext uri="{BB962C8B-B14F-4D97-AF65-F5344CB8AC3E}">
        <p14:creationId xmlns:p14="http://schemas.microsoft.com/office/powerpoint/2010/main" val="10716185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5"/>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45CD2C74-4329-6FB1-D8E9-0CB6EAC4C312}"/>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736C6AEC-E4E7-A6A3-4D3E-9CC22535698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93057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6"/>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Konceptuell grund</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41434600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0"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25590375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bg1"/>
        </a:solidFill>
        <a:effectLst/>
      </p:bgPr>
    </p:bg>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CBD9729D-4E2C-1FB3-CAC5-9E85C02AE087}"/>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B311755-39ED-0BFC-1984-2D57935E90E1}"/>
              </a:ext>
            </a:extLst>
          </p:cNvPr>
          <p:cNvSpPr/>
          <p:nvPr userDrawn="1"/>
        </p:nvSpPr>
        <p:spPr>
          <a:xfrm>
            <a:off x="0" y="1222964"/>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4EE9E5C-677E-6940-EA02-980AF4CB63BB}"/>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23C24B14-AAEA-A3D9-32A8-E55826177920}"/>
              </a:ext>
            </a:extLst>
          </p:cNvPr>
          <p:cNvSpPr>
            <a:spLocks noGrp="1"/>
          </p:cNvSpPr>
          <p:nvPr>
            <p:ph type="title"/>
            <p:custDataLst>
              <p:tags r:id="rId1"/>
            </p:custDataLst>
          </p:nvPr>
        </p:nvSpPr>
        <p:spPr>
          <a:xfrm>
            <a:off x="1416050" y="2155032"/>
            <a:ext cx="8941150" cy="1273968"/>
          </a:xfrm>
          <a:prstGeom prst="rect">
            <a:avLst/>
          </a:prstGeom>
        </p:spPr>
        <p:txBody>
          <a:bodyPr anchor="b"/>
          <a:lstStyle>
            <a:lvl1pPr>
              <a:defRPr sz="4000" b="1">
                <a:solidFill>
                  <a:schemeClr val="tx1"/>
                </a:solidFill>
                <a:latin typeface="+mj-lt"/>
              </a:defRPr>
            </a:lvl1pPr>
          </a:lstStyle>
          <a:p>
            <a:endParaRPr lang="sv-SE" dirty="0"/>
          </a:p>
        </p:txBody>
      </p:sp>
      <p:sp>
        <p:nvSpPr>
          <p:cNvPr id="3" name="Platshållare för text 2">
            <a:extLst>
              <a:ext uri="{FF2B5EF4-FFF2-40B4-BE49-F238E27FC236}">
                <a16:creationId xmlns:a16="http://schemas.microsoft.com/office/drawing/2014/main" id="{E28E4139-87B7-5BB8-E7E9-2DCEB7D6047E}"/>
              </a:ext>
            </a:extLst>
          </p:cNvPr>
          <p:cNvSpPr>
            <a:spLocks noGrp="1"/>
          </p:cNvSpPr>
          <p:nvPr>
            <p:ph type="body" idx="1"/>
            <p:custDataLst>
              <p:tags r:id="rId2"/>
            </p:custDataLst>
          </p:nvPr>
        </p:nvSpPr>
        <p:spPr>
          <a:xfrm>
            <a:off x="1416050" y="3460777"/>
            <a:ext cx="8941150" cy="633743"/>
          </a:xfrm>
          <a:prstGeom prst="rect">
            <a:avLst/>
          </a:prstGeom>
        </p:spPr>
        <p:txBody>
          <a:bodyPr/>
          <a:lstStyle>
            <a:lvl1pPr marL="0" indent="0">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Tree>
    <p:extLst>
      <p:ext uri="{BB962C8B-B14F-4D97-AF65-F5344CB8AC3E}">
        <p14:creationId xmlns:p14="http://schemas.microsoft.com/office/powerpoint/2010/main" val="34674864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D2B4FE26-6217-A695-1EEA-DBE58DCF49E4}"/>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4E0420D-7E92-1002-B6E3-0C9B99B02A5E}"/>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Platshållare för innehåll 2">
            <a:extLst>
              <a:ext uri="{FF2B5EF4-FFF2-40B4-BE49-F238E27FC236}">
                <a16:creationId xmlns:a16="http://schemas.microsoft.com/office/drawing/2014/main" id="{9DAFDEE3-21DD-4E2F-1539-5FCA56D59E8D}"/>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3" name="Platshållare för innehåll 3">
            <a:extLst>
              <a:ext uri="{FF2B5EF4-FFF2-40B4-BE49-F238E27FC236}">
                <a16:creationId xmlns:a16="http://schemas.microsoft.com/office/drawing/2014/main" id="{86A07881-4D64-D9D2-569F-4D3A2C61DF17}"/>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Rubrik 1">
            <a:extLst>
              <a:ext uri="{FF2B5EF4-FFF2-40B4-BE49-F238E27FC236}">
                <a16:creationId xmlns:a16="http://schemas.microsoft.com/office/drawing/2014/main" id="{57BCA4C6-EC3A-F933-2C1F-1F3655369C7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7534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00698FFD-E962-8497-E2ED-DF6C6E4DFF54}"/>
              </a:ext>
            </a:extLst>
          </p:cNvPr>
          <p:cNvSpPr>
            <a:spLocks noGrp="1"/>
          </p:cNvSpPr>
          <p:nvPr>
            <p:ph sz="half" idx="1" hasCustomPrompt="1"/>
            <p:custDataLst>
              <p:tags r:id="rId1"/>
            </p:custDataLst>
          </p:nvPr>
        </p:nvSpPr>
        <p:spPr>
          <a:xfrm>
            <a:off x="1905925"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1BAEA70A-3D37-3EEF-59B3-3A9F6F6F8D68}"/>
              </a:ext>
            </a:extLst>
          </p:cNvPr>
          <p:cNvSpPr>
            <a:spLocks noGrp="1"/>
          </p:cNvSpPr>
          <p:nvPr>
            <p:ph sz="half" idx="11"/>
            <p:custDataLst>
              <p:tags r:id="rId2"/>
            </p:custDataLst>
          </p:nvPr>
        </p:nvSpPr>
        <p:spPr>
          <a:xfrm>
            <a:off x="6561053" y="1467530"/>
            <a:ext cx="4504749" cy="3574027"/>
          </a:xfrm>
          <a:prstGeom prst="rect">
            <a:avLst/>
          </a:prstGeom>
        </p:spPr>
        <p:txBody>
          <a:bodyPr/>
          <a:lstStyle>
            <a:lvl1pPr>
              <a:defRPr>
                <a:solidFill>
                  <a:schemeClr val="tx1"/>
                </a:solidFill>
                <a:latin typeface="+mn-lt"/>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13" name="Bildobjekt 12" descr="MSB Logotyp">
            <a:extLst>
              <a:ext uri="{FF2B5EF4-FFF2-40B4-BE49-F238E27FC236}">
                <a16:creationId xmlns:a16="http://schemas.microsoft.com/office/drawing/2014/main" id="{CFC22A25-AABB-0FBF-11D2-E2564FAD76CE}"/>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F7E69659-D1C4-7F80-93AE-05E5B1C2B538}"/>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1977180681"/>
      </p:ext>
    </p:extLst>
  </p:cSld>
  <p:clrMapOvr>
    <a:masterClrMapping/>
  </p:clrMapOvr>
  <p:extLst>
    <p:ext uri="{DCECCB84-F9BA-43D5-87BE-67443E8EF086}">
      <p15:sldGuideLst xmlns:p15="http://schemas.microsoft.com/office/powerpoint/2012/main">
        <p15:guide id="1" pos="118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92FB59E6-AADF-8DBC-3E78-2A008879F9B9}"/>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154CF1D4-2ADA-10F4-91A2-B3F715CB9FE1}"/>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
        <p:nvSpPr>
          <p:cNvPr id="2" name="Rubrik 1">
            <a:extLst>
              <a:ext uri="{FF2B5EF4-FFF2-40B4-BE49-F238E27FC236}">
                <a16:creationId xmlns:a16="http://schemas.microsoft.com/office/drawing/2014/main" id="{7F213514-95BD-CA38-715B-2F486571E5A4}"/>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3559522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4" name="Frihandsfigur 3">
            <a:extLst>
              <a:ext uri="{FF2B5EF4-FFF2-40B4-BE49-F238E27FC236}">
                <a16:creationId xmlns:a16="http://schemas.microsoft.com/office/drawing/2014/main" id="{813C95AA-A153-637C-4AA0-6ABAFBD3E55E}"/>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6"/>
          </a:solidFill>
          <a:ln w="6327" cap="flat">
            <a:noFill/>
            <a:prstDash val="solid"/>
            <a:miter/>
          </a:ln>
        </p:spPr>
        <p:txBody>
          <a:bodyPr wrap="square" rtlCol="0" anchor="ctr">
            <a:noAutofit/>
          </a:bodyPr>
          <a:lstStyle/>
          <a:p>
            <a:pPr lvl="0"/>
            <a:endParaRPr lang="sv-SE"/>
          </a:p>
        </p:txBody>
      </p:sp>
      <p:sp>
        <p:nvSpPr>
          <p:cNvPr id="5" name="Platshållare för text 13">
            <a:extLst>
              <a:ext uri="{FF2B5EF4-FFF2-40B4-BE49-F238E27FC236}">
                <a16:creationId xmlns:a16="http://schemas.microsoft.com/office/drawing/2014/main" id="{0AE61F92-BBB1-96DB-E33A-36AA4E3FF2FA}"/>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Konceptuell grund</a:t>
            </a:r>
          </a:p>
        </p:txBody>
      </p:sp>
    </p:spTree>
    <p:extLst>
      <p:ext uri="{BB962C8B-B14F-4D97-AF65-F5344CB8AC3E}">
        <p14:creationId xmlns:p14="http://schemas.microsoft.com/office/powerpoint/2010/main" val="13455464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bg>
      <p:bgPr>
        <a:solidFill>
          <a:schemeClr val="accent6"/>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BE9726D-5305-3AFA-F024-489C32928B07}"/>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B2F9DDE-E058-1F4A-1DD3-901E1C6ED9E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805017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pic>
        <p:nvPicPr>
          <p:cNvPr id="11" name="Bildobjekt 10" descr="MSB Logotyp">
            <a:extLst>
              <a:ext uri="{FF2B5EF4-FFF2-40B4-BE49-F238E27FC236}">
                <a16:creationId xmlns:a16="http://schemas.microsoft.com/office/drawing/2014/main" id="{15CD85DE-21BB-55CB-D50D-B0AB48CE75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Rubrik 1">
            <a:extLst>
              <a:ext uri="{FF2B5EF4-FFF2-40B4-BE49-F238E27FC236}">
                <a16:creationId xmlns:a16="http://schemas.microsoft.com/office/drawing/2014/main" id="{B27CEAA5-EB11-2675-2A7A-62A7280AD823}"/>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Tree>
    <p:extLst>
      <p:ext uri="{BB962C8B-B14F-4D97-AF65-F5344CB8AC3E}">
        <p14:creationId xmlns:p14="http://schemas.microsoft.com/office/powerpoint/2010/main" val="638127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pic>
        <p:nvPicPr>
          <p:cNvPr id="6" name="Bildobjekt 5" descr="MSB Logotyp">
            <a:extLst>
              <a:ext uri="{FF2B5EF4-FFF2-40B4-BE49-F238E27FC236}">
                <a16:creationId xmlns:a16="http://schemas.microsoft.com/office/drawing/2014/main" id="{21CE8A2E-1C0A-6899-7C0E-A3E15E97E1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65313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bg>
      <p:bgPr>
        <a:solidFill>
          <a:schemeClr val="accent1"/>
        </a:solidFill>
        <a:effectLst/>
      </p:bgPr>
    </p:bg>
    <p:spTree>
      <p:nvGrpSpPr>
        <p:cNvPr id="1" name=""/>
        <p:cNvGrpSpPr/>
        <p:nvPr/>
      </p:nvGrpSpPr>
      <p:grpSpPr>
        <a:xfrm>
          <a:off x="0" y="0"/>
          <a:ext cx="0" cy="0"/>
          <a:chOff x="0" y="0"/>
          <a:chExt cx="0" cy="0"/>
        </a:xfrm>
      </p:grpSpPr>
      <p:sp>
        <p:nvSpPr>
          <p:cNvPr id="4" name="Bild 7">
            <a:extLst>
              <a:ext uri="{FF2B5EF4-FFF2-40B4-BE49-F238E27FC236}">
                <a16:creationId xmlns:a16="http://schemas.microsoft.com/office/drawing/2014/main" id="{73E5ECB7-DEAF-D391-DFD8-23A0580D077A}"/>
              </a:ext>
            </a:extLst>
          </p:cNvPr>
          <p:cNvSpPr/>
          <p:nvPr userDrawn="1"/>
        </p:nvSpPr>
        <p:spPr>
          <a:xfrm>
            <a:off x="-27990" y="723310"/>
            <a:ext cx="1681750"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25400" cap="flat">
            <a:solidFill>
              <a:schemeClr val="bg1"/>
            </a:solidFill>
            <a:prstDash val="solid"/>
            <a:miter/>
          </a:ln>
        </p:spPr>
        <p:txBody>
          <a:bodyPr rtlCol="0" anchor="ctr"/>
          <a:lstStyle/>
          <a:p>
            <a:endParaRPr lang="sv-SE" dirty="0"/>
          </a:p>
        </p:txBody>
      </p:sp>
      <p:sp>
        <p:nvSpPr>
          <p:cNvPr id="5" name="Platshållare för text 13">
            <a:extLst>
              <a:ext uri="{FF2B5EF4-FFF2-40B4-BE49-F238E27FC236}">
                <a16:creationId xmlns:a16="http://schemas.microsoft.com/office/drawing/2014/main" id="{0730F5A3-318A-78A4-537C-5F43A9AFF9CA}"/>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sp>
        <p:nvSpPr>
          <p:cNvPr id="2" name="Rektangel 1">
            <a:extLst>
              <a:ext uri="{FF2B5EF4-FFF2-40B4-BE49-F238E27FC236}">
                <a16:creationId xmlns:a16="http://schemas.microsoft.com/office/drawing/2014/main" id="{734A5423-DD99-0BBC-7D9D-E8BFD1C7A7BB}"/>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E940C568-6126-EB11-28A7-A72DF11936C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grpSp>
        <p:nvGrpSpPr>
          <p:cNvPr id="6" name="Grupp 5">
            <a:extLst>
              <a:ext uri="{FF2B5EF4-FFF2-40B4-BE49-F238E27FC236}">
                <a16:creationId xmlns:a16="http://schemas.microsoft.com/office/drawing/2014/main" id="{5701CD10-8596-55DA-5CCB-7150422D4564}"/>
              </a:ext>
            </a:extLst>
          </p:cNvPr>
          <p:cNvGrpSpPr/>
          <p:nvPr userDrawn="1"/>
        </p:nvGrpSpPr>
        <p:grpSpPr>
          <a:xfrm>
            <a:off x="11323838" y="152021"/>
            <a:ext cx="718458" cy="720000"/>
            <a:chOff x="11271288" y="204571"/>
            <a:chExt cx="718458" cy="720000"/>
          </a:xfrm>
        </p:grpSpPr>
        <p:sp>
          <p:nvSpPr>
            <p:cNvPr id="7" name="Ellips 6">
              <a:extLst>
                <a:ext uri="{FF2B5EF4-FFF2-40B4-BE49-F238E27FC236}">
                  <a16:creationId xmlns:a16="http://schemas.microsoft.com/office/drawing/2014/main" id="{F7C16D64-CB5E-FF50-409A-8A5AFA0AD165}"/>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8" name="Grupp 7">
              <a:extLst>
                <a:ext uri="{FF2B5EF4-FFF2-40B4-BE49-F238E27FC236}">
                  <a16:creationId xmlns:a16="http://schemas.microsoft.com/office/drawing/2014/main" id="{FA89EF70-1A14-A031-7307-9E067F8FD169}"/>
                </a:ext>
              </a:extLst>
            </p:cNvPr>
            <p:cNvGrpSpPr/>
            <p:nvPr userDrawn="1"/>
          </p:nvGrpSpPr>
          <p:grpSpPr>
            <a:xfrm>
              <a:off x="11467070" y="408768"/>
              <a:ext cx="326895" cy="311606"/>
              <a:chOff x="2382579" y="1208223"/>
              <a:chExt cx="217742" cy="207114"/>
            </a:xfrm>
          </p:grpSpPr>
          <p:cxnSp>
            <p:nvCxnSpPr>
              <p:cNvPr id="9" name="Rak 8">
                <a:extLst>
                  <a:ext uri="{FF2B5EF4-FFF2-40B4-BE49-F238E27FC236}">
                    <a16:creationId xmlns:a16="http://schemas.microsoft.com/office/drawing/2014/main" id="{4A6C83C5-7AA5-749F-855F-853285839C4A}"/>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70CF168A-8395-38FF-298B-A723E57D400E}"/>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F4E00D8E-4763-2FBB-2D1A-8ECC2BC9B64A}"/>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CB8FFC82-9AF9-EB4B-C503-C633FB377B0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3" name="Rak 12">
                <a:extLst>
                  <a:ext uri="{FF2B5EF4-FFF2-40B4-BE49-F238E27FC236}">
                    <a16:creationId xmlns:a16="http://schemas.microsoft.com/office/drawing/2014/main" id="{0BE1FCCF-1649-0CCB-FDE5-AC952243327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250770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p:bg>
      <p:bgPr>
        <a:solidFill>
          <a:schemeClr val="accent2"/>
        </a:solidFill>
        <a:effectLst/>
      </p:bgPr>
    </p:bg>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176DBD7-BB00-4A01-1B1A-E0FFC2A9A03D}"/>
              </a:ext>
            </a:extLst>
          </p:cNvPr>
          <p:cNvSpPr>
            <a:spLocks noGrp="1"/>
          </p:cNvSpPr>
          <p:nvPr>
            <p:ph type="ctrTitle" hasCustomPrompt="1"/>
          </p:nvPr>
        </p:nvSpPr>
        <p:spPr>
          <a:xfrm>
            <a:off x="1524000" y="3063813"/>
            <a:ext cx="9144000" cy="730374"/>
          </a:xfrm>
          <a:prstGeom prst="rect">
            <a:avLst/>
          </a:prstGeom>
        </p:spPr>
        <p:txBody>
          <a:bodyPr anchor="b"/>
          <a:lstStyle>
            <a:lvl1pPr algn="l">
              <a:defRPr sz="4000" b="1">
                <a:solidFill>
                  <a:schemeClr val="tx1"/>
                </a:solidFill>
              </a:defRPr>
            </a:lvl1pPr>
          </a:lstStyle>
          <a:p>
            <a:r>
              <a:rPr lang="sv-SE" dirty="0"/>
              <a:t>Namn på presentation</a:t>
            </a:r>
          </a:p>
        </p:txBody>
      </p:sp>
      <p:sp>
        <p:nvSpPr>
          <p:cNvPr id="8" name="Underrubrik 2">
            <a:extLst>
              <a:ext uri="{FF2B5EF4-FFF2-40B4-BE49-F238E27FC236}">
                <a16:creationId xmlns:a16="http://schemas.microsoft.com/office/drawing/2014/main" id="{4AF12547-0C7D-FA3D-30A4-1F03476A9AE1}"/>
              </a:ext>
            </a:extLst>
          </p:cNvPr>
          <p:cNvSpPr>
            <a:spLocks noGrp="1"/>
          </p:cNvSpPr>
          <p:nvPr>
            <p:ph type="subTitle" idx="1" hasCustomPrompt="1"/>
          </p:nvPr>
        </p:nvSpPr>
        <p:spPr>
          <a:xfrm>
            <a:off x="1524000" y="2592615"/>
            <a:ext cx="9144000" cy="471198"/>
          </a:xfrm>
          <a:prstGeom prst="rect">
            <a:avLst/>
          </a:prstGeom>
        </p:spPr>
        <p:txBody>
          <a:bodyPr/>
          <a:lstStyle>
            <a:lvl1pPr marL="0" indent="0" algn="l">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Utgångspunkter</a:t>
            </a:r>
          </a:p>
        </p:txBody>
      </p:sp>
      <p:sp>
        <p:nvSpPr>
          <p:cNvPr id="2" name="Rektangel 1">
            <a:extLst>
              <a:ext uri="{FF2B5EF4-FFF2-40B4-BE49-F238E27FC236}">
                <a16:creationId xmlns:a16="http://schemas.microsoft.com/office/drawing/2014/main" id="{387FAA35-4CC5-46DC-1729-9FA4E7393855}"/>
              </a:ext>
            </a:extLst>
          </p:cNvPr>
          <p:cNvSpPr/>
          <p:nvPr userDrawn="1"/>
        </p:nvSpPr>
        <p:spPr>
          <a:xfrm>
            <a:off x="0" y="6088827"/>
            <a:ext cx="12192000" cy="76917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MSB Logotyp">
            <a:extLst>
              <a:ext uri="{FF2B5EF4-FFF2-40B4-BE49-F238E27FC236}">
                <a16:creationId xmlns:a16="http://schemas.microsoft.com/office/drawing/2014/main" id="{04C90CFE-05D3-8CAA-F423-55E27034B83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Tree>
    <p:extLst>
      <p:ext uri="{BB962C8B-B14F-4D97-AF65-F5344CB8AC3E}">
        <p14:creationId xmlns:p14="http://schemas.microsoft.com/office/powerpoint/2010/main" val="22845710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8DB5DC11-A93B-D8A7-AA2A-2B32D255951D}"/>
              </a:ext>
            </a:extLst>
          </p:cNvPr>
          <p:cNvSpPr>
            <a:spLocks noGrp="1"/>
          </p:cNvSpPr>
          <p:nvPr>
            <p:ph type="title" hasCustomPrompt="1"/>
          </p:nvPr>
        </p:nvSpPr>
        <p:spPr>
          <a:xfrm>
            <a:off x="1900052" y="681038"/>
            <a:ext cx="9453748" cy="541926"/>
          </a:xfrm>
          <a:prstGeom prst="rect">
            <a:avLst/>
          </a:prstGeom>
        </p:spPr>
        <p:txBody>
          <a:bodyPr/>
          <a:lstStyle>
            <a:lvl1pPr>
              <a:defRPr sz="3200" b="1">
                <a:solidFill>
                  <a:schemeClr val="tx1"/>
                </a:solidFill>
              </a:defRPr>
            </a:lvl1pPr>
          </a:lstStyle>
          <a:p>
            <a:r>
              <a:rPr lang="sv-SE" dirty="0"/>
              <a:t>Klicka här för att ändra format</a:t>
            </a:r>
          </a:p>
        </p:txBody>
      </p:sp>
      <p:sp>
        <p:nvSpPr>
          <p:cNvPr id="8" name="Platshållare för innehåll 2">
            <a:extLst>
              <a:ext uri="{FF2B5EF4-FFF2-40B4-BE49-F238E27FC236}">
                <a16:creationId xmlns:a16="http://schemas.microsoft.com/office/drawing/2014/main" id="{E27660E2-D759-94A7-FB17-3C96FFA14C54}"/>
              </a:ext>
            </a:extLst>
          </p:cNvPr>
          <p:cNvSpPr>
            <a:spLocks noGrp="1"/>
          </p:cNvSpPr>
          <p:nvPr>
            <p:ph idx="1"/>
          </p:nvPr>
        </p:nvSpPr>
        <p:spPr>
          <a:xfrm>
            <a:off x="1900051" y="1431577"/>
            <a:ext cx="9453749" cy="4351338"/>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0" name="Bildobjekt 9" descr="MSB Logotyp">
            <a:extLst>
              <a:ext uri="{FF2B5EF4-FFF2-40B4-BE49-F238E27FC236}">
                <a16:creationId xmlns:a16="http://schemas.microsoft.com/office/drawing/2014/main" id="{8DE55701-67AB-54C9-8A91-EB839C143D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68050" y="6296026"/>
            <a:ext cx="952500" cy="422519"/>
          </a:xfrm>
          <a:prstGeom prst="rect">
            <a:avLst/>
          </a:prstGeom>
        </p:spPr>
      </p:pic>
      <p:sp>
        <p:nvSpPr>
          <p:cNvPr id="2" name="Frihandsfigur 1">
            <a:extLst>
              <a:ext uri="{FF2B5EF4-FFF2-40B4-BE49-F238E27FC236}">
                <a16:creationId xmlns:a16="http://schemas.microsoft.com/office/drawing/2014/main" id="{218A5A81-4E2E-92A8-31D5-21765D8774F6}"/>
              </a:ext>
            </a:extLst>
          </p:cNvPr>
          <p:cNvSpPr/>
          <p:nvPr userDrawn="1"/>
        </p:nvSpPr>
        <p:spPr>
          <a:xfrm>
            <a:off x="-3438" y="1222963"/>
            <a:ext cx="1441776" cy="417228"/>
          </a:xfrm>
          <a:custGeom>
            <a:avLst/>
            <a:gdLst>
              <a:gd name="connsiteX0" fmla="*/ 0 w 1441776"/>
              <a:gd name="connsiteY0" fmla="*/ 0 h 417228"/>
              <a:gd name="connsiteX1" fmla="*/ 1233786 w 1441776"/>
              <a:gd name="connsiteY1" fmla="*/ 0 h 417228"/>
              <a:gd name="connsiteX2" fmla="*/ 1441776 w 1441776"/>
              <a:gd name="connsiteY2" fmla="*/ 208588 h 417228"/>
              <a:gd name="connsiteX3" fmla="*/ 1233786 w 1441776"/>
              <a:gd name="connsiteY3" fmla="*/ 417228 h 417228"/>
              <a:gd name="connsiteX4" fmla="*/ 0 w 1441776"/>
              <a:gd name="connsiteY4" fmla="*/ 417228 h 4172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1776" h="417228">
                <a:moveTo>
                  <a:pt x="0" y="0"/>
                </a:moveTo>
                <a:lnTo>
                  <a:pt x="1233786" y="0"/>
                </a:lnTo>
                <a:lnTo>
                  <a:pt x="1441776" y="208588"/>
                </a:lnTo>
                <a:lnTo>
                  <a:pt x="1233786" y="417228"/>
                </a:lnTo>
                <a:lnTo>
                  <a:pt x="0" y="417228"/>
                </a:lnTo>
                <a:close/>
              </a:path>
            </a:pathLst>
          </a:custGeom>
          <a:solidFill>
            <a:schemeClr val="accent2"/>
          </a:solidFill>
          <a:ln w="6327" cap="flat">
            <a:noFill/>
            <a:prstDash val="solid"/>
            <a:miter/>
          </a:ln>
        </p:spPr>
        <p:txBody>
          <a:bodyPr wrap="square" rtlCol="0" anchor="ctr">
            <a:noAutofit/>
          </a:bodyPr>
          <a:lstStyle/>
          <a:p>
            <a:pPr lvl="0"/>
            <a:endParaRPr lang="sv-SE"/>
          </a:p>
        </p:txBody>
      </p:sp>
      <p:sp>
        <p:nvSpPr>
          <p:cNvPr id="3" name="Platshållare för text 13">
            <a:extLst>
              <a:ext uri="{FF2B5EF4-FFF2-40B4-BE49-F238E27FC236}">
                <a16:creationId xmlns:a16="http://schemas.microsoft.com/office/drawing/2014/main" id="{B22A62B2-8E17-CBCF-726B-866D6771B2DF}"/>
              </a:ext>
            </a:extLst>
          </p:cNvPr>
          <p:cNvSpPr txBox="1">
            <a:spLocks/>
          </p:cNvSpPr>
          <p:nvPr userDrawn="1"/>
        </p:nvSpPr>
        <p:spPr>
          <a:xfrm>
            <a:off x="11432" y="1222964"/>
            <a:ext cx="1441776" cy="417228"/>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800" dirty="0">
                <a:solidFill>
                  <a:schemeClr val="tx1"/>
                </a:solidFill>
              </a:rPr>
              <a:t>Utgångspunkter</a:t>
            </a:r>
          </a:p>
        </p:txBody>
      </p:sp>
    </p:spTree>
    <p:extLst>
      <p:ext uri="{BB962C8B-B14F-4D97-AF65-F5344CB8AC3E}">
        <p14:creationId xmlns:p14="http://schemas.microsoft.com/office/powerpoint/2010/main" val="20315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chemeClr val="accent1"/>
          </a:solidFill>
          <a:ln w="5163" cap="flat">
            <a:noFill/>
            <a:prstDash val="solid"/>
            <a:miter/>
          </a:ln>
        </p:spPr>
        <p:txBody>
          <a:bodyPr rtlCol="0" anchor="ctr"/>
          <a:lstStyle/>
          <a:p>
            <a:endParaRPr lang="sv-SE" dirty="0"/>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14" name="Grupp 13">
            <a:extLst>
              <a:ext uri="{FF2B5EF4-FFF2-40B4-BE49-F238E27FC236}">
                <a16:creationId xmlns:a16="http://schemas.microsoft.com/office/drawing/2014/main" id="{D50E4EE3-95BC-AF97-F9E1-B7CF30C6F92F}"/>
              </a:ext>
            </a:extLst>
          </p:cNvPr>
          <p:cNvGrpSpPr/>
          <p:nvPr userDrawn="1"/>
        </p:nvGrpSpPr>
        <p:grpSpPr>
          <a:xfrm>
            <a:off x="11323838" y="152021"/>
            <a:ext cx="718458" cy="720000"/>
            <a:chOff x="11271288" y="204571"/>
            <a:chExt cx="718458" cy="720000"/>
          </a:xfrm>
        </p:grpSpPr>
        <p:sp>
          <p:nvSpPr>
            <p:cNvPr id="4" name="Ellips 3">
              <a:extLst>
                <a:ext uri="{FF2B5EF4-FFF2-40B4-BE49-F238E27FC236}">
                  <a16:creationId xmlns:a16="http://schemas.microsoft.com/office/drawing/2014/main" id="{57D5BDF9-976F-6614-045B-5A6A77DB532B}"/>
                </a:ext>
              </a:extLst>
            </p:cNvPr>
            <p:cNvSpPr/>
            <p:nvPr userDrawn="1"/>
          </p:nvSpPr>
          <p:spPr>
            <a:xfrm>
              <a:off x="11271288" y="204571"/>
              <a:ext cx="718458" cy="720000"/>
            </a:xfrm>
            <a:prstGeom prst="ellipse">
              <a:avLst/>
            </a:prstGeom>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5" name="Grupp 4">
              <a:extLst>
                <a:ext uri="{FF2B5EF4-FFF2-40B4-BE49-F238E27FC236}">
                  <a16:creationId xmlns:a16="http://schemas.microsoft.com/office/drawing/2014/main" id="{7A204AFF-B0CF-AF53-80DF-D5F116A24239}"/>
                </a:ext>
              </a:extLst>
            </p:cNvPr>
            <p:cNvGrpSpPr/>
            <p:nvPr userDrawn="1"/>
          </p:nvGrpSpPr>
          <p:grpSpPr>
            <a:xfrm>
              <a:off x="11467070" y="408768"/>
              <a:ext cx="326895" cy="311606"/>
              <a:chOff x="2382579" y="1208223"/>
              <a:chExt cx="217742" cy="207114"/>
            </a:xfrm>
          </p:grpSpPr>
          <p:cxnSp>
            <p:nvCxnSpPr>
              <p:cNvPr id="6" name="Rak 5">
                <a:extLst>
                  <a:ext uri="{FF2B5EF4-FFF2-40B4-BE49-F238E27FC236}">
                    <a16:creationId xmlns:a16="http://schemas.microsoft.com/office/drawing/2014/main" id="{B239105E-655A-0E61-0ED3-74CBC772415C}"/>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9A1A7FF-BFD9-C343-B5F6-A88632D28CB2}"/>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3D149087-9003-7EC1-C09C-377CA867AE47}"/>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DA6A0ED-2E2F-E436-5EAA-71E13F9B53E9}"/>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2" name="Rak 11">
                <a:extLst>
                  <a:ext uri="{FF2B5EF4-FFF2-40B4-BE49-F238E27FC236}">
                    <a16:creationId xmlns:a16="http://schemas.microsoft.com/office/drawing/2014/main" id="{467E8F07-4158-ECB8-B48F-E97EC0D1C75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3" name="Ellips 12">
            <a:hlinkClick r:id="" action="ppaction://noaction"/>
            <a:extLst>
              <a:ext uri="{FF2B5EF4-FFF2-40B4-BE49-F238E27FC236}">
                <a16:creationId xmlns:a16="http://schemas.microsoft.com/office/drawing/2014/main" id="{86325AB3-2EE4-66B3-A0CF-4A7490555597}"/>
              </a:ext>
            </a:extLst>
          </p:cNvPr>
          <p:cNvSpPr>
            <a:spLocks noChangeAspect="1"/>
          </p:cNvSpPr>
          <p:nvPr userDrawn="1"/>
        </p:nvSpPr>
        <p:spPr>
          <a:xfrm>
            <a:off x="9648535" y="530391"/>
            <a:ext cx="720000" cy="720000"/>
          </a:xfrm>
          <a:prstGeom prst="ellipse">
            <a:avLst/>
          </a:prstGeom>
          <a:solidFill>
            <a:schemeClr val="accent2">
              <a:alpha val="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ektangel 1" descr="TagShapePrint">
            <a:extLst>
              <a:ext uri="{FF2B5EF4-FFF2-40B4-BE49-F238E27FC236}">
                <a16:creationId xmlns:a16="http://schemas.microsoft.com/office/drawing/2014/main" id="{300D9D14-35B6-44DB-976F-FA845D11180F}"/>
              </a:ext>
            </a:extLst>
          </p:cNvPr>
          <p:cNvSpPr/>
          <p:nvPr userDrawn="1"/>
        </p:nvSpPr>
        <p:spPr>
          <a:xfrm>
            <a:off x="0" y="0"/>
            <a:ext cx="0" cy="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42035666"/>
      </p:ext>
    </p:extLst>
  </p:cSld>
  <p:clrMap bg1="lt1" tx1="dk1" bg2="lt2" tx2="dk2" accent1="accent1" accent2="accent2" accent3="accent3" accent4="accent4" accent5="accent5" accent6="accent6" hlink="hlink" folHlink="folHlink"/>
  <p:sldLayoutIdLst>
    <p:sldLayoutId id="2147483716" r:id="rId1"/>
    <p:sldLayoutId id="2147483694" r:id="rId2"/>
    <p:sldLayoutId id="2147483695" r:id="rId3"/>
    <p:sldLayoutId id="2147483696" r:id="rId4"/>
    <p:sldLayoutId id="2147483697" r:id="rId5"/>
    <p:sldLayoutId id="2147483698" r:id="rId6"/>
    <p:sldLayoutId id="2147483699"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43099017-0652-3989-9DF2-7D12BFC9A0A3}"/>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522607AD-2E31-9E1F-1763-2E1035CE4407}"/>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96A93C07-E9A3-FC03-9110-DA1B2A7DD755}"/>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56F38EC-75AF-2812-B51E-5336325CE74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1F34199F-A64F-9E0D-35B8-6CCB87894469}"/>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D22746EA-5F56-C771-AF54-29271F7A0B98}"/>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02ACD5E5-3236-0349-CE7C-0A9E75F694E8}"/>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5639CA97-64F6-B5A0-3AD1-1C215374B6FE}"/>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5B3C653C-5583-F5C4-E6CB-B80D5BC75958}"/>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84442009"/>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37EA5A86-21FF-11E1-9C2D-C462ABBE771A}"/>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AA3C56C-DC38-7267-47D4-741CD90C01E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4AB442C2-A6DD-204B-296D-E808384B99C1}"/>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E4A6AC45-F03B-997A-51D8-1D7A70D63934}"/>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A180EE8A-193A-30FA-EC1B-6554B966E6D0}"/>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0CAE1A3C-710B-6AC7-2ED1-FA79A1E58B5B}"/>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80A5B0D1-5053-7DDB-5E51-08A515B96A2A}"/>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8A665D0-DF76-BD03-CB4D-439F1A05EF9F}"/>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9A9A03AE-BFBE-AA26-90E1-6B7DD9042004}"/>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6698260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E41F4AE2-1240-373D-1414-2CF14B9989C6}"/>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E32619D8-897B-8C6F-9F96-0A6E688621CE}"/>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74B5F737-A79A-BAA6-8827-8AFD3E7E1132}"/>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A968AEAB-D3E2-3FFB-4EBC-E1B7B4304FE0}"/>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7EDB5786-47AD-803E-DD82-2DA44FB52095}"/>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A97EAF1F-D554-BE06-349D-57850E038FF2}"/>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A9F1133B-88A0-BFBE-0410-B0CDEFDA9533}"/>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5E28321-8013-34C7-2BAD-C3C36FC4B780}"/>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A1163D6C-6EAE-54E3-B31B-9FBBAB2D36CA}"/>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7112068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7252C2B1-5F52-A4CE-A080-A8BF24F09D88}"/>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6542E6CA-DE35-90D7-A366-BE199C6B94A9}"/>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A2474AD1-073D-DC5B-EACC-B3653F711E37}"/>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7907147D-F2DA-71F1-E46A-9ABAEBAE90EB}"/>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CC5937E2-F392-EB48-77BB-D984E10E42CF}"/>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E525F513-2EBD-F43C-44CC-257841203B90}"/>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4DE30792-8952-B0BC-EFCE-C93D6576B1EB}"/>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8B6A42B3-9E05-40BA-D6BC-6581BA0F320C}"/>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D4544310-3800-C884-177A-E5A57C5C7091}"/>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12327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ild 7">
            <a:extLst>
              <a:ext uri="{FF2B5EF4-FFF2-40B4-BE49-F238E27FC236}">
                <a16:creationId xmlns:a16="http://schemas.microsoft.com/office/drawing/2014/main" id="{08EABCA7-66DD-7F88-CA5C-B19CEE267B13}"/>
              </a:ext>
            </a:extLst>
          </p:cNvPr>
          <p:cNvSpPr/>
          <p:nvPr userDrawn="1"/>
        </p:nvSpPr>
        <p:spPr>
          <a:xfrm>
            <a:off x="-3438" y="723310"/>
            <a:ext cx="1657197" cy="417227"/>
          </a:xfrm>
          <a:custGeom>
            <a:avLst/>
            <a:gdLst>
              <a:gd name="connsiteX0" fmla="*/ 0 w 1657197"/>
              <a:gd name="connsiteY0" fmla="*/ 0 h 417227"/>
              <a:gd name="connsiteX1" fmla="*/ 1449208 w 1657197"/>
              <a:gd name="connsiteY1" fmla="*/ 0 h 417227"/>
              <a:gd name="connsiteX2" fmla="*/ 1657198 w 1657197"/>
              <a:gd name="connsiteY2" fmla="*/ 208588 h 417227"/>
              <a:gd name="connsiteX3" fmla="*/ 1449208 w 1657197"/>
              <a:gd name="connsiteY3" fmla="*/ 417228 h 417227"/>
              <a:gd name="connsiteX4" fmla="*/ 0 w 1657197"/>
              <a:gd name="connsiteY4" fmla="*/ 417228 h 417227"/>
              <a:gd name="connsiteX5" fmla="*/ 0 w 1657197"/>
              <a:gd name="connsiteY5" fmla="*/ 0 h 417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57197" h="417227">
                <a:moveTo>
                  <a:pt x="0" y="0"/>
                </a:moveTo>
                <a:lnTo>
                  <a:pt x="1449208" y="0"/>
                </a:lnTo>
                <a:lnTo>
                  <a:pt x="1657198" y="208588"/>
                </a:lnTo>
                <a:lnTo>
                  <a:pt x="1449208" y="417228"/>
                </a:lnTo>
                <a:lnTo>
                  <a:pt x="0" y="417228"/>
                </a:lnTo>
                <a:lnTo>
                  <a:pt x="0" y="0"/>
                </a:lnTo>
                <a:close/>
              </a:path>
            </a:pathLst>
          </a:custGeom>
          <a:solidFill>
            <a:srgbClr val="4A4944"/>
          </a:solidFill>
          <a:ln w="5163" cap="flat">
            <a:noFill/>
            <a:prstDash val="solid"/>
            <a:miter/>
          </a:ln>
        </p:spPr>
        <p:txBody>
          <a:bodyPr rtlCol="0" anchor="ctr"/>
          <a:lstStyle/>
          <a:p>
            <a:endParaRPr lang="sv-SE"/>
          </a:p>
        </p:txBody>
      </p:sp>
      <p:sp>
        <p:nvSpPr>
          <p:cNvPr id="8" name="Platshållare för text 13">
            <a:extLst>
              <a:ext uri="{FF2B5EF4-FFF2-40B4-BE49-F238E27FC236}">
                <a16:creationId xmlns:a16="http://schemas.microsoft.com/office/drawing/2014/main" id="{166A3176-1890-B0FD-AE66-1D4A6A7119B1}"/>
              </a:ext>
            </a:extLst>
          </p:cNvPr>
          <p:cNvSpPr txBox="1">
            <a:spLocks/>
          </p:cNvSpPr>
          <p:nvPr userDrawn="1"/>
        </p:nvSpPr>
        <p:spPr>
          <a:xfrm>
            <a:off x="11432" y="723311"/>
            <a:ext cx="1636712" cy="41489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900" b="1"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Gemensamma grunder</a:t>
            </a:r>
          </a:p>
        </p:txBody>
      </p:sp>
      <p:grpSp>
        <p:nvGrpSpPr>
          <p:cNvPr id="2" name="Grupp 1">
            <a:extLst>
              <a:ext uri="{FF2B5EF4-FFF2-40B4-BE49-F238E27FC236}">
                <a16:creationId xmlns:a16="http://schemas.microsoft.com/office/drawing/2014/main" id="{CCFF33C5-13A5-066B-14E0-07962CD5C7F2}"/>
              </a:ext>
            </a:extLst>
          </p:cNvPr>
          <p:cNvGrpSpPr/>
          <p:nvPr userDrawn="1"/>
        </p:nvGrpSpPr>
        <p:grpSpPr>
          <a:xfrm>
            <a:off x="11292308" y="173040"/>
            <a:ext cx="718458" cy="718458"/>
            <a:chOff x="1882151" y="1311096"/>
            <a:chExt cx="478559" cy="478559"/>
          </a:xfrm>
        </p:grpSpPr>
        <p:sp>
          <p:nvSpPr>
            <p:cNvPr id="3" name="Ellips 2">
              <a:extLst>
                <a:ext uri="{FF2B5EF4-FFF2-40B4-BE49-F238E27FC236}">
                  <a16:creationId xmlns:a16="http://schemas.microsoft.com/office/drawing/2014/main" id="{746F3BC5-7774-4ECC-0BB6-9ABFC8777121}"/>
                </a:ext>
              </a:extLst>
            </p:cNvPr>
            <p:cNvSpPr/>
            <p:nvPr userDrawn="1"/>
          </p:nvSpPr>
          <p:spPr>
            <a:xfrm>
              <a:off x="1882151" y="1311096"/>
              <a:ext cx="478559" cy="478559"/>
            </a:xfrm>
            <a:prstGeom prst="ellipse">
              <a:avLst/>
            </a:prstGeom>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4" name="Grupp 3">
              <a:extLst>
                <a:ext uri="{FF2B5EF4-FFF2-40B4-BE49-F238E27FC236}">
                  <a16:creationId xmlns:a16="http://schemas.microsoft.com/office/drawing/2014/main" id="{5D521B6D-447D-6094-8489-84D672DE0454}"/>
                </a:ext>
              </a:extLst>
            </p:cNvPr>
            <p:cNvGrpSpPr/>
            <p:nvPr userDrawn="1"/>
          </p:nvGrpSpPr>
          <p:grpSpPr>
            <a:xfrm>
              <a:off x="2016789" y="1447502"/>
              <a:ext cx="217742" cy="207114"/>
              <a:chOff x="2382579" y="1208223"/>
              <a:chExt cx="217742" cy="207114"/>
            </a:xfrm>
          </p:grpSpPr>
          <p:cxnSp>
            <p:nvCxnSpPr>
              <p:cNvPr id="5" name="Rak 4">
                <a:extLst>
                  <a:ext uri="{FF2B5EF4-FFF2-40B4-BE49-F238E27FC236}">
                    <a16:creationId xmlns:a16="http://schemas.microsoft.com/office/drawing/2014/main" id="{056A78C0-4C9A-5BF4-C319-9D162EE4D826}"/>
                  </a:ext>
                </a:extLst>
              </p:cNvPr>
              <p:cNvCxnSpPr>
                <a:cxnSpLocks/>
              </p:cNvCxnSpPr>
              <p:nvPr userDrawn="1"/>
            </p:nvCxnSpPr>
            <p:spPr>
              <a:xfrm>
                <a:off x="2382579" y="1208223"/>
                <a:ext cx="0" cy="207114"/>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Rak 5">
                <a:extLst>
                  <a:ext uri="{FF2B5EF4-FFF2-40B4-BE49-F238E27FC236}">
                    <a16:creationId xmlns:a16="http://schemas.microsoft.com/office/drawing/2014/main" id="{F5C44D22-D2DA-D880-0684-4E780E063F96}"/>
                  </a:ext>
                </a:extLst>
              </p:cNvPr>
              <p:cNvCxnSpPr>
                <a:cxnSpLocks/>
              </p:cNvCxnSpPr>
              <p:nvPr userDrawn="1"/>
            </p:nvCxnSpPr>
            <p:spPr>
              <a:xfrm>
                <a:off x="2431235" y="1397000"/>
                <a:ext cx="169086"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Rak 8">
                <a:extLst>
                  <a:ext uri="{FF2B5EF4-FFF2-40B4-BE49-F238E27FC236}">
                    <a16:creationId xmlns:a16="http://schemas.microsoft.com/office/drawing/2014/main" id="{74B380F6-9A03-AB93-5125-B33C1E7A52D1}"/>
                  </a:ext>
                </a:extLst>
              </p:cNvPr>
              <p:cNvCxnSpPr>
                <a:cxnSpLocks/>
              </p:cNvCxnSpPr>
              <p:nvPr userDrawn="1"/>
            </p:nvCxnSpPr>
            <p:spPr>
              <a:xfrm>
                <a:off x="2431235" y="1339850"/>
                <a:ext cx="169086" cy="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Rak 9">
                <a:extLst>
                  <a:ext uri="{FF2B5EF4-FFF2-40B4-BE49-F238E27FC236}">
                    <a16:creationId xmlns:a16="http://schemas.microsoft.com/office/drawing/2014/main" id="{D05C1100-BB3C-ABAF-2207-34B61C797A65}"/>
                  </a:ext>
                </a:extLst>
              </p:cNvPr>
              <p:cNvCxnSpPr>
                <a:cxnSpLocks/>
              </p:cNvCxnSpPr>
              <p:nvPr userDrawn="1"/>
            </p:nvCxnSpPr>
            <p:spPr>
              <a:xfrm>
                <a:off x="2431235" y="1282700"/>
                <a:ext cx="169086" cy="0"/>
              </a:xfrm>
              <a:prstGeom prst="line">
                <a:avLst/>
              </a:prstGeom>
              <a:ln w="5080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Rak 10">
                <a:extLst>
                  <a:ext uri="{FF2B5EF4-FFF2-40B4-BE49-F238E27FC236}">
                    <a16:creationId xmlns:a16="http://schemas.microsoft.com/office/drawing/2014/main" id="{1CA672BA-CA0C-46B6-53C8-D7BFDF7D8FB5}"/>
                  </a:ext>
                </a:extLst>
              </p:cNvPr>
              <p:cNvCxnSpPr>
                <a:cxnSpLocks/>
              </p:cNvCxnSpPr>
              <p:nvPr userDrawn="1"/>
            </p:nvCxnSpPr>
            <p:spPr>
              <a:xfrm>
                <a:off x="2431235" y="1225550"/>
                <a:ext cx="169086"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grpSp>
      </p:grpSp>
      <p:sp>
        <p:nvSpPr>
          <p:cNvPr id="12" name="Ellips 11">
            <a:hlinkClick r:id="" action="ppaction://noaction"/>
            <a:extLst>
              <a:ext uri="{FF2B5EF4-FFF2-40B4-BE49-F238E27FC236}">
                <a16:creationId xmlns:a16="http://schemas.microsoft.com/office/drawing/2014/main" id="{1936203A-75F9-F8ED-D63A-202D30C8BAD5}"/>
              </a:ext>
            </a:extLst>
          </p:cNvPr>
          <p:cNvSpPr/>
          <p:nvPr userDrawn="1"/>
        </p:nvSpPr>
        <p:spPr>
          <a:xfrm>
            <a:off x="11298658" y="173040"/>
            <a:ext cx="718458" cy="718458"/>
          </a:xfrm>
          <a:prstGeom prst="ellipse">
            <a:avLst/>
          </a:prstGeom>
          <a:solidFill>
            <a:schemeClr val="accent2">
              <a:alpha val="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36937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3.svg"/><Relationship Id="rId2" Type="http://schemas.openxmlformats.org/officeDocument/2006/relationships/notesSlide" Target="../notesSlides/notesSlide8.xml"/><Relationship Id="rId16" Type="http://schemas.openxmlformats.org/officeDocument/2006/relationships/image" Target="../media/image7.svg"/><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png"/><Relationship Id="rId5" Type="http://schemas.openxmlformats.org/officeDocument/2006/relationships/image" Target="../media/image20.png"/><Relationship Id="rId15" Type="http://schemas.openxmlformats.org/officeDocument/2006/relationships/image" Target="../media/image6.png"/><Relationship Id="rId10" Type="http://schemas.openxmlformats.org/officeDocument/2006/relationships/image" Target="../media/image25.svg"/><Relationship Id="rId4" Type="http://schemas.openxmlformats.org/officeDocument/2006/relationships/image" Target="../media/image23.svg"/><Relationship Id="rId9" Type="http://schemas.openxmlformats.org/officeDocument/2006/relationships/image" Target="../media/image24.png"/><Relationship Id="rId14" Type="http://schemas.openxmlformats.org/officeDocument/2006/relationships/image" Target="../media/image27.svg"/></Relationships>
</file>

<file path=ppt/slides/_rels/slide11.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12.png"/><Relationship Id="rId7" Type="http://schemas.openxmlformats.org/officeDocument/2006/relationships/image" Target="../media/image24.png"/><Relationship Id="rId2" Type="http://schemas.openxmlformats.org/officeDocument/2006/relationships/notesSlide" Target="../notesSlides/notesSlide9.xml"/><Relationship Id="rId1" Type="http://schemas.openxmlformats.org/officeDocument/2006/relationships/slideLayout" Target="../slideLayouts/slideLayout26.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8.png"/><Relationship Id="rId18" Type="http://schemas.openxmlformats.org/officeDocument/2006/relationships/image" Target="../media/image13.svg"/><Relationship Id="rId3" Type="http://schemas.openxmlformats.org/officeDocument/2006/relationships/image" Target="../media/image10.png"/><Relationship Id="rId21" Type="http://schemas.openxmlformats.org/officeDocument/2006/relationships/image" Target="../media/image24.png"/><Relationship Id="rId7" Type="http://schemas.openxmlformats.org/officeDocument/2006/relationships/image" Target="../media/image4.png"/><Relationship Id="rId12" Type="http://schemas.openxmlformats.org/officeDocument/2006/relationships/image" Target="../media/image3.svg"/><Relationship Id="rId17" Type="http://schemas.openxmlformats.org/officeDocument/2006/relationships/image" Target="../media/image12.png"/><Relationship Id="rId2" Type="http://schemas.openxmlformats.org/officeDocument/2006/relationships/notesSlide" Target="../notesSlides/notesSlide10.xml"/><Relationship Id="rId16" Type="http://schemas.openxmlformats.org/officeDocument/2006/relationships/image" Target="../media/image7.svg"/><Relationship Id="rId20" Type="http://schemas.openxmlformats.org/officeDocument/2006/relationships/image" Target="../media/image19.svg"/><Relationship Id="rId1" Type="http://schemas.openxmlformats.org/officeDocument/2006/relationships/slideLayout" Target="../slideLayouts/slideLayout26.xml"/><Relationship Id="rId6" Type="http://schemas.openxmlformats.org/officeDocument/2006/relationships/image" Target="../media/image15.svg"/><Relationship Id="rId11" Type="http://schemas.openxmlformats.org/officeDocument/2006/relationships/image" Target="../media/image2.png"/><Relationship Id="rId5" Type="http://schemas.openxmlformats.org/officeDocument/2006/relationships/image" Target="../media/image14.png"/><Relationship Id="rId15" Type="http://schemas.openxmlformats.org/officeDocument/2006/relationships/image" Target="../media/image6.png"/><Relationship Id="rId10" Type="http://schemas.openxmlformats.org/officeDocument/2006/relationships/image" Target="../media/image17.svg"/><Relationship Id="rId19" Type="http://schemas.openxmlformats.org/officeDocument/2006/relationships/image" Target="../media/image18.pn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9.svg"/><Relationship Id="rId22" Type="http://schemas.openxmlformats.org/officeDocument/2006/relationships/image" Target="../media/image25.svg"/></Relationships>
</file>

<file path=ppt/slides/_rels/slide13.xml.rels><?xml version="1.0" encoding="UTF-8" standalone="yes"?>
<Relationships xmlns="http://schemas.openxmlformats.org/package/2006/relationships"><Relationship Id="rId2" Type="http://schemas.openxmlformats.org/officeDocument/2006/relationships/hyperlink" Target="http://www.msb.se/ledningsamverkan" TargetMode="Externa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 Type="http://schemas.openxmlformats.org/officeDocument/2006/relationships/notesSlide" Target="../notesSlides/notesSlide1.xml"/><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26.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svg"/></Relationships>
</file>

<file path=ppt/slides/_rels/slide4.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6.xml"/><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4.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5.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6.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22.png"/><Relationship Id="rId7" Type="http://schemas.openxmlformats.org/officeDocument/2006/relationships/image" Target="../media/image12.png"/><Relationship Id="rId12" Type="http://schemas.openxmlformats.org/officeDocument/2006/relationships/image" Target="../media/image25.svg"/><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image" Target="../media/image21.svg"/><Relationship Id="rId11" Type="http://schemas.openxmlformats.org/officeDocument/2006/relationships/image" Target="../media/image24.png"/><Relationship Id="rId5" Type="http://schemas.openxmlformats.org/officeDocument/2006/relationships/image" Target="../media/image20.png"/><Relationship Id="rId10" Type="http://schemas.openxmlformats.org/officeDocument/2006/relationships/image" Target="../media/image7.svg"/><Relationship Id="rId4" Type="http://schemas.openxmlformats.org/officeDocument/2006/relationships/image" Target="../media/image23.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23A5CAAC-A2AE-06B8-F7D0-29A665848A8C}"/>
              </a:ext>
            </a:extLst>
          </p:cNvPr>
          <p:cNvSpPr>
            <a:spLocks noGrp="1"/>
          </p:cNvSpPr>
          <p:nvPr>
            <p:ph type="ctrTitle"/>
          </p:nvPr>
        </p:nvSpPr>
        <p:spPr/>
        <p:txBody>
          <a:bodyPr/>
          <a:lstStyle/>
          <a:p>
            <a:r>
              <a:rPr lang="sv-SE" dirty="0"/>
              <a:t>Exempel på rapportering – kommun </a:t>
            </a:r>
          </a:p>
        </p:txBody>
      </p:sp>
      <p:sp>
        <p:nvSpPr>
          <p:cNvPr id="5" name="Underrubrik 4">
            <a:extLst>
              <a:ext uri="{FF2B5EF4-FFF2-40B4-BE49-F238E27FC236}">
                <a16:creationId xmlns:a16="http://schemas.microsoft.com/office/drawing/2014/main" id="{47F275D2-C335-9673-CE8A-3F6D16654131}"/>
              </a:ext>
            </a:extLst>
          </p:cNvPr>
          <p:cNvSpPr>
            <a:spLocks noGrp="1"/>
          </p:cNvSpPr>
          <p:nvPr>
            <p:ph type="subTitle" idx="1"/>
          </p:nvPr>
        </p:nvSpPr>
        <p:spPr>
          <a:xfrm>
            <a:off x="1524000" y="3843685"/>
            <a:ext cx="9144000" cy="902486"/>
          </a:xfrm>
        </p:spPr>
        <p:txBody>
          <a:bodyPr/>
          <a:lstStyle/>
          <a:p>
            <a:r>
              <a:rPr lang="sv-SE" dirty="0">
                <a:effectLst/>
                <a:latin typeface="Century Gothic" panose="020B0502020202020204" pitchFamily="34" charset="0"/>
              </a:rPr>
              <a:t>Händelse med påverkan på en kommun</a:t>
            </a:r>
          </a:p>
          <a:p>
            <a:r>
              <a:rPr lang="sv-SE" dirty="0">
                <a:effectLst/>
                <a:latin typeface="Century Gothic" panose="020B0502020202020204" pitchFamily="34" charset="0"/>
              </a:rPr>
              <a:t>– Höga flöden/översvämning</a:t>
            </a:r>
          </a:p>
        </p:txBody>
      </p:sp>
    </p:spTree>
    <p:extLst>
      <p:ext uri="{BB962C8B-B14F-4D97-AF65-F5344CB8AC3E}">
        <p14:creationId xmlns:p14="http://schemas.microsoft.com/office/powerpoint/2010/main" val="2088458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5EE6D-D2A2-B0EF-2C38-D106262A78E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CBB5DD2-6BF9-1625-3B8D-3530393D5998}"/>
              </a:ext>
            </a:extLst>
          </p:cNvPr>
          <p:cNvSpPr>
            <a:spLocks noGrp="1"/>
          </p:cNvSpPr>
          <p:nvPr>
            <p:ph type="title"/>
          </p:nvPr>
        </p:nvSpPr>
        <p:spPr/>
        <p:txBody>
          <a:bodyPr/>
          <a:lstStyle/>
          <a:p>
            <a:r>
              <a:rPr lang="sv-SE" dirty="0"/>
              <a:t>7. Andra aktörers roller​</a:t>
            </a:r>
          </a:p>
        </p:txBody>
      </p:sp>
      <p:sp>
        <p:nvSpPr>
          <p:cNvPr id="7" name="Platshållare för innehåll 2">
            <a:extLst>
              <a:ext uri="{FF2B5EF4-FFF2-40B4-BE49-F238E27FC236}">
                <a16:creationId xmlns:a16="http://schemas.microsoft.com/office/drawing/2014/main" id="{776723A9-14B3-D3E2-410D-6B7E3CD9134C}"/>
              </a:ext>
            </a:extLst>
          </p:cNvPr>
          <p:cNvSpPr txBox="1">
            <a:spLocks/>
          </p:cNvSpPr>
          <p:nvPr/>
        </p:nvSpPr>
        <p:spPr>
          <a:xfrm>
            <a:off x="1900052" y="1684700"/>
            <a:ext cx="9031860" cy="16704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Räddningstjänsten skyddar egendom som blivit påverkade av händelsen samt har spärrat </a:t>
            </a:r>
            <a:br>
              <a:rPr lang="sv-SE" sz="1500" dirty="0">
                <a:latin typeface="+mj-lt"/>
              </a:rPr>
            </a:br>
            <a:r>
              <a:rPr lang="sv-SE" sz="1500" dirty="0">
                <a:latin typeface="+mj-lt"/>
              </a:rPr>
              <a:t>av områden för att inte utsätta allmänheten för risk. Räddningstjänsten prioriterar att skydda samhällsviktiga funktioner och de personer som inte själva kan sätta sig i säkerhet. Enskilda fastighetsägare och privatpersoner måste vara beredda på att själva skydda och ansvara </a:t>
            </a:r>
            <a:br>
              <a:rPr lang="sv-SE" sz="1500" dirty="0">
                <a:latin typeface="+mj-lt"/>
              </a:rPr>
            </a:br>
            <a:r>
              <a:rPr lang="sv-SE" sz="1500" dirty="0">
                <a:latin typeface="+mj-lt"/>
              </a:rPr>
              <a:t>för sin fastighet och egendom. </a:t>
            </a:r>
          </a:p>
          <a:p>
            <a:pPr marL="0" indent="0">
              <a:buFont typeface="Arial" panose="020B0604020202020204" pitchFamily="34" charset="0"/>
              <a:buNone/>
            </a:pPr>
            <a:r>
              <a:rPr lang="sv-SE" sz="1500" dirty="0">
                <a:latin typeface="+mj-lt"/>
              </a:rPr>
              <a:t>Information från Trafikverket och SMHI tas med in i kommunens lägesbild och </a:t>
            </a:r>
            <a:r>
              <a:rPr lang="sv-SE" sz="1500" dirty="0" err="1">
                <a:latin typeface="+mj-lt"/>
              </a:rPr>
              <a:t>omfallsplanering</a:t>
            </a:r>
            <a:r>
              <a:rPr lang="sv-SE" sz="1500" dirty="0">
                <a:latin typeface="+mj-lt"/>
              </a:rPr>
              <a:t>. </a:t>
            </a:r>
            <a:br>
              <a:rPr lang="sv-SE" sz="1500" dirty="0">
                <a:latin typeface="+mj-lt"/>
              </a:rPr>
            </a:br>
            <a:r>
              <a:rPr lang="sv-SE" sz="1500" dirty="0">
                <a:latin typeface="+mj-lt"/>
              </a:rPr>
              <a:t>Kontakter och samverkan kan ske med SGI, Livsmedelsverket, med flera.</a:t>
            </a:r>
          </a:p>
        </p:txBody>
      </p:sp>
      <p:pic>
        <p:nvPicPr>
          <p:cNvPr id="9" name="Bild 8">
            <a:extLst>
              <a:ext uri="{FF2B5EF4-FFF2-40B4-BE49-F238E27FC236}">
                <a16:creationId xmlns:a16="http://schemas.microsoft.com/office/drawing/2014/main" id="{74D02E39-A362-C522-0328-D9036348B64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84518" y="3663507"/>
            <a:ext cx="1975127" cy="1704102"/>
          </a:xfrm>
          <a:prstGeom prst="rect">
            <a:avLst/>
          </a:prstGeom>
        </p:spPr>
      </p:pic>
      <p:pic>
        <p:nvPicPr>
          <p:cNvPr id="10" name="Bild 9">
            <a:extLst>
              <a:ext uri="{FF2B5EF4-FFF2-40B4-BE49-F238E27FC236}">
                <a16:creationId xmlns:a16="http://schemas.microsoft.com/office/drawing/2014/main" id="{C76F4949-981E-1455-935E-94CB0728738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97156" y="3578755"/>
            <a:ext cx="2149850" cy="1856139"/>
          </a:xfrm>
          <a:prstGeom prst="rect">
            <a:avLst/>
          </a:prstGeom>
        </p:spPr>
      </p:pic>
      <p:sp>
        <p:nvSpPr>
          <p:cNvPr id="11" name="textruta 10">
            <a:extLst>
              <a:ext uri="{FF2B5EF4-FFF2-40B4-BE49-F238E27FC236}">
                <a16:creationId xmlns:a16="http://schemas.microsoft.com/office/drawing/2014/main" id="{87C6A631-2313-152D-D716-26A1823CEF6A}"/>
              </a:ext>
            </a:extLst>
          </p:cNvPr>
          <p:cNvSpPr txBox="1"/>
          <p:nvPr/>
        </p:nvSpPr>
        <p:spPr>
          <a:xfrm>
            <a:off x="2087932" y="4063308"/>
            <a:ext cx="1975127" cy="784830"/>
          </a:xfrm>
          <a:prstGeom prst="rect">
            <a:avLst/>
          </a:prstGeom>
          <a:noFill/>
        </p:spPr>
        <p:txBody>
          <a:bodyPr wrap="square" rtlCol="0">
            <a:spAutoFit/>
          </a:bodyPr>
          <a:lstStyle/>
          <a:p>
            <a:r>
              <a:rPr lang="sv-SE" sz="900" dirty="0">
                <a:latin typeface="+mj-lt"/>
              </a:rPr>
              <a:t>Utför räddningsarbete under händelsen. Är kommunalt ansvar, kan vara organiserad på olika sätt men ingår alltid i ett räddningsledningssystem.</a:t>
            </a:r>
          </a:p>
        </p:txBody>
      </p:sp>
      <p:pic>
        <p:nvPicPr>
          <p:cNvPr id="12" name="Bild 11">
            <a:extLst>
              <a:ext uri="{FF2B5EF4-FFF2-40B4-BE49-F238E27FC236}">
                <a16:creationId xmlns:a16="http://schemas.microsoft.com/office/drawing/2014/main" id="{C198F4B9-BD51-C5DC-A6C8-47C38FC4D0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165752" y="3728633"/>
            <a:ext cx="1836215" cy="254000"/>
          </a:xfrm>
          <a:prstGeom prst="rect">
            <a:avLst/>
          </a:prstGeom>
        </p:spPr>
      </p:pic>
      <p:sp>
        <p:nvSpPr>
          <p:cNvPr id="13" name="textruta 12">
            <a:extLst>
              <a:ext uri="{FF2B5EF4-FFF2-40B4-BE49-F238E27FC236}">
                <a16:creationId xmlns:a16="http://schemas.microsoft.com/office/drawing/2014/main" id="{5D9D3795-8C8D-AC52-DA08-67FC2ACC0BED}"/>
              </a:ext>
            </a:extLst>
          </p:cNvPr>
          <p:cNvSpPr txBox="1"/>
          <p:nvPr/>
        </p:nvSpPr>
        <p:spPr>
          <a:xfrm>
            <a:off x="2158210" y="3726138"/>
            <a:ext cx="184516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Räddningstjänsten​</a:t>
            </a:r>
          </a:p>
        </p:txBody>
      </p:sp>
      <p:sp>
        <p:nvSpPr>
          <p:cNvPr id="19" name="textruta 18">
            <a:extLst>
              <a:ext uri="{FF2B5EF4-FFF2-40B4-BE49-F238E27FC236}">
                <a16:creationId xmlns:a16="http://schemas.microsoft.com/office/drawing/2014/main" id="{37AF7E15-3AEE-2B72-13D1-A3E1939F1527}"/>
              </a:ext>
            </a:extLst>
          </p:cNvPr>
          <p:cNvSpPr txBox="1"/>
          <p:nvPr/>
        </p:nvSpPr>
        <p:spPr>
          <a:xfrm>
            <a:off x="2344530" y="5586304"/>
            <a:ext cx="1506056"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0" name="Bild 19">
            <a:extLst>
              <a:ext uri="{FF2B5EF4-FFF2-40B4-BE49-F238E27FC236}">
                <a16:creationId xmlns:a16="http://schemas.microsoft.com/office/drawing/2014/main" id="{8D9E02CC-3906-C866-0115-FA09D29A57F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996429" y="5620051"/>
            <a:ext cx="358474" cy="358474"/>
          </a:xfrm>
          <a:prstGeom prst="rect">
            <a:avLst/>
          </a:prstGeom>
        </p:spPr>
      </p:pic>
      <p:sp>
        <p:nvSpPr>
          <p:cNvPr id="18" name="textruta 17">
            <a:extLst>
              <a:ext uri="{FF2B5EF4-FFF2-40B4-BE49-F238E27FC236}">
                <a16:creationId xmlns:a16="http://schemas.microsoft.com/office/drawing/2014/main" id="{2CC71C03-95DF-7B82-BCAB-053A8A581208}"/>
              </a:ext>
            </a:extLst>
          </p:cNvPr>
          <p:cNvSpPr txBox="1"/>
          <p:nvPr/>
        </p:nvSpPr>
        <p:spPr>
          <a:xfrm>
            <a:off x="2001616"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4" name="Bild 3">
            <a:extLst>
              <a:ext uri="{FF2B5EF4-FFF2-40B4-BE49-F238E27FC236}">
                <a16:creationId xmlns:a16="http://schemas.microsoft.com/office/drawing/2014/main" id="{3FBD1CB8-454D-7586-AEC5-525A52297C0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356162" y="3663507"/>
            <a:ext cx="1965579" cy="1704102"/>
          </a:xfrm>
          <a:prstGeom prst="rect">
            <a:avLst/>
          </a:prstGeom>
        </p:spPr>
      </p:pic>
      <p:pic>
        <p:nvPicPr>
          <p:cNvPr id="5" name="Bild 4">
            <a:extLst>
              <a:ext uri="{FF2B5EF4-FFF2-40B4-BE49-F238E27FC236}">
                <a16:creationId xmlns:a16="http://schemas.microsoft.com/office/drawing/2014/main" id="{C7DF7FC5-4424-FD5D-04AE-9FEED2EE278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264026" y="3578755"/>
            <a:ext cx="2149850" cy="1856139"/>
          </a:xfrm>
          <a:prstGeom prst="rect">
            <a:avLst/>
          </a:prstGeom>
        </p:spPr>
      </p:pic>
      <p:sp>
        <p:nvSpPr>
          <p:cNvPr id="6" name="textruta 5">
            <a:extLst>
              <a:ext uri="{FF2B5EF4-FFF2-40B4-BE49-F238E27FC236}">
                <a16:creationId xmlns:a16="http://schemas.microsoft.com/office/drawing/2014/main" id="{CC85A8B1-96F1-E7D2-3EE6-34809F18527F}"/>
              </a:ext>
            </a:extLst>
          </p:cNvPr>
          <p:cNvSpPr txBox="1"/>
          <p:nvPr/>
        </p:nvSpPr>
        <p:spPr>
          <a:xfrm>
            <a:off x="4354802" y="4063308"/>
            <a:ext cx="1975127" cy="369332"/>
          </a:xfrm>
          <a:prstGeom prst="rect">
            <a:avLst/>
          </a:prstGeom>
          <a:noFill/>
        </p:spPr>
        <p:txBody>
          <a:bodyPr wrap="square" rtlCol="0">
            <a:spAutoFit/>
          </a:bodyPr>
          <a:lstStyle/>
          <a:p>
            <a:r>
              <a:rPr lang="sv-SE" sz="900" dirty="0">
                <a:latin typeface="+mj-lt"/>
              </a:rPr>
              <a:t>Ansvarar för viss infrastruktur </a:t>
            </a:r>
            <a:br>
              <a:rPr lang="sv-SE" sz="900" dirty="0">
                <a:latin typeface="+mj-lt"/>
              </a:rPr>
            </a:br>
            <a:r>
              <a:rPr lang="sv-SE" sz="900" dirty="0">
                <a:latin typeface="+mj-lt"/>
              </a:rPr>
              <a:t>inom länet.​</a:t>
            </a:r>
          </a:p>
        </p:txBody>
      </p:sp>
      <p:pic>
        <p:nvPicPr>
          <p:cNvPr id="46" name="Bild 45">
            <a:extLst>
              <a:ext uri="{FF2B5EF4-FFF2-40B4-BE49-F238E27FC236}">
                <a16:creationId xmlns:a16="http://schemas.microsoft.com/office/drawing/2014/main" id="{143B4282-07CF-E88E-ABDE-6AA7C4895FA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608486" y="3663507"/>
            <a:ext cx="1965579" cy="1704102"/>
          </a:xfrm>
          <a:prstGeom prst="rect">
            <a:avLst/>
          </a:prstGeom>
        </p:spPr>
      </p:pic>
      <p:pic>
        <p:nvPicPr>
          <p:cNvPr id="47" name="Bild 46">
            <a:extLst>
              <a:ext uri="{FF2B5EF4-FFF2-40B4-BE49-F238E27FC236}">
                <a16:creationId xmlns:a16="http://schemas.microsoft.com/office/drawing/2014/main" id="{1C22C3D4-F50D-A349-AD24-C8365782146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516350" y="3578755"/>
            <a:ext cx="2149850" cy="1856139"/>
          </a:xfrm>
          <a:prstGeom prst="rect">
            <a:avLst/>
          </a:prstGeom>
        </p:spPr>
      </p:pic>
      <p:sp>
        <p:nvSpPr>
          <p:cNvPr id="48" name="textruta 47">
            <a:extLst>
              <a:ext uri="{FF2B5EF4-FFF2-40B4-BE49-F238E27FC236}">
                <a16:creationId xmlns:a16="http://schemas.microsoft.com/office/drawing/2014/main" id="{D51E153E-DD9D-7072-D88B-089EC5F18FFA}"/>
              </a:ext>
            </a:extLst>
          </p:cNvPr>
          <p:cNvSpPr txBox="1"/>
          <p:nvPr/>
        </p:nvSpPr>
        <p:spPr>
          <a:xfrm>
            <a:off x="6607126" y="4063308"/>
            <a:ext cx="1975127" cy="369332"/>
          </a:xfrm>
          <a:prstGeom prst="rect">
            <a:avLst/>
          </a:prstGeom>
          <a:noFill/>
        </p:spPr>
        <p:txBody>
          <a:bodyPr wrap="square" rtlCol="0">
            <a:spAutoFit/>
          </a:bodyPr>
          <a:lstStyle/>
          <a:p>
            <a:r>
              <a:rPr lang="sv-SE" sz="900" dirty="0">
                <a:latin typeface="+mj-lt"/>
              </a:rPr>
              <a:t>Expertorgan inom meteorologi </a:t>
            </a:r>
            <a:br>
              <a:rPr lang="sv-SE" sz="900" dirty="0">
                <a:latin typeface="+mj-lt"/>
              </a:rPr>
            </a:br>
            <a:r>
              <a:rPr lang="sv-SE" sz="900" dirty="0">
                <a:latin typeface="+mj-lt"/>
              </a:rPr>
              <a:t>och hydrologi​.</a:t>
            </a:r>
          </a:p>
        </p:txBody>
      </p:sp>
      <p:pic>
        <p:nvPicPr>
          <p:cNvPr id="56" name="Bild 55">
            <a:extLst>
              <a:ext uri="{FF2B5EF4-FFF2-40B4-BE49-F238E27FC236}">
                <a16:creationId xmlns:a16="http://schemas.microsoft.com/office/drawing/2014/main" id="{723C01A2-6E2E-44E3-438D-071E0FC7724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874198" y="3663507"/>
            <a:ext cx="1965579" cy="1704102"/>
          </a:xfrm>
          <a:prstGeom prst="rect">
            <a:avLst/>
          </a:prstGeom>
        </p:spPr>
      </p:pic>
      <p:pic>
        <p:nvPicPr>
          <p:cNvPr id="57" name="Bild 56">
            <a:extLst>
              <a:ext uri="{FF2B5EF4-FFF2-40B4-BE49-F238E27FC236}">
                <a16:creationId xmlns:a16="http://schemas.microsoft.com/office/drawing/2014/main" id="{3C4AB41F-4998-5433-F918-210BAABC077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782062" y="3578755"/>
            <a:ext cx="2149850" cy="1856139"/>
          </a:xfrm>
          <a:prstGeom prst="rect">
            <a:avLst/>
          </a:prstGeom>
        </p:spPr>
      </p:pic>
      <p:sp>
        <p:nvSpPr>
          <p:cNvPr id="58" name="textruta 57">
            <a:extLst>
              <a:ext uri="{FF2B5EF4-FFF2-40B4-BE49-F238E27FC236}">
                <a16:creationId xmlns:a16="http://schemas.microsoft.com/office/drawing/2014/main" id="{8B3C17D3-28D2-5021-9782-4950E1530B28}"/>
              </a:ext>
            </a:extLst>
          </p:cNvPr>
          <p:cNvSpPr txBox="1"/>
          <p:nvPr/>
        </p:nvSpPr>
        <p:spPr>
          <a:xfrm>
            <a:off x="8871845" y="4063308"/>
            <a:ext cx="2060067" cy="784830"/>
          </a:xfrm>
          <a:prstGeom prst="rect">
            <a:avLst/>
          </a:prstGeom>
          <a:noFill/>
        </p:spPr>
        <p:txBody>
          <a:bodyPr wrap="square" rtlCol="0">
            <a:spAutoFit/>
          </a:bodyPr>
          <a:lstStyle/>
          <a:p>
            <a:r>
              <a:rPr lang="sv-SE" sz="900" dirty="0">
                <a:latin typeface="+mj-lt"/>
              </a:rPr>
              <a:t>Kan vara särskild expert-myndighet, samverkande aktör, aktör med karteringstjänster, aktör med förstärkningsresurser med flera. </a:t>
            </a:r>
          </a:p>
        </p:txBody>
      </p:sp>
      <p:pic>
        <p:nvPicPr>
          <p:cNvPr id="66" name="Bild 65">
            <a:extLst>
              <a:ext uri="{FF2B5EF4-FFF2-40B4-BE49-F238E27FC236}">
                <a16:creationId xmlns:a16="http://schemas.microsoft.com/office/drawing/2014/main" id="{2909AEF6-2CCF-C979-694D-5A6616BAD89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428570" y="3724472"/>
            <a:ext cx="1846310" cy="254000"/>
          </a:xfrm>
          <a:prstGeom prst="rect">
            <a:avLst/>
          </a:prstGeom>
        </p:spPr>
      </p:pic>
      <p:sp>
        <p:nvSpPr>
          <p:cNvPr id="67" name="textruta 66">
            <a:extLst>
              <a:ext uri="{FF2B5EF4-FFF2-40B4-BE49-F238E27FC236}">
                <a16:creationId xmlns:a16="http://schemas.microsoft.com/office/drawing/2014/main" id="{8E713D8D-597D-8C09-967D-A42CD6DBC3C0}"/>
              </a:ext>
            </a:extLst>
          </p:cNvPr>
          <p:cNvSpPr txBox="1"/>
          <p:nvPr/>
        </p:nvSpPr>
        <p:spPr>
          <a:xfrm>
            <a:off x="4432554"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Trafikverket</a:t>
            </a:r>
          </a:p>
        </p:txBody>
      </p:sp>
      <p:pic>
        <p:nvPicPr>
          <p:cNvPr id="68" name="Bild 67">
            <a:extLst>
              <a:ext uri="{FF2B5EF4-FFF2-40B4-BE49-F238E27FC236}">
                <a16:creationId xmlns:a16="http://schemas.microsoft.com/office/drawing/2014/main" id="{34183CB1-C16B-D3EB-ADD4-08D3F52B7ED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678669" y="3724472"/>
            <a:ext cx="1846310" cy="254000"/>
          </a:xfrm>
          <a:prstGeom prst="rect">
            <a:avLst/>
          </a:prstGeom>
        </p:spPr>
      </p:pic>
      <p:sp>
        <p:nvSpPr>
          <p:cNvPr id="69" name="textruta 68">
            <a:extLst>
              <a:ext uri="{FF2B5EF4-FFF2-40B4-BE49-F238E27FC236}">
                <a16:creationId xmlns:a16="http://schemas.microsoft.com/office/drawing/2014/main" id="{336698C2-3CFF-EDEF-5617-D891303C103E}"/>
              </a:ext>
            </a:extLst>
          </p:cNvPr>
          <p:cNvSpPr txBox="1"/>
          <p:nvPr/>
        </p:nvSpPr>
        <p:spPr>
          <a:xfrm>
            <a:off x="6682653"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SMHI</a:t>
            </a:r>
          </a:p>
        </p:txBody>
      </p:sp>
      <p:pic>
        <p:nvPicPr>
          <p:cNvPr id="70" name="Bild 69">
            <a:extLst>
              <a:ext uri="{FF2B5EF4-FFF2-40B4-BE49-F238E27FC236}">
                <a16:creationId xmlns:a16="http://schemas.microsoft.com/office/drawing/2014/main" id="{BD557C30-8DB0-D3EE-A4ED-8DF0FC328678}"/>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942156" y="3724472"/>
            <a:ext cx="1846310" cy="254000"/>
          </a:xfrm>
          <a:prstGeom prst="rect">
            <a:avLst/>
          </a:prstGeom>
        </p:spPr>
      </p:pic>
      <p:sp>
        <p:nvSpPr>
          <p:cNvPr id="71" name="textruta 70">
            <a:extLst>
              <a:ext uri="{FF2B5EF4-FFF2-40B4-BE49-F238E27FC236}">
                <a16:creationId xmlns:a16="http://schemas.microsoft.com/office/drawing/2014/main" id="{218B79A2-322D-914F-DE10-801BAE4B3A5A}"/>
              </a:ext>
            </a:extLst>
          </p:cNvPr>
          <p:cNvSpPr txBox="1"/>
          <p:nvPr/>
        </p:nvSpPr>
        <p:spPr>
          <a:xfrm>
            <a:off x="8946140" y="3725381"/>
            <a:ext cx="1837350"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sp>
        <p:nvSpPr>
          <p:cNvPr id="75" name="textruta 74">
            <a:extLst>
              <a:ext uri="{FF2B5EF4-FFF2-40B4-BE49-F238E27FC236}">
                <a16:creationId xmlns:a16="http://schemas.microsoft.com/office/drawing/2014/main" id="{D0891EA5-A1CB-2309-D587-D2D1BD6313A7}"/>
              </a:ext>
            </a:extLst>
          </p:cNvPr>
          <p:cNvSpPr txBox="1"/>
          <p:nvPr/>
        </p:nvSpPr>
        <p:spPr>
          <a:xfrm>
            <a:off x="4607956"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76" name="Bild 75">
            <a:extLst>
              <a:ext uri="{FF2B5EF4-FFF2-40B4-BE49-F238E27FC236}">
                <a16:creationId xmlns:a16="http://schemas.microsoft.com/office/drawing/2014/main" id="{6A53E068-E4EF-0E0F-43BC-252D901A8B4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259855" y="5620051"/>
            <a:ext cx="358474" cy="358474"/>
          </a:xfrm>
          <a:prstGeom prst="rect">
            <a:avLst/>
          </a:prstGeom>
        </p:spPr>
      </p:pic>
      <p:sp>
        <p:nvSpPr>
          <p:cNvPr id="77" name="textruta 76">
            <a:extLst>
              <a:ext uri="{FF2B5EF4-FFF2-40B4-BE49-F238E27FC236}">
                <a16:creationId xmlns:a16="http://schemas.microsoft.com/office/drawing/2014/main" id="{EB628773-0E00-B37E-B083-017C74F7725E}"/>
              </a:ext>
            </a:extLst>
          </p:cNvPr>
          <p:cNvSpPr txBox="1"/>
          <p:nvPr/>
        </p:nvSpPr>
        <p:spPr>
          <a:xfrm>
            <a:off x="4265042"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
        <p:nvSpPr>
          <p:cNvPr id="78" name="textruta 77">
            <a:extLst>
              <a:ext uri="{FF2B5EF4-FFF2-40B4-BE49-F238E27FC236}">
                <a16:creationId xmlns:a16="http://schemas.microsoft.com/office/drawing/2014/main" id="{D49AA34D-D048-9CC9-747A-0F6107BD4199}"/>
              </a:ext>
            </a:extLst>
          </p:cNvPr>
          <p:cNvSpPr txBox="1"/>
          <p:nvPr/>
        </p:nvSpPr>
        <p:spPr>
          <a:xfrm>
            <a:off x="6873668"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79" name="Bild 78">
            <a:extLst>
              <a:ext uri="{FF2B5EF4-FFF2-40B4-BE49-F238E27FC236}">
                <a16:creationId xmlns:a16="http://schemas.microsoft.com/office/drawing/2014/main" id="{E1BAF717-D593-F4CA-1A4F-554EB9B6EB3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525567" y="5620051"/>
            <a:ext cx="358474" cy="358474"/>
          </a:xfrm>
          <a:prstGeom prst="rect">
            <a:avLst/>
          </a:prstGeom>
        </p:spPr>
      </p:pic>
      <p:sp>
        <p:nvSpPr>
          <p:cNvPr id="80" name="textruta 79">
            <a:extLst>
              <a:ext uri="{FF2B5EF4-FFF2-40B4-BE49-F238E27FC236}">
                <a16:creationId xmlns:a16="http://schemas.microsoft.com/office/drawing/2014/main" id="{CFFC9D95-ED62-C9A7-6389-E3C41985780E}"/>
              </a:ext>
            </a:extLst>
          </p:cNvPr>
          <p:cNvSpPr txBox="1"/>
          <p:nvPr/>
        </p:nvSpPr>
        <p:spPr>
          <a:xfrm>
            <a:off x="6530754"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
        <p:nvSpPr>
          <p:cNvPr id="81" name="textruta 80">
            <a:extLst>
              <a:ext uri="{FF2B5EF4-FFF2-40B4-BE49-F238E27FC236}">
                <a16:creationId xmlns:a16="http://schemas.microsoft.com/office/drawing/2014/main" id="{12B1DA1E-5E61-401E-00B5-ADE818E4F379}"/>
              </a:ext>
            </a:extLst>
          </p:cNvPr>
          <p:cNvSpPr txBox="1"/>
          <p:nvPr/>
        </p:nvSpPr>
        <p:spPr>
          <a:xfrm>
            <a:off x="9131093" y="5586304"/>
            <a:ext cx="1506056" cy="507831"/>
          </a:xfrm>
          <a:prstGeom prst="rect">
            <a:avLst/>
          </a:prstGeom>
          <a:noFill/>
        </p:spPr>
        <p:txBody>
          <a:bodyPr wrap="square" rtlCol="0">
            <a:spAutoFit/>
          </a:bodyPr>
          <a:lstStyle/>
          <a:p>
            <a:r>
              <a:rPr lang="sv-SE" sz="900" dirty="0">
                <a:latin typeface="+mj-lt"/>
              </a:rPr>
              <a:t>Bidrar med variabler till kommunens lägesbild (informationsdelning)​</a:t>
            </a:r>
          </a:p>
        </p:txBody>
      </p:sp>
      <p:pic>
        <p:nvPicPr>
          <p:cNvPr id="82" name="Bild 81">
            <a:extLst>
              <a:ext uri="{FF2B5EF4-FFF2-40B4-BE49-F238E27FC236}">
                <a16:creationId xmlns:a16="http://schemas.microsoft.com/office/drawing/2014/main" id="{DF5D2ACB-97E4-5FEF-E2C3-C9D2992C26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782992" y="5620051"/>
            <a:ext cx="358474" cy="358474"/>
          </a:xfrm>
          <a:prstGeom prst="rect">
            <a:avLst/>
          </a:prstGeom>
        </p:spPr>
      </p:pic>
      <p:sp>
        <p:nvSpPr>
          <p:cNvPr id="83" name="textruta 82">
            <a:extLst>
              <a:ext uri="{FF2B5EF4-FFF2-40B4-BE49-F238E27FC236}">
                <a16:creationId xmlns:a16="http://schemas.microsoft.com/office/drawing/2014/main" id="{D8520CCB-3C31-45F1-F7B2-7B92976B48CE}"/>
              </a:ext>
            </a:extLst>
          </p:cNvPr>
          <p:cNvSpPr txBox="1"/>
          <p:nvPr/>
        </p:nvSpPr>
        <p:spPr>
          <a:xfrm>
            <a:off x="8788179" y="5676177"/>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spTree>
    <p:extLst>
      <p:ext uri="{BB962C8B-B14F-4D97-AF65-F5344CB8AC3E}">
        <p14:creationId xmlns:p14="http://schemas.microsoft.com/office/powerpoint/2010/main" val="57766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55762-4F9B-35D1-2804-55FD9FE71A4A}"/>
            </a:ext>
          </a:extLst>
        </p:cNvPr>
        <p:cNvGrpSpPr/>
        <p:nvPr/>
      </p:nvGrpSpPr>
      <p:grpSpPr>
        <a:xfrm>
          <a:off x="0" y="0"/>
          <a:ext cx="0" cy="0"/>
          <a:chOff x="0" y="0"/>
          <a:chExt cx="0" cy="0"/>
        </a:xfrm>
      </p:grpSpPr>
      <p:sp>
        <p:nvSpPr>
          <p:cNvPr id="52" name="Rektangel med rundade hörn 51">
            <a:extLst>
              <a:ext uri="{FF2B5EF4-FFF2-40B4-BE49-F238E27FC236}">
                <a16:creationId xmlns:a16="http://schemas.microsoft.com/office/drawing/2014/main" id="{1C5F70B4-CFFB-671D-4D7B-1B18AB90D731}"/>
              </a:ext>
            </a:extLst>
          </p:cNvPr>
          <p:cNvSpPr/>
          <p:nvPr/>
        </p:nvSpPr>
        <p:spPr>
          <a:xfrm>
            <a:off x="1988908" y="1817645"/>
            <a:ext cx="2167106" cy="3885584"/>
          </a:xfrm>
          <a:prstGeom prst="roundRect">
            <a:avLst>
              <a:gd name="adj" fmla="val 4270"/>
            </a:avLst>
          </a:prstGeom>
          <a:solidFill>
            <a:srgbClr val="FB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med rundade hörn 48">
            <a:extLst>
              <a:ext uri="{FF2B5EF4-FFF2-40B4-BE49-F238E27FC236}">
                <a16:creationId xmlns:a16="http://schemas.microsoft.com/office/drawing/2014/main" id="{AD483291-8158-879A-5E07-54C7C5D701A1}"/>
              </a:ext>
            </a:extLst>
          </p:cNvPr>
          <p:cNvSpPr/>
          <p:nvPr/>
        </p:nvSpPr>
        <p:spPr>
          <a:xfrm>
            <a:off x="4629763" y="4688268"/>
            <a:ext cx="2208480" cy="1024093"/>
          </a:xfrm>
          <a:prstGeom prst="roundRect">
            <a:avLst>
              <a:gd name="adj" fmla="val 6540"/>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CC42D05-0AFB-708C-53F2-3020AD5CF22F}"/>
              </a:ext>
            </a:extLst>
          </p:cNvPr>
          <p:cNvSpPr>
            <a:spLocks noGrp="1"/>
          </p:cNvSpPr>
          <p:nvPr>
            <p:ph type="title"/>
          </p:nvPr>
        </p:nvSpPr>
        <p:spPr/>
        <p:txBody>
          <a:bodyPr/>
          <a:lstStyle/>
          <a:p>
            <a:r>
              <a:rPr lang="sv-SE" dirty="0"/>
              <a:t>8. Kommunen och dess stab​</a:t>
            </a:r>
          </a:p>
        </p:txBody>
      </p:sp>
      <p:sp>
        <p:nvSpPr>
          <p:cNvPr id="7" name="Platshållare för innehåll 2">
            <a:extLst>
              <a:ext uri="{FF2B5EF4-FFF2-40B4-BE49-F238E27FC236}">
                <a16:creationId xmlns:a16="http://schemas.microsoft.com/office/drawing/2014/main" id="{1E380EA3-7032-9B9A-AE36-58B4310DF45F}"/>
              </a:ext>
            </a:extLst>
          </p:cNvPr>
          <p:cNvSpPr txBox="1">
            <a:spLocks/>
          </p:cNvSpPr>
          <p:nvPr/>
        </p:nvSpPr>
        <p:spPr>
          <a:xfrm>
            <a:off x="4465122" y="1684700"/>
            <a:ext cx="6673934" cy="270013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Staben bearbetar och sammanställer en lägesbild över händelse, händelseutveckling, åtgärder, resurser, behov, prognoser med mera. Lägesbilden eller delar av den rapporteras till länsstyrelsen. Tillsammans med samverkan och kommunikation möjliggör det gemensam förståelse av skeende och aktiviteter samt förmågan att hantera samhällsstörningen. </a:t>
            </a:r>
          </a:p>
          <a:p>
            <a:pPr marL="0" indent="0">
              <a:buFont typeface="Arial" panose="020B0604020202020204" pitchFamily="34" charset="0"/>
              <a:buNone/>
            </a:pPr>
            <a:r>
              <a:rPr lang="sv-SE" sz="1500" dirty="0">
                <a:latin typeface="+mj-lt"/>
              </a:rPr>
              <a:t>Staben säkerställer att kommunikationsfunktioner ger fortlöpande information till berörda och allmänheten utifrån kommunens geografiska områdesansvar. </a:t>
            </a:r>
          </a:p>
          <a:p>
            <a:pPr marL="0" indent="0">
              <a:buFont typeface="Arial" panose="020B0604020202020204" pitchFamily="34" charset="0"/>
              <a:buNone/>
            </a:pPr>
            <a:r>
              <a:rPr lang="sv-SE" sz="1500" dirty="0">
                <a:latin typeface="+mj-lt"/>
              </a:rPr>
              <a:t>Staben gör löpande justeringar utifrån lägesbilder att rätt resurser gör rätt aktiviteter, på rätt plats och i rätt tid. Uppföljning sker av målbild och inriktning samt behov av justeringar.</a:t>
            </a:r>
          </a:p>
        </p:txBody>
      </p:sp>
      <p:pic>
        <p:nvPicPr>
          <p:cNvPr id="12" name="Bild 11">
            <a:extLst>
              <a:ext uri="{FF2B5EF4-FFF2-40B4-BE49-F238E27FC236}">
                <a16:creationId xmlns:a16="http://schemas.microsoft.com/office/drawing/2014/main" id="{D66B574D-98B3-027F-863F-25E64846FFA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70804" y="1893953"/>
            <a:ext cx="1999376" cy="254000"/>
          </a:xfrm>
          <a:prstGeom prst="rect">
            <a:avLst/>
          </a:prstGeom>
        </p:spPr>
      </p:pic>
      <p:sp>
        <p:nvSpPr>
          <p:cNvPr id="13" name="textruta 12">
            <a:extLst>
              <a:ext uri="{FF2B5EF4-FFF2-40B4-BE49-F238E27FC236}">
                <a16:creationId xmlns:a16="http://schemas.microsoft.com/office/drawing/2014/main" id="{47ECDC2B-6A2B-9AD3-D435-CA06904B5D3D}"/>
              </a:ext>
            </a:extLst>
          </p:cNvPr>
          <p:cNvSpPr txBox="1"/>
          <p:nvPr/>
        </p:nvSpPr>
        <p:spPr>
          <a:xfrm>
            <a:off x="2065931"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CA76774C-1C2D-A73A-B264-A63D5E67DA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65929" y="2206735"/>
            <a:ext cx="2009126" cy="254000"/>
          </a:xfrm>
          <a:prstGeom prst="rect">
            <a:avLst/>
          </a:prstGeom>
        </p:spPr>
      </p:pic>
      <p:sp>
        <p:nvSpPr>
          <p:cNvPr id="15" name="textruta 14">
            <a:extLst>
              <a:ext uri="{FF2B5EF4-FFF2-40B4-BE49-F238E27FC236}">
                <a16:creationId xmlns:a16="http://schemas.microsoft.com/office/drawing/2014/main" id="{F15B87E4-C700-38D7-542F-D7364093FC3D}"/>
              </a:ext>
            </a:extLst>
          </p:cNvPr>
          <p:cNvSpPr txBox="1"/>
          <p:nvPr/>
        </p:nvSpPr>
        <p:spPr>
          <a:xfrm>
            <a:off x="2070804"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sp>
        <p:nvSpPr>
          <p:cNvPr id="3" name="textruta 2">
            <a:extLst>
              <a:ext uri="{FF2B5EF4-FFF2-40B4-BE49-F238E27FC236}">
                <a16:creationId xmlns:a16="http://schemas.microsoft.com/office/drawing/2014/main" id="{52B124EE-77B1-8D3B-864C-D7147EAE1738}"/>
              </a:ext>
            </a:extLst>
          </p:cNvPr>
          <p:cNvSpPr txBox="1"/>
          <p:nvPr/>
        </p:nvSpPr>
        <p:spPr>
          <a:xfrm>
            <a:off x="1990741" y="2542527"/>
            <a:ext cx="2072256" cy="2354491"/>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solidFill>
                  <a:schemeClr val="tx1">
                    <a:lumMod val="50000"/>
                    <a:lumOff val="50000"/>
                  </a:schemeClr>
                </a:solidFill>
                <a:latin typeface="+mj-lt"/>
              </a:rPr>
              <a:t>Samlar in information från påverkade verksamheter.</a:t>
            </a:r>
          </a:p>
          <a:p>
            <a:pPr marL="99450" indent="-99450">
              <a:spcAft>
                <a:spcPts val="600"/>
              </a:spcAft>
              <a:buFont typeface="Arial" panose="020B0604020202020204" pitchFamily="34" charset="0"/>
              <a:buChar char="•"/>
            </a:pPr>
            <a:r>
              <a:rPr lang="sv-SE" sz="900" dirty="0">
                <a:solidFill>
                  <a:schemeClr val="tx1">
                    <a:lumMod val="50000"/>
                    <a:lumOff val="50000"/>
                  </a:schemeClr>
                </a:solidFill>
                <a:latin typeface="+mj-lt"/>
              </a:rPr>
              <a:t>Tar fram målbild och inriktning​.</a:t>
            </a:r>
          </a:p>
          <a:p>
            <a:pPr marL="99450" indent="-99450">
              <a:spcAft>
                <a:spcPts val="600"/>
              </a:spcAft>
              <a:buFont typeface="Arial" panose="020B0604020202020204" pitchFamily="34" charset="0"/>
              <a:buChar char="•"/>
            </a:pPr>
            <a:r>
              <a:rPr lang="sv-SE" sz="900" dirty="0">
                <a:latin typeface="+mj-lt"/>
              </a:rPr>
              <a:t>Bearbetar och sammanställer lägesbild.</a:t>
            </a:r>
          </a:p>
          <a:p>
            <a:pPr marL="99450" indent="-99450">
              <a:spcAft>
                <a:spcPts val="600"/>
              </a:spcAft>
              <a:buFont typeface="Arial" panose="020B0604020202020204" pitchFamily="34" charset="0"/>
              <a:buChar char="•"/>
            </a:pPr>
            <a:r>
              <a:rPr lang="sv-SE" sz="900" dirty="0">
                <a:latin typeface="+mj-lt"/>
              </a:rPr>
              <a:t>Lägesbild uppdateras var </a:t>
            </a:r>
            <a:br>
              <a:rPr lang="sv-SE" sz="900" dirty="0">
                <a:latin typeface="+mj-lt"/>
              </a:rPr>
            </a:br>
            <a:r>
              <a:rPr lang="sv-SE" sz="900" dirty="0">
                <a:latin typeface="+mj-lt"/>
              </a:rPr>
              <a:t>tredje timme​.</a:t>
            </a:r>
          </a:p>
          <a:p>
            <a:pPr marL="99450" indent="-99450">
              <a:spcAft>
                <a:spcPts val="600"/>
              </a:spcAft>
              <a:buFont typeface="Arial" panose="020B0604020202020204" pitchFamily="34" charset="0"/>
              <a:buChar char="•"/>
            </a:pPr>
            <a:r>
              <a:rPr lang="sv-SE" sz="900" dirty="0">
                <a:latin typeface="+mj-lt"/>
              </a:rPr>
              <a:t>Informerar allmänheten.</a:t>
            </a:r>
          </a:p>
          <a:p>
            <a:pPr marL="99450" indent="-99450">
              <a:spcAft>
                <a:spcPts val="600"/>
              </a:spcAft>
              <a:buFont typeface="Arial" panose="020B0604020202020204" pitchFamily="34" charset="0"/>
              <a:buChar char="•"/>
            </a:pPr>
            <a:r>
              <a:rPr lang="sv-SE" sz="900" dirty="0">
                <a:latin typeface="+mj-lt"/>
              </a:rPr>
              <a:t>Lämnar lägesrapport till länsstyrelsen.</a:t>
            </a:r>
          </a:p>
          <a:p>
            <a:pPr marL="99450" indent="-99450">
              <a:spcAft>
                <a:spcPts val="600"/>
              </a:spcAft>
              <a:buFont typeface="Arial" panose="020B0604020202020204" pitchFamily="34" charset="0"/>
              <a:buChar char="•"/>
            </a:pPr>
            <a:r>
              <a:rPr lang="sv-SE" sz="900" dirty="0">
                <a:latin typeface="+mj-lt"/>
              </a:rPr>
              <a:t>Säkerställer att rätt resurser gör rätt aktiviteter, på rätt plats och i rätt tid.</a:t>
            </a:r>
          </a:p>
        </p:txBody>
      </p:sp>
      <p:sp>
        <p:nvSpPr>
          <p:cNvPr id="5" name="Vänster klammerparentes 4">
            <a:extLst>
              <a:ext uri="{FF2B5EF4-FFF2-40B4-BE49-F238E27FC236}">
                <a16:creationId xmlns:a16="http://schemas.microsoft.com/office/drawing/2014/main" id="{13D373C4-2474-C1BE-F25E-F84730E20FA4}"/>
              </a:ext>
            </a:extLst>
          </p:cNvPr>
          <p:cNvSpPr/>
          <p:nvPr/>
        </p:nvSpPr>
        <p:spPr>
          <a:xfrm rot="16200000">
            <a:off x="4294160" y="4557085"/>
            <a:ext cx="170327" cy="2710540"/>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6" name="textruta 5">
            <a:extLst>
              <a:ext uri="{FF2B5EF4-FFF2-40B4-BE49-F238E27FC236}">
                <a16:creationId xmlns:a16="http://schemas.microsoft.com/office/drawing/2014/main" id="{983AD360-B034-D59C-D880-28CEE8E9E697}"/>
              </a:ext>
            </a:extLst>
          </p:cNvPr>
          <p:cNvSpPr txBox="1"/>
          <p:nvPr/>
        </p:nvSpPr>
        <p:spPr>
          <a:xfrm>
            <a:off x="3629041" y="6041310"/>
            <a:ext cx="1536083" cy="246221"/>
          </a:xfrm>
          <a:prstGeom prst="rect">
            <a:avLst/>
          </a:prstGeom>
          <a:noFill/>
        </p:spPr>
        <p:txBody>
          <a:bodyPr wrap="square" rtlCol="0">
            <a:spAutoFit/>
          </a:bodyPr>
          <a:lstStyle/>
          <a:p>
            <a:r>
              <a:rPr lang="sv-SE" sz="1000" b="1" dirty="0">
                <a:latin typeface="+mj-lt"/>
              </a:rPr>
              <a:t>Gemensam förståelse</a:t>
            </a:r>
          </a:p>
        </p:txBody>
      </p:sp>
      <p:sp>
        <p:nvSpPr>
          <p:cNvPr id="21" name="textruta 20">
            <a:extLst>
              <a:ext uri="{FF2B5EF4-FFF2-40B4-BE49-F238E27FC236}">
                <a16:creationId xmlns:a16="http://schemas.microsoft.com/office/drawing/2014/main" id="{BA048C88-1E58-BA80-85F1-1ECF298A6D8B}"/>
              </a:ext>
            </a:extLst>
          </p:cNvPr>
          <p:cNvSpPr txBox="1"/>
          <p:nvPr/>
        </p:nvSpPr>
        <p:spPr>
          <a:xfrm>
            <a:off x="4632909" y="5095700"/>
            <a:ext cx="2208480" cy="507831"/>
          </a:xfrm>
          <a:prstGeom prst="rect">
            <a:avLst/>
          </a:prstGeom>
          <a:noFill/>
        </p:spPr>
        <p:txBody>
          <a:bodyPr wrap="square" rtlCol="0">
            <a:spAutoFit/>
          </a:bodyPr>
          <a:lstStyle/>
          <a:p>
            <a:r>
              <a:rPr lang="sv-SE" sz="900" dirty="0">
                <a:latin typeface="+mj-lt"/>
              </a:rPr>
              <a:t>Tar emot lägesrapporter från kommunen och vid behov rapporterar vidare till andra aktörer.</a:t>
            </a:r>
          </a:p>
        </p:txBody>
      </p:sp>
      <p:pic>
        <p:nvPicPr>
          <p:cNvPr id="23" name="Bild 22">
            <a:extLst>
              <a:ext uri="{FF2B5EF4-FFF2-40B4-BE49-F238E27FC236}">
                <a16:creationId xmlns:a16="http://schemas.microsoft.com/office/drawing/2014/main" id="{687E6AFC-C9D8-BF65-4783-04FED799355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693902" y="4756864"/>
            <a:ext cx="2046295" cy="254000"/>
          </a:xfrm>
          <a:prstGeom prst="rect">
            <a:avLst/>
          </a:prstGeom>
        </p:spPr>
      </p:pic>
      <p:sp>
        <p:nvSpPr>
          <p:cNvPr id="24" name="textruta 23">
            <a:extLst>
              <a:ext uri="{FF2B5EF4-FFF2-40B4-BE49-F238E27FC236}">
                <a16:creationId xmlns:a16="http://schemas.microsoft.com/office/drawing/2014/main" id="{D77C1025-55FF-B480-CFEC-C66099C956E8}"/>
              </a:ext>
            </a:extLst>
          </p:cNvPr>
          <p:cNvSpPr txBox="1"/>
          <p:nvPr/>
        </p:nvSpPr>
        <p:spPr>
          <a:xfrm>
            <a:off x="4698382" y="4757773"/>
            <a:ext cx="2036365" cy="246221"/>
          </a:xfrm>
          <a:prstGeom prst="rect">
            <a:avLst/>
          </a:prstGeom>
          <a:noFill/>
        </p:spPr>
        <p:txBody>
          <a:bodyPr wrap="square" rtlCol="0">
            <a:spAutoFit/>
          </a:bodyPr>
          <a:lstStyle/>
          <a:p>
            <a:pPr algn="ctr"/>
            <a:r>
              <a:rPr lang="sv-SE" sz="1000" b="1" dirty="0">
                <a:latin typeface="Century Gothic" panose="020B0502020202020204" pitchFamily="34" charset="0"/>
              </a:rPr>
              <a:t>Länsstyrelsen</a:t>
            </a:r>
          </a:p>
        </p:txBody>
      </p:sp>
      <p:cxnSp>
        <p:nvCxnSpPr>
          <p:cNvPr id="27" name="Rak pil 26">
            <a:extLst>
              <a:ext uri="{FF2B5EF4-FFF2-40B4-BE49-F238E27FC236}">
                <a16:creationId xmlns:a16="http://schemas.microsoft.com/office/drawing/2014/main" id="{1FD09834-A79F-D9D3-1005-0DB9926580FC}"/>
              </a:ext>
            </a:extLst>
          </p:cNvPr>
          <p:cNvCxnSpPr>
            <a:cxnSpLocks/>
          </p:cNvCxnSpPr>
          <p:nvPr/>
        </p:nvCxnSpPr>
        <p:spPr>
          <a:xfrm>
            <a:off x="4269835" y="5219103"/>
            <a:ext cx="261083"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Rak pil 32">
            <a:extLst>
              <a:ext uri="{FF2B5EF4-FFF2-40B4-BE49-F238E27FC236}">
                <a16:creationId xmlns:a16="http://schemas.microsoft.com/office/drawing/2014/main" id="{AF114672-E665-A1E0-F46A-E8C40C61234A}"/>
              </a:ext>
            </a:extLst>
          </p:cNvPr>
          <p:cNvCxnSpPr>
            <a:cxnSpLocks/>
          </p:cNvCxnSpPr>
          <p:nvPr/>
        </p:nvCxnSpPr>
        <p:spPr>
          <a:xfrm>
            <a:off x="7010469" y="5219103"/>
            <a:ext cx="261083"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4" name="textruta 33">
            <a:extLst>
              <a:ext uri="{FF2B5EF4-FFF2-40B4-BE49-F238E27FC236}">
                <a16:creationId xmlns:a16="http://schemas.microsoft.com/office/drawing/2014/main" id="{C59635AD-84E1-7771-7951-DC1C5BAAB274}"/>
              </a:ext>
            </a:extLst>
          </p:cNvPr>
          <p:cNvSpPr txBox="1"/>
          <p:nvPr/>
        </p:nvSpPr>
        <p:spPr>
          <a:xfrm>
            <a:off x="7712212" y="5034437"/>
            <a:ext cx="2208480" cy="369332"/>
          </a:xfrm>
          <a:prstGeom prst="rect">
            <a:avLst/>
          </a:prstGeom>
          <a:noFill/>
        </p:spPr>
        <p:txBody>
          <a:bodyPr wrap="square" rtlCol="0">
            <a:spAutoFit/>
          </a:bodyPr>
          <a:lstStyle/>
          <a:p>
            <a:r>
              <a:rPr lang="sv-SE" sz="900" dirty="0">
                <a:latin typeface="+mj-lt"/>
              </a:rPr>
              <a:t>Vid behov förmedlar vidare utifrån ansvarsområde (rapporterar)​</a:t>
            </a:r>
          </a:p>
        </p:txBody>
      </p:sp>
      <p:pic>
        <p:nvPicPr>
          <p:cNvPr id="47" name="Bild 46">
            <a:extLst>
              <a:ext uri="{FF2B5EF4-FFF2-40B4-BE49-F238E27FC236}">
                <a16:creationId xmlns:a16="http://schemas.microsoft.com/office/drawing/2014/main" id="{C04A0C3C-E12C-F54B-A50F-DB36F054E3C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54047" y="5039866"/>
            <a:ext cx="358474" cy="358474"/>
          </a:xfrm>
          <a:prstGeom prst="rect">
            <a:avLst/>
          </a:prstGeom>
        </p:spPr>
      </p:pic>
      <p:sp>
        <p:nvSpPr>
          <p:cNvPr id="48" name="textruta 47">
            <a:extLst>
              <a:ext uri="{FF2B5EF4-FFF2-40B4-BE49-F238E27FC236}">
                <a16:creationId xmlns:a16="http://schemas.microsoft.com/office/drawing/2014/main" id="{C1BE38E6-D2E3-1B69-4228-938EBA609624}"/>
              </a:ext>
            </a:extLst>
          </p:cNvPr>
          <p:cNvSpPr txBox="1"/>
          <p:nvPr/>
        </p:nvSpPr>
        <p:spPr>
          <a:xfrm>
            <a:off x="7359234" y="5095993"/>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
        <p:nvSpPr>
          <p:cNvPr id="50" name="Rektangel med rundade hörn 49">
            <a:extLst>
              <a:ext uri="{FF2B5EF4-FFF2-40B4-BE49-F238E27FC236}">
                <a16:creationId xmlns:a16="http://schemas.microsoft.com/office/drawing/2014/main" id="{5E7109F8-C903-E451-C05A-31E9E951CFD7}"/>
              </a:ext>
            </a:extLst>
          </p:cNvPr>
          <p:cNvSpPr/>
          <p:nvPr/>
        </p:nvSpPr>
        <p:spPr>
          <a:xfrm>
            <a:off x="4552178" y="4623677"/>
            <a:ext cx="2366871" cy="1153275"/>
          </a:xfrm>
          <a:prstGeom prst="roundRect">
            <a:avLst>
              <a:gd name="adj" fmla="val 427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1" name="Rektangel med rundade hörn 50">
            <a:extLst>
              <a:ext uri="{FF2B5EF4-FFF2-40B4-BE49-F238E27FC236}">
                <a16:creationId xmlns:a16="http://schemas.microsoft.com/office/drawing/2014/main" id="{2936C41D-DEC8-CFB2-03D8-6168FF5D321C}"/>
              </a:ext>
            </a:extLst>
          </p:cNvPr>
          <p:cNvSpPr/>
          <p:nvPr/>
        </p:nvSpPr>
        <p:spPr>
          <a:xfrm>
            <a:off x="1905947" y="1751462"/>
            <a:ext cx="2329442" cy="4013768"/>
          </a:xfrm>
          <a:prstGeom prst="roundRect">
            <a:avLst>
              <a:gd name="adj" fmla="val 4270"/>
            </a:avLst>
          </a:prstGeom>
          <a:noFill/>
          <a:ln w="19050">
            <a:solidFill>
              <a:srgbClr val="D771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95829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1D704-98A7-0796-CF13-9CE2C14CCAC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82B3BCA-F341-00D6-43AD-4C6A81D21110}"/>
              </a:ext>
            </a:extLst>
          </p:cNvPr>
          <p:cNvSpPr>
            <a:spLocks noGrp="1"/>
          </p:cNvSpPr>
          <p:nvPr>
            <p:ph type="title"/>
          </p:nvPr>
        </p:nvSpPr>
        <p:spPr/>
        <p:txBody>
          <a:bodyPr/>
          <a:lstStyle/>
          <a:p>
            <a:r>
              <a:rPr lang="sv-SE" dirty="0"/>
              <a:t>Exempel för kommun – gör din egen bild​</a:t>
            </a:r>
          </a:p>
        </p:txBody>
      </p:sp>
      <p:pic>
        <p:nvPicPr>
          <p:cNvPr id="11" name="Bild 10">
            <a:extLst>
              <a:ext uri="{FF2B5EF4-FFF2-40B4-BE49-F238E27FC236}">
                <a16:creationId xmlns:a16="http://schemas.microsoft.com/office/drawing/2014/main" id="{DD1F9308-D13C-3287-998A-1D40338F57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92099" y="1837434"/>
            <a:ext cx="1680644" cy="1701215"/>
          </a:xfrm>
          <a:prstGeom prst="rect">
            <a:avLst/>
          </a:prstGeom>
        </p:spPr>
      </p:pic>
      <p:pic>
        <p:nvPicPr>
          <p:cNvPr id="19" name="Bild 18">
            <a:extLst>
              <a:ext uri="{FF2B5EF4-FFF2-40B4-BE49-F238E27FC236}">
                <a16:creationId xmlns:a16="http://schemas.microsoft.com/office/drawing/2014/main" id="{E33B3C02-8A44-6BD2-C822-0960698999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5129" y="1832425"/>
            <a:ext cx="1680644" cy="1701215"/>
          </a:xfrm>
          <a:prstGeom prst="rect">
            <a:avLst/>
          </a:prstGeom>
        </p:spPr>
      </p:pic>
      <p:pic>
        <p:nvPicPr>
          <p:cNvPr id="20" name="Bild 19">
            <a:extLst>
              <a:ext uri="{FF2B5EF4-FFF2-40B4-BE49-F238E27FC236}">
                <a16:creationId xmlns:a16="http://schemas.microsoft.com/office/drawing/2014/main" id="{8A3CFCEA-8D89-1457-FA60-A413D52EF65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20320" y="1747673"/>
            <a:ext cx="1838203" cy="1872842"/>
          </a:xfrm>
          <a:prstGeom prst="rect">
            <a:avLst/>
          </a:prstGeom>
        </p:spPr>
      </p:pic>
      <p:sp>
        <p:nvSpPr>
          <p:cNvPr id="25" name="textruta 24">
            <a:extLst>
              <a:ext uri="{FF2B5EF4-FFF2-40B4-BE49-F238E27FC236}">
                <a16:creationId xmlns:a16="http://schemas.microsoft.com/office/drawing/2014/main" id="{677B0B57-6565-E317-B1EC-1D1995399DCF}"/>
              </a:ext>
            </a:extLst>
          </p:cNvPr>
          <p:cNvSpPr txBox="1"/>
          <p:nvPr/>
        </p:nvSpPr>
        <p:spPr>
          <a:xfrm>
            <a:off x="1985523" y="2546251"/>
            <a:ext cx="1670790" cy="230832"/>
          </a:xfrm>
          <a:prstGeom prst="rect">
            <a:avLst/>
          </a:prstGeom>
          <a:noFill/>
        </p:spPr>
        <p:txBody>
          <a:bodyPr wrap="square" rtlCol="0">
            <a:spAutoFit/>
          </a:bodyPr>
          <a:lstStyle/>
          <a:p>
            <a:r>
              <a:rPr lang="sv-SE" sz="900" dirty="0">
                <a:latin typeface="+mj-lt"/>
              </a:rPr>
              <a:t>Text</a:t>
            </a:r>
          </a:p>
        </p:txBody>
      </p:sp>
      <p:pic>
        <p:nvPicPr>
          <p:cNvPr id="26" name="Bild 25">
            <a:extLst>
              <a:ext uri="{FF2B5EF4-FFF2-40B4-BE49-F238E27FC236}">
                <a16:creationId xmlns:a16="http://schemas.microsoft.com/office/drawing/2014/main" id="{D7D6B794-0F31-1CD3-B6E0-F731190DC2D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12021" y="4121198"/>
            <a:ext cx="304800" cy="304800"/>
          </a:xfrm>
          <a:prstGeom prst="rect">
            <a:avLst/>
          </a:prstGeom>
        </p:spPr>
      </p:pic>
      <p:sp>
        <p:nvSpPr>
          <p:cNvPr id="28" name="textruta 27">
            <a:extLst>
              <a:ext uri="{FF2B5EF4-FFF2-40B4-BE49-F238E27FC236}">
                <a16:creationId xmlns:a16="http://schemas.microsoft.com/office/drawing/2014/main" id="{CC4D85D9-7658-2672-4DAB-E5F83AEA106F}"/>
              </a:ext>
            </a:extLst>
          </p:cNvPr>
          <p:cNvSpPr txBox="1"/>
          <p:nvPr/>
        </p:nvSpPr>
        <p:spPr>
          <a:xfrm>
            <a:off x="4335219" y="4149739"/>
            <a:ext cx="258404" cy="246221"/>
          </a:xfrm>
          <a:prstGeom prst="rect">
            <a:avLst/>
          </a:prstGeom>
          <a:noFill/>
        </p:spPr>
        <p:txBody>
          <a:bodyPr wrap="square" rtlCol="0">
            <a:spAutoFit/>
          </a:bodyPr>
          <a:lstStyle/>
          <a:p>
            <a:r>
              <a:rPr lang="sv-SE" sz="1000" b="1" dirty="0">
                <a:latin typeface="Century Gothic" panose="020B0502020202020204" pitchFamily="34" charset="0"/>
              </a:rPr>
              <a:t>B</a:t>
            </a:r>
          </a:p>
        </p:txBody>
      </p:sp>
      <p:pic>
        <p:nvPicPr>
          <p:cNvPr id="29" name="Bild 28">
            <a:extLst>
              <a:ext uri="{FF2B5EF4-FFF2-40B4-BE49-F238E27FC236}">
                <a16:creationId xmlns:a16="http://schemas.microsoft.com/office/drawing/2014/main" id="{08008216-4091-F96E-0CAB-7690CDF64E1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918685" y="1747673"/>
            <a:ext cx="1838203" cy="1872842"/>
          </a:xfrm>
          <a:prstGeom prst="rect">
            <a:avLst/>
          </a:prstGeom>
        </p:spPr>
      </p:pic>
      <p:sp>
        <p:nvSpPr>
          <p:cNvPr id="30" name="textruta 29">
            <a:extLst>
              <a:ext uri="{FF2B5EF4-FFF2-40B4-BE49-F238E27FC236}">
                <a16:creationId xmlns:a16="http://schemas.microsoft.com/office/drawing/2014/main" id="{ECACBA97-2211-FCF8-E127-81800F6C16C9}"/>
              </a:ext>
            </a:extLst>
          </p:cNvPr>
          <p:cNvSpPr txBox="1"/>
          <p:nvPr/>
        </p:nvSpPr>
        <p:spPr>
          <a:xfrm>
            <a:off x="3983888" y="2680173"/>
            <a:ext cx="1670790" cy="230832"/>
          </a:xfrm>
          <a:prstGeom prst="rect">
            <a:avLst/>
          </a:prstGeom>
          <a:noFill/>
        </p:spPr>
        <p:txBody>
          <a:bodyPr wrap="square" rtlCol="0">
            <a:spAutoFit/>
          </a:bodyPr>
          <a:lstStyle/>
          <a:p>
            <a:r>
              <a:rPr lang="sv-SE" sz="900" dirty="0">
                <a:latin typeface="+mj-lt"/>
              </a:rPr>
              <a:t>Text</a:t>
            </a:r>
          </a:p>
        </p:txBody>
      </p:sp>
      <p:pic>
        <p:nvPicPr>
          <p:cNvPr id="38" name="Bild 37">
            <a:extLst>
              <a:ext uri="{FF2B5EF4-FFF2-40B4-BE49-F238E27FC236}">
                <a16:creationId xmlns:a16="http://schemas.microsoft.com/office/drawing/2014/main" id="{B0CCFFA5-F3C9-07E2-1F8E-FEAD1E59834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02704" y="4120813"/>
            <a:ext cx="304800" cy="304800"/>
          </a:xfrm>
          <a:prstGeom prst="rect">
            <a:avLst/>
          </a:prstGeom>
        </p:spPr>
      </p:pic>
      <p:sp>
        <p:nvSpPr>
          <p:cNvPr id="39" name="textruta 38">
            <a:extLst>
              <a:ext uri="{FF2B5EF4-FFF2-40B4-BE49-F238E27FC236}">
                <a16:creationId xmlns:a16="http://schemas.microsoft.com/office/drawing/2014/main" id="{5DBA7153-B80E-6833-82EF-161BDA1150E0}"/>
              </a:ext>
            </a:extLst>
          </p:cNvPr>
          <p:cNvSpPr txBox="1"/>
          <p:nvPr/>
        </p:nvSpPr>
        <p:spPr>
          <a:xfrm>
            <a:off x="4715482" y="4149739"/>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40" name="Bild 39">
            <a:extLst>
              <a:ext uri="{FF2B5EF4-FFF2-40B4-BE49-F238E27FC236}">
                <a16:creationId xmlns:a16="http://schemas.microsoft.com/office/drawing/2014/main" id="{4374BCA7-20E6-CABD-D9FD-C514A3132D1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976751" y="1832425"/>
            <a:ext cx="1680644" cy="1701215"/>
          </a:xfrm>
          <a:prstGeom prst="rect">
            <a:avLst/>
          </a:prstGeom>
        </p:spPr>
      </p:pic>
      <p:pic>
        <p:nvPicPr>
          <p:cNvPr id="41" name="Bild 40">
            <a:extLst>
              <a:ext uri="{FF2B5EF4-FFF2-40B4-BE49-F238E27FC236}">
                <a16:creationId xmlns:a16="http://schemas.microsoft.com/office/drawing/2014/main" id="{0BEC33A7-18D5-BA6D-5FC2-C30CD4C1245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897972" y="1755765"/>
            <a:ext cx="1838203" cy="1872842"/>
          </a:xfrm>
          <a:prstGeom prst="rect">
            <a:avLst/>
          </a:prstGeom>
        </p:spPr>
      </p:pic>
      <p:sp>
        <p:nvSpPr>
          <p:cNvPr id="42" name="textruta 41">
            <a:extLst>
              <a:ext uri="{FF2B5EF4-FFF2-40B4-BE49-F238E27FC236}">
                <a16:creationId xmlns:a16="http://schemas.microsoft.com/office/drawing/2014/main" id="{C5C2E72F-B3D1-7D99-5CFF-31B26A34D881}"/>
              </a:ext>
            </a:extLst>
          </p:cNvPr>
          <p:cNvSpPr txBox="1"/>
          <p:nvPr/>
        </p:nvSpPr>
        <p:spPr>
          <a:xfrm>
            <a:off x="5963175" y="2243654"/>
            <a:ext cx="1670790" cy="230832"/>
          </a:xfrm>
          <a:prstGeom prst="rect">
            <a:avLst/>
          </a:prstGeom>
          <a:noFill/>
        </p:spPr>
        <p:txBody>
          <a:bodyPr wrap="square" rtlCol="0">
            <a:spAutoFit/>
          </a:bodyPr>
          <a:lstStyle/>
          <a:p>
            <a:r>
              <a:rPr lang="sv-SE" sz="900" dirty="0">
                <a:latin typeface="+mj-lt"/>
              </a:rPr>
              <a:t>Text</a:t>
            </a:r>
          </a:p>
        </p:txBody>
      </p:sp>
      <p:pic>
        <p:nvPicPr>
          <p:cNvPr id="45" name="Bild 44">
            <a:extLst>
              <a:ext uri="{FF2B5EF4-FFF2-40B4-BE49-F238E27FC236}">
                <a16:creationId xmlns:a16="http://schemas.microsoft.com/office/drawing/2014/main" id="{A32B141E-2400-CA38-CD1A-BBA745B0060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6039794" y="1905512"/>
            <a:ext cx="1554558" cy="254000"/>
          </a:xfrm>
          <a:prstGeom prst="rect">
            <a:avLst/>
          </a:prstGeom>
        </p:spPr>
      </p:pic>
      <p:sp>
        <p:nvSpPr>
          <p:cNvPr id="46" name="textruta 45">
            <a:extLst>
              <a:ext uri="{FF2B5EF4-FFF2-40B4-BE49-F238E27FC236}">
                <a16:creationId xmlns:a16="http://schemas.microsoft.com/office/drawing/2014/main" id="{1908BBB7-92AA-4EA4-D97F-71C9E08F4435}"/>
              </a:ext>
            </a:extLst>
          </p:cNvPr>
          <p:cNvSpPr txBox="1"/>
          <p:nvPr/>
        </p:nvSpPr>
        <p:spPr>
          <a:xfrm>
            <a:off x="6041786"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49" name="Bild 48">
            <a:extLst>
              <a:ext uri="{FF2B5EF4-FFF2-40B4-BE49-F238E27FC236}">
                <a16:creationId xmlns:a16="http://schemas.microsoft.com/office/drawing/2014/main" id="{CDBF0267-04BA-45A2-71C7-6FE3C432636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048474" y="1902696"/>
            <a:ext cx="1575454" cy="254000"/>
          </a:xfrm>
          <a:prstGeom prst="rect">
            <a:avLst/>
          </a:prstGeom>
        </p:spPr>
      </p:pic>
      <p:sp>
        <p:nvSpPr>
          <p:cNvPr id="50" name="textruta 49">
            <a:extLst>
              <a:ext uri="{FF2B5EF4-FFF2-40B4-BE49-F238E27FC236}">
                <a16:creationId xmlns:a16="http://schemas.microsoft.com/office/drawing/2014/main" id="{8AA3893B-EA3C-E09A-A500-7D29F41F26CD}"/>
              </a:ext>
            </a:extLst>
          </p:cNvPr>
          <p:cNvSpPr txBox="1"/>
          <p:nvPr/>
        </p:nvSpPr>
        <p:spPr>
          <a:xfrm>
            <a:off x="4048472" y="1900201"/>
            <a:ext cx="157545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1" name="Bild 50">
            <a:extLst>
              <a:ext uri="{FF2B5EF4-FFF2-40B4-BE49-F238E27FC236}">
                <a16:creationId xmlns:a16="http://schemas.microsoft.com/office/drawing/2014/main" id="{6627CBC6-43C3-34F2-60AE-7570A0201AA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048473" y="2205666"/>
            <a:ext cx="1575454" cy="393700"/>
          </a:xfrm>
          <a:prstGeom prst="rect">
            <a:avLst/>
          </a:prstGeom>
        </p:spPr>
      </p:pic>
      <p:sp>
        <p:nvSpPr>
          <p:cNvPr id="52" name="textruta 51">
            <a:extLst>
              <a:ext uri="{FF2B5EF4-FFF2-40B4-BE49-F238E27FC236}">
                <a16:creationId xmlns:a16="http://schemas.microsoft.com/office/drawing/2014/main" id="{A4CE0EAC-D3F0-54F8-0174-88D2CD22E23A}"/>
              </a:ext>
            </a:extLst>
          </p:cNvPr>
          <p:cNvSpPr txBox="1"/>
          <p:nvPr/>
        </p:nvSpPr>
        <p:spPr>
          <a:xfrm>
            <a:off x="4048473" y="2199256"/>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Text</a:t>
            </a:r>
          </a:p>
          <a:p>
            <a:pPr algn="ctr"/>
            <a:r>
              <a:rPr lang="sv-SE" sz="1000" b="1" dirty="0">
                <a:latin typeface="Century Gothic" panose="020B0502020202020204" pitchFamily="34" charset="0"/>
              </a:rPr>
              <a:t>Text</a:t>
            </a:r>
          </a:p>
        </p:txBody>
      </p:sp>
      <p:pic>
        <p:nvPicPr>
          <p:cNvPr id="53" name="Bild 52">
            <a:extLst>
              <a:ext uri="{FF2B5EF4-FFF2-40B4-BE49-F238E27FC236}">
                <a16:creationId xmlns:a16="http://schemas.microsoft.com/office/drawing/2014/main" id="{E5290809-B77E-2485-CB00-57ABA5E33C92}"/>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062746" y="1902696"/>
            <a:ext cx="1547014" cy="254000"/>
          </a:xfrm>
          <a:prstGeom prst="rect">
            <a:avLst/>
          </a:prstGeom>
        </p:spPr>
      </p:pic>
      <p:sp>
        <p:nvSpPr>
          <p:cNvPr id="54" name="textruta 53">
            <a:extLst>
              <a:ext uri="{FF2B5EF4-FFF2-40B4-BE49-F238E27FC236}">
                <a16:creationId xmlns:a16="http://schemas.microsoft.com/office/drawing/2014/main" id="{EBF6429F-ED63-501B-61C6-2119E148E22E}"/>
              </a:ext>
            </a:extLst>
          </p:cNvPr>
          <p:cNvSpPr txBox="1"/>
          <p:nvPr/>
        </p:nvSpPr>
        <p:spPr>
          <a:xfrm>
            <a:off x="2055204" y="1900201"/>
            <a:ext cx="155455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5" name="Bild 54">
            <a:extLst>
              <a:ext uri="{FF2B5EF4-FFF2-40B4-BE49-F238E27FC236}">
                <a16:creationId xmlns:a16="http://schemas.microsoft.com/office/drawing/2014/main" id="{C0A276FC-4C77-063E-14B8-A347076AF5D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58762" y="2215478"/>
            <a:ext cx="1554558" cy="254000"/>
          </a:xfrm>
          <a:prstGeom prst="rect">
            <a:avLst/>
          </a:prstGeom>
        </p:spPr>
      </p:pic>
      <p:sp>
        <p:nvSpPr>
          <p:cNvPr id="56" name="textruta 55">
            <a:extLst>
              <a:ext uri="{FF2B5EF4-FFF2-40B4-BE49-F238E27FC236}">
                <a16:creationId xmlns:a16="http://schemas.microsoft.com/office/drawing/2014/main" id="{EFFC4BA1-3554-2CE5-C44B-49BB16F87F23}"/>
              </a:ext>
            </a:extLst>
          </p:cNvPr>
          <p:cNvSpPr txBox="1"/>
          <p:nvPr/>
        </p:nvSpPr>
        <p:spPr>
          <a:xfrm>
            <a:off x="2062746" y="2216387"/>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Text</a:t>
            </a:r>
          </a:p>
        </p:txBody>
      </p:sp>
      <p:cxnSp>
        <p:nvCxnSpPr>
          <p:cNvPr id="57" name="Rak pil 56">
            <a:extLst>
              <a:ext uri="{FF2B5EF4-FFF2-40B4-BE49-F238E27FC236}">
                <a16:creationId xmlns:a16="http://schemas.microsoft.com/office/drawing/2014/main" id="{7255654F-651B-D647-89FF-F7C92290B35E}"/>
              </a:ext>
            </a:extLst>
          </p:cNvPr>
          <p:cNvCxnSpPr>
            <a:cxnSpLocks/>
          </p:cNvCxnSpPr>
          <p:nvPr/>
        </p:nvCxnSpPr>
        <p:spPr>
          <a:xfrm flipH="1">
            <a:off x="5347262" y="4457981"/>
            <a:ext cx="1293680"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9" name="Rak pil 58">
            <a:extLst>
              <a:ext uri="{FF2B5EF4-FFF2-40B4-BE49-F238E27FC236}">
                <a16:creationId xmlns:a16="http://schemas.microsoft.com/office/drawing/2014/main" id="{9AB6AEEF-27BC-0B51-5376-6C87D544D2AA}"/>
              </a:ext>
            </a:extLst>
          </p:cNvPr>
          <p:cNvCxnSpPr>
            <a:cxnSpLocks/>
          </p:cNvCxnSpPr>
          <p:nvPr/>
        </p:nvCxnSpPr>
        <p:spPr>
          <a:xfrm flipH="1">
            <a:off x="5347262" y="4234957"/>
            <a:ext cx="1293680"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60" name="Bild 59">
            <a:extLst>
              <a:ext uri="{FF2B5EF4-FFF2-40B4-BE49-F238E27FC236}">
                <a16:creationId xmlns:a16="http://schemas.microsoft.com/office/drawing/2014/main" id="{2DBB0280-BA41-6D96-9528-A3BF424078A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921338" y="4126207"/>
            <a:ext cx="304800" cy="304800"/>
          </a:xfrm>
          <a:prstGeom prst="rect">
            <a:avLst/>
          </a:prstGeom>
        </p:spPr>
      </p:pic>
      <p:sp>
        <p:nvSpPr>
          <p:cNvPr id="61" name="textruta 60">
            <a:extLst>
              <a:ext uri="{FF2B5EF4-FFF2-40B4-BE49-F238E27FC236}">
                <a16:creationId xmlns:a16="http://schemas.microsoft.com/office/drawing/2014/main" id="{BFCA0677-7C06-87F5-48A4-97F32A166BCD}"/>
              </a:ext>
            </a:extLst>
          </p:cNvPr>
          <p:cNvSpPr txBox="1"/>
          <p:nvPr/>
        </p:nvSpPr>
        <p:spPr>
          <a:xfrm>
            <a:off x="3938598" y="4154748"/>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cxnSp>
        <p:nvCxnSpPr>
          <p:cNvPr id="74" name="Rak pil 73">
            <a:extLst>
              <a:ext uri="{FF2B5EF4-FFF2-40B4-BE49-F238E27FC236}">
                <a16:creationId xmlns:a16="http://schemas.microsoft.com/office/drawing/2014/main" id="{A6FDC61A-9339-2ADD-C449-2F1C3A4515C8}"/>
              </a:ext>
            </a:extLst>
          </p:cNvPr>
          <p:cNvCxnSpPr>
            <a:cxnSpLocks/>
          </p:cNvCxnSpPr>
          <p:nvPr/>
        </p:nvCxnSpPr>
        <p:spPr>
          <a:xfrm>
            <a:off x="5351920" y="4694322"/>
            <a:ext cx="261083"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5" name="Rak pil 74">
            <a:extLst>
              <a:ext uri="{FF2B5EF4-FFF2-40B4-BE49-F238E27FC236}">
                <a16:creationId xmlns:a16="http://schemas.microsoft.com/office/drawing/2014/main" id="{B0B2AED0-0402-A381-9512-3090A4FFD90D}"/>
              </a:ext>
            </a:extLst>
          </p:cNvPr>
          <p:cNvCxnSpPr>
            <a:cxnSpLocks/>
          </p:cNvCxnSpPr>
          <p:nvPr/>
        </p:nvCxnSpPr>
        <p:spPr>
          <a:xfrm>
            <a:off x="5727524" y="4694322"/>
            <a:ext cx="261083"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6" name="Vänster klammerparentes 75">
            <a:extLst>
              <a:ext uri="{FF2B5EF4-FFF2-40B4-BE49-F238E27FC236}">
                <a16:creationId xmlns:a16="http://schemas.microsoft.com/office/drawing/2014/main" id="{8D193F12-65CB-3F50-8676-81AC9BCBC6E9}"/>
              </a:ext>
            </a:extLst>
          </p:cNvPr>
          <p:cNvSpPr/>
          <p:nvPr/>
        </p:nvSpPr>
        <p:spPr>
          <a:xfrm rot="16200000">
            <a:off x="8107031" y="3071523"/>
            <a:ext cx="170327" cy="2602241"/>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77" name="textruta 76">
            <a:extLst>
              <a:ext uri="{FF2B5EF4-FFF2-40B4-BE49-F238E27FC236}">
                <a16:creationId xmlns:a16="http://schemas.microsoft.com/office/drawing/2014/main" id="{083100FF-EF4B-EAF2-0158-FFD07D10CED4}"/>
              </a:ext>
            </a:extLst>
          </p:cNvPr>
          <p:cNvSpPr txBox="1"/>
          <p:nvPr/>
        </p:nvSpPr>
        <p:spPr>
          <a:xfrm>
            <a:off x="7405820" y="4478878"/>
            <a:ext cx="1613533" cy="246221"/>
          </a:xfrm>
          <a:prstGeom prst="rect">
            <a:avLst/>
          </a:prstGeom>
          <a:noFill/>
        </p:spPr>
        <p:txBody>
          <a:bodyPr wrap="square" rtlCol="0">
            <a:spAutoFit/>
          </a:bodyPr>
          <a:lstStyle/>
          <a:p>
            <a:r>
              <a:rPr lang="sv-SE" sz="1000" b="1" dirty="0">
                <a:latin typeface="+mj-lt"/>
              </a:rPr>
              <a:t>Gemensam förståelse</a:t>
            </a:r>
          </a:p>
        </p:txBody>
      </p:sp>
      <p:pic>
        <p:nvPicPr>
          <p:cNvPr id="78" name="Bild 77">
            <a:extLst>
              <a:ext uri="{FF2B5EF4-FFF2-40B4-BE49-F238E27FC236}">
                <a16:creationId xmlns:a16="http://schemas.microsoft.com/office/drawing/2014/main" id="{1122EABF-CE9C-2F94-EADD-77A71845622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7290" y="3822311"/>
            <a:ext cx="1613533" cy="2594570"/>
          </a:xfrm>
          <a:prstGeom prst="rect">
            <a:avLst/>
          </a:prstGeom>
        </p:spPr>
      </p:pic>
      <p:pic>
        <p:nvPicPr>
          <p:cNvPr id="79" name="Bild 78">
            <a:extLst>
              <a:ext uri="{FF2B5EF4-FFF2-40B4-BE49-F238E27FC236}">
                <a16:creationId xmlns:a16="http://schemas.microsoft.com/office/drawing/2014/main" id="{26EE9EC6-6635-1599-95B9-9F05B775901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1024" y="5500682"/>
            <a:ext cx="304800" cy="304800"/>
          </a:xfrm>
          <a:prstGeom prst="rect">
            <a:avLst/>
          </a:prstGeom>
        </p:spPr>
      </p:pic>
      <p:sp>
        <p:nvSpPr>
          <p:cNvPr id="80" name="textruta 79">
            <a:extLst>
              <a:ext uri="{FF2B5EF4-FFF2-40B4-BE49-F238E27FC236}">
                <a16:creationId xmlns:a16="http://schemas.microsoft.com/office/drawing/2014/main" id="{E74B0492-B926-C716-583E-76D18D9A3B54}"/>
              </a:ext>
            </a:extLst>
          </p:cNvPr>
          <p:cNvSpPr txBox="1"/>
          <p:nvPr/>
        </p:nvSpPr>
        <p:spPr>
          <a:xfrm>
            <a:off x="2013802" y="5529608"/>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81" name="Bild 80">
            <a:extLst>
              <a:ext uri="{FF2B5EF4-FFF2-40B4-BE49-F238E27FC236}">
                <a16:creationId xmlns:a16="http://schemas.microsoft.com/office/drawing/2014/main" id="{8A582BF5-75FA-74FA-6122-AC961809E8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01024" y="3909937"/>
            <a:ext cx="304800" cy="304800"/>
          </a:xfrm>
          <a:prstGeom prst="rect">
            <a:avLst/>
          </a:prstGeom>
        </p:spPr>
      </p:pic>
      <p:sp>
        <p:nvSpPr>
          <p:cNvPr id="82" name="textruta 81">
            <a:extLst>
              <a:ext uri="{FF2B5EF4-FFF2-40B4-BE49-F238E27FC236}">
                <a16:creationId xmlns:a16="http://schemas.microsoft.com/office/drawing/2014/main" id="{E8E9850D-634B-73BA-FF9F-5F61925D08DA}"/>
              </a:ext>
            </a:extLst>
          </p:cNvPr>
          <p:cNvSpPr txBox="1"/>
          <p:nvPr/>
        </p:nvSpPr>
        <p:spPr>
          <a:xfrm>
            <a:off x="2013802" y="3938863"/>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sp>
        <p:nvSpPr>
          <p:cNvPr id="83" name="textruta 82">
            <a:extLst>
              <a:ext uri="{FF2B5EF4-FFF2-40B4-BE49-F238E27FC236}">
                <a16:creationId xmlns:a16="http://schemas.microsoft.com/office/drawing/2014/main" id="{6F4A8540-4AA4-D47A-06C5-B1465A181AF1}"/>
              </a:ext>
            </a:extLst>
          </p:cNvPr>
          <p:cNvSpPr txBox="1"/>
          <p:nvPr/>
        </p:nvSpPr>
        <p:spPr>
          <a:xfrm>
            <a:off x="1946500" y="4216933"/>
            <a:ext cx="1446313" cy="461665"/>
          </a:xfrm>
          <a:prstGeom prst="rect">
            <a:avLst/>
          </a:prstGeom>
          <a:noFill/>
        </p:spPr>
        <p:txBody>
          <a:bodyPr wrap="square" rtlCol="0">
            <a:spAutoFit/>
          </a:bodyPr>
          <a:lstStyle/>
          <a:p>
            <a:r>
              <a:rPr lang="sv-SE" sz="800" dirty="0">
                <a:latin typeface="+mj-lt"/>
              </a:rPr>
              <a:t>Avger lägesrapport samt samverkansbehov till stab (rapporterar)​</a:t>
            </a:r>
          </a:p>
        </p:txBody>
      </p:sp>
      <p:pic>
        <p:nvPicPr>
          <p:cNvPr id="84" name="Bild 83">
            <a:extLst>
              <a:ext uri="{FF2B5EF4-FFF2-40B4-BE49-F238E27FC236}">
                <a16:creationId xmlns:a16="http://schemas.microsoft.com/office/drawing/2014/main" id="{D4B15E72-A076-0FFA-9FE9-478396CB1B0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98597" y="4704660"/>
            <a:ext cx="304800" cy="304800"/>
          </a:xfrm>
          <a:prstGeom prst="rect">
            <a:avLst/>
          </a:prstGeom>
        </p:spPr>
      </p:pic>
      <p:sp>
        <p:nvSpPr>
          <p:cNvPr id="85" name="textruta 84">
            <a:extLst>
              <a:ext uri="{FF2B5EF4-FFF2-40B4-BE49-F238E27FC236}">
                <a16:creationId xmlns:a16="http://schemas.microsoft.com/office/drawing/2014/main" id="{C5EEA3CF-FA5A-D8D4-3A5C-07C7F0336F8A}"/>
              </a:ext>
            </a:extLst>
          </p:cNvPr>
          <p:cNvSpPr txBox="1"/>
          <p:nvPr/>
        </p:nvSpPr>
        <p:spPr>
          <a:xfrm>
            <a:off x="2021795" y="4733201"/>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86" name="textruta 85">
            <a:extLst>
              <a:ext uri="{FF2B5EF4-FFF2-40B4-BE49-F238E27FC236}">
                <a16:creationId xmlns:a16="http://schemas.microsoft.com/office/drawing/2014/main" id="{49210B4C-F83E-49C7-FBEB-380791CEA395}"/>
              </a:ext>
            </a:extLst>
          </p:cNvPr>
          <p:cNvSpPr txBox="1"/>
          <p:nvPr/>
        </p:nvSpPr>
        <p:spPr>
          <a:xfrm>
            <a:off x="1946500" y="5012423"/>
            <a:ext cx="1594481" cy="461665"/>
          </a:xfrm>
          <a:prstGeom prst="rect">
            <a:avLst/>
          </a:prstGeom>
          <a:noFill/>
        </p:spPr>
        <p:txBody>
          <a:bodyPr wrap="square" rtlCol="0">
            <a:spAutoFit/>
          </a:bodyPr>
          <a:lstStyle/>
          <a:p>
            <a:r>
              <a:rPr lang="sv-SE" sz="800" dirty="0">
                <a:latin typeface="+mj-lt"/>
              </a:rPr>
              <a:t>Bidrar med variabler till kommunens lägesbild (informationsdelning)​</a:t>
            </a:r>
          </a:p>
        </p:txBody>
      </p:sp>
      <p:sp>
        <p:nvSpPr>
          <p:cNvPr id="87" name="textruta 86">
            <a:extLst>
              <a:ext uri="{FF2B5EF4-FFF2-40B4-BE49-F238E27FC236}">
                <a16:creationId xmlns:a16="http://schemas.microsoft.com/office/drawing/2014/main" id="{6E83B656-4866-39D2-7968-1E07AAC266A9}"/>
              </a:ext>
            </a:extLst>
          </p:cNvPr>
          <p:cNvSpPr txBox="1"/>
          <p:nvPr/>
        </p:nvSpPr>
        <p:spPr>
          <a:xfrm>
            <a:off x="1946500" y="5802773"/>
            <a:ext cx="1594482" cy="461665"/>
          </a:xfrm>
          <a:prstGeom prst="rect">
            <a:avLst/>
          </a:prstGeom>
          <a:noFill/>
        </p:spPr>
        <p:txBody>
          <a:bodyPr wrap="square" rtlCol="0">
            <a:spAutoFit/>
          </a:bodyPr>
          <a:lstStyle/>
          <a:p>
            <a:r>
              <a:rPr lang="sv-SE" sz="800" dirty="0">
                <a:latin typeface="+mj-lt"/>
              </a:rPr>
              <a:t>Vid behov förmedlar vidare utifrån ansvarsområde (rapporterar)​</a:t>
            </a:r>
          </a:p>
        </p:txBody>
      </p:sp>
      <p:pic>
        <p:nvPicPr>
          <p:cNvPr id="92" name="Bild 91">
            <a:extLst>
              <a:ext uri="{FF2B5EF4-FFF2-40B4-BE49-F238E27FC236}">
                <a16:creationId xmlns:a16="http://schemas.microsoft.com/office/drawing/2014/main" id="{AF34BC3A-DF59-F9C1-5E97-37812F8C438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950673" y="1837434"/>
            <a:ext cx="1680644" cy="1701215"/>
          </a:xfrm>
          <a:prstGeom prst="rect">
            <a:avLst/>
          </a:prstGeom>
        </p:spPr>
      </p:pic>
      <p:pic>
        <p:nvPicPr>
          <p:cNvPr id="93" name="Bild 92">
            <a:extLst>
              <a:ext uri="{FF2B5EF4-FFF2-40B4-BE49-F238E27FC236}">
                <a16:creationId xmlns:a16="http://schemas.microsoft.com/office/drawing/2014/main" id="{B91E1649-F4F0-2D02-AE7D-F88410E4C43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877259" y="1747673"/>
            <a:ext cx="1838203" cy="1872842"/>
          </a:xfrm>
          <a:prstGeom prst="rect">
            <a:avLst/>
          </a:prstGeom>
        </p:spPr>
      </p:pic>
      <p:sp>
        <p:nvSpPr>
          <p:cNvPr id="94" name="textruta 93">
            <a:extLst>
              <a:ext uri="{FF2B5EF4-FFF2-40B4-BE49-F238E27FC236}">
                <a16:creationId xmlns:a16="http://schemas.microsoft.com/office/drawing/2014/main" id="{3EEE5CED-B3D8-87C8-B50C-0DE5A6EF4E60}"/>
              </a:ext>
            </a:extLst>
          </p:cNvPr>
          <p:cNvSpPr txBox="1"/>
          <p:nvPr/>
        </p:nvSpPr>
        <p:spPr>
          <a:xfrm>
            <a:off x="7942462" y="2680173"/>
            <a:ext cx="1670790" cy="230832"/>
          </a:xfrm>
          <a:prstGeom prst="rect">
            <a:avLst/>
          </a:prstGeom>
          <a:noFill/>
        </p:spPr>
        <p:txBody>
          <a:bodyPr wrap="square" rtlCol="0">
            <a:spAutoFit/>
          </a:bodyPr>
          <a:lstStyle/>
          <a:p>
            <a:r>
              <a:rPr lang="sv-SE" sz="900" dirty="0">
                <a:latin typeface="+mj-lt"/>
              </a:rPr>
              <a:t>Text</a:t>
            </a:r>
          </a:p>
        </p:txBody>
      </p:sp>
      <p:pic>
        <p:nvPicPr>
          <p:cNvPr id="97" name="Bild 96">
            <a:extLst>
              <a:ext uri="{FF2B5EF4-FFF2-40B4-BE49-F238E27FC236}">
                <a16:creationId xmlns:a16="http://schemas.microsoft.com/office/drawing/2014/main" id="{3E58589B-F21F-D4CD-32B8-70F77E7AAA73}"/>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8007047" y="2205666"/>
            <a:ext cx="1575454" cy="393700"/>
          </a:xfrm>
          <a:prstGeom prst="rect">
            <a:avLst/>
          </a:prstGeom>
        </p:spPr>
      </p:pic>
      <p:sp>
        <p:nvSpPr>
          <p:cNvPr id="98" name="textruta 97">
            <a:extLst>
              <a:ext uri="{FF2B5EF4-FFF2-40B4-BE49-F238E27FC236}">
                <a16:creationId xmlns:a16="http://schemas.microsoft.com/office/drawing/2014/main" id="{E3832ACB-FAC8-EA1D-79ED-48FCA1BF63DE}"/>
              </a:ext>
            </a:extLst>
          </p:cNvPr>
          <p:cNvSpPr txBox="1"/>
          <p:nvPr/>
        </p:nvSpPr>
        <p:spPr>
          <a:xfrm>
            <a:off x="8007047" y="2199256"/>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Text</a:t>
            </a:r>
          </a:p>
          <a:p>
            <a:pPr algn="ctr"/>
            <a:r>
              <a:rPr lang="sv-SE" sz="1000" b="1" dirty="0">
                <a:latin typeface="Century Gothic" panose="020B0502020202020204" pitchFamily="34" charset="0"/>
              </a:rPr>
              <a:t>Text</a:t>
            </a:r>
          </a:p>
        </p:txBody>
      </p:sp>
      <p:pic>
        <p:nvPicPr>
          <p:cNvPr id="99" name="Bild 98">
            <a:extLst>
              <a:ext uri="{FF2B5EF4-FFF2-40B4-BE49-F238E27FC236}">
                <a16:creationId xmlns:a16="http://schemas.microsoft.com/office/drawing/2014/main" id="{E912B182-0E42-5DD1-94D3-F98D6B71A0D5}"/>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009261" y="1905512"/>
            <a:ext cx="1554558" cy="254000"/>
          </a:xfrm>
          <a:prstGeom prst="rect">
            <a:avLst/>
          </a:prstGeom>
        </p:spPr>
      </p:pic>
      <p:sp>
        <p:nvSpPr>
          <p:cNvPr id="100" name="textruta 99">
            <a:extLst>
              <a:ext uri="{FF2B5EF4-FFF2-40B4-BE49-F238E27FC236}">
                <a16:creationId xmlns:a16="http://schemas.microsoft.com/office/drawing/2014/main" id="{3CFF53B3-F660-1232-1D7A-0C2836B30C89}"/>
              </a:ext>
            </a:extLst>
          </p:cNvPr>
          <p:cNvSpPr txBox="1"/>
          <p:nvPr/>
        </p:nvSpPr>
        <p:spPr>
          <a:xfrm>
            <a:off x="8011253" y="1906421"/>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Aktör</a:t>
            </a:r>
          </a:p>
        </p:txBody>
      </p:sp>
      <p:pic>
        <p:nvPicPr>
          <p:cNvPr id="101" name="Bild 100">
            <a:extLst>
              <a:ext uri="{FF2B5EF4-FFF2-40B4-BE49-F238E27FC236}">
                <a16:creationId xmlns:a16="http://schemas.microsoft.com/office/drawing/2014/main" id="{A6FF26D6-5F39-EF7E-8520-DF7652771B2D}"/>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3933541" y="4525423"/>
            <a:ext cx="358474" cy="358474"/>
          </a:xfrm>
          <a:prstGeom prst="rect">
            <a:avLst/>
          </a:prstGeom>
        </p:spPr>
      </p:pic>
      <p:sp>
        <p:nvSpPr>
          <p:cNvPr id="102" name="textruta 101">
            <a:extLst>
              <a:ext uri="{FF2B5EF4-FFF2-40B4-BE49-F238E27FC236}">
                <a16:creationId xmlns:a16="http://schemas.microsoft.com/office/drawing/2014/main" id="{09DCF835-788E-CC82-901F-6C8DBC5CA146}"/>
              </a:ext>
            </a:extLst>
          </p:cNvPr>
          <p:cNvSpPr txBox="1"/>
          <p:nvPr/>
        </p:nvSpPr>
        <p:spPr>
          <a:xfrm>
            <a:off x="3938728"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pic>
        <p:nvPicPr>
          <p:cNvPr id="103" name="Bild 102">
            <a:extLst>
              <a:ext uri="{FF2B5EF4-FFF2-40B4-BE49-F238E27FC236}">
                <a16:creationId xmlns:a16="http://schemas.microsoft.com/office/drawing/2014/main" id="{12A18269-10C5-08E1-7493-CAAB453DA9C9}"/>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4337258" y="4525423"/>
            <a:ext cx="358474" cy="358474"/>
          </a:xfrm>
          <a:prstGeom prst="rect">
            <a:avLst/>
          </a:prstGeom>
        </p:spPr>
      </p:pic>
      <p:sp>
        <p:nvSpPr>
          <p:cNvPr id="104" name="textruta 103">
            <a:extLst>
              <a:ext uri="{FF2B5EF4-FFF2-40B4-BE49-F238E27FC236}">
                <a16:creationId xmlns:a16="http://schemas.microsoft.com/office/drawing/2014/main" id="{85B181DC-6CCD-B075-0FC5-101E17E3DAC5}"/>
              </a:ext>
            </a:extLst>
          </p:cNvPr>
          <p:cNvSpPr txBox="1"/>
          <p:nvPr/>
        </p:nvSpPr>
        <p:spPr>
          <a:xfrm>
            <a:off x="4342445"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B</a:t>
            </a:r>
          </a:p>
        </p:txBody>
      </p:sp>
      <p:pic>
        <p:nvPicPr>
          <p:cNvPr id="105" name="Bild 104">
            <a:extLst>
              <a:ext uri="{FF2B5EF4-FFF2-40B4-BE49-F238E27FC236}">
                <a16:creationId xmlns:a16="http://schemas.microsoft.com/office/drawing/2014/main" id="{210E0549-26FB-393B-C55D-BC35F2E4BC89}"/>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4740975" y="4525423"/>
            <a:ext cx="358474" cy="358474"/>
          </a:xfrm>
          <a:prstGeom prst="rect">
            <a:avLst/>
          </a:prstGeom>
        </p:spPr>
      </p:pic>
      <p:sp>
        <p:nvSpPr>
          <p:cNvPr id="106" name="textruta 105">
            <a:extLst>
              <a:ext uri="{FF2B5EF4-FFF2-40B4-BE49-F238E27FC236}">
                <a16:creationId xmlns:a16="http://schemas.microsoft.com/office/drawing/2014/main" id="{8738FF62-2BDC-73D3-6912-42D46855D918}"/>
              </a:ext>
            </a:extLst>
          </p:cNvPr>
          <p:cNvSpPr txBox="1"/>
          <p:nvPr/>
        </p:nvSpPr>
        <p:spPr>
          <a:xfrm>
            <a:off x="4746162" y="458154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C</a:t>
            </a:r>
          </a:p>
        </p:txBody>
      </p:sp>
    </p:spTree>
    <p:extLst>
      <p:ext uri="{BB962C8B-B14F-4D97-AF65-F5344CB8AC3E}">
        <p14:creationId xmlns:p14="http://schemas.microsoft.com/office/powerpoint/2010/main" val="84821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CE213-BA3B-1E52-9156-1FED90FD6056}"/>
            </a:ext>
          </a:extLst>
        </p:cNvPr>
        <p:cNvGrpSpPr/>
        <p:nvPr/>
      </p:nvGrpSpPr>
      <p:grpSpPr>
        <a:xfrm>
          <a:off x="0" y="0"/>
          <a:ext cx="0" cy="0"/>
          <a:chOff x="0" y="0"/>
          <a:chExt cx="0" cy="0"/>
        </a:xfrm>
      </p:grpSpPr>
      <p:sp>
        <p:nvSpPr>
          <p:cNvPr id="9" name="Underrubrik 4">
            <a:extLst>
              <a:ext uri="{FF2B5EF4-FFF2-40B4-BE49-F238E27FC236}">
                <a16:creationId xmlns:a16="http://schemas.microsoft.com/office/drawing/2014/main" id="{1C936EE3-EFFF-6408-079E-BF10318CC84A}"/>
              </a:ext>
            </a:extLst>
          </p:cNvPr>
          <p:cNvSpPr txBox="1">
            <a:spLocks/>
          </p:cNvSpPr>
          <p:nvPr/>
        </p:nvSpPr>
        <p:spPr>
          <a:xfrm>
            <a:off x="1524000" y="2890896"/>
            <a:ext cx="8724900" cy="17344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2400" dirty="0">
                <a:latin typeface="Century Gothic" panose="020B0502020202020204" pitchFamily="34" charset="0"/>
              </a:rPr>
              <a:t>Det här dokumentet är en del av Gemensamma grunder – ramverk för ledning och samverkan och finns publicerat under nivån Arbetssätt i ramverket.</a:t>
            </a:r>
          </a:p>
          <a:p>
            <a:pPr marL="0" indent="0">
              <a:buNone/>
            </a:pPr>
            <a:r>
              <a:rPr lang="sv-SE" sz="2400" b="1" dirty="0">
                <a:latin typeface="Century Gothic" panose="020B0502020202020204" pitchFamily="34" charset="0"/>
                <a:hlinkClick r:id="rId2">
                  <a:extLst>
                    <a:ext uri="{A12FA001-AC4F-418D-AE19-62706E023703}">
                      <ahyp:hlinkClr xmlns:ahyp="http://schemas.microsoft.com/office/drawing/2018/hyperlinkcolor" val="tx"/>
                    </a:ext>
                  </a:extLst>
                </a:hlinkClick>
              </a:rPr>
              <a:t>http://www.msb.se/ledningsamverkan</a:t>
            </a:r>
            <a:endParaRPr lang="sv-SE" sz="2400" b="1" dirty="0">
              <a:latin typeface="Century Gothic" panose="020B0502020202020204" pitchFamily="34" charset="0"/>
            </a:endParaRPr>
          </a:p>
        </p:txBody>
      </p:sp>
    </p:spTree>
    <p:extLst>
      <p:ext uri="{BB962C8B-B14F-4D97-AF65-F5344CB8AC3E}">
        <p14:creationId xmlns:p14="http://schemas.microsoft.com/office/powerpoint/2010/main" val="1728606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2F7654-94CD-8397-C87F-DDF0AA5396CC}"/>
              </a:ext>
            </a:extLst>
          </p:cNvPr>
          <p:cNvSpPr>
            <a:spLocks noGrp="1"/>
          </p:cNvSpPr>
          <p:nvPr>
            <p:ph type="title"/>
          </p:nvPr>
        </p:nvSpPr>
        <p:spPr/>
        <p:txBody>
          <a:bodyPr/>
          <a:lstStyle/>
          <a:p>
            <a:r>
              <a:rPr lang="sv-SE" dirty="0"/>
              <a:t>Om detta exempel</a:t>
            </a:r>
          </a:p>
        </p:txBody>
      </p:sp>
      <p:sp>
        <p:nvSpPr>
          <p:cNvPr id="3" name="Platshållare för innehåll 2">
            <a:extLst>
              <a:ext uri="{FF2B5EF4-FFF2-40B4-BE49-F238E27FC236}">
                <a16:creationId xmlns:a16="http://schemas.microsoft.com/office/drawing/2014/main" id="{8062FC87-B48A-3109-EF8B-87C8F69F3F65}"/>
              </a:ext>
            </a:extLst>
          </p:cNvPr>
          <p:cNvSpPr>
            <a:spLocks noGrp="1"/>
          </p:cNvSpPr>
          <p:nvPr>
            <p:ph idx="1"/>
          </p:nvPr>
        </p:nvSpPr>
        <p:spPr>
          <a:xfrm>
            <a:off x="1900052" y="1431577"/>
            <a:ext cx="9525902" cy="3387166"/>
          </a:xfrm>
        </p:spPr>
        <p:txBody>
          <a:bodyPr/>
          <a:lstStyle/>
          <a:p>
            <a:pPr marL="0" indent="0">
              <a:buNone/>
            </a:pPr>
            <a:r>
              <a:rPr lang="sv-SE" sz="1500" dirty="0">
                <a:effectLst/>
                <a:latin typeface="+mj-lt"/>
              </a:rPr>
              <a:t>Syftet med detta exempel är att visa hur rapportering schematiskt kan se ut i praktiken under en samhällsstörning. Tanken är att det ska underlätta förståelsen för hur det kan gå till vid en händelse med stor påverkan i en kommun.</a:t>
            </a:r>
          </a:p>
          <a:p>
            <a:pPr marL="0" indent="0">
              <a:buNone/>
            </a:pPr>
            <a:r>
              <a:rPr lang="sv-SE" sz="1500" dirty="0">
                <a:effectLst/>
                <a:latin typeface="+mj-lt"/>
              </a:rPr>
              <a:t>Det är inte heltäckande i att det kan appliceras på varje händelse i varje kommun då förutsättningarna ser olika ut på olika håll. Beskrivningarna avgränsar sig just till rapportering och insamling av information och täcker således inte in förberedande arbete, planering, eller övrig styrning som kan ske inom en kommun. </a:t>
            </a:r>
            <a:r>
              <a:rPr lang="sv-SE" sz="1500" dirty="0">
                <a:solidFill>
                  <a:srgbClr val="000000"/>
                </a:solidFill>
                <a:effectLst/>
                <a:latin typeface="+mj-lt"/>
              </a:rPr>
              <a:t>En grundläggande förutsättning för rapporteringen är att det i grunden sker kommunikation mellan involverade aktörer och funktioner, här visat via Kommunicera.</a:t>
            </a:r>
            <a:endParaRPr lang="sv-SE" sz="1500" dirty="0">
              <a:effectLst/>
              <a:latin typeface="+mj-lt"/>
            </a:endParaRPr>
          </a:p>
          <a:p>
            <a:pPr marL="0" indent="0">
              <a:buNone/>
            </a:pPr>
            <a:r>
              <a:rPr lang="sv-SE" sz="1500" dirty="0">
                <a:effectLst/>
                <a:latin typeface="+mj-lt"/>
              </a:rPr>
              <a:t>De organisatoriska indelningar som denna kommun har är exempel, som att denna har en stab. </a:t>
            </a:r>
            <a:br>
              <a:rPr lang="sv-SE" sz="1500" dirty="0">
                <a:effectLst/>
                <a:latin typeface="+mj-lt"/>
              </a:rPr>
            </a:br>
            <a:r>
              <a:rPr lang="sv-SE" sz="1500" dirty="0">
                <a:effectLst/>
                <a:latin typeface="+mj-lt"/>
              </a:rPr>
              <a:t>Det är inte tänkt att visa hur en kommun är uppbyggd av kommunstyrelse, fullmäktige, nämnder, övriga styrelser, utskott och förvaltningar, utan för att visa samspel av rapporteringsinslag inom kommunens områdesansvar samt i samspel med myndigheter och andra aktörer.</a:t>
            </a:r>
          </a:p>
          <a:p>
            <a:pPr marL="0" indent="0">
              <a:buNone/>
            </a:pPr>
            <a:r>
              <a:rPr lang="sv-SE" sz="1500" dirty="0">
                <a:effectLst/>
                <a:latin typeface="+mj-lt"/>
              </a:rPr>
              <a:t>Exempel relaterar till övriga publikationer om rapportering inom Gemensamma grunder – ramverket för ledning och samverkan:</a:t>
            </a:r>
          </a:p>
        </p:txBody>
      </p:sp>
      <p:sp>
        <p:nvSpPr>
          <p:cNvPr id="4" name="Platshållare för innehåll 2">
            <a:extLst>
              <a:ext uri="{FF2B5EF4-FFF2-40B4-BE49-F238E27FC236}">
                <a16:creationId xmlns:a16="http://schemas.microsoft.com/office/drawing/2014/main" id="{D7230D67-80FA-8EAC-8B39-26E8F55657FE}"/>
              </a:ext>
            </a:extLst>
          </p:cNvPr>
          <p:cNvSpPr txBox="1">
            <a:spLocks/>
          </p:cNvSpPr>
          <p:nvPr/>
        </p:nvSpPr>
        <p:spPr>
          <a:xfrm>
            <a:off x="1900051" y="5027355"/>
            <a:ext cx="9453749" cy="15040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700"/>
              </a:spcBef>
            </a:pPr>
            <a:r>
              <a:rPr lang="sv-SE" sz="1500" dirty="0">
                <a:latin typeface="+mj-lt"/>
              </a:rPr>
              <a:t>Exempel på rapportering – sektor. </a:t>
            </a:r>
          </a:p>
          <a:p>
            <a:pPr>
              <a:spcBef>
                <a:spcPts val="700"/>
              </a:spcBef>
            </a:pPr>
            <a:r>
              <a:rPr lang="sv-SE" sz="1500" dirty="0">
                <a:solidFill>
                  <a:srgbClr val="000000"/>
                </a:solidFill>
                <a:effectLst/>
                <a:latin typeface="+mj-lt"/>
              </a:rPr>
              <a:t>Om rapportering – vad innebär det för aktörerna?</a:t>
            </a:r>
          </a:p>
          <a:p>
            <a:pPr>
              <a:spcBef>
                <a:spcPts val="700"/>
              </a:spcBef>
            </a:pPr>
            <a:r>
              <a:rPr lang="sv-SE" sz="1500" dirty="0">
                <a:latin typeface="+mj-lt"/>
              </a:rPr>
              <a:t>Rapporteringsprocessen – beskrivning steg för steg.</a:t>
            </a:r>
          </a:p>
          <a:p>
            <a:pPr>
              <a:spcBef>
                <a:spcPts val="700"/>
              </a:spcBef>
            </a:pPr>
            <a:r>
              <a:rPr lang="sv-SE" sz="1500" dirty="0">
                <a:latin typeface="+mj-lt"/>
              </a:rPr>
              <a:t>Interaktiv visualisering av rapporteringsprocessen. </a:t>
            </a:r>
          </a:p>
          <a:p>
            <a:pPr>
              <a:spcBef>
                <a:spcPts val="700"/>
              </a:spcBef>
            </a:pPr>
            <a:r>
              <a:rPr lang="sv-SE" sz="1500" dirty="0">
                <a:latin typeface="+mj-lt"/>
              </a:rPr>
              <a:t>Illustrationer över författningsstyrda rapporteringsvägar.</a:t>
            </a:r>
          </a:p>
        </p:txBody>
      </p:sp>
    </p:spTree>
    <p:extLst>
      <p:ext uri="{BB962C8B-B14F-4D97-AF65-F5344CB8AC3E}">
        <p14:creationId xmlns:p14="http://schemas.microsoft.com/office/powerpoint/2010/main" val="380816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18A0F-AE4A-A147-7439-C7EF1AA1F170}"/>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F382FEEB-A2A3-BC75-B9DC-41E156E758F0}"/>
              </a:ext>
            </a:extLst>
          </p:cNvPr>
          <p:cNvSpPr>
            <a:spLocks noGrp="1"/>
          </p:cNvSpPr>
          <p:nvPr>
            <p:ph type="title"/>
          </p:nvPr>
        </p:nvSpPr>
        <p:spPr>
          <a:xfrm>
            <a:off x="1900052" y="681038"/>
            <a:ext cx="9214262" cy="917274"/>
          </a:xfrm>
        </p:spPr>
        <p:txBody>
          <a:bodyPr/>
          <a:lstStyle/>
          <a:p>
            <a:r>
              <a:rPr lang="sv-SE" dirty="0"/>
              <a:t>Exempel på aktörer och roller för rapportering i en kommun – höga flöden/översvämning</a:t>
            </a:r>
          </a:p>
        </p:txBody>
      </p:sp>
      <p:pic>
        <p:nvPicPr>
          <p:cNvPr id="10" name="Bild 9">
            <a:extLst>
              <a:ext uri="{FF2B5EF4-FFF2-40B4-BE49-F238E27FC236}">
                <a16:creationId xmlns:a16="http://schemas.microsoft.com/office/drawing/2014/main" id="{10EDA779-FADD-05CB-1B6D-388C81A16A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6878" y="1750750"/>
            <a:ext cx="1613533" cy="2594570"/>
          </a:xfrm>
          <a:prstGeom prst="rect">
            <a:avLst/>
          </a:prstGeom>
        </p:spPr>
      </p:pic>
      <p:pic>
        <p:nvPicPr>
          <p:cNvPr id="13" name="Bild 12">
            <a:extLst>
              <a:ext uri="{FF2B5EF4-FFF2-40B4-BE49-F238E27FC236}">
                <a16:creationId xmlns:a16="http://schemas.microsoft.com/office/drawing/2014/main" id="{D3E661E7-0552-EF3C-4096-83BE545CB51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0612" y="3429121"/>
            <a:ext cx="304800" cy="304800"/>
          </a:xfrm>
          <a:prstGeom prst="rect">
            <a:avLst/>
          </a:prstGeom>
        </p:spPr>
      </p:pic>
      <p:sp>
        <p:nvSpPr>
          <p:cNvPr id="14" name="textruta 13">
            <a:extLst>
              <a:ext uri="{FF2B5EF4-FFF2-40B4-BE49-F238E27FC236}">
                <a16:creationId xmlns:a16="http://schemas.microsoft.com/office/drawing/2014/main" id="{714D6ED6-D948-E1F5-831A-DF9AA42E44AB}"/>
              </a:ext>
            </a:extLst>
          </p:cNvPr>
          <p:cNvSpPr txBox="1"/>
          <p:nvPr/>
        </p:nvSpPr>
        <p:spPr>
          <a:xfrm>
            <a:off x="207528" y="3458047"/>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pic>
        <p:nvPicPr>
          <p:cNvPr id="15" name="Bild 14">
            <a:extLst>
              <a:ext uri="{FF2B5EF4-FFF2-40B4-BE49-F238E27FC236}">
                <a16:creationId xmlns:a16="http://schemas.microsoft.com/office/drawing/2014/main" id="{23EB8E3D-37A4-77D9-09B8-BC35AC69B1A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0612" y="1838376"/>
            <a:ext cx="304800" cy="304800"/>
          </a:xfrm>
          <a:prstGeom prst="rect">
            <a:avLst/>
          </a:prstGeom>
        </p:spPr>
      </p:pic>
      <p:sp>
        <p:nvSpPr>
          <p:cNvPr id="16" name="textruta 15">
            <a:extLst>
              <a:ext uri="{FF2B5EF4-FFF2-40B4-BE49-F238E27FC236}">
                <a16:creationId xmlns:a16="http://schemas.microsoft.com/office/drawing/2014/main" id="{F8039AD9-D385-711F-1723-A937FFE72B6F}"/>
              </a:ext>
            </a:extLst>
          </p:cNvPr>
          <p:cNvSpPr txBox="1"/>
          <p:nvPr/>
        </p:nvSpPr>
        <p:spPr>
          <a:xfrm>
            <a:off x="213390" y="1867302"/>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sp>
        <p:nvSpPr>
          <p:cNvPr id="17" name="textruta 16">
            <a:extLst>
              <a:ext uri="{FF2B5EF4-FFF2-40B4-BE49-F238E27FC236}">
                <a16:creationId xmlns:a16="http://schemas.microsoft.com/office/drawing/2014/main" id="{460AF7AB-8731-06F8-E120-E68D27BF86EC}"/>
              </a:ext>
            </a:extLst>
          </p:cNvPr>
          <p:cNvSpPr txBox="1"/>
          <p:nvPr/>
        </p:nvSpPr>
        <p:spPr>
          <a:xfrm>
            <a:off x="146088" y="2145372"/>
            <a:ext cx="1446313" cy="461665"/>
          </a:xfrm>
          <a:prstGeom prst="rect">
            <a:avLst/>
          </a:prstGeom>
          <a:noFill/>
        </p:spPr>
        <p:txBody>
          <a:bodyPr wrap="square" rtlCol="0">
            <a:spAutoFit/>
          </a:bodyPr>
          <a:lstStyle/>
          <a:p>
            <a:r>
              <a:rPr lang="sv-SE" sz="800" dirty="0">
                <a:latin typeface="+mj-lt"/>
              </a:rPr>
              <a:t>Avger lägesrapport samt samverkansbehov till stab (rapporterar)​</a:t>
            </a:r>
          </a:p>
        </p:txBody>
      </p:sp>
      <p:pic>
        <p:nvPicPr>
          <p:cNvPr id="18" name="Bild 17">
            <a:extLst>
              <a:ext uri="{FF2B5EF4-FFF2-40B4-BE49-F238E27FC236}">
                <a16:creationId xmlns:a16="http://schemas.microsoft.com/office/drawing/2014/main" id="{CEF18B22-5C7F-6827-4292-13C52B6A4D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8185" y="2633099"/>
            <a:ext cx="304800" cy="304800"/>
          </a:xfrm>
          <a:prstGeom prst="rect">
            <a:avLst/>
          </a:prstGeom>
        </p:spPr>
      </p:pic>
      <p:sp>
        <p:nvSpPr>
          <p:cNvPr id="19" name="textruta 18">
            <a:extLst>
              <a:ext uri="{FF2B5EF4-FFF2-40B4-BE49-F238E27FC236}">
                <a16:creationId xmlns:a16="http://schemas.microsoft.com/office/drawing/2014/main" id="{FDE024F8-15BB-9DA5-9C5B-B2160C8D60BF}"/>
              </a:ext>
            </a:extLst>
          </p:cNvPr>
          <p:cNvSpPr txBox="1"/>
          <p:nvPr/>
        </p:nvSpPr>
        <p:spPr>
          <a:xfrm>
            <a:off x="221383" y="2661640"/>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20" name="textruta 19">
            <a:extLst>
              <a:ext uri="{FF2B5EF4-FFF2-40B4-BE49-F238E27FC236}">
                <a16:creationId xmlns:a16="http://schemas.microsoft.com/office/drawing/2014/main" id="{0F59E0FD-ADAE-0E9C-CA2A-713218AEFD09}"/>
              </a:ext>
            </a:extLst>
          </p:cNvPr>
          <p:cNvSpPr txBox="1"/>
          <p:nvPr/>
        </p:nvSpPr>
        <p:spPr>
          <a:xfrm>
            <a:off x="146088" y="2940862"/>
            <a:ext cx="1594481" cy="461665"/>
          </a:xfrm>
          <a:prstGeom prst="rect">
            <a:avLst/>
          </a:prstGeom>
          <a:noFill/>
        </p:spPr>
        <p:txBody>
          <a:bodyPr wrap="square" rtlCol="0">
            <a:spAutoFit/>
          </a:bodyPr>
          <a:lstStyle/>
          <a:p>
            <a:r>
              <a:rPr lang="sv-SE" sz="800" dirty="0">
                <a:latin typeface="+mj-lt"/>
              </a:rPr>
              <a:t>Bidrar med variabler till kommunens lägesbild (informationsdelning)​</a:t>
            </a:r>
          </a:p>
        </p:txBody>
      </p:sp>
      <p:sp>
        <p:nvSpPr>
          <p:cNvPr id="22" name="textruta 21">
            <a:extLst>
              <a:ext uri="{FF2B5EF4-FFF2-40B4-BE49-F238E27FC236}">
                <a16:creationId xmlns:a16="http://schemas.microsoft.com/office/drawing/2014/main" id="{B3ECDB40-DD64-8456-E269-E137CC151AD4}"/>
              </a:ext>
            </a:extLst>
          </p:cNvPr>
          <p:cNvSpPr txBox="1"/>
          <p:nvPr/>
        </p:nvSpPr>
        <p:spPr>
          <a:xfrm>
            <a:off x="146088" y="3731212"/>
            <a:ext cx="1594482" cy="461665"/>
          </a:xfrm>
          <a:prstGeom prst="rect">
            <a:avLst/>
          </a:prstGeom>
          <a:noFill/>
        </p:spPr>
        <p:txBody>
          <a:bodyPr wrap="square" rtlCol="0">
            <a:spAutoFit/>
          </a:bodyPr>
          <a:lstStyle/>
          <a:p>
            <a:r>
              <a:rPr lang="sv-SE" sz="800" dirty="0">
                <a:latin typeface="+mj-lt"/>
              </a:rPr>
              <a:t>Vid behov förmedlar vidare utifrån ansvarsområde (rapporterar)​</a:t>
            </a:r>
          </a:p>
        </p:txBody>
      </p:sp>
      <p:grpSp>
        <p:nvGrpSpPr>
          <p:cNvPr id="43" name="Grupp 42">
            <a:extLst>
              <a:ext uri="{FF2B5EF4-FFF2-40B4-BE49-F238E27FC236}">
                <a16:creationId xmlns:a16="http://schemas.microsoft.com/office/drawing/2014/main" id="{ADFB68BF-282A-4CF9-905C-D2A2CE5C62DD}"/>
              </a:ext>
            </a:extLst>
          </p:cNvPr>
          <p:cNvGrpSpPr/>
          <p:nvPr/>
        </p:nvGrpSpPr>
        <p:grpSpPr>
          <a:xfrm>
            <a:off x="10188416" y="1750891"/>
            <a:ext cx="1838203" cy="1872842"/>
            <a:chOff x="10188416" y="1750891"/>
            <a:chExt cx="1838203" cy="1872842"/>
          </a:xfrm>
        </p:grpSpPr>
        <p:pic>
          <p:nvPicPr>
            <p:cNvPr id="206" name="Bild 205">
              <a:extLst>
                <a:ext uri="{FF2B5EF4-FFF2-40B4-BE49-F238E27FC236}">
                  <a16:creationId xmlns:a16="http://schemas.microsoft.com/office/drawing/2014/main" id="{6978B734-D91B-4D5F-9CCD-6BE8D46BBB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67195" y="1835643"/>
              <a:ext cx="1680644" cy="1701215"/>
            </a:xfrm>
            <a:prstGeom prst="rect">
              <a:avLst/>
            </a:prstGeom>
          </p:spPr>
        </p:pic>
        <p:pic>
          <p:nvPicPr>
            <p:cNvPr id="211" name="Bild 210">
              <a:extLst>
                <a:ext uri="{FF2B5EF4-FFF2-40B4-BE49-F238E27FC236}">
                  <a16:creationId xmlns:a16="http://schemas.microsoft.com/office/drawing/2014/main" id="{F6387F1D-B95F-C4C8-A3D0-E34940D5EE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15754" y="3187919"/>
              <a:ext cx="304800" cy="304800"/>
            </a:xfrm>
            <a:prstGeom prst="rect">
              <a:avLst/>
            </a:prstGeom>
          </p:spPr>
        </p:pic>
        <p:pic>
          <p:nvPicPr>
            <p:cNvPr id="31" name="Bild 30">
              <a:extLst>
                <a:ext uri="{FF2B5EF4-FFF2-40B4-BE49-F238E27FC236}">
                  <a16:creationId xmlns:a16="http://schemas.microsoft.com/office/drawing/2014/main" id="{6DAE4B63-13BA-7476-DD09-8C171BD84A9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0330238" y="1908730"/>
              <a:ext cx="1554558" cy="254000"/>
            </a:xfrm>
            <a:prstGeom prst="rect">
              <a:avLst/>
            </a:prstGeom>
          </p:spPr>
        </p:pic>
        <p:pic>
          <p:nvPicPr>
            <p:cNvPr id="207" name="Bild 206">
              <a:extLst>
                <a:ext uri="{FF2B5EF4-FFF2-40B4-BE49-F238E27FC236}">
                  <a16:creationId xmlns:a16="http://schemas.microsoft.com/office/drawing/2014/main" id="{C4D2F748-9EC3-D7E3-60A3-6DBC853E361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0188416" y="1750891"/>
              <a:ext cx="1838203" cy="1872842"/>
            </a:xfrm>
            <a:prstGeom prst="rect">
              <a:avLst/>
            </a:prstGeom>
          </p:spPr>
        </p:pic>
        <p:sp>
          <p:nvSpPr>
            <p:cNvPr id="210" name="textruta 209">
              <a:extLst>
                <a:ext uri="{FF2B5EF4-FFF2-40B4-BE49-F238E27FC236}">
                  <a16:creationId xmlns:a16="http://schemas.microsoft.com/office/drawing/2014/main" id="{70D50F12-1B42-0590-1749-A399C2721533}"/>
                </a:ext>
              </a:extLst>
            </p:cNvPr>
            <p:cNvSpPr txBox="1"/>
            <p:nvPr/>
          </p:nvSpPr>
          <p:spPr>
            <a:xfrm>
              <a:off x="10253619" y="2246872"/>
              <a:ext cx="1716998" cy="369332"/>
            </a:xfrm>
            <a:prstGeom prst="rect">
              <a:avLst/>
            </a:prstGeom>
            <a:noFill/>
          </p:spPr>
          <p:txBody>
            <a:bodyPr wrap="square" rtlCol="0">
              <a:spAutoFit/>
            </a:bodyPr>
            <a:lstStyle/>
            <a:p>
              <a:r>
                <a:rPr lang="sv-SE" sz="900" dirty="0">
                  <a:latin typeface="+mj-lt"/>
                </a:rPr>
                <a:t>Expertorgan inom meteorologi och hydrologi.​</a:t>
              </a:r>
            </a:p>
          </p:txBody>
        </p:sp>
        <p:sp>
          <p:nvSpPr>
            <p:cNvPr id="212" name="textruta 211">
              <a:extLst>
                <a:ext uri="{FF2B5EF4-FFF2-40B4-BE49-F238E27FC236}">
                  <a16:creationId xmlns:a16="http://schemas.microsoft.com/office/drawing/2014/main" id="{F2F585A4-90A3-0026-0A68-CC24281E1239}"/>
                </a:ext>
              </a:extLst>
            </p:cNvPr>
            <p:cNvSpPr txBox="1"/>
            <p:nvPr/>
          </p:nvSpPr>
          <p:spPr>
            <a:xfrm>
              <a:off x="10334622" y="3222707"/>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218" name="textruta 217">
              <a:extLst>
                <a:ext uri="{FF2B5EF4-FFF2-40B4-BE49-F238E27FC236}">
                  <a16:creationId xmlns:a16="http://schemas.microsoft.com/office/drawing/2014/main" id="{2554539F-FCC0-130A-3966-CCB5B2405A89}"/>
                </a:ext>
              </a:extLst>
            </p:cNvPr>
            <p:cNvSpPr txBox="1"/>
            <p:nvPr/>
          </p:nvSpPr>
          <p:spPr>
            <a:xfrm>
              <a:off x="10332230" y="1909639"/>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SMHI</a:t>
              </a:r>
            </a:p>
          </p:txBody>
        </p:sp>
      </p:grpSp>
      <p:grpSp>
        <p:nvGrpSpPr>
          <p:cNvPr id="44" name="Grupp 43">
            <a:extLst>
              <a:ext uri="{FF2B5EF4-FFF2-40B4-BE49-F238E27FC236}">
                <a16:creationId xmlns:a16="http://schemas.microsoft.com/office/drawing/2014/main" id="{F33C2960-8CD4-487B-8BA3-1E692D7CA129}"/>
              </a:ext>
            </a:extLst>
          </p:cNvPr>
          <p:cNvGrpSpPr/>
          <p:nvPr/>
        </p:nvGrpSpPr>
        <p:grpSpPr>
          <a:xfrm>
            <a:off x="8232718" y="1750891"/>
            <a:ext cx="1838203" cy="1872842"/>
            <a:chOff x="8232718" y="1750891"/>
            <a:chExt cx="1838203" cy="1872842"/>
          </a:xfrm>
        </p:grpSpPr>
        <p:pic>
          <p:nvPicPr>
            <p:cNvPr id="199" name="Bild 198">
              <a:extLst>
                <a:ext uri="{FF2B5EF4-FFF2-40B4-BE49-F238E27FC236}">
                  <a16:creationId xmlns:a16="http://schemas.microsoft.com/office/drawing/2014/main" id="{258AB396-5DDA-0939-6DC7-A76D81626E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311497" y="1835643"/>
              <a:ext cx="1680644" cy="1701215"/>
            </a:xfrm>
            <a:prstGeom prst="rect">
              <a:avLst/>
            </a:prstGeom>
          </p:spPr>
        </p:pic>
        <p:pic>
          <p:nvPicPr>
            <p:cNvPr id="204" name="Bild 203">
              <a:extLst>
                <a:ext uri="{FF2B5EF4-FFF2-40B4-BE49-F238E27FC236}">
                  <a16:creationId xmlns:a16="http://schemas.microsoft.com/office/drawing/2014/main" id="{573E5572-69AC-23AC-65E7-8E5C4377BB7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60056" y="3187919"/>
              <a:ext cx="304800" cy="304800"/>
            </a:xfrm>
            <a:prstGeom prst="rect">
              <a:avLst/>
            </a:prstGeom>
          </p:spPr>
        </p:pic>
        <p:pic>
          <p:nvPicPr>
            <p:cNvPr id="32" name="Bild 31">
              <a:extLst>
                <a:ext uri="{FF2B5EF4-FFF2-40B4-BE49-F238E27FC236}">
                  <a16:creationId xmlns:a16="http://schemas.microsoft.com/office/drawing/2014/main" id="{C39E189B-63BE-7AC7-E00F-0A142D27DD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74540" y="1908730"/>
              <a:ext cx="1554558" cy="254000"/>
            </a:xfrm>
            <a:prstGeom prst="rect">
              <a:avLst/>
            </a:prstGeom>
          </p:spPr>
        </p:pic>
        <p:pic>
          <p:nvPicPr>
            <p:cNvPr id="200" name="Bild 199">
              <a:extLst>
                <a:ext uri="{FF2B5EF4-FFF2-40B4-BE49-F238E27FC236}">
                  <a16:creationId xmlns:a16="http://schemas.microsoft.com/office/drawing/2014/main" id="{09A61D38-C1BD-B752-1C4E-6CCB78C57E9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232718" y="1750891"/>
              <a:ext cx="1838203" cy="1872842"/>
            </a:xfrm>
            <a:prstGeom prst="rect">
              <a:avLst/>
            </a:prstGeom>
          </p:spPr>
        </p:pic>
        <p:sp>
          <p:nvSpPr>
            <p:cNvPr id="203" name="textruta 202">
              <a:extLst>
                <a:ext uri="{FF2B5EF4-FFF2-40B4-BE49-F238E27FC236}">
                  <a16:creationId xmlns:a16="http://schemas.microsoft.com/office/drawing/2014/main" id="{F47A10AF-4130-6C03-7E58-F99C11A7A80B}"/>
                </a:ext>
              </a:extLst>
            </p:cNvPr>
            <p:cNvSpPr txBox="1"/>
            <p:nvPr/>
          </p:nvSpPr>
          <p:spPr>
            <a:xfrm>
              <a:off x="8297921" y="2246872"/>
              <a:ext cx="1670790" cy="369332"/>
            </a:xfrm>
            <a:prstGeom prst="rect">
              <a:avLst/>
            </a:prstGeom>
            <a:noFill/>
          </p:spPr>
          <p:txBody>
            <a:bodyPr wrap="square" rtlCol="0">
              <a:spAutoFit/>
            </a:bodyPr>
            <a:lstStyle/>
            <a:p>
              <a:r>
                <a:rPr lang="sv-SE" sz="900" dirty="0">
                  <a:latin typeface="+mj-lt"/>
                </a:rPr>
                <a:t>Ansvarar för viss infrastruktur inom länet.​</a:t>
              </a:r>
            </a:p>
          </p:txBody>
        </p:sp>
        <p:sp>
          <p:nvSpPr>
            <p:cNvPr id="205" name="textruta 204">
              <a:extLst>
                <a:ext uri="{FF2B5EF4-FFF2-40B4-BE49-F238E27FC236}">
                  <a16:creationId xmlns:a16="http://schemas.microsoft.com/office/drawing/2014/main" id="{2FB03092-8926-6E04-2BAD-B632C42C568D}"/>
                </a:ext>
              </a:extLst>
            </p:cNvPr>
            <p:cNvSpPr txBox="1"/>
            <p:nvPr/>
          </p:nvSpPr>
          <p:spPr>
            <a:xfrm>
              <a:off x="8378924" y="3222707"/>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33" name="textruta 32">
              <a:extLst>
                <a:ext uri="{FF2B5EF4-FFF2-40B4-BE49-F238E27FC236}">
                  <a16:creationId xmlns:a16="http://schemas.microsoft.com/office/drawing/2014/main" id="{49C9CE6C-8CFB-6AA1-65CB-7777362BDE01}"/>
                </a:ext>
              </a:extLst>
            </p:cNvPr>
            <p:cNvSpPr txBox="1"/>
            <p:nvPr/>
          </p:nvSpPr>
          <p:spPr>
            <a:xfrm>
              <a:off x="8374540" y="1909639"/>
              <a:ext cx="1554558" cy="246221"/>
            </a:xfrm>
            <a:prstGeom prst="rect">
              <a:avLst/>
            </a:prstGeom>
            <a:noFill/>
          </p:spPr>
          <p:txBody>
            <a:bodyPr wrap="square" rtlCol="0">
              <a:spAutoFit/>
            </a:bodyPr>
            <a:lstStyle/>
            <a:p>
              <a:pPr algn="ctr"/>
              <a:r>
                <a:rPr lang="sv-SE" sz="1000" b="1" dirty="0">
                  <a:latin typeface="Century Gothic" panose="020B0502020202020204" pitchFamily="34" charset="0"/>
                </a:rPr>
                <a:t>Trafikverket</a:t>
              </a:r>
            </a:p>
          </p:txBody>
        </p:sp>
      </p:grpSp>
      <p:grpSp>
        <p:nvGrpSpPr>
          <p:cNvPr id="48" name="Grupp 47">
            <a:extLst>
              <a:ext uri="{FF2B5EF4-FFF2-40B4-BE49-F238E27FC236}">
                <a16:creationId xmlns:a16="http://schemas.microsoft.com/office/drawing/2014/main" id="{5B739C87-5808-42DC-8D63-4DF7885D2C15}"/>
              </a:ext>
            </a:extLst>
          </p:cNvPr>
          <p:cNvGrpSpPr/>
          <p:nvPr/>
        </p:nvGrpSpPr>
        <p:grpSpPr>
          <a:xfrm>
            <a:off x="4317304" y="1750891"/>
            <a:ext cx="1838203" cy="1872842"/>
            <a:chOff x="4317304" y="1750891"/>
            <a:chExt cx="1838203" cy="1872842"/>
          </a:xfrm>
        </p:grpSpPr>
        <p:pic>
          <p:nvPicPr>
            <p:cNvPr id="183" name="Bild 182">
              <a:extLst>
                <a:ext uri="{FF2B5EF4-FFF2-40B4-BE49-F238E27FC236}">
                  <a16:creationId xmlns:a16="http://schemas.microsoft.com/office/drawing/2014/main" id="{340A813E-6011-FDCB-48FB-933A54A0D1C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402113" y="1835643"/>
              <a:ext cx="1680644" cy="1701215"/>
            </a:xfrm>
            <a:prstGeom prst="rect">
              <a:avLst/>
            </a:prstGeom>
          </p:spPr>
        </p:pic>
        <p:pic>
          <p:nvPicPr>
            <p:cNvPr id="188" name="Bild 187">
              <a:extLst>
                <a:ext uri="{FF2B5EF4-FFF2-40B4-BE49-F238E27FC236}">
                  <a16:creationId xmlns:a16="http://schemas.microsoft.com/office/drawing/2014/main" id="{A836F123-742D-D8A0-6ACD-90C47760496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44642" y="3187919"/>
              <a:ext cx="304800" cy="304800"/>
            </a:xfrm>
            <a:prstGeom prst="rect">
              <a:avLst/>
            </a:prstGeom>
          </p:spPr>
        </p:pic>
        <p:pic>
          <p:nvPicPr>
            <p:cNvPr id="45" name="Bild 44">
              <a:extLst>
                <a:ext uri="{FF2B5EF4-FFF2-40B4-BE49-F238E27FC236}">
                  <a16:creationId xmlns:a16="http://schemas.microsoft.com/office/drawing/2014/main" id="{BA45243E-D7FB-BEC7-2073-59DF19170E9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459730" y="1905914"/>
              <a:ext cx="1547014" cy="254000"/>
            </a:xfrm>
            <a:prstGeom prst="rect">
              <a:avLst/>
            </a:prstGeom>
          </p:spPr>
        </p:pic>
        <p:pic>
          <p:nvPicPr>
            <p:cNvPr id="50" name="Bild 49">
              <a:extLst>
                <a:ext uri="{FF2B5EF4-FFF2-40B4-BE49-F238E27FC236}">
                  <a16:creationId xmlns:a16="http://schemas.microsoft.com/office/drawing/2014/main" id="{8FD0AEF1-FFE7-7C96-DBEE-28E63E2B041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55746" y="2218696"/>
              <a:ext cx="1554558" cy="254000"/>
            </a:xfrm>
            <a:prstGeom prst="rect">
              <a:avLst/>
            </a:prstGeom>
          </p:spPr>
        </p:pic>
        <p:pic>
          <p:nvPicPr>
            <p:cNvPr id="184" name="Bild 183">
              <a:extLst>
                <a:ext uri="{FF2B5EF4-FFF2-40B4-BE49-F238E27FC236}">
                  <a16:creationId xmlns:a16="http://schemas.microsoft.com/office/drawing/2014/main" id="{D73F23E5-C1CE-0C4E-B36F-C0D6C42017D4}"/>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317304" y="1750891"/>
              <a:ext cx="1838203" cy="1872842"/>
            </a:xfrm>
            <a:prstGeom prst="rect">
              <a:avLst/>
            </a:prstGeom>
          </p:spPr>
        </p:pic>
        <p:sp>
          <p:nvSpPr>
            <p:cNvPr id="187" name="textruta 186">
              <a:extLst>
                <a:ext uri="{FF2B5EF4-FFF2-40B4-BE49-F238E27FC236}">
                  <a16:creationId xmlns:a16="http://schemas.microsoft.com/office/drawing/2014/main" id="{C7423780-B7E6-B7EF-8D78-0C818F1DDDCF}"/>
                </a:ext>
              </a:extLst>
            </p:cNvPr>
            <p:cNvSpPr txBox="1"/>
            <p:nvPr/>
          </p:nvSpPr>
          <p:spPr>
            <a:xfrm>
              <a:off x="4382507" y="2549469"/>
              <a:ext cx="167079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fastigheter.​</a:t>
              </a:r>
            </a:p>
          </p:txBody>
        </p:sp>
        <p:sp>
          <p:nvSpPr>
            <p:cNvPr id="189" name="textruta 188">
              <a:extLst>
                <a:ext uri="{FF2B5EF4-FFF2-40B4-BE49-F238E27FC236}">
                  <a16:creationId xmlns:a16="http://schemas.microsoft.com/office/drawing/2014/main" id="{C4916283-37F1-75EC-18FA-ADA53E305554}"/>
                </a:ext>
              </a:extLst>
            </p:cNvPr>
            <p:cNvSpPr txBox="1"/>
            <p:nvPr/>
          </p:nvSpPr>
          <p:spPr>
            <a:xfrm>
              <a:off x="4467840" y="3216460"/>
              <a:ext cx="258404" cy="246221"/>
            </a:xfrm>
            <a:prstGeom prst="rect">
              <a:avLst/>
            </a:prstGeom>
            <a:noFill/>
          </p:spPr>
          <p:txBody>
            <a:bodyPr wrap="none" rtlCol="0">
              <a:spAutoFit/>
            </a:bodyPr>
            <a:lstStyle/>
            <a:p>
              <a:r>
                <a:rPr lang="sv-SE" sz="1000" b="1" dirty="0">
                  <a:latin typeface="Century Gothic" panose="020B0502020202020204" pitchFamily="34" charset="0"/>
                </a:rPr>
                <a:t>B</a:t>
              </a:r>
            </a:p>
          </p:txBody>
        </p:sp>
        <p:sp>
          <p:nvSpPr>
            <p:cNvPr id="46" name="textruta 45">
              <a:extLst>
                <a:ext uri="{FF2B5EF4-FFF2-40B4-BE49-F238E27FC236}">
                  <a16:creationId xmlns:a16="http://schemas.microsoft.com/office/drawing/2014/main" id="{78BBB78F-903B-B3B7-62BD-C7CEE6A7FE42}"/>
                </a:ext>
              </a:extLst>
            </p:cNvPr>
            <p:cNvSpPr txBox="1"/>
            <p:nvPr/>
          </p:nvSpPr>
          <p:spPr>
            <a:xfrm>
              <a:off x="4452188" y="1903419"/>
              <a:ext cx="1554556"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sp>
          <p:nvSpPr>
            <p:cNvPr id="51" name="textruta 50">
              <a:extLst>
                <a:ext uri="{FF2B5EF4-FFF2-40B4-BE49-F238E27FC236}">
                  <a16:creationId xmlns:a16="http://schemas.microsoft.com/office/drawing/2014/main" id="{8EFA6773-344C-D276-C488-5C71AE896A73}"/>
                </a:ext>
              </a:extLst>
            </p:cNvPr>
            <p:cNvSpPr txBox="1"/>
            <p:nvPr/>
          </p:nvSpPr>
          <p:spPr>
            <a:xfrm>
              <a:off x="4459730" y="2219605"/>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Fastighetskontoret</a:t>
              </a:r>
            </a:p>
          </p:txBody>
        </p:sp>
      </p:grpSp>
      <p:grpSp>
        <p:nvGrpSpPr>
          <p:cNvPr id="27" name="Grupp 26">
            <a:extLst>
              <a:ext uri="{FF2B5EF4-FFF2-40B4-BE49-F238E27FC236}">
                <a16:creationId xmlns:a16="http://schemas.microsoft.com/office/drawing/2014/main" id="{BE2277F2-8A4B-4353-BBBE-CDBDD127E3A1}"/>
              </a:ext>
            </a:extLst>
          </p:cNvPr>
          <p:cNvGrpSpPr/>
          <p:nvPr/>
        </p:nvGrpSpPr>
        <p:grpSpPr>
          <a:xfrm>
            <a:off x="4336621" y="3738323"/>
            <a:ext cx="2427058" cy="246221"/>
            <a:chOff x="4336621" y="3738323"/>
            <a:chExt cx="2427058" cy="246221"/>
          </a:xfrm>
        </p:grpSpPr>
        <p:sp>
          <p:nvSpPr>
            <p:cNvPr id="39" name="textruta 38">
              <a:extLst>
                <a:ext uri="{FF2B5EF4-FFF2-40B4-BE49-F238E27FC236}">
                  <a16:creationId xmlns:a16="http://schemas.microsoft.com/office/drawing/2014/main" id="{B2B7A3A0-D3FD-4F7C-AC38-B9F1DBC92F74}"/>
                </a:ext>
              </a:extLst>
            </p:cNvPr>
            <p:cNvSpPr txBox="1"/>
            <p:nvPr/>
          </p:nvSpPr>
          <p:spPr>
            <a:xfrm>
              <a:off x="5702170" y="3738323"/>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cxnSp>
          <p:nvCxnSpPr>
            <p:cNvPr id="53" name="Rak pil 52">
              <a:extLst>
                <a:ext uri="{FF2B5EF4-FFF2-40B4-BE49-F238E27FC236}">
                  <a16:creationId xmlns:a16="http://schemas.microsoft.com/office/drawing/2014/main" id="{68FECD12-E4AD-E506-D250-6525040EBC8B}"/>
                </a:ext>
              </a:extLst>
            </p:cNvPr>
            <p:cNvCxnSpPr>
              <a:cxnSpLocks/>
            </p:cNvCxnSpPr>
            <p:nvPr/>
          </p:nvCxnSpPr>
          <p:spPr>
            <a:xfrm flipH="1">
              <a:off x="4336621" y="3861433"/>
              <a:ext cx="1293680" cy="0"/>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28" name="Grupp 27">
            <a:extLst>
              <a:ext uri="{FF2B5EF4-FFF2-40B4-BE49-F238E27FC236}">
                <a16:creationId xmlns:a16="http://schemas.microsoft.com/office/drawing/2014/main" id="{F153F596-63B9-44F5-8CDB-8C05E255AAC7}"/>
              </a:ext>
            </a:extLst>
          </p:cNvPr>
          <p:cNvGrpSpPr/>
          <p:nvPr/>
        </p:nvGrpSpPr>
        <p:grpSpPr>
          <a:xfrm>
            <a:off x="8249193" y="3738323"/>
            <a:ext cx="2427058" cy="246221"/>
            <a:chOff x="8249193" y="3738323"/>
            <a:chExt cx="2427058" cy="246221"/>
          </a:xfrm>
        </p:grpSpPr>
        <p:sp>
          <p:nvSpPr>
            <p:cNvPr id="55" name="textruta 54">
              <a:extLst>
                <a:ext uri="{FF2B5EF4-FFF2-40B4-BE49-F238E27FC236}">
                  <a16:creationId xmlns:a16="http://schemas.microsoft.com/office/drawing/2014/main" id="{CE08BA33-CEEA-5C79-B70F-2A92F011E94F}"/>
                </a:ext>
              </a:extLst>
            </p:cNvPr>
            <p:cNvSpPr txBox="1"/>
            <p:nvPr/>
          </p:nvSpPr>
          <p:spPr>
            <a:xfrm>
              <a:off x="9614742" y="3738323"/>
              <a:ext cx="1061509" cy="246221"/>
            </a:xfrm>
            <a:prstGeom prst="rect">
              <a:avLst/>
            </a:prstGeom>
            <a:noFill/>
          </p:spPr>
          <p:txBody>
            <a:bodyPr wrap="none" rtlCol="0">
              <a:spAutoFit/>
            </a:bodyPr>
            <a:lstStyle/>
            <a:p>
              <a:r>
                <a:rPr lang="sv-SE" sz="1000" b="1" dirty="0">
                  <a:latin typeface="Century Gothic" panose="020B0502020202020204" pitchFamily="34" charset="0"/>
                </a:rPr>
                <a:t>Kommunicera</a:t>
              </a:r>
            </a:p>
          </p:txBody>
        </p:sp>
        <p:cxnSp>
          <p:nvCxnSpPr>
            <p:cNvPr id="56" name="Rak pil 55">
              <a:extLst>
                <a:ext uri="{FF2B5EF4-FFF2-40B4-BE49-F238E27FC236}">
                  <a16:creationId xmlns:a16="http://schemas.microsoft.com/office/drawing/2014/main" id="{CA122949-FEC7-460C-CA7D-086D06A41304}"/>
                </a:ext>
              </a:extLst>
            </p:cNvPr>
            <p:cNvCxnSpPr>
              <a:cxnSpLocks/>
            </p:cNvCxnSpPr>
            <p:nvPr/>
          </p:nvCxnSpPr>
          <p:spPr>
            <a:xfrm flipH="1">
              <a:off x="8249193" y="3861433"/>
              <a:ext cx="1293680" cy="0"/>
            </a:xfrm>
            <a:prstGeom prst="straightConnector1">
              <a:avLst/>
            </a:prstGeom>
            <a:ln w="19050" cap="rnd">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38" name="Grupp 37">
            <a:extLst>
              <a:ext uri="{FF2B5EF4-FFF2-40B4-BE49-F238E27FC236}">
                <a16:creationId xmlns:a16="http://schemas.microsoft.com/office/drawing/2014/main" id="{CA01A3F4-B1DC-499E-A3BF-317B656455E6}"/>
              </a:ext>
            </a:extLst>
          </p:cNvPr>
          <p:cNvGrpSpPr/>
          <p:nvPr/>
        </p:nvGrpSpPr>
        <p:grpSpPr>
          <a:xfrm>
            <a:off x="6273002" y="4106296"/>
            <a:ext cx="1838203" cy="1872842"/>
            <a:chOff x="6273002" y="4106296"/>
            <a:chExt cx="1838203" cy="1872842"/>
          </a:xfrm>
        </p:grpSpPr>
        <p:pic>
          <p:nvPicPr>
            <p:cNvPr id="219" name="Bild 218">
              <a:extLst>
                <a:ext uri="{FF2B5EF4-FFF2-40B4-BE49-F238E27FC236}">
                  <a16:creationId xmlns:a16="http://schemas.microsoft.com/office/drawing/2014/main" id="{46E27297-414B-7F11-2F53-078362533B3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351781" y="4191048"/>
              <a:ext cx="1680644" cy="1701215"/>
            </a:xfrm>
            <a:prstGeom prst="rect">
              <a:avLst/>
            </a:prstGeom>
          </p:spPr>
        </p:pic>
        <p:pic>
          <p:nvPicPr>
            <p:cNvPr id="220" name="Bild 219">
              <a:extLst>
                <a:ext uri="{FF2B5EF4-FFF2-40B4-BE49-F238E27FC236}">
                  <a16:creationId xmlns:a16="http://schemas.microsoft.com/office/drawing/2014/main" id="{97CCBB40-52E0-1E3A-4D94-EFA5EA45BF8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88945" y="5543324"/>
              <a:ext cx="304800" cy="304800"/>
            </a:xfrm>
            <a:prstGeom prst="rect">
              <a:avLst/>
            </a:prstGeom>
          </p:spPr>
        </p:pic>
        <p:sp>
          <p:nvSpPr>
            <p:cNvPr id="221" name="textruta 220">
              <a:extLst>
                <a:ext uri="{FF2B5EF4-FFF2-40B4-BE49-F238E27FC236}">
                  <a16:creationId xmlns:a16="http://schemas.microsoft.com/office/drawing/2014/main" id="{2E5DC3E9-BB89-EC95-9389-20F239656F7A}"/>
                </a:ext>
              </a:extLst>
            </p:cNvPr>
            <p:cNvSpPr txBox="1"/>
            <p:nvPr/>
          </p:nvSpPr>
          <p:spPr>
            <a:xfrm>
              <a:off x="6406205" y="5571865"/>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57" name="Bild 156">
              <a:extLst>
                <a:ext uri="{FF2B5EF4-FFF2-40B4-BE49-F238E27FC236}">
                  <a16:creationId xmlns:a16="http://schemas.microsoft.com/office/drawing/2014/main" id="{BDD1610C-F7A5-B4B6-16AA-26CC7EBC68C5}"/>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273002" y="4106296"/>
              <a:ext cx="1838203" cy="1872842"/>
            </a:xfrm>
            <a:prstGeom prst="rect">
              <a:avLst/>
            </a:prstGeom>
          </p:spPr>
        </p:pic>
        <p:sp>
          <p:nvSpPr>
            <p:cNvPr id="158" name="textruta 157">
              <a:extLst>
                <a:ext uri="{FF2B5EF4-FFF2-40B4-BE49-F238E27FC236}">
                  <a16:creationId xmlns:a16="http://schemas.microsoft.com/office/drawing/2014/main" id="{229E8850-3922-2C4C-EDA2-5FCE36D01812}"/>
                </a:ext>
              </a:extLst>
            </p:cNvPr>
            <p:cNvSpPr txBox="1"/>
            <p:nvPr/>
          </p:nvSpPr>
          <p:spPr>
            <a:xfrm>
              <a:off x="6338205" y="5038173"/>
              <a:ext cx="167079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mark.​</a:t>
              </a:r>
            </a:p>
          </p:txBody>
        </p:sp>
        <p:pic>
          <p:nvPicPr>
            <p:cNvPr id="178" name="Bild 177">
              <a:extLst>
                <a:ext uri="{FF2B5EF4-FFF2-40B4-BE49-F238E27FC236}">
                  <a16:creationId xmlns:a16="http://schemas.microsoft.com/office/drawing/2014/main" id="{FEBCCD8C-0073-2DDD-A357-99E23A49F367}"/>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414824" y="4261319"/>
              <a:ext cx="1554558" cy="254000"/>
            </a:xfrm>
            <a:prstGeom prst="rect">
              <a:avLst/>
            </a:prstGeom>
          </p:spPr>
        </p:pic>
        <p:sp>
          <p:nvSpPr>
            <p:cNvPr id="179" name="textruta 178">
              <a:extLst>
                <a:ext uri="{FF2B5EF4-FFF2-40B4-BE49-F238E27FC236}">
                  <a16:creationId xmlns:a16="http://schemas.microsoft.com/office/drawing/2014/main" id="{65677242-B9AC-4C95-D6E1-E84E65BC775D}"/>
                </a:ext>
              </a:extLst>
            </p:cNvPr>
            <p:cNvSpPr txBox="1"/>
            <p:nvPr/>
          </p:nvSpPr>
          <p:spPr>
            <a:xfrm>
              <a:off x="6419906" y="4258824"/>
              <a:ext cx="1544395"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80" name="Bild 179">
              <a:extLst>
                <a:ext uri="{FF2B5EF4-FFF2-40B4-BE49-F238E27FC236}">
                  <a16:creationId xmlns:a16="http://schemas.microsoft.com/office/drawing/2014/main" id="{C84A292D-65A9-5B5B-119F-CA68B79D4C9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414824" y="4564289"/>
              <a:ext cx="1554558" cy="393700"/>
            </a:xfrm>
            <a:prstGeom prst="rect">
              <a:avLst/>
            </a:prstGeom>
          </p:spPr>
        </p:pic>
        <p:sp>
          <p:nvSpPr>
            <p:cNvPr id="181" name="textruta 180">
              <a:extLst>
                <a:ext uri="{FF2B5EF4-FFF2-40B4-BE49-F238E27FC236}">
                  <a16:creationId xmlns:a16="http://schemas.microsoft.com/office/drawing/2014/main" id="{45BAB690-686F-D883-CF2C-72395495DE7D}"/>
                </a:ext>
              </a:extLst>
            </p:cNvPr>
            <p:cNvSpPr txBox="1"/>
            <p:nvPr/>
          </p:nvSpPr>
          <p:spPr>
            <a:xfrm>
              <a:off x="6404376" y="4557879"/>
              <a:ext cx="1575454" cy="400110"/>
            </a:xfrm>
            <a:prstGeom prst="rect">
              <a:avLst/>
            </a:prstGeom>
            <a:noFill/>
          </p:spPr>
          <p:txBody>
            <a:bodyPr wrap="square" rtlCol="0">
              <a:spAutoFit/>
            </a:bodyPr>
            <a:lstStyle/>
            <a:p>
              <a:pPr algn="ctr"/>
              <a:r>
                <a:rPr lang="sv-SE" sz="1000" b="1" dirty="0">
                  <a:latin typeface="Century Gothic" panose="020B0502020202020204" pitchFamily="34" charset="0"/>
                </a:rPr>
                <a:t>Mark och exploatering​</a:t>
              </a:r>
            </a:p>
          </p:txBody>
        </p:sp>
      </p:grpSp>
      <p:grpSp>
        <p:nvGrpSpPr>
          <p:cNvPr id="40" name="Grupp 39">
            <a:extLst>
              <a:ext uri="{FF2B5EF4-FFF2-40B4-BE49-F238E27FC236}">
                <a16:creationId xmlns:a16="http://schemas.microsoft.com/office/drawing/2014/main" id="{04344771-518A-4CB0-93EA-FB36B393C8F0}"/>
              </a:ext>
            </a:extLst>
          </p:cNvPr>
          <p:cNvGrpSpPr/>
          <p:nvPr/>
        </p:nvGrpSpPr>
        <p:grpSpPr>
          <a:xfrm>
            <a:off x="8232718" y="4106296"/>
            <a:ext cx="1838203" cy="1872842"/>
            <a:chOff x="8232718" y="4106296"/>
            <a:chExt cx="1838203" cy="1872842"/>
          </a:xfrm>
        </p:grpSpPr>
        <p:pic>
          <p:nvPicPr>
            <p:cNvPr id="159" name="Bild 158">
              <a:extLst>
                <a:ext uri="{FF2B5EF4-FFF2-40B4-BE49-F238E27FC236}">
                  <a16:creationId xmlns:a16="http://schemas.microsoft.com/office/drawing/2014/main" id="{6DF628FC-61B6-E5EF-832C-A69DC5BB0FF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311497" y="4191048"/>
              <a:ext cx="1680644" cy="1701215"/>
            </a:xfrm>
            <a:prstGeom prst="rect">
              <a:avLst/>
            </a:prstGeom>
          </p:spPr>
        </p:pic>
        <p:pic>
          <p:nvPicPr>
            <p:cNvPr id="160" name="Bild 159">
              <a:extLst>
                <a:ext uri="{FF2B5EF4-FFF2-40B4-BE49-F238E27FC236}">
                  <a16:creationId xmlns:a16="http://schemas.microsoft.com/office/drawing/2014/main" id="{70CF4441-5466-A1FA-67EC-6B44443EFEA2}"/>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232718" y="4106296"/>
              <a:ext cx="1838203" cy="1872842"/>
            </a:xfrm>
            <a:prstGeom prst="rect">
              <a:avLst/>
            </a:prstGeom>
          </p:spPr>
        </p:pic>
        <p:sp>
          <p:nvSpPr>
            <p:cNvPr id="161" name="textruta 160">
              <a:extLst>
                <a:ext uri="{FF2B5EF4-FFF2-40B4-BE49-F238E27FC236}">
                  <a16:creationId xmlns:a16="http://schemas.microsoft.com/office/drawing/2014/main" id="{2BF0666F-868A-7188-1DCC-98A22186C07F}"/>
                </a:ext>
              </a:extLst>
            </p:cNvPr>
            <p:cNvSpPr txBox="1"/>
            <p:nvPr/>
          </p:nvSpPr>
          <p:spPr>
            <a:xfrm>
              <a:off x="8297921" y="4904884"/>
              <a:ext cx="1670790" cy="507831"/>
            </a:xfrm>
            <a:prstGeom prst="rect">
              <a:avLst/>
            </a:prstGeom>
            <a:noFill/>
          </p:spPr>
          <p:txBody>
            <a:bodyPr wrap="square" rtlCol="0">
              <a:spAutoFit/>
            </a:bodyPr>
            <a:lstStyle/>
            <a:p>
              <a:r>
                <a:rPr lang="sv-SE" sz="900" dirty="0">
                  <a:latin typeface="+mj-lt"/>
                </a:rPr>
                <a:t>Mäter vattennivåer, påverkan på el- och vattenförsörjningen.</a:t>
              </a:r>
            </a:p>
          </p:txBody>
        </p:sp>
        <p:pic>
          <p:nvPicPr>
            <p:cNvPr id="162" name="Bild 161">
              <a:extLst>
                <a:ext uri="{FF2B5EF4-FFF2-40B4-BE49-F238E27FC236}">
                  <a16:creationId xmlns:a16="http://schemas.microsoft.com/office/drawing/2014/main" id="{572E6C57-AB94-6520-1FBA-F7285B8835D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60056" y="5543324"/>
              <a:ext cx="304800" cy="304800"/>
            </a:xfrm>
            <a:prstGeom prst="rect">
              <a:avLst/>
            </a:prstGeom>
          </p:spPr>
        </p:pic>
        <p:sp>
          <p:nvSpPr>
            <p:cNvPr id="163" name="textruta 162">
              <a:extLst>
                <a:ext uri="{FF2B5EF4-FFF2-40B4-BE49-F238E27FC236}">
                  <a16:creationId xmlns:a16="http://schemas.microsoft.com/office/drawing/2014/main" id="{A4907357-AD2C-3F70-46F0-F9407ACAB9E0}"/>
                </a:ext>
              </a:extLst>
            </p:cNvPr>
            <p:cNvSpPr txBox="1"/>
            <p:nvPr/>
          </p:nvSpPr>
          <p:spPr>
            <a:xfrm>
              <a:off x="8372834" y="5572250"/>
              <a:ext cx="284052"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71" name="Bild 170">
              <a:extLst>
                <a:ext uri="{FF2B5EF4-FFF2-40B4-BE49-F238E27FC236}">
                  <a16:creationId xmlns:a16="http://schemas.microsoft.com/office/drawing/2014/main" id="{516BA287-B42B-5AC7-20E6-4AB83D1676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374540" y="4567030"/>
              <a:ext cx="1554558" cy="254000"/>
            </a:xfrm>
            <a:prstGeom prst="rect">
              <a:avLst/>
            </a:prstGeom>
          </p:spPr>
        </p:pic>
        <p:sp>
          <p:nvSpPr>
            <p:cNvPr id="175" name="textruta 174">
              <a:extLst>
                <a:ext uri="{FF2B5EF4-FFF2-40B4-BE49-F238E27FC236}">
                  <a16:creationId xmlns:a16="http://schemas.microsoft.com/office/drawing/2014/main" id="{E140740E-234A-980B-4482-1990FF5DAB8F}"/>
                </a:ext>
              </a:extLst>
            </p:cNvPr>
            <p:cNvSpPr txBox="1"/>
            <p:nvPr/>
          </p:nvSpPr>
          <p:spPr>
            <a:xfrm>
              <a:off x="8376532" y="4567939"/>
              <a:ext cx="1550574" cy="246221"/>
            </a:xfrm>
            <a:prstGeom prst="rect">
              <a:avLst/>
            </a:prstGeom>
            <a:noFill/>
          </p:spPr>
          <p:txBody>
            <a:bodyPr wrap="square" rtlCol="0">
              <a:spAutoFit/>
            </a:bodyPr>
            <a:lstStyle/>
            <a:p>
              <a:pPr algn="ctr"/>
              <a:r>
                <a:rPr lang="sv-SE" sz="1000" b="1" dirty="0">
                  <a:latin typeface="Century Gothic" panose="020B0502020202020204" pitchFamily="34" charset="0"/>
                </a:rPr>
                <a:t>Energibolag​</a:t>
              </a:r>
            </a:p>
          </p:txBody>
        </p:sp>
        <p:pic>
          <p:nvPicPr>
            <p:cNvPr id="196" name="Bild 195">
              <a:extLst>
                <a:ext uri="{FF2B5EF4-FFF2-40B4-BE49-F238E27FC236}">
                  <a16:creationId xmlns:a16="http://schemas.microsoft.com/office/drawing/2014/main" id="{80E64820-E474-D2C2-8498-CE2306A23A6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8374540" y="4261319"/>
              <a:ext cx="1554559" cy="254000"/>
            </a:xfrm>
            <a:prstGeom prst="rect">
              <a:avLst/>
            </a:prstGeom>
          </p:spPr>
        </p:pic>
        <p:sp>
          <p:nvSpPr>
            <p:cNvPr id="197" name="textruta 196">
              <a:extLst>
                <a:ext uri="{FF2B5EF4-FFF2-40B4-BE49-F238E27FC236}">
                  <a16:creationId xmlns:a16="http://schemas.microsoft.com/office/drawing/2014/main" id="{59D26159-B84F-FD02-0C81-5B2B27CBBCE6}"/>
                </a:ext>
              </a:extLst>
            </p:cNvPr>
            <p:cNvSpPr txBox="1"/>
            <p:nvPr/>
          </p:nvSpPr>
          <p:spPr>
            <a:xfrm>
              <a:off x="8359487" y="4258824"/>
              <a:ext cx="1584665"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Kommunalt bolag</a:t>
              </a:r>
            </a:p>
          </p:txBody>
        </p:sp>
      </p:grpSp>
      <p:grpSp>
        <p:nvGrpSpPr>
          <p:cNvPr id="41" name="Grupp 40">
            <a:extLst>
              <a:ext uri="{FF2B5EF4-FFF2-40B4-BE49-F238E27FC236}">
                <a16:creationId xmlns:a16="http://schemas.microsoft.com/office/drawing/2014/main" id="{9AB6E60C-EB9F-4587-8118-B8B3FB78AFF1}"/>
              </a:ext>
            </a:extLst>
          </p:cNvPr>
          <p:cNvGrpSpPr/>
          <p:nvPr/>
        </p:nvGrpSpPr>
        <p:grpSpPr>
          <a:xfrm>
            <a:off x="10188416" y="4106296"/>
            <a:ext cx="1838203" cy="1872842"/>
            <a:chOff x="10188416" y="4106296"/>
            <a:chExt cx="1838203" cy="1872842"/>
          </a:xfrm>
        </p:grpSpPr>
        <p:pic>
          <p:nvPicPr>
            <p:cNvPr id="164" name="Bild 163">
              <a:extLst>
                <a:ext uri="{FF2B5EF4-FFF2-40B4-BE49-F238E27FC236}">
                  <a16:creationId xmlns:a16="http://schemas.microsoft.com/office/drawing/2014/main" id="{552BC991-8413-3385-DCCD-B17C5145EBB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267195" y="4191048"/>
              <a:ext cx="1680644" cy="1701215"/>
            </a:xfrm>
            <a:prstGeom prst="rect">
              <a:avLst/>
            </a:prstGeom>
          </p:spPr>
        </p:pic>
        <p:pic>
          <p:nvPicPr>
            <p:cNvPr id="165" name="Bild 164">
              <a:extLst>
                <a:ext uri="{FF2B5EF4-FFF2-40B4-BE49-F238E27FC236}">
                  <a16:creationId xmlns:a16="http://schemas.microsoft.com/office/drawing/2014/main" id="{FE31B0DB-A59B-E1B0-EDDB-44FFAF280DA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188416" y="4106296"/>
              <a:ext cx="1838203" cy="1872842"/>
            </a:xfrm>
            <a:prstGeom prst="rect">
              <a:avLst/>
            </a:prstGeom>
          </p:spPr>
        </p:pic>
        <p:sp>
          <p:nvSpPr>
            <p:cNvPr id="166" name="textruta 165">
              <a:extLst>
                <a:ext uri="{FF2B5EF4-FFF2-40B4-BE49-F238E27FC236}">
                  <a16:creationId xmlns:a16="http://schemas.microsoft.com/office/drawing/2014/main" id="{73F304D3-DC03-7BE3-5613-B885F3B5A92E}"/>
                </a:ext>
              </a:extLst>
            </p:cNvPr>
            <p:cNvSpPr txBox="1"/>
            <p:nvPr/>
          </p:nvSpPr>
          <p:spPr>
            <a:xfrm>
              <a:off x="10253619" y="4603256"/>
              <a:ext cx="1670790" cy="507831"/>
            </a:xfrm>
            <a:prstGeom prst="rect">
              <a:avLst/>
            </a:prstGeom>
            <a:noFill/>
          </p:spPr>
          <p:txBody>
            <a:bodyPr wrap="square" rtlCol="0">
              <a:spAutoFit/>
            </a:bodyPr>
            <a:lstStyle/>
            <a:p>
              <a:r>
                <a:rPr lang="sv-SE" sz="900" dirty="0">
                  <a:latin typeface="+mj-lt"/>
                </a:rPr>
                <a:t>Utför räddningsarbete under händelsen. Skyddar samhällsviktiga funktioner.</a:t>
              </a:r>
            </a:p>
          </p:txBody>
        </p:sp>
        <p:pic>
          <p:nvPicPr>
            <p:cNvPr id="167" name="Bild 166">
              <a:extLst>
                <a:ext uri="{FF2B5EF4-FFF2-40B4-BE49-F238E27FC236}">
                  <a16:creationId xmlns:a16="http://schemas.microsoft.com/office/drawing/2014/main" id="{FDB7DC23-0489-AB2F-045E-321F0249348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315754" y="5543324"/>
              <a:ext cx="304800" cy="304800"/>
            </a:xfrm>
            <a:prstGeom prst="rect">
              <a:avLst/>
            </a:prstGeom>
          </p:spPr>
        </p:pic>
        <p:sp>
          <p:nvSpPr>
            <p:cNvPr id="168" name="textruta 167">
              <a:extLst>
                <a:ext uri="{FF2B5EF4-FFF2-40B4-BE49-F238E27FC236}">
                  <a16:creationId xmlns:a16="http://schemas.microsoft.com/office/drawing/2014/main" id="{B301E7F2-A00A-D612-264C-1E9C97D353C4}"/>
                </a:ext>
              </a:extLst>
            </p:cNvPr>
            <p:cNvSpPr txBox="1"/>
            <p:nvPr/>
          </p:nvSpPr>
          <p:spPr>
            <a:xfrm>
              <a:off x="10328532" y="5572250"/>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98" name="Bild 197">
              <a:extLst>
                <a:ext uri="{FF2B5EF4-FFF2-40B4-BE49-F238E27FC236}">
                  <a16:creationId xmlns:a16="http://schemas.microsoft.com/office/drawing/2014/main" id="{05A0FB8F-62F1-5B4B-C7E8-6610C74D097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333274" y="4261319"/>
              <a:ext cx="1548487" cy="254000"/>
            </a:xfrm>
            <a:prstGeom prst="rect">
              <a:avLst/>
            </a:prstGeom>
          </p:spPr>
        </p:pic>
        <p:sp>
          <p:nvSpPr>
            <p:cNvPr id="208" name="textruta 207">
              <a:extLst>
                <a:ext uri="{FF2B5EF4-FFF2-40B4-BE49-F238E27FC236}">
                  <a16:creationId xmlns:a16="http://schemas.microsoft.com/office/drawing/2014/main" id="{1E2C0880-D597-A5C7-04F8-365EA1FF70B0}"/>
                </a:ext>
              </a:extLst>
            </p:cNvPr>
            <p:cNvSpPr txBox="1"/>
            <p:nvPr/>
          </p:nvSpPr>
          <p:spPr>
            <a:xfrm>
              <a:off x="10311852" y="4258824"/>
              <a:ext cx="1591331"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Räddningstjänsten​</a:t>
              </a:r>
            </a:p>
          </p:txBody>
        </p:sp>
      </p:grpSp>
      <p:grpSp>
        <p:nvGrpSpPr>
          <p:cNvPr id="37" name="Grupp 36">
            <a:extLst>
              <a:ext uri="{FF2B5EF4-FFF2-40B4-BE49-F238E27FC236}">
                <a16:creationId xmlns:a16="http://schemas.microsoft.com/office/drawing/2014/main" id="{542BF0D6-37E3-4439-A7B5-57933EC1C8F3}"/>
              </a:ext>
            </a:extLst>
          </p:cNvPr>
          <p:cNvGrpSpPr/>
          <p:nvPr/>
        </p:nvGrpSpPr>
        <p:grpSpPr>
          <a:xfrm>
            <a:off x="4317304" y="4106296"/>
            <a:ext cx="1838203" cy="1872842"/>
            <a:chOff x="4317304" y="4106296"/>
            <a:chExt cx="1838203" cy="1872842"/>
          </a:xfrm>
        </p:grpSpPr>
        <p:pic>
          <p:nvPicPr>
            <p:cNvPr id="151" name="Bild 150">
              <a:extLst>
                <a:ext uri="{FF2B5EF4-FFF2-40B4-BE49-F238E27FC236}">
                  <a16:creationId xmlns:a16="http://schemas.microsoft.com/office/drawing/2014/main" id="{6AE2FCAA-6EDC-10CB-5266-79C37959F0B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402113" y="4191048"/>
              <a:ext cx="1680644" cy="1701215"/>
            </a:xfrm>
            <a:prstGeom prst="rect">
              <a:avLst/>
            </a:prstGeom>
          </p:spPr>
        </p:pic>
        <p:pic>
          <p:nvPicPr>
            <p:cNvPr id="152" name="Bild 151">
              <a:extLst>
                <a:ext uri="{FF2B5EF4-FFF2-40B4-BE49-F238E27FC236}">
                  <a16:creationId xmlns:a16="http://schemas.microsoft.com/office/drawing/2014/main" id="{7F54AD0F-D473-0EDF-7D9E-D4140ADE1FC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317304" y="4106296"/>
              <a:ext cx="1838203" cy="1872842"/>
            </a:xfrm>
            <a:prstGeom prst="rect">
              <a:avLst/>
            </a:prstGeom>
          </p:spPr>
        </p:pic>
        <p:sp>
          <p:nvSpPr>
            <p:cNvPr id="153" name="textruta 152">
              <a:extLst>
                <a:ext uri="{FF2B5EF4-FFF2-40B4-BE49-F238E27FC236}">
                  <a16:creationId xmlns:a16="http://schemas.microsoft.com/office/drawing/2014/main" id="{61BD78AF-88EF-775C-075C-78271F3F3AA0}"/>
                </a:ext>
              </a:extLst>
            </p:cNvPr>
            <p:cNvSpPr txBox="1"/>
            <p:nvPr/>
          </p:nvSpPr>
          <p:spPr>
            <a:xfrm>
              <a:off x="4382507" y="4913153"/>
              <a:ext cx="1627797" cy="507831"/>
            </a:xfrm>
            <a:prstGeom prst="rect">
              <a:avLst/>
            </a:prstGeom>
            <a:noFill/>
          </p:spPr>
          <p:txBody>
            <a:bodyPr wrap="square" rtlCol="0">
              <a:spAutoFit/>
            </a:bodyPr>
            <a:lstStyle/>
            <a:p>
              <a:r>
                <a:rPr lang="sv-SE" sz="900" dirty="0">
                  <a:latin typeface="+mj-lt"/>
                </a:rPr>
                <a:t>Ansvarar över underhållet av kommunens gator och parker​.</a:t>
              </a:r>
            </a:p>
          </p:txBody>
        </p:sp>
        <p:pic>
          <p:nvPicPr>
            <p:cNvPr id="154" name="Bild 153">
              <a:extLst>
                <a:ext uri="{FF2B5EF4-FFF2-40B4-BE49-F238E27FC236}">
                  <a16:creationId xmlns:a16="http://schemas.microsoft.com/office/drawing/2014/main" id="{0D43F3D4-AC19-4F63-0451-EA0CC1A683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44642" y="5543324"/>
              <a:ext cx="304800" cy="304800"/>
            </a:xfrm>
            <a:prstGeom prst="rect">
              <a:avLst/>
            </a:prstGeom>
          </p:spPr>
        </p:pic>
        <p:sp>
          <p:nvSpPr>
            <p:cNvPr id="155" name="textruta 154">
              <a:extLst>
                <a:ext uri="{FF2B5EF4-FFF2-40B4-BE49-F238E27FC236}">
                  <a16:creationId xmlns:a16="http://schemas.microsoft.com/office/drawing/2014/main" id="{D262044B-5E17-95CE-17DF-E068DF7E34CB}"/>
                </a:ext>
              </a:extLst>
            </p:cNvPr>
            <p:cNvSpPr txBox="1"/>
            <p:nvPr/>
          </p:nvSpPr>
          <p:spPr>
            <a:xfrm>
              <a:off x="4461902" y="5571865"/>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pic>
          <p:nvPicPr>
            <p:cNvPr id="186" name="Bild 185">
              <a:extLst>
                <a:ext uri="{FF2B5EF4-FFF2-40B4-BE49-F238E27FC236}">
                  <a16:creationId xmlns:a16="http://schemas.microsoft.com/office/drawing/2014/main" id="{AE89A200-2C49-1965-F3AE-681EBB8C878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65156" y="4574101"/>
              <a:ext cx="1554558" cy="254000"/>
            </a:xfrm>
            <a:prstGeom prst="rect">
              <a:avLst/>
            </a:prstGeom>
          </p:spPr>
        </p:pic>
        <p:sp>
          <p:nvSpPr>
            <p:cNvPr id="190" name="textruta 189">
              <a:extLst>
                <a:ext uri="{FF2B5EF4-FFF2-40B4-BE49-F238E27FC236}">
                  <a16:creationId xmlns:a16="http://schemas.microsoft.com/office/drawing/2014/main" id="{6BE0F268-B1DD-EDC0-D7A5-280FBDCC8F54}"/>
                </a:ext>
              </a:extLst>
            </p:cNvPr>
            <p:cNvSpPr txBox="1"/>
            <p:nvPr/>
          </p:nvSpPr>
          <p:spPr>
            <a:xfrm>
              <a:off x="4468928" y="4575010"/>
              <a:ext cx="1547014" cy="246221"/>
            </a:xfrm>
            <a:prstGeom prst="rect">
              <a:avLst/>
            </a:prstGeom>
            <a:noFill/>
          </p:spPr>
          <p:txBody>
            <a:bodyPr wrap="square" rtlCol="0">
              <a:spAutoFit/>
            </a:bodyPr>
            <a:lstStyle/>
            <a:p>
              <a:pPr algn="ctr"/>
              <a:r>
                <a:rPr lang="sv-SE" sz="1000" b="1" dirty="0">
                  <a:latin typeface="Century Gothic" panose="020B0502020202020204" pitchFamily="34" charset="0"/>
                </a:rPr>
                <a:t>Gata och park</a:t>
              </a:r>
            </a:p>
          </p:txBody>
        </p:sp>
        <p:pic>
          <p:nvPicPr>
            <p:cNvPr id="214" name="Bild 213">
              <a:extLst>
                <a:ext uri="{FF2B5EF4-FFF2-40B4-BE49-F238E27FC236}">
                  <a16:creationId xmlns:a16="http://schemas.microsoft.com/office/drawing/2014/main" id="{13686625-8DEB-BE10-33FF-673DF8B0811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465156" y="4261319"/>
              <a:ext cx="1554558" cy="254000"/>
            </a:xfrm>
            <a:prstGeom prst="rect">
              <a:avLst/>
            </a:prstGeom>
          </p:spPr>
        </p:pic>
        <p:sp>
          <p:nvSpPr>
            <p:cNvPr id="185" name="textruta 184">
              <a:extLst>
                <a:ext uri="{FF2B5EF4-FFF2-40B4-BE49-F238E27FC236}">
                  <a16:creationId xmlns:a16="http://schemas.microsoft.com/office/drawing/2014/main" id="{7620EF41-FD45-15A8-951B-18B73A1E9E81}"/>
                </a:ext>
              </a:extLst>
            </p:cNvPr>
            <p:cNvSpPr txBox="1"/>
            <p:nvPr/>
          </p:nvSpPr>
          <p:spPr>
            <a:xfrm>
              <a:off x="4468928" y="4267963"/>
              <a:ext cx="1547014"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grpSp>
      <p:grpSp>
        <p:nvGrpSpPr>
          <p:cNvPr id="47" name="Grupp 46">
            <a:extLst>
              <a:ext uri="{FF2B5EF4-FFF2-40B4-BE49-F238E27FC236}">
                <a16:creationId xmlns:a16="http://schemas.microsoft.com/office/drawing/2014/main" id="{C4440B62-5C1E-425C-B801-BD06246D3D6E}"/>
              </a:ext>
            </a:extLst>
          </p:cNvPr>
          <p:cNvGrpSpPr/>
          <p:nvPr/>
        </p:nvGrpSpPr>
        <p:grpSpPr>
          <a:xfrm>
            <a:off x="6273002" y="1750891"/>
            <a:ext cx="1838203" cy="1872842"/>
            <a:chOff x="6273002" y="1750891"/>
            <a:chExt cx="1838203" cy="1872842"/>
          </a:xfrm>
        </p:grpSpPr>
        <p:pic>
          <p:nvPicPr>
            <p:cNvPr id="225" name="Bild 224">
              <a:extLst>
                <a:ext uri="{FF2B5EF4-FFF2-40B4-BE49-F238E27FC236}">
                  <a16:creationId xmlns:a16="http://schemas.microsoft.com/office/drawing/2014/main" id="{BDAC9954-0F95-14AE-8188-AABD5C77085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351781" y="1840652"/>
              <a:ext cx="1680644" cy="1701215"/>
            </a:xfrm>
            <a:prstGeom prst="rect">
              <a:avLst/>
            </a:prstGeom>
          </p:spPr>
        </p:pic>
        <p:pic>
          <p:nvPicPr>
            <p:cNvPr id="34" name="Bild 33">
              <a:extLst>
                <a:ext uri="{FF2B5EF4-FFF2-40B4-BE49-F238E27FC236}">
                  <a16:creationId xmlns:a16="http://schemas.microsoft.com/office/drawing/2014/main" id="{85931616-12C7-6329-BFAA-15AC38135C2E}"/>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404376" y="1905914"/>
              <a:ext cx="1575454" cy="254000"/>
            </a:xfrm>
            <a:prstGeom prst="rect">
              <a:avLst/>
            </a:prstGeom>
          </p:spPr>
        </p:pic>
        <p:pic>
          <p:nvPicPr>
            <p:cNvPr id="35" name="Bild 34">
              <a:extLst>
                <a:ext uri="{FF2B5EF4-FFF2-40B4-BE49-F238E27FC236}">
                  <a16:creationId xmlns:a16="http://schemas.microsoft.com/office/drawing/2014/main" id="{2A71B003-75C1-6E86-1578-7CBC9734A1C0}"/>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6404376" y="2208884"/>
              <a:ext cx="1575454" cy="393700"/>
            </a:xfrm>
            <a:prstGeom prst="rect">
              <a:avLst/>
            </a:prstGeom>
          </p:spPr>
        </p:pic>
        <p:pic>
          <p:nvPicPr>
            <p:cNvPr id="226" name="Bild 225">
              <a:extLst>
                <a:ext uri="{FF2B5EF4-FFF2-40B4-BE49-F238E27FC236}">
                  <a16:creationId xmlns:a16="http://schemas.microsoft.com/office/drawing/2014/main" id="{7B885736-B949-3CBC-9E76-163CF782C71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88945" y="3192928"/>
              <a:ext cx="304800" cy="304800"/>
            </a:xfrm>
            <a:prstGeom prst="rect">
              <a:avLst/>
            </a:prstGeom>
          </p:spPr>
        </p:pic>
        <p:pic>
          <p:nvPicPr>
            <p:cNvPr id="192" name="Bild 191">
              <a:extLst>
                <a:ext uri="{FF2B5EF4-FFF2-40B4-BE49-F238E27FC236}">
                  <a16:creationId xmlns:a16="http://schemas.microsoft.com/office/drawing/2014/main" id="{BB93356F-F87C-40A4-63A5-18A1C6F6EBEC}"/>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273002" y="1750891"/>
              <a:ext cx="1838203" cy="1872842"/>
            </a:xfrm>
            <a:prstGeom prst="rect">
              <a:avLst/>
            </a:prstGeom>
          </p:spPr>
        </p:pic>
        <p:sp>
          <p:nvSpPr>
            <p:cNvPr id="195" name="textruta 194">
              <a:extLst>
                <a:ext uri="{FF2B5EF4-FFF2-40B4-BE49-F238E27FC236}">
                  <a16:creationId xmlns:a16="http://schemas.microsoft.com/office/drawing/2014/main" id="{FF944392-CA88-FA19-7223-8775E29A9C2A}"/>
                </a:ext>
              </a:extLst>
            </p:cNvPr>
            <p:cNvSpPr txBox="1"/>
            <p:nvPr/>
          </p:nvSpPr>
          <p:spPr>
            <a:xfrm>
              <a:off x="6338205" y="2683391"/>
              <a:ext cx="1670790" cy="369332"/>
            </a:xfrm>
            <a:prstGeom prst="rect">
              <a:avLst/>
            </a:prstGeom>
            <a:noFill/>
          </p:spPr>
          <p:txBody>
            <a:bodyPr wrap="square" rtlCol="0">
              <a:spAutoFit/>
            </a:bodyPr>
            <a:lstStyle/>
            <a:p>
              <a:r>
                <a:rPr lang="sv-SE" sz="900" dirty="0">
                  <a:latin typeface="+mj-lt"/>
                </a:rPr>
                <a:t>Ansvarar över fritidsbåtshamnen.​</a:t>
              </a:r>
            </a:p>
          </p:txBody>
        </p:sp>
        <p:sp>
          <p:nvSpPr>
            <p:cNvPr id="194" name="textruta 193">
              <a:extLst>
                <a:ext uri="{FF2B5EF4-FFF2-40B4-BE49-F238E27FC236}">
                  <a16:creationId xmlns:a16="http://schemas.microsoft.com/office/drawing/2014/main" id="{4686CDA9-3C12-0D2A-6CF4-95E7A3EE8BEF}"/>
                </a:ext>
              </a:extLst>
            </p:cNvPr>
            <p:cNvSpPr txBox="1"/>
            <p:nvPr/>
          </p:nvSpPr>
          <p:spPr>
            <a:xfrm>
              <a:off x="6404377" y="1903419"/>
              <a:ext cx="157545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sp>
          <p:nvSpPr>
            <p:cNvPr id="36" name="textruta 35">
              <a:extLst>
                <a:ext uri="{FF2B5EF4-FFF2-40B4-BE49-F238E27FC236}">
                  <a16:creationId xmlns:a16="http://schemas.microsoft.com/office/drawing/2014/main" id="{F57D6666-C51E-4F2F-D236-A9C9476AACF8}"/>
                </a:ext>
              </a:extLst>
            </p:cNvPr>
            <p:cNvSpPr txBox="1"/>
            <p:nvPr/>
          </p:nvSpPr>
          <p:spPr>
            <a:xfrm>
              <a:off x="6404377" y="2202474"/>
              <a:ext cx="1575452" cy="400110"/>
            </a:xfrm>
            <a:prstGeom prst="rect">
              <a:avLst/>
            </a:prstGeom>
            <a:noFill/>
          </p:spPr>
          <p:txBody>
            <a:bodyPr wrap="square" rtlCol="0">
              <a:spAutoFit/>
            </a:bodyPr>
            <a:lstStyle/>
            <a:p>
              <a:pPr algn="ctr"/>
              <a:r>
                <a:rPr lang="sv-SE" sz="1000" b="1" dirty="0">
                  <a:latin typeface="Century Gothic" panose="020B0502020202020204" pitchFamily="34" charset="0"/>
                </a:rPr>
                <a:t>Kultur, idrott och fritidsförvaltningen​</a:t>
              </a:r>
            </a:p>
          </p:txBody>
        </p:sp>
        <p:sp>
          <p:nvSpPr>
            <p:cNvPr id="227" name="textruta 226">
              <a:extLst>
                <a:ext uri="{FF2B5EF4-FFF2-40B4-BE49-F238E27FC236}">
                  <a16:creationId xmlns:a16="http://schemas.microsoft.com/office/drawing/2014/main" id="{BAD2CE92-E918-FF92-C0CF-01C08438F741}"/>
                </a:ext>
              </a:extLst>
            </p:cNvPr>
            <p:cNvSpPr txBox="1"/>
            <p:nvPr/>
          </p:nvSpPr>
          <p:spPr>
            <a:xfrm>
              <a:off x="6406205" y="3221469"/>
              <a:ext cx="279244" cy="246221"/>
            </a:xfrm>
            <a:prstGeom prst="rect">
              <a:avLst/>
            </a:prstGeom>
            <a:noFill/>
          </p:spPr>
          <p:txBody>
            <a:bodyPr wrap="none" rtlCol="0">
              <a:spAutoFit/>
            </a:bodyPr>
            <a:lstStyle/>
            <a:p>
              <a:r>
                <a:rPr lang="sv-SE" sz="1000" b="1" dirty="0">
                  <a:latin typeface="Century Gothic" panose="020B0502020202020204" pitchFamily="34" charset="0"/>
                </a:rPr>
                <a:t>A</a:t>
              </a:r>
            </a:p>
          </p:txBody>
        </p:sp>
      </p:grpSp>
      <p:grpSp>
        <p:nvGrpSpPr>
          <p:cNvPr id="25" name="Grupp 24">
            <a:extLst>
              <a:ext uri="{FF2B5EF4-FFF2-40B4-BE49-F238E27FC236}">
                <a16:creationId xmlns:a16="http://schemas.microsoft.com/office/drawing/2014/main" id="{49CC1A98-53B0-48A8-AE7E-774E0FD8C54E}"/>
              </a:ext>
            </a:extLst>
          </p:cNvPr>
          <p:cNvGrpSpPr/>
          <p:nvPr/>
        </p:nvGrpSpPr>
        <p:grpSpPr>
          <a:xfrm>
            <a:off x="691978" y="4642157"/>
            <a:ext cx="1140027" cy="878966"/>
            <a:chOff x="691978" y="4642157"/>
            <a:chExt cx="1140027" cy="878966"/>
          </a:xfrm>
        </p:grpSpPr>
        <p:sp>
          <p:nvSpPr>
            <p:cNvPr id="229" name="Vänster klammerparentes 228">
              <a:extLst>
                <a:ext uri="{FF2B5EF4-FFF2-40B4-BE49-F238E27FC236}">
                  <a16:creationId xmlns:a16="http://schemas.microsoft.com/office/drawing/2014/main" id="{D44E7346-0924-A3E3-2CD8-8F7A3D61F783}"/>
                </a:ext>
              </a:extLst>
            </p:cNvPr>
            <p:cNvSpPr/>
            <p:nvPr/>
          </p:nvSpPr>
          <p:spPr>
            <a:xfrm>
              <a:off x="1661678" y="4642157"/>
              <a:ext cx="170327" cy="878966"/>
            </a:xfrm>
            <a:prstGeom prst="leftBrace">
              <a:avLst>
                <a:gd name="adj1" fmla="val 8333"/>
                <a:gd name="adj2" fmla="val 5057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230" name="textruta 229">
              <a:extLst>
                <a:ext uri="{FF2B5EF4-FFF2-40B4-BE49-F238E27FC236}">
                  <a16:creationId xmlns:a16="http://schemas.microsoft.com/office/drawing/2014/main" id="{4D4EE4C7-A3DF-E357-BA79-09C34C9D9742}"/>
                </a:ext>
              </a:extLst>
            </p:cNvPr>
            <p:cNvSpPr txBox="1"/>
            <p:nvPr/>
          </p:nvSpPr>
          <p:spPr>
            <a:xfrm>
              <a:off x="691978" y="4895990"/>
              <a:ext cx="965123" cy="384721"/>
            </a:xfrm>
            <a:prstGeom prst="rect">
              <a:avLst/>
            </a:prstGeom>
            <a:noFill/>
          </p:spPr>
          <p:txBody>
            <a:bodyPr wrap="square" rtlCol="0">
              <a:spAutoFit/>
            </a:bodyPr>
            <a:lstStyle/>
            <a:p>
              <a:r>
                <a:rPr lang="sv-SE" sz="900" b="1" dirty="0">
                  <a:latin typeface="+mj-lt"/>
                </a:rPr>
                <a:t>Gemensam </a:t>
              </a:r>
            </a:p>
            <a:p>
              <a:r>
                <a:rPr lang="sv-SE" sz="1000" b="1" dirty="0">
                  <a:latin typeface="+mj-lt"/>
                </a:rPr>
                <a:t>förståelse</a:t>
              </a:r>
            </a:p>
          </p:txBody>
        </p:sp>
      </p:grpSp>
      <p:grpSp>
        <p:nvGrpSpPr>
          <p:cNvPr id="57" name="Grupp 56">
            <a:extLst>
              <a:ext uri="{FF2B5EF4-FFF2-40B4-BE49-F238E27FC236}">
                <a16:creationId xmlns:a16="http://schemas.microsoft.com/office/drawing/2014/main" id="{1E1675D5-E991-45CC-AB3E-2B6DC24D6F50}"/>
              </a:ext>
            </a:extLst>
          </p:cNvPr>
          <p:cNvGrpSpPr/>
          <p:nvPr/>
        </p:nvGrpSpPr>
        <p:grpSpPr>
          <a:xfrm>
            <a:off x="1865229" y="1750888"/>
            <a:ext cx="2340880" cy="3230877"/>
            <a:chOff x="1865229" y="1750888"/>
            <a:chExt cx="2340880" cy="3230877"/>
          </a:xfrm>
        </p:grpSpPr>
        <p:sp>
          <p:nvSpPr>
            <p:cNvPr id="272" name="Rektangel med rundade hörn 271">
              <a:extLst>
                <a:ext uri="{FF2B5EF4-FFF2-40B4-BE49-F238E27FC236}">
                  <a16:creationId xmlns:a16="http://schemas.microsoft.com/office/drawing/2014/main" id="{C2A1028D-AE8B-1EBD-4DA8-0B222C1483C2}"/>
                </a:ext>
              </a:extLst>
            </p:cNvPr>
            <p:cNvSpPr/>
            <p:nvPr/>
          </p:nvSpPr>
          <p:spPr>
            <a:xfrm>
              <a:off x="1941909" y="1843174"/>
              <a:ext cx="2187521" cy="3069979"/>
            </a:xfrm>
            <a:prstGeom prst="roundRect">
              <a:avLst>
                <a:gd name="adj" fmla="val 3410"/>
              </a:avLst>
            </a:prstGeom>
            <a:solidFill>
              <a:srgbClr val="FB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6" name="Bild 25">
              <a:extLst>
                <a:ext uri="{FF2B5EF4-FFF2-40B4-BE49-F238E27FC236}">
                  <a16:creationId xmlns:a16="http://schemas.microsoft.com/office/drawing/2014/main" id="{3DEE51C1-12A1-7A40-3013-2269B292E52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865229" y="1750888"/>
              <a:ext cx="2340880" cy="3230877"/>
            </a:xfrm>
            <a:prstGeom prst="rect">
              <a:avLst/>
            </a:prstGeom>
          </p:spPr>
        </p:pic>
        <p:sp>
          <p:nvSpPr>
            <p:cNvPr id="42" name="textruta 41">
              <a:extLst>
                <a:ext uri="{FF2B5EF4-FFF2-40B4-BE49-F238E27FC236}">
                  <a16:creationId xmlns:a16="http://schemas.microsoft.com/office/drawing/2014/main" id="{017F2A35-D660-F1BB-BC9F-885D9F03BAD6}"/>
                </a:ext>
              </a:extLst>
            </p:cNvPr>
            <p:cNvSpPr txBox="1"/>
            <p:nvPr/>
          </p:nvSpPr>
          <p:spPr>
            <a:xfrm>
              <a:off x="1956005" y="2547063"/>
              <a:ext cx="2069498" cy="2354491"/>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latin typeface="+mj-lt"/>
                </a:rPr>
                <a:t>Samlar in information från påverkade verksamheter.</a:t>
              </a:r>
            </a:p>
            <a:p>
              <a:pPr marL="99450" indent="-99450">
                <a:spcAft>
                  <a:spcPts val="600"/>
                </a:spcAft>
                <a:buFont typeface="Arial" panose="020B0604020202020204" pitchFamily="34" charset="0"/>
                <a:buChar char="•"/>
              </a:pPr>
              <a:r>
                <a:rPr lang="sv-SE" sz="900" dirty="0">
                  <a:latin typeface="+mj-lt"/>
                </a:rPr>
                <a:t>Tar fram målbild och inriktning​.</a:t>
              </a:r>
            </a:p>
            <a:p>
              <a:pPr marL="99450" indent="-99450">
                <a:spcAft>
                  <a:spcPts val="600"/>
                </a:spcAft>
                <a:buFont typeface="Arial" panose="020B0604020202020204" pitchFamily="34" charset="0"/>
                <a:buChar char="•"/>
              </a:pPr>
              <a:r>
                <a:rPr lang="sv-SE" sz="900" dirty="0">
                  <a:latin typeface="+mj-lt"/>
                </a:rPr>
                <a:t>Bearbetar och sammanställer lägesbild.</a:t>
              </a:r>
            </a:p>
            <a:p>
              <a:pPr marL="99450" indent="-99450">
                <a:spcAft>
                  <a:spcPts val="600"/>
                </a:spcAft>
                <a:buFont typeface="Arial" panose="020B0604020202020204" pitchFamily="34" charset="0"/>
                <a:buChar char="•"/>
              </a:pPr>
              <a:r>
                <a:rPr lang="sv-SE" sz="900" dirty="0">
                  <a:latin typeface="+mj-lt"/>
                </a:rPr>
                <a:t>Lägesbild uppdateras var </a:t>
              </a:r>
              <a:br>
                <a:rPr lang="sv-SE" sz="900" dirty="0">
                  <a:latin typeface="+mj-lt"/>
                </a:rPr>
              </a:br>
              <a:r>
                <a:rPr lang="sv-SE" sz="900" dirty="0">
                  <a:latin typeface="+mj-lt"/>
                </a:rPr>
                <a:t>tredje timme​.</a:t>
              </a:r>
            </a:p>
            <a:p>
              <a:pPr marL="99450" indent="-99450">
                <a:spcAft>
                  <a:spcPts val="600"/>
                </a:spcAft>
                <a:buFont typeface="Arial" panose="020B0604020202020204" pitchFamily="34" charset="0"/>
                <a:buChar char="•"/>
              </a:pPr>
              <a:r>
                <a:rPr lang="sv-SE" sz="900" dirty="0">
                  <a:latin typeface="+mj-lt"/>
                </a:rPr>
                <a:t>Informerar allmänheten.</a:t>
              </a:r>
            </a:p>
            <a:p>
              <a:pPr marL="99450" indent="-99450">
                <a:spcAft>
                  <a:spcPts val="600"/>
                </a:spcAft>
                <a:buFont typeface="Arial" panose="020B0604020202020204" pitchFamily="34" charset="0"/>
                <a:buChar char="•"/>
              </a:pPr>
              <a:r>
                <a:rPr lang="sv-SE" sz="900" dirty="0">
                  <a:latin typeface="+mj-lt"/>
                </a:rPr>
                <a:t>Lämnar lägesrapport till länsstyrelsen.</a:t>
              </a:r>
            </a:p>
            <a:p>
              <a:pPr marL="99450" indent="-99450">
                <a:spcAft>
                  <a:spcPts val="600"/>
                </a:spcAft>
                <a:buFont typeface="Arial" panose="020B0604020202020204" pitchFamily="34" charset="0"/>
                <a:buChar char="•"/>
              </a:pPr>
              <a:r>
                <a:rPr lang="sv-SE" sz="900" dirty="0">
                  <a:latin typeface="+mj-lt"/>
                </a:rPr>
                <a:t>Säkerställer att rätt resurser gör rätt aktiviteter, på rätt plats och i rätt tid.</a:t>
              </a:r>
            </a:p>
          </p:txBody>
        </p:sp>
        <p:pic>
          <p:nvPicPr>
            <p:cNvPr id="238" name="Bild 237">
              <a:extLst>
                <a:ext uri="{FF2B5EF4-FFF2-40B4-BE49-F238E27FC236}">
                  <a16:creationId xmlns:a16="http://schemas.microsoft.com/office/drawing/2014/main" id="{CDEF4536-5DED-2FC4-A78B-89C3EF7B1604}"/>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015183" y="1905914"/>
              <a:ext cx="2040972" cy="254000"/>
            </a:xfrm>
            <a:prstGeom prst="rect">
              <a:avLst/>
            </a:prstGeom>
          </p:spPr>
        </p:pic>
        <p:sp>
          <p:nvSpPr>
            <p:cNvPr id="239" name="textruta 238">
              <a:extLst>
                <a:ext uri="{FF2B5EF4-FFF2-40B4-BE49-F238E27FC236}">
                  <a16:creationId xmlns:a16="http://schemas.microsoft.com/office/drawing/2014/main" id="{24BFE204-4186-3C2B-5B10-793C5381B4B9}"/>
                </a:ext>
              </a:extLst>
            </p:cNvPr>
            <p:cNvSpPr txBox="1"/>
            <p:nvPr/>
          </p:nvSpPr>
          <p:spPr>
            <a:xfrm>
              <a:off x="2018358" y="1909803"/>
              <a:ext cx="2034622"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242" name="Bild 241">
              <a:extLst>
                <a:ext uri="{FF2B5EF4-FFF2-40B4-BE49-F238E27FC236}">
                  <a16:creationId xmlns:a16="http://schemas.microsoft.com/office/drawing/2014/main" id="{0E2A9FC0-B6DF-25CC-0212-3ACBD823529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15361" y="2218696"/>
              <a:ext cx="2040617" cy="254000"/>
            </a:xfrm>
            <a:prstGeom prst="rect">
              <a:avLst/>
            </a:prstGeom>
          </p:spPr>
        </p:pic>
        <p:sp>
          <p:nvSpPr>
            <p:cNvPr id="243" name="textruta 242">
              <a:extLst>
                <a:ext uri="{FF2B5EF4-FFF2-40B4-BE49-F238E27FC236}">
                  <a16:creationId xmlns:a16="http://schemas.microsoft.com/office/drawing/2014/main" id="{EC11B278-D648-B6AC-D942-EA70748E7EAD}"/>
                </a:ext>
              </a:extLst>
            </p:cNvPr>
            <p:cNvSpPr txBox="1"/>
            <p:nvPr/>
          </p:nvSpPr>
          <p:spPr>
            <a:xfrm>
              <a:off x="2018358" y="2219605"/>
              <a:ext cx="2034622"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grpSp>
      <p:grpSp>
        <p:nvGrpSpPr>
          <p:cNvPr id="59" name="Grupp 58">
            <a:extLst>
              <a:ext uri="{FF2B5EF4-FFF2-40B4-BE49-F238E27FC236}">
                <a16:creationId xmlns:a16="http://schemas.microsoft.com/office/drawing/2014/main" id="{04B60085-6E5F-45CB-BDDB-48A481FDB3DB}"/>
              </a:ext>
            </a:extLst>
          </p:cNvPr>
          <p:cNvGrpSpPr/>
          <p:nvPr/>
        </p:nvGrpSpPr>
        <p:grpSpPr>
          <a:xfrm>
            <a:off x="1624647" y="5001511"/>
            <a:ext cx="2581461" cy="1768751"/>
            <a:chOff x="1624647" y="5001511"/>
            <a:chExt cx="2581461" cy="1768751"/>
          </a:xfrm>
        </p:grpSpPr>
        <p:grpSp>
          <p:nvGrpSpPr>
            <p:cNvPr id="58" name="Grupp 57">
              <a:extLst>
                <a:ext uri="{FF2B5EF4-FFF2-40B4-BE49-F238E27FC236}">
                  <a16:creationId xmlns:a16="http://schemas.microsoft.com/office/drawing/2014/main" id="{156BAD0A-B15E-4480-AE60-E4AD27F61FE7}"/>
                </a:ext>
              </a:extLst>
            </p:cNvPr>
            <p:cNvGrpSpPr/>
            <p:nvPr/>
          </p:nvGrpSpPr>
          <p:grpSpPr>
            <a:xfrm>
              <a:off x="1865229" y="5001511"/>
              <a:ext cx="2340879" cy="1768751"/>
              <a:chOff x="1865229" y="5001511"/>
              <a:chExt cx="2340879" cy="1768751"/>
            </a:xfrm>
          </p:grpSpPr>
          <p:cxnSp>
            <p:nvCxnSpPr>
              <p:cNvPr id="262" name="Rak pil 261">
                <a:extLst>
                  <a:ext uri="{FF2B5EF4-FFF2-40B4-BE49-F238E27FC236}">
                    <a16:creationId xmlns:a16="http://schemas.microsoft.com/office/drawing/2014/main" id="{AF1691BA-27C3-1C30-1901-3F00B8C97692}"/>
                  </a:ext>
                </a:extLst>
              </p:cNvPr>
              <p:cNvCxnSpPr>
                <a:cxnSpLocks/>
              </p:cNvCxnSpPr>
              <p:nvPr/>
            </p:nvCxnSpPr>
            <p:spPr>
              <a:xfrm>
                <a:off x="3059348" y="5001511"/>
                <a:ext cx="0" cy="187037"/>
              </a:xfrm>
              <a:prstGeom prst="straightConnector1">
                <a:avLst/>
              </a:prstGeom>
              <a:ln w="19050" cap="rnd">
                <a:solidFill>
                  <a:srgbClr val="D77141"/>
                </a:solidFill>
                <a:tailEnd type="triangle" w="lg" len="med"/>
              </a:ln>
            </p:spPr>
            <p:style>
              <a:lnRef idx="1">
                <a:schemeClr val="accent1"/>
              </a:lnRef>
              <a:fillRef idx="0">
                <a:schemeClr val="accent1"/>
              </a:fillRef>
              <a:effectRef idx="0">
                <a:schemeClr val="accent1"/>
              </a:effectRef>
              <a:fontRef idx="minor">
                <a:schemeClr val="tx1"/>
              </a:fontRef>
            </p:style>
          </p:cxnSp>
          <p:sp>
            <p:nvSpPr>
              <p:cNvPr id="269" name="Rektangel med rundade hörn 268">
                <a:extLst>
                  <a:ext uri="{FF2B5EF4-FFF2-40B4-BE49-F238E27FC236}">
                    <a16:creationId xmlns:a16="http://schemas.microsoft.com/office/drawing/2014/main" id="{3523565E-A395-EEC2-B066-676AF876A784}"/>
                  </a:ext>
                </a:extLst>
              </p:cNvPr>
              <p:cNvSpPr/>
              <p:nvPr/>
            </p:nvSpPr>
            <p:spPr>
              <a:xfrm>
                <a:off x="1941908" y="5269043"/>
                <a:ext cx="2187521" cy="1436629"/>
              </a:xfrm>
              <a:prstGeom prst="roundRect">
                <a:avLst>
                  <a:gd name="adj" fmla="val 3410"/>
                </a:avLst>
              </a:prstGeom>
              <a:solidFill>
                <a:srgbClr val="E7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 7">
                <a:extLst>
                  <a:ext uri="{FF2B5EF4-FFF2-40B4-BE49-F238E27FC236}">
                    <a16:creationId xmlns:a16="http://schemas.microsoft.com/office/drawing/2014/main" id="{24DC044D-6743-7EA2-3DEC-9C7B7EB0974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39028" y="6344255"/>
                <a:ext cx="304800" cy="304800"/>
              </a:xfrm>
              <a:prstGeom prst="rect">
                <a:avLst/>
              </a:prstGeom>
            </p:spPr>
          </p:pic>
          <p:pic>
            <p:nvPicPr>
              <p:cNvPr id="244" name="Bild 243">
                <a:extLst>
                  <a:ext uri="{FF2B5EF4-FFF2-40B4-BE49-F238E27FC236}">
                    <a16:creationId xmlns:a16="http://schemas.microsoft.com/office/drawing/2014/main" id="{8CBA3001-19AA-338F-B33D-EEE44E44177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14229" y="5338644"/>
                <a:ext cx="2037637" cy="254000"/>
              </a:xfrm>
              <a:prstGeom prst="rect">
                <a:avLst/>
              </a:prstGeom>
            </p:spPr>
          </p:pic>
          <p:sp>
            <p:nvSpPr>
              <p:cNvPr id="270" name="Rektangel med rundade hörn 269">
                <a:extLst>
                  <a:ext uri="{FF2B5EF4-FFF2-40B4-BE49-F238E27FC236}">
                    <a16:creationId xmlns:a16="http://schemas.microsoft.com/office/drawing/2014/main" id="{10DDBECF-5AA3-13BA-27C4-5E8F689A4AC5}"/>
                  </a:ext>
                </a:extLst>
              </p:cNvPr>
              <p:cNvSpPr/>
              <p:nvPr/>
            </p:nvSpPr>
            <p:spPr>
              <a:xfrm>
                <a:off x="1865229" y="5207277"/>
                <a:ext cx="2340879" cy="1562985"/>
              </a:xfrm>
              <a:prstGeom prst="roundRect">
                <a:avLst>
                  <a:gd name="adj" fmla="val 283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7" name="textruta 176">
                <a:extLst>
                  <a:ext uri="{FF2B5EF4-FFF2-40B4-BE49-F238E27FC236}">
                    <a16:creationId xmlns:a16="http://schemas.microsoft.com/office/drawing/2014/main" id="{CC94C2F4-275A-5095-E045-F119329BC706}"/>
                  </a:ext>
                </a:extLst>
              </p:cNvPr>
              <p:cNvSpPr txBox="1"/>
              <p:nvPr/>
            </p:nvSpPr>
            <p:spPr>
              <a:xfrm>
                <a:off x="1987866" y="5668429"/>
                <a:ext cx="2154341" cy="646331"/>
              </a:xfrm>
              <a:prstGeom prst="rect">
                <a:avLst/>
              </a:prstGeom>
              <a:noFill/>
            </p:spPr>
            <p:txBody>
              <a:bodyPr wrap="square" rtlCol="0">
                <a:spAutoFit/>
              </a:bodyPr>
              <a:lstStyle/>
              <a:p>
                <a:r>
                  <a:rPr lang="sv-SE" sz="900" dirty="0">
                    <a:latin typeface="+mj-lt"/>
                  </a:rPr>
                  <a:t>Tar emot lägesrapporter från kommunen och vid behov rapporterar vidare till andra aktörer.</a:t>
                </a:r>
              </a:p>
            </p:txBody>
          </p:sp>
          <p:sp>
            <p:nvSpPr>
              <p:cNvPr id="9" name="textruta 8">
                <a:extLst>
                  <a:ext uri="{FF2B5EF4-FFF2-40B4-BE49-F238E27FC236}">
                    <a16:creationId xmlns:a16="http://schemas.microsoft.com/office/drawing/2014/main" id="{8D5AB7F2-9EA5-75CE-5E5C-D0EE7BC5270C}"/>
                  </a:ext>
                </a:extLst>
              </p:cNvPr>
              <p:cNvSpPr txBox="1"/>
              <p:nvPr/>
            </p:nvSpPr>
            <p:spPr>
              <a:xfrm>
                <a:off x="2045944" y="6379043"/>
                <a:ext cx="284052" cy="246221"/>
              </a:xfrm>
              <a:prstGeom prst="rect">
                <a:avLst/>
              </a:prstGeom>
              <a:noFill/>
            </p:spPr>
            <p:txBody>
              <a:bodyPr wrap="none" rtlCol="0">
                <a:spAutoFit/>
              </a:bodyPr>
              <a:lstStyle/>
              <a:p>
                <a:r>
                  <a:rPr lang="sv-SE" sz="1000" b="1" dirty="0">
                    <a:latin typeface="Century Gothic" panose="020B0502020202020204" pitchFamily="34" charset="0"/>
                  </a:rPr>
                  <a:t>C</a:t>
                </a:r>
              </a:p>
            </p:txBody>
          </p:sp>
          <p:sp>
            <p:nvSpPr>
              <p:cNvPr id="245" name="textruta 244">
                <a:extLst>
                  <a:ext uri="{FF2B5EF4-FFF2-40B4-BE49-F238E27FC236}">
                    <a16:creationId xmlns:a16="http://schemas.microsoft.com/office/drawing/2014/main" id="{81DE571C-DE71-27E0-7F2B-2A48813C1064}"/>
                  </a:ext>
                </a:extLst>
              </p:cNvPr>
              <p:cNvSpPr txBox="1"/>
              <p:nvPr/>
            </p:nvSpPr>
            <p:spPr>
              <a:xfrm>
                <a:off x="2016850" y="5339553"/>
                <a:ext cx="2037637" cy="246221"/>
              </a:xfrm>
              <a:prstGeom prst="rect">
                <a:avLst/>
              </a:prstGeom>
              <a:noFill/>
            </p:spPr>
            <p:txBody>
              <a:bodyPr wrap="square" rtlCol="0">
                <a:spAutoFit/>
              </a:bodyPr>
              <a:lstStyle/>
              <a:p>
                <a:pPr algn="ctr"/>
                <a:r>
                  <a:rPr lang="sv-SE" sz="1000" b="1" dirty="0">
                    <a:effectLst/>
                    <a:latin typeface="Century Gothic" panose="020B0502020202020204" pitchFamily="34" charset="0"/>
                  </a:rPr>
                  <a:t>Länsstyrelsen</a:t>
                </a:r>
              </a:p>
            </p:txBody>
          </p:sp>
        </p:grpSp>
        <p:cxnSp>
          <p:nvCxnSpPr>
            <p:cNvPr id="265" name="Rak pil 264">
              <a:extLst>
                <a:ext uri="{FF2B5EF4-FFF2-40B4-BE49-F238E27FC236}">
                  <a16:creationId xmlns:a16="http://schemas.microsoft.com/office/drawing/2014/main" id="{DC48E06D-9C06-2A05-2EE3-85AC03111A22}"/>
                </a:ext>
              </a:extLst>
            </p:cNvPr>
            <p:cNvCxnSpPr>
              <a:cxnSpLocks/>
            </p:cNvCxnSpPr>
            <p:nvPr/>
          </p:nvCxnSpPr>
          <p:spPr>
            <a:xfrm flipH="1">
              <a:off x="1624647" y="6112385"/>
              <a:ext cx="211527" cy="0"/>
            </a:xfrm>
            <a:prstGeom prst="straightConnector1">
              <a:avLst/>
            </a:prstGeom>
            <a:ln w="1905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8162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nodeType="withEffect">
                                  <p:stCondLst>
                                    <p:cond delay="200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par>
                                <p:cTn id="27" presetID="1" presetClass="entr" presetSubtype="0" fill="hold" nodeType="withEffect">
                                  <p:stCondLst>
                                    <p:cond delay="200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9"/>
                                        </p:tgtEl>
                                        <p:attrNameLst>
                                          <p:attrName>style.visibility</p:attrName>
                                        </p:attrNameLst>
                                      </p:cBhvr>
                                      <p:to>
                                        <p:strVal val="visible"/>
                                      </p:to>
                                    </p:set>
                                  </p:childTnLst>
                                </p:cTn>
                              </p:par>
                              <p:par>
                                <p:cTn id="33" presetID="1" presetClass="entr" presetSubtype="0" fill="hold" nodeType="withEffect">
                                  <p:stCondLst>
                                    <p:cond delay="200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96172-5821-9394-B05A-DD61D85FA42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7DEC4A9-F30E-5511-7D93-3F821EA43981}"/>
              </a:ext>
            </a:extLst>
          </p:cNvPr>
          <p:cNvSpPr>
            <a:spLocks noGrp="1"/>
          </p:cNvSpPr>
          <p:nvPr>
            <p:ph type="title"/>
          </p:nvPr>
        </p:nvSpPr>
        <p:spPr/>
        <p:txBody>
          <a:bodyPr/>
          <a:lstStyle/>
          <a:p>
            <a:r>
              <a:rPr lang="sv-SE" dirty="0"/>
              <a:t>1. Kommunen och dess stab​</a:t>
            </a:r>
          </a:p>
        </p:txBody>
      </p:sp>
      <p:pic>
        <p:nvPicPr>
          <p:cNvPr id="25" name="Bild 24">
            <a:extLst>
              <a:ext uri="{FF2B5EF4-FFF2-40B4-BE49-F238E27FC236}">
                <a16:creationId xmlns:a16="http://schemas.microsoft.com/office/drawing/2014/main" id="{DFDF02E6-C560-A743-1CBA-835013398C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26" name="Bild 25">
            <a:extLst>
              <a:ext uri="{FF2B5EF4-FFF2-40B4-BE49-F238E27FC236}">
                <a16:creationId xmlns:a16="http://schemas.microsoft.com/office/drawing/2014/main" id="{FF672284-811E-DDA2-8E05-1DB4EB08535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42" name="textruta 41">
            <a:extLst>
              <a:ext uri="{FF2B5EF4-FFF2-40B4-BE49-F238E27FC236}">
                <a16:creationId xmlns:a16="http://schemas.microsoft.com/office/drawing/2014/main" id="{B77D7547-AC19-CA06-CCC7-035E58F99ED4}"/>
              </a:ext>
            </a:extLst>
          </p:cNvPr>
          <p:cNvSpPr txBox="1"/>
          <p:nvPr/>
        </p:nvSpPr>
        <p:spPr>
          <a:xfrm>
            <a:off x="1990828" y="2541728"/>
            <a:ext cx="2149850" cy="861774"/>
          </a:xfrm>
          <a:prstGeom prst="rect">
            <a:avLst/>
          </a:prstGeom>
          <a:noFill/>
        </p:spPr>
        <p:txBody>
          <a:bodyPr wrap="square" rtlCol="0">
            <a:spAutoFit/>
          </a:bodyPr>
          <a:lstStyle/>
          <a:p>
            <a:pPr marL="99450" indent="-99450">
              <a:spcAft>
                <a:spcPts val="600"/>
              </a:spcAft>
              <a:buFont typeface="Arial" panose="020B0604020202020204" pitchFamily="34" charset="0"/>
              <a:buChar char="•"/>
            </a:pPr>
            <a:r>
              <a:rPr lang="sv-SE" sz="900" dirty="0">
                <a:latin typeface="+mj-lt"/>
              </a:rPr>
              <a:t>Påbörjar insamling av information och rapportering från påverkade verksamheter för att förstå situationen. </a:t>
            </a:r>
          </a:p>
          <a:p>
            <a:pPr marL="99450" indent="-99450">
              <a:spcAft>
                <a:spcPts val="600"/>
              </a:spcAft>
              <a:buFont typeface="Arial" panose="020B0604020202020204" pitchFamily="34" charset="0"/>
              <a:buChar char="•"/>
            </a:pPr>
            <a:r>
              <a:rPr lang="sv-SE" sz="900" dirty="0">
                <a:latin typeface="+mj-lt"/>
              </a:rPr>
              <a:t>Tar fram målbild och inriktning.</a:t>
            </a:r>
          </a:p>
        </p:txBody>
      </p:sp>
      <p:pic>
        <p:nvPicPr>
          <p:cNvPr id="3" name="Bild 2">
            <a:extLst>
              <a:ext uri="{FF2B5EF4-FFF2-40B4-BE49-F238E27FC236}">
                <a16:creationId xmlns:a16="http://schemas.microsoft.com/office/drawing/2014/main" id="{03A4983E-823E-D525-87B2-3423793036A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4" name="textruta 3">
            <a:extLst>
              <a:ext uri="{FF2B5EF4-FFF2-40B4-BE49-F238E27FC236}">
                <a16:creationId xmlns:a16="http://schemas.microsoft.com/office/drawing/2014/main" id="{FCED543B-C067-7522-2138-B1C0DE98C3B2}"/>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5" name="Bild 4">
            <a:extLst>
              <a:ext uri="{FF2B5EF4-FFF2-40B4-BE49-F238E27FC236}">
                <a16:creationId xmlns:a16="http://schemas.microsoft.com/office/drawing/2014/main" id="{0AB82933-3EF6-0E58-7F30-393B4A70BF4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6" name="textruta 5">
            <a:extLst>
              <a:ext uri="{FF2B5EF4-FFF2-40B4-BE49-F238E27FC236}">
                <a16:creationId xmlns:a16="http://schemas.microsoft.com/office/drawing/2014/main" id="{747D58C7-635D-2B15-95E7-D3F61938B608}"/>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Stab</a:t>
            </a:r>
          </a:p>
        </p:txBody>
      </p:sp>
      <p:sp>
        <p:nvSpPr>
          <p:cNvPr id="7" name="Platshållare för innehåll 2">
            <a:extLst>
              <a:ext uri="{FF2B5EF4-FFF2-40B4-BE49-F238E27FC236}">
                <a16:creationId xmlns:a16="http://schemas.microsoft.com/office/drawing/2014/main" id="{BF524EAC-1A62-7A3B-6DF9-E0F6D612EEAD}"/>
              </a:ext>
            </a:extLst>
          </p:cNvPr>
          <p:cNvSpPr txBox="1">
            <a:spLocks/>
          </p:cNvSpPr>
          <p:nvPr/>
        </p:nvSpPr>
        <p:spPr>
          <a:xfrm>
            <a:off x="4465121" y="1684700"/>
            <a:ext cx="6888679" cy="379426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err="1">
                <a:latin typeface="+mj-lt"/>
              </a:rPr>
              <a:t>Festerås</a:t>
            </a:r>
            <a:r>
              <a:rPr lang="sv-SE" sz="1500" dirty="0">
                <a:latin typeface="+mj-lt"/>
              </a:rPr>
              <a:t> är en medelstor kommun som har haft en längre tids regn och skyfall i området. Vattendragen samt närliggande sjösystem inom kommunen har mycket höga vattenflöden och nivåer och kommunens tjänsteperson i beredskap (</a:t>
            </a:r>
            <a:r>
              <a:rPr lang="sv-SE" sz="1500" dirty="0" err="1">
                <a:latin typeface="+mj-lt"/>
              </a:rPr>
              <a:t>TiB</a:t>
            </a:r>
            <a:r>
              <a:rPr lang="sv-SE" sz="1500" dirty="0">
                <a:latin typeface="+mj-lt"/>
              </a:rPr>
              <a:t>) kallar in staben för att vidta åtgärder. Åtgärder tar utgångspunkt i den plan för hantering av skyfall och höga flöden som finns upprättad sedan tidigare. </a:t>
            </a:r>
          </a:p>
          <a:p>
            <a:pPr marL="0" indent="0">
              <a:buFont typeface="Arial" panose="020B0604020202020204" pitchFamily="34" charset="0"/>
              <a:buNone/>
            </a:pPr>
            <a:r>
              <a:rPr lang="sv-SE" sz="1500" dirty="0">
                <a:latin typeface="+mj-lt"/>
              </a:rPr>
              <a:t>Staben upprättar kontakt med de ansvariga samt påverkade verksamheterna enligt ansvarsprincipen. </a:t>
            </a:r>
          </a:p>
          <a:p>
            <a:pPr marL="0" indent="0">
              <a:buFont typeface="Arial" panose="020B0604020202020204" pitchFamily="34" charset="0"/>
              <a:buNone/>
            </a:pPr>
            <a:r>
              <a:rPr lang="sv-SE" sz="1500" dirty="0">
                <a:latin typeface="+mj-lt"/>
              </a:rPr>
              <a:t>Staben väljer metod och tillvägagångssätt för rapportering och begär sedan in lägesrapporter från de påverkade verksamheterna samt tar </a:t>
            </a:r>
            <a:br>
              <a:rPr lang="sv-SE" sz="1500" dirty="0">
                <a:latin typeface="+mj-lt"/>
              </a:rPr>
            </a:br>
            <a:r>
              <a:rPr lang="sv-SE" sz="1500" dirty="0">
                <a:latin typeface="+mj-lt"/>
              </a:rPr>
              <a:t>in information från andra aktörer för att förstå situationen. Fokus på konsekvenser för vatten och avlopp, vägar, viadukter, skador på fastigheter och byggnader, trafik, jordbruksmark, djurhållning, dricksvattentäkter med mera. </a:t>
            </a:r>
          </a:p>
          <a:p>
            <a:pPr marL="0" indent="0">
              <a:buFont typeface="Arial" panose="020B0604020202020204" pitchFamily="34" charset="0"/>
              <a:buNone/>
            </a:pPr>
            <a:r>
              <a:rPr lang="sv-SE" sz="1500" dirty="0">
                <a:latin typeface="+mj-lt"/>
              </a:rPr>
              <a:t>Uppmärksamhet på ökad risk för ras, skred och erosion. Vid behov ska vatten kunna avledas från de identifierade riskområden. </a:t>
            </a:r>
          </a:p>
        </p:txBody>
      </p:sp>
    </p:spTree>
    <p:extLst>
      <p:ext uri="{BB962C8B-B14F-4D97-AF65-F5344CB8AC3E}">
        <p14:creationId xmlns:p14="http://schemas.microsoft.com/office/powerpoint/2010/main" val="26122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97763-8606-69D0-13D0-5321A2464F2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B47F4AC-A502-2D27-0201-00A0141D263E}"/>
              </a:ext>
            </a:extLst>
          </p:cNvPr>
          <p:cNvSpPr>
            <a:spLocks noGrp="1"/>
          </p:cNvSpPr>
          <p:nvPr>
            <p:ph type="title"/>
          </p:nvPr>
        </p:nvSpPr>
        <p:spPr/>
        <p:txBody>
          <a:bodyPr/>
          <a:lstStyle/>
          <a:p>
            <a:r>
              <a:rPr lang="sv-SE" dirty="0"/>
              <a:t>2. Kommunens fastighetskontor​</a:t>
            </a:r>
          </a:p>
        </p:txBody>
      </p:sp>
      <p:sp>
        <p:nvSpPr>
          <p:cNvPr id="7" name="Platshållare för innehåll 2">
            <a:extLst>
              <a:ext uri="{FF2B5EF4-FFF2-40B4-BE49-F238E27FC236}">
                <a16:creationId xmlns:a16="http://schemas.microsoft.com/office/drawing/2014/main" id="{F77DF150-4F5D-491A-5252-F11ECCF938AA}"/>
              </a:ext>
            </a:extLst>
          </p:cNvPr>
          <p:cNvSpPr txBox="1">
            <a:spLocks/>
          </p:cNvSpPr>
          <p:nvPr/>
        </p:nvSpPr>
        <p:spPr>
          <a:xfrm>
            <a:off x="4465122" y="1684700"/>
            <a:ext cx="6496792" cy="36382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Fastighetskontoret ansvarar till vardags för skötsel av fastigheter.</a:t>
            </a:r>
          </a:p>
          <a:p>
            <a:pPr marL="0" indent="0">
              <a:buFont typeface="Arial" panose="020B0604020202020204" pitchFamily="34" charset="0"/>
              <a:buNone/>
            </a:pPr>
            <a:r>
              <a:rPr lang="sv-SE" sz="1500" dirty="0">
                <a:latin typeface="+mj-lt"/>
              </a:rPr>
              <a:t>Har under pågående händelse fått påverkan genom vattenintrång i vissa av sitt fastighetsbestånd. Även konsekvenser av försvårad avrinning av dagvatten. </a:t>
            </a:r>
          </a:p>
          <a:p>
            <a:pPr marL="0" indent="0">
              <a:buFont typeface="Arial" panose="020B0604020202020204" pitchFamily="34" charset="0"/>
              <a:buNone/>
            </a:pPr>
            <a:r>
              <a:rPr lang="sv-SE" sz="1500" dirty="0">
                <a:latin typeface="+mj-lt"/>
              </a:rPr>
              <a:t>Fler förebyggande åtgärder vidtas och förberedelser sker för att aktivera särskilda översvämningsskydd. </a:t>
            </a:r>
          </a:p>
          <a:p>
            <a:pPr marL="0" indent="0">
              <a:buFont typeface="Arial" panose="020B0604020202020204" pitchFamily="34" charset="0"/>
              <a:buNone/>
            </a:pPr>
            <a:r>
              <a:rPr lang="sv-SE" sz="1500" dirty="0">
                <a:latin typeface="+mj-lt"/>
              </a:rPr>
              <a:t>Behov av barriärer av brunnar och pumpar för att leda bort vatten från källarnivåer. Även behov av information om stuprör, brunnar och dräneringsledningar är separerade från avloppsledningar vid vissa fastighetsbestånd.</a:t>
            </a:r>
          </a:p>
        </p:txBody>
      </p:sp>
      <p:pic>
        <p:nvPicPr>
          <p:cNvPr id="9" name="Bild 8">
            <a:extLst>
              <a:ext uri="{FF2B5EF4-FFF2-40B4-BE49-F238E27FC236}">
                <a16:creationId xmlns:a16="http://schemas.microsoft.com/office/drawing/2014/main" id="{784775C4-A4D5-1CCC-3155-8BF2BAEB63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62D7C03-6DA8-7FEA-E965-45FC287001F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994202AC-EF07-7B33-70C2-07E0E4C3EF76}"/>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fastigheter.​</a:t>
            </a:r>
          </a:p>
        </p:txBody>
      </p:sp>
      <p:pic>
        <p:nvPicPr>
          <p:cNvPr id="12" name="Bild 11">
            <a:extLst>
              <a:ext uri="{FF2B5EF4-FFF2-40B4-BE49-F238E27FC236}">
                <a16:creationId xmlns:a16="http://schemas.microsoft.com/office/drawing/2014/main" id="{6CCE3FE0-F5FF-CDCB-8538-4EE38B43013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5358C84-901C-91CD-9770-96D521F9C747}"/>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4D0E97B8-3E3B-866B-4495-268A6D3C2C6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9C6192BE-19C9-2949-13A5-9F088ABD99B5}"/>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Fastighetskontoret​</a:t>
            </a:r>
          </a:p>
        </p:txBody>
      </p:sp>
      <p:sp>
        <p:nvSpPr>
          <p:cNvPr id="19" name="textruta 18">
            <a:extLst>
              <a:ext uri="{FF2B5EF4-FFF2-40B4-BE49-F238E27FC236}">
                <a16:creationId xmlns:a16="http://schemas.microsoft.com/office/drawing/2014/main" id="{E1A89B80-DD94-C65B-4E35-519DE5B2E4C1}"/>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3" name="Bild 22">
            <a:extLst>
              <a:ext uri="{FF2B5EF4-FFF2-40B4-BE49-F238E27FC236}">
                <a16:creationId xmlns:a16="http://schemas.microsoft.com/office/drawing/2014/main" id="{6814E73E-D0F7-A19B-77C0-6632DD508AA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24" name="textruta 23">
            <a:extLst>
              <a:ext uri="{FF2B5EF4-FFF2-40B4-BE49-F238E27FC236}">
                <a16:creationId xmlns:a16="http://schemas.microsoft.com/office/drawing/2014/main" id="{49FF382B-5D06-B8A6-D945-B5E2863A696D}"/>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354650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8E3D9-3D49-4118-0D88-3DBE09306AB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D50CAA55-5B12-0AA5-291C-05286EA23AFC}"/>
              </a:ext>
            </a:extLst>
          </p:cNvPr>
          <p:cNvSpPr>
            <a:spLocks noGrp="1"/>
          </p:cNvSpPr>
          <p:nvPr>
            <p:ph type="title"/>
          </p:nvPr>
        </p:nvSpPr>
        <p:spPr/>
        <p:txBody>
          <a:bodyPr/>
          <a:lstStyle/>
          <a:p>
            <a:r>
              <a:rPr lang="sv-SE" dirty="0"/>
              <a:t>3. Kultur, idrott och fritidsförvaltning​</a:t>
            </a:r>
          </a:p>
        </p:txBody>
      </p:sp>
      <p:sp>
        <p:nvSpPr>
          <p:cNvPr id="7" name="Platshållare för innehåll 2">
            <a:extLst>
              <a:ext uri="{FF2B5EF4-FFF2-40B4-BE49-F238E27FC236}">
                <a16:creationId xmlns:a16="http://schemas.microsoft.com/office/drawing/2014/main" id="{7E4E3B5B-6F87-5DB8-6945-EFE379FCA87C}"/>
              </a:ext>
            </a:extLst>
          </p:cNvPr>
          <p:cNvSpPr txBox="1">
            <a:spLocks/>
          </p:cNvSpPr>
          <p:nvPr/>
        </p:nvSpPr>
        <p:spPr>
          <a:xfrm>
            <a:off x="4465122" y="1684700"/>
            <a:ext cx="6148450" cy="23783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Kultur-, idrott- och fritidsförvaltningen ansvarar för stadens fritidsgårdar, idrottsplatser, bibliotek, fritidsbåtshamnar samt kommunens friluftsanordningar.</a:t>
            </a:r>
          </a:p>
          <a:p>
            <a:pPr marL="0" indent="0">
              <a:buFont typeface="Arial" panose="020B0604020202020204" pitchFamily="34" charset="0"/>
              <a:buNone/>
            </a:pPr>
            <a:r>
              <a:rPr lang="sv-SE" sz="1500" dirty="0">
                <a:latin typeface="+mj-lt"/>
              </a:rPr>
              <a:t>Kommunen administrerar cirka 3 000 fritidsbåtsplatser, fördelat på åtta hamnar.</a:t>
            </a:r>
          </a:p>
          <a:p>
            <a:pPr marL="0" indent="0">
              <a:buFont typeface="Arial" panose="020B0604020202020204" pitchFamily="34" charset="0"/>
              <a:buNone/>
            </a:pPr>
            <a:r>
              <a:rPr lang="sv-SE" sz="1500" dirty="0">
                <a:latin typeface="+mj-lt"/>
              </a:rPr>
              <a:t>Det höga flödet har dragit med sig bråten som påverkar fritidsbåtshamnen som ligger vid åmynningen x.</a:t>
            </a:r>
          </a:p>
          <a:p>
            <a:pPr marL="0" indent="0">
              <a:buFont typeface="Arial" panose="020B0604020202020204" pitchFamily="34" charset="0"/>
              <a:buNone/>
            </a:pPr>
            <a:r>
              <a:rPr lang="sv-SE" sz="1500" dirty="0">
                <a:latin typeface="+mj-lt"/>
              </a:rPr>
              <a:t>I förebyggande syfte i och med ökad risk för stranderosion invid påverkande vattendrag stängs åtkomsten till några av kommunens bryggor.</a:t>
            </a:r>
          </a:p>
        </p:txBody>
      </p:sp>
      <p:pic>
        <p:nvPicPr>
          <p:cNvPr id="9" name="Bild 8">
            <a:extLst>
              <a:ext uri="{FF2B5EF4-FFF2-40B4-BE49-F238E27FC236}">
                <a16:creationId xmlns:a16="http://schemas.microsoft.com/office/drawing/2014/main" id="{448F406D-C586-17C4-DF40-C58C1474F5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B31AD2CD-000E-643B-8DD8-E6E67C60344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E17E0F47-0A22-0697-4590-591625868827}"/>
              </a:ext>
            </a:extLst>
          </p:cNvPr>
          <p:cNvSpPr txBox="1"/>
          <p:nvPr/>
        </p:nvSpPr>
        <p:spPr>
          <a:xfrm>
            <a:off x="1990828" y="2698475"/>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fritidsbåtshamnar.​</a:t>
            </a:r>
          </a:p>
        </p:txBody>
      </p:sp>
      <p:pic>
        <p:nvPicPr>
          <p:cNvPr id="12" name="Bild 11">
            <a:extLst>
              <a:ext uri="{FF2B5EF4-FFF2-40B4-BE49-F238E27FC236}">
                <a16:creationId xmlns:a16="http://schemas.microsoft.com/office/drawing/2014/main" id="{F4F7CEDD-CBF3-78E8-7FAB-7144B648588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E4F3FAD-AE67-7600-FBFC-5DC02D7DCA9D}"/>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7D74DDCA-C55C-8D77-5CF0-91F37E9199A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4"/>
            <a:ext cx="2009126" cy="401019"/>
          </a:xfrm>
          <a:prstGeom prst="rect">
            <a:avLst/>
          </a:prstGeom>
        </p:spPr>
      </p:pic>
      <p:sp>
        <p:nvSpPr>
          <p:cNvPr id="15" name="textruta 14">
            <a:extLst>
              <a:ext uri="{FF2B5EF4-FFF2-40B4-BE49-F238E27FC236}">
                <a16:creationId xmlns:a16="http://schemas.microsoft.com/office/drawing/2014/main" id="{9160494E-85F1-D7CE-0206-6DFB290B89D9}"/>
              </a:ext>
            </a:extLst>
          </p:cNvPr>
          <p:cNvSpPr txBox="1"/>
          <p:nvPr/>
        </p:nvSpPr>
        <p:spPr>
          <a:xfrm>
            <a:off x="2068648" y="2207644"/>
            <a:ext cx="1999376" cy="400110"/>
          </a:xfrm>
          <a:prstGeom prst="rect">
            <a:avLst/>
          </a:prstGeom>
          <a:noFill/>
        </p:spPr>
        <p:txBody>
          <a:bodyPr wrap="square" rtlCol="0">
            <a:spAutoFit/>
          </a:bodyPr>
          <a:lstStyle/>
          <a:p>
            <a:pPr algn="ctr"/>
            <a:r>
              <a:rPr lang="sv-SE" sz="1000" b="1" dirty="0">
                <a:latin typeface="Century Gothic" panose="020B0502020202020204" pitchFamily="34" charset="0"/>
              </a:rPr>
              <a:t>Kultur, idrott och fritidsförvaltningen​​</a:t>
            </a:r>
          </a:p>
        </p:txBody>
      </p:sp>
      <p:sp>
        <p:nvSpPr>
          <p:cNvPr id="4" name="textruta 3">
            <a:extLst>
              <a:ext uri="{FF2B5EF4-FFF2-40B4-BE49-F238E27FC236}">
                <a16:creationId xmlns:a16="http://schemas.microsoft.com/office/drawing/2014/main" id="{15AC36B5-A21B-9EAA-80FC-72D2B7385D92}"/>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5" name="Bild 4">
            <a:extLst>
              <a:ext uri="{FF2B5EF4-FFF2-40B4-BE49-F238E27FC236}">
                <a16:creationId xmlns:a16="http://schemas.microsoft.com/office/drawing/2014/main" id="{EB6BEEBE-2342-2999-E807-FBC50C3E42C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6" name="textruta 5">
            <a:extLst>
              <a:ext uri="{FF2B5EF4-FFF2-40B4-BE49-F238E27FC236}">
                <a16:creationId xmlns:a16="http://schemas.microsoft.com/office/drawing/2014/main" id="{69BDA55E-3213-6261-A66A-DD2E7AF7374E}"/>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169063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DA475-01CF-A5AB-3E92-6EECDFFE347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792C037-7C37-E95B-A1F5-6B2FC0325CAB}"/>
              </a:ext>
            </a:extLst>
          </p:cNvPr>
          <p:cNvSpPr>
            <a:spLocks noGrp="1"/>
          </p:cNvSpPr>
          <p:nvPr>
            <p:ph type="title"/>
          </p:nvPr>
        </p:nvSpPr>
        <p:spPr/>
        <p:txBody>
          <a:bodyPr/>
          <a:lstStyle/>
          <a:p>
            <a:r>
              <a:rPr lang="sv-SE" dirty="0"/>
              <a:t>4. Kommunens gata och park​</a:t>
            </a:r>
          </a:p>
        </p:txBody>
      </p:sp>
      <p:sp>
        <p:nvSpPr>
          <p:cNvPr id="7" name="Platshållare för innehåll 2">
            <a:extLst>
              <a:ext uri="{FF2B5EF4-FFF2-40B4-BE49-F238E27FC236}">
                <a16:creationId xmlns:a16="http://schemas.microsoft.com/office/drawing/2014/main" id="{DC61AD4C-79C3-F490-0DF7-EE493D273AD3}"/>
              </a:ext>
            </a:extLst>
          </p:cNvPr>
          <p:cNvSpPr txBox="1">
            <a:spLocks/>
          </p:cNvSpPr>
          <p:nvPr/>
        </p:nvSpPr>
        <p:spPr>
          <a:xfrm>
            <a:off x="4465122" y="1684700"/>
            <a:ext cx="6673934" cy="16915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Gata och park förvaltar och ombesörjer kommunens gator och parker. ​</a:t>
            </a:r>
          </a:p>
          <a:p>
            <a:pPr marL="0" indent="0">
              <a:buFont typeface="Arial" panose="020B0604020202020204" pitchFamily="34" charset="0"/>
              <a:buNone/>
            </a:pPr>
            <a:r>
              <a:rPr lang="sv-SE" sz="1500" dirty="0">
                <a:latin typeface="+mj-lt"/>
              </a:rPr>
              <a:t>Det höga vattenflödet har översvämmat vissa av de gator och öppna ytor som ligger i anslutning till de påverkade områdena. </a:t>
            </a:r>
          </a:p>
          <a:p>
            <a:pPr marL="0" indent="0">
              <a:buFont typeface="Arial" panose="020B0604020202020204" pitchFamily="34" charset="0"/>
              <a:buNone/>
            </a:pPr>
            <a:r>
              <a:rPr lang="sv-SE" sz="1500" dirty="0">
                <a:latin typeface="+mj-lt"/>
              </a:rPr>
              <a:t>Konsekvenser för närliggande vägar och trafikleder med stora vattensamlingar i viadukter. Uppkomna skador på vatten- och avloppsledningar.</a:t>
            </a:r>
          </a:p>
        </p:txBody>
      </p:sp>
      <p:pic>
        <p:nvPicPr>
          <p:cNvPr id="9" name="Bild 8">
            <a:extLst>
              <a:ext uri="{FF2B5EF4-FFF2-40B4-BE49-F238E27FC236}">
                <a16:creationId xmlns:a16="http://schemas.microsoft.com/office/drawing/2014/main" id="{F86B01A0-C1E6-7DF9-28F2-767126F627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99D7EA05-5D13-2D8B-B3C7-E55E84823B6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90B3B10A-A4EB-F48C-56E0-BBD7EF647246}"/>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underhållet av kommunens gator och parker.</a:t>
            </a:r>
          </a:p>
        </p:txBody>
      </p:sp>
      <p:pic>
        <p:nvPicPr>
          <p:cNvPr id="12" name="Bild 11">
            <a:extLst>
              <a:ext uri="{FF2B5EF4-FFF2-40B4-BE49-F238E27FC236}">
                <a16:creationId xmlns:a16="http://schemas.microsoft.com/office/drawing/2014/main" id="{C3C76482-A8F5-7481-5641-C32B15F06B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EEEE1FA-BE09-043F-8C6B-0A0F6229084C}"/>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9FB5D502-ED54-9265-8B9D-FD23457AEE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8B1610E6-D874-AB0F-105F-49F7A3D6DBA6}"/>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Gata och park</a:t>
            </a:r>
          </a:p>
        </p:txBody>
      </p:sp>
      <p:sp>
        <p:nvSpPr>
          <p:cNvPr id="4" name="textruta 3">
            <a:extLst>
              <a:ext uri="{FF2B5EF4-FFF2-40B4-BE49-F238E27FC236}">
                <a16:creationId xmlns:a16="http://schemas.microsoft.com/office/drawing/2014/main" id="{F1C7D7DF-C09D-D2FE-51FA-F885115F7BB7}"/>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5" name="Bild 4">
            <a:extLst>
              <a:ext uri="{FF2B5EF4-FFF2-40B4-BE49-F238E27FC236}">
                <a16:creationId xmlns:a16="http://schemas.microsoft.com/office/drawing/2014/main" id="{58F1E8A8-8E8C-F33B-CBAD-2A8B2BE69C9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6" name="textruta 5">
            <a:extLst>
              <a:ext uri="{FF2B5EF4-FFF2-40B4-BE49-F238E27FC236}">
                <a16:creationId xmlns:a16="http://schemas.microsoft.com/office/drawing/2014/main" id="{DB11A82A-FFAA-6BF6-FA84-7332757509F9}"/>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1689776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C95A2-8C51-5169-54E8-B7EC3509485D}"/>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19D1583-9B6B-957B-D6FB-F2528D1C1051}"/>
              </a:ext>
            </a:extLst>
          </p:cNvPr>
          <p:cNvSpPr>
            <a:spLocks noGrp="1"/>
          </p:cNvSpPr>
          <p:nvPr>
            <p:ph type="title"/>
          </p:nvPr>
        </p:nvSpPr>
        <p:spPr/>
        <p:txBody>
          <a:bodyPr/>
          <a:lstStyle/>
          <a:p>
            <a:r>
              <a:rPr lang="sv-SE" dirty="0"/>
              <a:t>5. Kommunens mark och exploatering​</a:t>
            </a:r>
          </a:p>
        </p:txBody>
      </p:sp>
      <p:sp>
        <p:nvSpPr>
          <p:cNvPr id="7" name="Platshållare för innehåll 2">
            <a:extLst>
              <a:ext uri="{FF2B5EF4-FFF2-40B4-BE49-F238E27FC236}">
                <a16:creationId xmlns:a16="http://schemas.microsoft.com/office/drawing/2014/main" id="{AD6102BF-8964-B94E-567A-A495DF4109D2}"/>
              </a:ext>
            </a:extLst>
          </p:cNvPr>
          <p:cNvSpPr txBox="1">
            <a:spLocks/>
          </p:cNvSpPr>
          <p:nvPr/>
        </p:nvSpPr>
        <p:spPr>
          <a:xfrm>
            <a:off x="4465121" y="1684700"/>
            <a:ext cx="7008421" cy="29641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Mark och exploatering är förvaltare och utvecklare av kommunens mark. ​</a:t>
            </a:r>
          </a:p>
          <a:p>
            <a:pPr marL="0" indent="0">
              <a:buFont typeface="Arial" panose="020B0604020202020204" pitchFamily="34" charset="0"/>
              <a:buNone/>
            </a:pPr>
            <a:r>
              <a:rPr lang="sv-SE" sz="1500" dirty="0">
                <a:latin typeface="+mj-lt"/>
              </a:rPr>
              <a:t>De har specifik kompetens gällande ras- och skredrisker och har särskild uppmärksamhet på riskområden och konsekvenser vid ras, skred, erosion och översvämning. </a:t>
            </a:r>
          </a:p>
          <a:p>
            <a:pPr marL="0" indent="0">
              <a:buFont typeface="Arial" panose="020B0604020202020204" pitchFamily="34" charset="0"/>
              <a:buNone/>
            </a:pPr>
            <a:r>
              <a:rPr lang="sv-SE" sz="1500" dirty="0">
                <a:latin typeface="+mj-lt"/>
              </a:rPr>
              <a:t>Slamströmmar kan orsaka stora skador på mark och byggnader inom det drabbade området, men även påverka intilliggande områden genom skador på teknisk infrastruktur. </a:t>
            </a:r>
          </a:p>
          <a:p>
            <a:pPr marL="0" indent="0">
              <a:buFont typeface="Arial" panose="020B0604020202020204" pitchFamily="34" charset="0"/>
              <a:buNone/>
            </a:pPr>
            <a:r>
              <a:rPr lang="sv-SE" sz="1500" dirty="0">
                <a:latin typeface="+mj-lt"/>
              </a:rPr>
              <a:t>Ser behov av geotekniskt sakkunniga där exempelvis SGI kan bistå med expertkunskap på plats för att bland annat bedöma om och hur räddningstjänsten kan gå in i påverkade områden vid räddningsinsatser.</a:t>
            </a:r>
          </a:p>
          <a:p>
            <a:pPr marL="0" indent="0">
              <a:buFont typeface="Arial" panose="020B0604020202020204" pitchFamily="34" charset="0"/>
              <a:buNone/>
            </a:pPr>
            <a:endParaRPr lang="sv-SE" sz="1500" dirty="0">
              <a:latin typeface="+mj-lt"/>
            </a:endParaRPr>
          </a:p>
        </p:txBody>
      </p:sp>
      <p:pic>
        <p:nvPicPr>
          <p:cNvPr id="9" name="Bild 8">
            <a:extLst>
              <a:ext uri="{FF2B5EF4-FFF2-40B4-BE49-F238E27FC236}">
                <a16:creationId xmlns:a16="http://schemas.microsoft.com/office/drawing/2014/main" id="{5E1D3224-9193-7075-B1E6-5B743935A9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D3EDA69-9108-416F-AB9E-FB1CFFE3C8C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AE037431-4FA2-AC51-7EC1-0F739E9F2683}"/>
              </a:ext>
            </a:extLst>
          </p:cNvPr>
          <p:cNvSpPr txBox="1"/>
          <p:nvPr/>
        </p:nvSpPr>
        <p:spPr>
          <a:xfrm>
            <a:off x="1990828" y="2541728"/>
            <a:ext cx="2149850" cy="369332"/>
          </a:xfrm>
          <a:prstGeom prst="rect">
            <a:avLst/>
          </a:prstGeom>
          <a:noFill/>
        </p:spPr>
        <p:txBody>
          <a:bodyPr wrap="square" rtlCol="0">
            <a:spAutoFit/>
          </a:bodyPr>
          <a:lstStyle/>
          <a:p>
            <a:r>
              <a:rPr lang="sv-SE" sz="900" dirty="0">
                <a:latin typeface="+mj-lt"/>
              </a:rPr>
              <a:t>Ansvarar över </a:t>
            </a:r>
            <a:br>
              <a:rPr lang="sv-SE" sz="900" dirty="0">
                <a:latin typeface="+mj-lt"/>
              </a:rPr>
            </a:br>
            <a:r>
              <a:rPr lang="sv-SE" sz="900" dirty="0">
                <a:latin typeface="+mj-lt"/>
              </a:rPr>
              <a:t>kommunens mark.​</a:t>
            </a:r>
          </a:p>
        </p:txBody>
      </p:sp>
      <p:pic>
        <p:nvPicPr>
          <p:cNvPr id="12" name="Bild 11">
            <a:extLst>
              <a:ext uri="{FF2B5EF4-FFF2-40B4-BE49-F238E27FC236}">
                <a16:creationId xmlns:a16="http://schemas.microsoft.com/office/drawing/2014/main" id="{D9C96AAA-F549-5D7B-C516-FAB9AE997B4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6A4B196A-7BC8-8F15-9CB6-12ED3023EBA6}"/>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82AD0DF2-FE58-7965-3195-68105E9FB2D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278CF3C5-D999-3F9A-C4FD-D547BED5611C}"/>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Mark och exploatering</a:t>
            </a:r>
          </a:p>
        </p:txBody>
      </p:sp>
      <p:sp>
        <p:nvSpPr>
          <p:cNvPr id="6" name="textruta 5">
            <a:extLst>
              <a:ext uri="{FF2B5EF4-FFF2-40B4-BE49-F238E27FC236}">
                <a16:creationId xmlns:a16="http://schemas.microsoft.com/office/drawing/2014/main" id="{620F3CBA-7322-0748-EA8D-F441FA2094CA}"/>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8" name="Bild 7">
            <a:extLst>
              <a:ext uri="{FF2B5EF4-FFF2-40B4-BE49-F238E27FC236}">
                <a16:creationId xmlns:a16="http://schemas.microsoft.com/office/drawing/2014/main" id="{83C486AD-E9F5-899D-E7CE-03EAC4E53F5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17" name="textruta 16">
            <a:extLst>
              <a:ext uri="{FF2B5EF4-FFF2-40B4-BE49-F238E27FC236}">
                <a16:creationId xmlns:a16="http://schemas.microsoft.com/office/drawing/2014/main" id="{1B9BA1D0-0D42-FB59-3490-0ADC9AD97150}"/>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3004306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44F31-0F0D-7804-DA87-86C260243D1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756123CF-08E5-0DA2-619F-970EBC7F7469}"/>
              </a:ext>
            </a:extLst>
          </p:cNvPr>
          <p:cNvSpPr>
            <a:spLocks noGrp="1"/>
          </p:cNvSpPr>
          <p:nvPr>
            <p:ph type="title"/>
          </p:nvPr>
        </p:nvSpPr>
        <p:spPr/>
        <p:txBody>
          <a:bodyPr/>
          <a:lstStyle/>
          <a:p>
            <a:r>
              <a:rPr lang="sv-SE" dirty="0"/>
              <a:t>6. Kommunala energibolaget​</a:t>
            </a:r>
          </a:p>
        </p:txBody>
      </p:sp>
      <p:sp>
        <p:nvSpPr>
          <p:cNvPr id="7" name="Platshållare för innehåll 2">
            <a:extLst>
              <a:ext uri="{FF2B5EF4-FFF2-40B4-BE49-F238E27FC236}">
                <a16:creationId xmlns:a16="http://schemas.microsoft.com/office/drawing/2014/main" id="{8594FA96-D0C7-54D7-9FEA-BFF22A07A914}"/>
              </a:ext>
            </a:extLst>
          </p:cNvPr>
          <p:cNvSpPr txBox="1">
            <a:spLocks/>
          </p:cNvSpPr>
          <p:nvPr/>
        </p:nvSpPr>
        <p:spPr>
          <a:xfrm>
            <a:off x="4465122" y="1684700"/>
            <a:ext cx="6975764" cy="39731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500" dirty="0">
                <a:latin typeface="+mj-lt"/>
              </a:rPr>
              <a:t>Det kommunala energibolaget förser kommunen med el, fjärrvärme, fjärrkyla och fiber. De ansvarar även för det kommunala vatten- </a:t>
            </a:r>
            <a:br>
              <a:rPr lang="sv-SE" sz="1500" dirty="0">
                <a:latin typeface="+mj-lt"/>
              </a:rPr>
            </a:br>
            <a:r>
              <a:rPr lang="sv-SE" sz="1500" dirty="0">
                <a:latin typeface="+mj-lt"/>
              </a:rPr>
              <a:t>och avloppssystemet. </a:t>
            </a:r>
          </a:p>
          <a:p>
            <a:pPr marL="0" indent="0">
              <a:buFont typeface="Arial" panose="020B0604020202020204" pitchFamily="34" charset="0"/>
              <a:buNone/>
            </a:pPr>
            <a:r>
              <a:rPr lang="sv-SE" sz="1500" dirty="0">
                <a:latin typeface="+mj-lt"/>
              </a:rPr>
              <a:t>Det kommunala energibolaget har vattenkraftstationer i de påverkade vattendragen och har ett bevakningssystem som mäter och gör prognoser av vattenflöden och nivåer. </a:t>
            </a:r>
          </a:p>
          <a:p>
            <a:pPr marL="0" indent="0">
              <a:buFont typeface="Arial" panose="020B0604020202020204" pitchFamily="34" charset="0"/>
              <a:buNone/>
            </a:pPr>
            <a:r>
              <a:rPr lang="sv-SE" sz="1500" dirty="0">
                <a:latin typeface="+mj-lt"/>
              </a:rPr>
              <a:t>De håller kommunens stab uppdaterad av aktuella flödesnivåer och </a:t>
            </a:r>
            <a:br>
              <a:rPr lang="sv-SE" sz="1500" dirty="0">
                <a:latin typeface="+mj-lt"/>
              </a:rPr>
            </a:br>
            <a:r>
              <a:rPr lang="sv-SE" sz="1500" dirty="0">
                <a:latin typeface="+mj-lt"/>
              </a:rPr>
              <a:t>kan kalibrera vattennivåerna något med hjälp av flödesluckor.</a:t>
            </a:r>
          </a:p>
          <a:p>
            <a:pPr marL="0" indent="0">
              <a:buFont typeface="Arial" panose="020B0604020202020204" pitchFamily="34" charset="0"/>
              <a:buNone/>
            </a:pPr>
            <a:r>
              <a:rPr lang="sv-SE" sz="1500" dirty="0">
                <a:latin typeface="+mj-lt"/>
              </a:rPr>
              <a:t>Områden som är drabbade har medfört konsekvenser på vissa vattentäkter och vattenledningsnät.</a:t>
            </a:r>
          </a:p>
          <a:p>
            <a:pPr marL="0" indent="0">
              <a:buFont typeface="Arial" panose="020B0604020202020204" pitchFamily="34" charset="0"/>
              <a:buNone/>
            </a:pPr>
            <a:r>
              <a:rPr lang="sv-SE" sz="1500" dirty="0">
                <a:latin typeface="+mj-lt"/>
              </a:rPr>
              <a:t>Större enskilda dricksvattenanläggningar och privatpersoner med egen brunn uppmanas att kontrollera dricksvattenkvaliteten.</a:t>
            </a:r>
          </a:p>
          <a:p>
            <a:pPr marL="0" indent="0">
              <a:buFont typeface="Arial" panose="020B0604020202020204" pitchFamily="34" charset="0"/>
              <a:buNone/>
            </a:pPr>
            <a:r>
              <a:rPr lang="sv-SE" sz="1500" dirty="0">
                <a:latin typeface="+mj-lt"/>
              </a:rPr>
              <a:t>Lantbruk eller djurhållande gårdar med påverkan på vattenförsörjningen kan vara i behov av vatten från vattentankstationer.</a:t>
            </a:r>
          </a:p>
          <a:p>
            <a:pPr marL="0" indent="0">
              <a:buFont typeface="Arial" panose="020B0604020202020204" pitchFamily="34" charset="0"/>
              <a:buNone/>
            </a:pPr>
            <a:endParaRPr lang="sv-SE" sz="1500" dirty="0">
              <a:latin typeface="+mj-lt"/>
            </a:endParaRPr>
          </a:p>
        </p:txBody>
      </p:sp>
      <p:pic>
        <p:nvPicPr>
          <p:cNvPr id="9" name="Bild 8">
            <a:extLst>
              <a:ext uri="{FF2B5EF4-FFF2-40B4-BE49-F238E27FC236}">
                <a16:creationId xmlns:a16="http://schemas.microsoft.com/office/drawing/2014/main" id="{9C19A915-3D54-D561-121F-E3FD11670E4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00375" y="1828827"/>
            <a:ext cx="2140235" cy="2473682"/>
          </a:xfrm>
          <a:prstGeom prst="rect">
            <a:avLst/>
          </a:prstGeom>
        </p:spPr>
      </p:pic>
      <p:pic>
        <p:nvPicPr>
          <p:cNvPr id="10" name="Bild 9">
            <a:extLst>
              <a:ext uri="{FF2B5EF4-FFF2-40B4-BE49-F238E27FC236}">
                <a16:creationId xmlns:a16="http://schemas.microsoft.com/office/drawing/2014/main" id="{6D00CEBE-8EA9-3AF4-6E51-048C01BBDE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052" y="1744075"/>
            <a:ext cx="2340880" cy="2640758"/>
          </a:xfrm>
          <a:prstGeom prst="rect">
            <a:avLst/>
          </a:prstGeom>
        </p:spPr>
      </p:pic>
      <p:sp>
        <p:nvSpPr>
          <p:cNvPr id="11" name="textruta 10">
            <a:extLst>
              <a:ext uri="{FF2B5EF4-FFF2-40B4-BE49-F238E27FC236}">
                <a16:creationId xmlns:a16="http://schemas.microsoft.com/office/drawing/2014/main" id="{A7ACEBFD-57ED-8212-A28C-F121BC9CEEC3}"/>
              </a:ext>
            </a:extLst>
          </p:cNvPr>
          <p:cNvSpPr txBox="1"/>
          <p:nvPr/>
        </p:nvSpPr>
        <p:spPr>
          <a:xfrm>
            <a:off x="1990828" y="2541728"/>
            <a:ext cx="2149850" cy="646331"/>
          </a:xfrm>
          <a:prstGeom prst="rect">
            <a:avLst/>
          </a:prstGeom>
          <a:noFill/>
        </p:spPr>
        <p:txBody>
          <a:bodyPr wrap="square" rtlCol="0">
            <a:spAutoFit/>
          </a:bodyPr>
          <a:lstStyle/>
          <a:p>
            <a:r>
              <a:rPr lang="sv-SE" sz="900" dirty="0">
                <a:latin typeface="+mj-lt"/>
              </a:rPr>
              <a:t>Energibolaget mäter vattennivåer och ser över om det finns någon påverkan på el- och dricksvattenförsörjningen.</a:t>
            </a:r>
          </a:p>
        </p:txBody>
      </p:sp>
      <p:pic>
        <p:nvPicPr>
          <p:cNvPr id="12" name="Bild 11">
            <a:extLst>
              <a:ext uri="{FF2B5EF4-FFF2-40B4-BE49-F238E27FC236}">
                <a16:creationId xmlns:a16="http://schemas.microsoft.com/office/drawing/2014/main" id="{36ABA189-C7D4-E2B8-C66D-F6769E102F1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68648" y="1893953"/>
            <a:ext cx="1999376" cy="254000"/>
          </a:xfrm>
          <a:prstGeom prst="rect">
            <a:avLst/>
          </a:prstGeom>
        </p:spPr>
      </p:pic>
      <p:sp>
        <p:nvSpPr>
          <p:cNvPr id="13" name="textruta 12">
            <a:extLst>
              <a:ext uri="{FF2B5EF4-FFF2-40B4-BE49-F238E27FC236}">
                <a16:creationId xmlns:a16="http://schemas.microsoft.com/office/drawing/2014/main" id="{7FCEC923-5E8D-7637-CCE0-6D11C1FC1335}"/>
              </a:ext>
            </a:extLst>
          </p:cNvPr>
          <p:cNvSpPr txBox="1"/>
          <p:nvPr/>
        </p:nvSpPr>
        <p:spPr>
          <a:xfrm>
            <a:off x="2061105" y="1891458"/>
            <a:ext cx="2009123" cy="246221"/>
          </a:xfrm>
          <a:prstGeom prst="rect">
            <a:avLst/>
          </a:prstGeom>
          <a:noFill/>
        </p:spPr>
        <p:txBody>
          <a:bodyPr wrap="square" rtlCol="0">
            <a:spAutoFit/>
          </a:bodyPr>
          <a:lstStyle/>
          <a:p>
            <a:pPr algn="ctr"/>
            <a:r>
              <a:rPr lang="sv-SE" sz="1000" b="1" dirty="0">
                <a:solidFill>
                  <a:schemeClr val="bg1"/>
                </a:solidFill>
                <a:latin typeface="Century Gothic" panose="020B0502020202020204" pitchFamily="34" charset="0"/>
              </a:rPr>
              <a:t>Kommun</a:t>
            </a:r>
          </a:p>
        </p:txBody>
      </p:sp>
      <p:pic>
        <p:nvPicPr>
          <p:cNvPr id="14" name="Bild 13">
            <a:extLst>
              <a:ext uri="{FF2B5EF4-FFF2-40B4-BE49-F238E27FC236}">
                <a16:creationId xmlns:a16="http://schemas.microsoft.com/office/drawing/2014/main" id="{127CD89E-FE31-8E0B-5CA3-A591DB31D69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064664" y="2206735"/>
            <a:ext cx="2009126" cy="254000"/>
          </a:xfrm>
          <a:prstGeom prst="rect">
            <a:avLst/>
          </a:prstGeom>
        </p:spPr>
      </p:pic>
      <p:sp>
        <p:nvSpPr>
          <p:cNvPr id="15" name="textruta 14">
            <a:extLst>
              <a:ext uri="{FF2B5EF4-FFF2-40B4-BE49-F238E27FC236}">
                <a16:creationId xmlns:a16="http://schemas.microsoft.com/office/drawing/2014/main" id="{A7BEFEF3-0A38-3CDF-627B-26F9720716B4}"/>
              </a:ext>
            </a:extLst>
          </p:cNvPr>
          <p:cNvSpPr txBox="1"/>
          <p:nvPr/>
        </p:nvSpPr>
        <p:spPr>
          <a:xfrm>
            <a:off x="2068648" y="2207644"/>
            <a:ext cx="1999376" cy="246221"/>
          </a:xfrm>
          <a:prstGeom prst="rect">
            <a:avLst/>
          </a:prstGeom>
          <a:noFill/>
        </p:spPr>
        <p:txBody>
          <a:bodyPr wrap="square" rtlCol="0">
            <a:spAutoFit/>
          </a:bodyPr>
          <a:lstStyle/>
          <a:p>
            <a:pPr algn="ctr"/>
            <a:r>
              <a:rPr lang="sv-SE" sz="1000" b="1" dirty="0">
                <a:latin typeface="Century Gothic" panose="020B0502020202020204" pitchFamily="34" charset="0"/>
              </a:rPr>
              <a:t>Energibolag</a:t>
            </a:r>
          </a:p>
        </p:txBody>
      </p:sp>
      <p:sp>
        <p:nvSpPr>
          <p:cNvPr id="17" name="textruta 16">
            <a:extLst>
              <a:ext uri="{FF2B5EF4-FFF2-40B4-BE49-F238E27FC236}">
                <a16:creationId xmlns:a16="http://schemas.microsoft.com/office/drawing/2014/main" id="{CEAE76D9-65FF-23F2-0641-4301AC0B2358}"/>
              </a:ext>
            </a:extLst>
          </p:cNvPr>
          <p:cNvSpPr txBox="1"/>
          <p:nvPr/>
        </p:nvSpPr>
        <p:spPr>
          <a:xfrm>
            <a:off x="2294800" y="4531908"/>
            <a:ext cx="1570955" cy="507831"/>
          </a:xfrm>
          <a:prstGeom prst="rect">
            <a:avLst/>
          </a:prstGeom>
          <a:noFill/>
        </p:spPr>
        <p:txBody>
          <a:bodyPr wrap="square" rtlCol="0">
            <a:spAutoFit/>
          </a:bodyPr>
          <a:lstStyle/>
          <a:p>
            <a:r>
              <a:rPr lang="sv-SE" sz="900" dirty="0">
                <a:latin typeface="+mj-lt"/>
              </a:rPr>
              <a:t>Avger lägesrapport samt samverkansbehov till stab (rapporterar)​</a:t>
            </a:r>
          </a:p>
        </p:txBody>
      </p:sp>
      <p:pic>
        <p:nvPicPr>
          <p:cNvPr id="21" name="Bild 20">
            <a:extLst>
              <a:ext uri="{FF2B5EF4-FFF2-40B4-BE49-F238E27FC236}">
                <a16:creationId xmlns:a16="http://schemas.microsoft.com/office/drawing/2014/main" id="{AD587D6F-83D8-417D-082A-C15A9B2BF6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915133" y="4592973"/>
            <a:ext cx="358474" cy="358474"/>
          </a:xfrm>
          <a:prstGeom prst="rect">
            <a:avLst/>
          </a:prstGeom>
        </p:spPr>
      </p:pic>
      <p:sp>
        <p:nvSpPr>
          <p:cNvPr id="22" name="textruta 21">
            <a:extLst>
              <a:ext uri="{FF2B5EF4-FFF2-40B4-BE49-F238E27FC236}">
                <a16:creationId xmlns:a16="http://schemas.microsoft.com/office/drawing/2014/main" id="{5CAD2F85-13A8-EB41-4C11-D68B7D3C0F4C}"/>
              </a:ext>
            </a:extLst>
          </p:cNvPr>
          <p:cNvSpPr txBox="1"/>
          <p:nvPr/>
        </p:nvSpPr>
        <p:spPr>
          <a:xfrm>
            <a:off x="1920320" y="4649099"/>
            <a:ext cx="348100" cy="246221"/>
          </a:xfrm>
          <a:prstGeom prst="rect">
            <a:avLst/>
          </a:prstGeom>
          <a:noFill/>
        </p:spPr>
        <p:txBody>
          <a:bodyPr wrap="square" rtlCol="0">
            <a:spAutoFit/>
          </a:bodyPr>
          <a:lstStyle/>
          <a:p>
            <a:pPr algn="ctr"/>
            <a:r>
              <a:rPr lang="sv-SE" sz="1000" b="1" dirty="0">
                <a:latin typeface="Century Gothic" panose="020B0502020202020204" pitchFamily="34" charset="0"/>
              </a:rPr>
              <a:t>A</a:t>
            </a:r>
          </a:p>
        </p:txBody>
      </p:sp>
    </p:spTree>
    <p:extLst>
      <p:ext uri="{BB962C8B-B14F-4D97-AF65-F5344CB8AC3E}">
        <p14:creationId xmlns:p14="http://schemas.microsoft.com/office/powerpoint/2010/main" val="21232522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TCOLOR" val="0"/>
</p:tagLst>
</file>

<file path=ppt/tags/tag10.xml><?xml version="1.0" encoding="utf-8"?>
<p:tagLst xmlns:a="http://schemas.openxmlformats.org/drawingml/2006/main" xmlns:r="http://schemas.openxmlformats.org/officeDocument/2006/relationships" xmlns:p="http://schemas.openxmlformats.org/presentationml/2006/main">
  <p:tag name="TEXTCOLOR" val="0"/>
</p:tagLst>
</file>

<file path=ppt/tags/tag11.xml><?xml version="1.0" encoding="utf-8"?>
<p:tagLst xmlns:a="http://schemas.openxmlformats.org/drawingml/2006/main" xmlns:r="http://schemas.openxmlformats.org/officeDocument/2006/relationships" xmlns:p="http://schemas.openxmlformats.org/presentationml/2006/main">
  <p:tag name="TEXTCOLOR" val="0"/>
</p:tagLst>
</file>

<file path=ppt/tags/tag12.xml><?xml version="1.0" encoding="utf-8"?>
<p:tagLst xmlns:a="http://schemas.openxmlformats.org/drawingml/2006/main" xmlns:r="http://schemas.openxmlformats.org/officeDocument/2006/relationships" xmlns:p="http://schemas.openxmlformats.org/presentationml/2006/main">
  <p:tag name="TEXTCOLOR" val="0"/>
</p:tagLst>
</file>

<file path=ppt/tags/tag13.xml><?xml version="1.0" encoding="utf-8"?>
<p:tagLst xmlns:a="http://schemas.openxmlformats.org/drawingml/2006/main" xmlns:r="http://schemas.openxmlformats.org/officeDocument/2006/relationships" xmlns:p="http://schemas.openxmlformats.org/presentationml/2006/main">
  <p:tag name="TEXTCOLOR" val="0"/>
</p:tagLst>
</file>

<file path=ppt/tags/tag14.xml><?xml version="1.0" encoding="utf-8"?>
<p:tagLst xmlns:a="http://schemas.openxmlformats.org/drawingml/2006/main" xmlns:r="http://schemas.openxmlformats.org/officeDocument/2006/relationships" xmlns:p="http://schemas.openxmlformats.org/presentationml/2006/main">
  <p:tag name="TEXTCOLOR" val="0"/>
</p:tagLst>
</file>

<file path=ppt/tags/tag15.xml><?xml version="1.0" encoding="utf-8"?>
<p:tagLst xmlns:a="http://schemas.openxmlformats.org/drawingml/2006/main" xmlns:r="http://schemas.openxmlformats.org/officeDocument/2006/relationships" xmlns:p="http://schemas.openxmlformats.org/presentationml/2006/main">
  <p:tag name="TEXTCOLOR" val="0"/>
</p:tagLst>
</file>

<file path=ppt/tags/tag16.xml><?xml version="1.0" encoding="utf-8"?>
<p:tagLst xmlns:a="http://schemas.openxmlformats.org/drawingml/2006/main" xmlns:r="http://schemas.openxmlformats.org/officeDocument/2006/relationships" xmlns:p="http://schemas.openxmlformats.org/presentationml/2006/main">
  <p:tag name="TEXTCOLOR" val="0"/>
</p:tagLst>
</file>

<file path=ppt/tags/tag17.xml><?xml version="1.0" encoding="utf-8"?>
<p:tagLst xmlns:a="http://schemas.openxmlformats.org/drawingml/2006/main" xmlns:r="http://schemas.openxmlformats.org/officeDocument/2006/relationships" xmlns:p="http://schemas.openxmlformats.org/presentationml/2006/main">
  <p:tag name="TEXTCOLOR" val="0"/>
</p:tagLst>
</file>

<file path=ppt/tags/tag18.xml><?xml version="1.0" encoding="utf-8"?>
<p:tagLst xmlns:a="http://schemas.openxmlformats.org/drawingml/2006/main" xmlns:r="http://schemas.openxmlformats.org/officeDocument/2006/relationships" xmlns:p="http://schemas.openxmlformats.org/presentationml/2006/main">
  <p:tag name="TEXTCOLOR" val="0"/>
</p:tagLst>
</file>

<file path=ppt/tags/tag19.xml><?xml version="1.0" encoding="utf-8"?>
<p:tagLst xmlns:a="http://schemas.openxmlformats.org/drawingml/2006/main" xmlns:r="http://schemas.openxmlformats.org/officeDocument/2006/relationships" xmlns:p="http://schemas.openxmlformats.org/presentationml/2006/main">
  <p:tag name="TEXTCOLOR" val="0"/>
</p:tagLst>
</file>

<file path=ppt/tags/tag2.xml><?xml version="1.0" encoding="utf-8"?>
<p:tagLst xmlns:a="http://schemas.openxmlformats.org/drawingml/2006/main" xmlns:r="http://schemas.openxmlformats.org/officeDocument/2006/relationships" xmlns:p="http://schemas.openxmlformats.org/presentationml/2006/main">
  <p:tag name="TEXTCOLOR" val="0"/>
</p:tagLst>
</file>

<file path=ppt/tags/tag20.xml><?xml version="1.0" encoding="utf-8"?>
<p:tagLst xmlns:a="http://schemas.openxmlformats.org/drawingml/2006/main" xmlns:r="http://schemas.openxmlformats.org/officeDocument/2006/relationships" xmlns:p="http://schemas.openxmlformats.org/presentationml/2006/main">
  <p:tag name="TEXTCOLOR" val="0"/>
</p:tagLst>
</file>

<file path=ppt/tags/tag21.xml><?xml version="1.0" encoding="utf-8"?>
<p:tagLst xmlns:a="http://schemas.openxmlformats.org/drawingml/2006/main" xmlns:r="http://schemas.openxmlformats.org/officeDocument/2006/relationships" xmlns:p="http://schemas.openxmlformats.org/presentationml/2006/main">
  <p:tag name="TEXTCOLOR" val="0"/>
</p:tagLst>
</file>

<file path=ppt/tags/tag22.xml><?xml version="1.0" encoding="utf-8"?>
<p:tagLst xmlns:a="http://schemas.openxmlformats.org/drawingml/2006/main" xmlns:r="http://schemas.openxmlformats.org/officeDocument/2006/relationships" xmlns:p="http://schemas.openxmlformats.org/presentationml/2006/main">
  <p:tag name="TEXTCOLOR" val="0"/>
</p:tagLst>
</file>

<file path=ppt/tags/tag23.xml><?xml version="1.0" encoding="utf-8"?>
<p:tagLst xmlns:a="http://schemas.openxmlformats.org/drawingml/2006/main" xmlns:r="http://schemas.openxmlformats.org/officeDocument/2006/relationships" xmlns:p="http://schemas.openxmlformats.org/presentationml/2006/main">
  <p:tag name="TEXTCOLOR" val="0"/>
</p:tagLst>
</file>

<file path=ppt/tags/tag24.xml><?xml version="1.0" encoding="utf-8"?>
<p:tagLst xmlns:a="http://schemas.openxmlformats.org/drawingml/2006/main" xmlns:r="http://schemas.openxmlformats.org/officeDocument/2006/relationships" xmlns:p="http://schemas.openxmlformats.org/presentationml/2006/main">
  <p:tag name="TEXTCOLOR" val="0"/>
</p:tagLst>
</file>

<file path=ppt/tags/tag3.xml><?xml version="1.0" encoding="utf-8"?>
<p:tagLst xmlns:a="http://schemas.openxmlformats.org/drawingml/2006/main" xmlns:r="http://schemas.openxmlformats.org/officeDocument/2006/relationships" xmlns:p="http://schemas.openxmlformats.org/presentationml/2006/main">
  <p:tag name="TEXTCOLOR" val="0"/>
</p:tagLst>
</file>

<file path=ppt/tags/tag4.xml><?xml version="1.0" encoding="utf-8"?>
<p:tagLst xmlns:a="http://schemas.openxmlformats.org/drawingml/2006/main" xmlns:r="http://schemas.openxmlformats.org/officeDocument/2006/relationships" xmlns:p="http://schemas.openxmlformats.org/presentationml/2006/main">
  <p:tag name="TEXTCOLOR" val="0"/>
</p:tagLst>
</file>

<file path=ppt/tags/tag5.xml><?xml version="1.0" encoding="utf-8"?>
<p:tagLst xmlns:a="http://schemas.openxmlformats.org/drawingml/2006/main" xmlns:r="http://schemas.openxmlformats.org/officeDocument/2006/relationships" xmlns:p="http://schemas.openxmlformats.org/presentationml/2006/main">
  <p:tag name="TEXTCOLOR" val="0"/>
</p:tagLst>
</file>

<file path=ppt/tags/tag6.xml><?xml version="1.0" encoding="utf-8"?>
<p:tagLst xmlns:a="http://schemas.openxmlformats.org/drawingml/2006/main" xmlns:r="http://schemas.openxmlformats.org/officeDocument/2006/relationships" xmlns:p="http://schemas.openxmlformats.org/presentationml/2006/main">
  <p:tag name="TEXTCOLOR" val="0"/>
</p:tagLst>
</file>

<file path=ppt/tags/tag7.xml><?xml version="1.0" encoding="utf-8"?>
<p:tagLst xmlns:a="http://schemas.openxmlformats.org/drawingml/2006/main" xmlns:r="http://schemas.openxmlformats.org/officeDocument/2006/relationships" xmlns:p="http://schemas.openxmlformats.org/presentationml/2006/main">
  <p:tag name="TEXTCOLOR" val="0"/>
</p:tagLst>
</file>

<file path=ppt/tags/tag8.xml><?xml version="1.0" encoding="utf-8"?>
<p:tagLst xmlns:a="http://schemas.openxmlformats.org/drawingml/2006/main" xmlns:r="http://schemas.openxmlformats.org/officeDocument/2006/relationships" xmlns:p="http://schemas.openxmlformats.org/presentationml/2006/main">
  <p:tag name="TEXTCOLOR" val="0"/>
</p:tagLst>
</file>

<file path=ppt/tags/tag9.xml><?xml version="1.0" encoding="utf-8"?>
<p:tagLst xmlns:a="http://schemas.openxmlformats.org/drawingml/2006/main" xmlns:r="http://schemas.openxmlformats.org/officeDocument/2006/relationships" xmlns:p="http://schemas.openxmlformats.org/presentationml/2006/main">
  <p:tag name="TEXTCOLOR" val="0"/>
</p:tagLst>
</file>

<file path=ppt/theme/theme1.xml><?xml version="1.0" encoding="utf-8"?>
<a:theme xmlns:a="http://schemas.openxmlformats.org/drawingml/2006/main" name="Gemensamma grund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AEB315C6-CA65-B149-A8CB-15B9152BE529}"/>
    </a:ext>
  </a:extLst>
</a:theme>
</file>

<file path=ppt/theme/theme2.xml><?xml version="1.0" encoding="utf-8"?>
<a:theme xmlns:a="http://schemas.openxmlformats.org/drawingml/2006/main" name="Utgångspunkte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460C98C6-F2A9-0B41-9ABF-2279F0A2B08D}"/>
    </a:ext>
  </a:extLst>
</a:theme>
</file>

<file path=ppt/theme/theme3.xml><?xml version="1.0" encoding="utf-8"?>
<a:theme xmlns:a="http://schemas.openxmlformats.org/drawingml/2006/main" name="Rutiner och checklistor">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EF1BF1E3-0126-3D4C-8CB3-6094B52774D1}"/>
    </a:ext>
  </a:extLst>
</a:theme>
</file>

<file path=ppt/theme/theme4.xml><?xml version="1.0" encoding="utf-8"?>
<a:theme xmlns:a="http://schemas.openxmlformats.org/drawingml/2006/main" name="Arbetssätt">
  <a:themeElements>
    <a:clrScheme name="Egen 2">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8E3091E3-195E-3F44-A1BB-893A71BD9A0B}"/>
    </a:ext>
  </a:extLst>
</a:theme>
</file>

<file path=ppt/theme/theme5.xml><?xml version="1.0" encoding="utf-8"?>
<a:theme xmlns:a="http://schemas.openxmlformats.org/drawingml/2006/main" name="Förhållningssätt">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11C031A8-F46C-1949-89DC-172968FABA03}"/>
    </a:ext>
  </a:extLst>
</a:theme>
</file>

<file path=ppt/theme/theme6.xml><?xml version="1.0" encoding="utf-8"?>
<a:theme xmlns:a="http://schemas.openxmlformats.org/drawingml/2006/main" name="Konceptuell grund">
  <a:themeElements>
    <a:clrScheme name="GGV">
      <a:dk1>
        <a:srgbClr val="000000"/>
      </a:dk1>
      <a:lt1>
        <a:srgbClr val="FFFFFF"/>
      </a:lt1>
      <a:dk2>
        <a:srgbClr val="333333"/>
      </a:dk2>
      <a:lt2>
        <a:srgbClr val="FAFAF9"/>
      </a:lt2>
      <a:accent1>
        <a:srgbClr val="4A4944"/>
      </a:accent1>
      <a:accent2>
        <a:srgbClr val="CECECE"/>
      </a:accent2>
      <a:accent3>
        <a:srgbClr val="D9BECD"/>
      </a:accent3>
      <a:accent4>
        <a:srgbClr val="DB835A"/>
      </a:accent4>
      <a:accent5>
        <a:srgbClr val="80C2B4"/>
      </a:accent5>
      <a:accent6>
        <a:srgbClr val="FFCF00"/>
      </a:accent6>
      <a:hlink>
        <a:srgbClr val="0563C1"/>
      </a:hlink>
      <a:folHlink>
        <a:srgbClr val="954F72"/>
      </a:folHlink>
    </a:clrScheme>
    <a:fontScheme name="GGV">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MSB Röd 100%">
      <a:srgbClr val="CC0000"/>
    </a:custClr>
    <a:custClr name="MSB Röd 80%">
      <a:srgbClr val="D63333"/>
    </a:custClr>
    <a:custClr name="MSB Röd 60%">
      <a:srgbClr val="E06666"/>
    </a:custClr>
    <a:custClr name="MSB Röd 40%">
      <a:srgbClr val="EB9999"/>
    </a:custClr>
    <a:custClr name="MSB Röd 20%">
      <a:srgbClr val="F5CCCC"/>
    </a:custClr>
    <a:custClr>
      <a:srgbClr val="FFFFFF"/>
    </a:custClr>
    <a:custClr>
      <a:srgbClr val="FFFFFF"/>
    </a:custClr>
    <a:custClr>
      <a:srgbClr val="FFFFFF"/>
    </a:custClr>
    <a:custClr>
      <a:srgbClr val="FFFFFF"/>
    </a:custClr>
    <a:custClr>
      <a:srgbClr val="FFFFFF"/>
    </a:custClr>
    <a:custClr name="MSB Lila 100%">
      <a:srgbClr val="822757"/>
    </a:custClr>
    <a:custClr name="MSB Lila 80%">
      <a:srgbClr val="9B5279"/>
    </a:custClr>
    <a:custClr name="MSB Lila 60%">
      <a:srgbClr val="B47D9A"/>
    </a:custClr>
    <a:custClr name="MSB Lila 40%">
      <a:srgbClr val="CDA9BC"/>
    </a:custClr>
    <a:custClr name="MSB Lila 20%">
      <a:srgbClr val="E6D4DD"/>
    </a:custClr>
    <a:custClr>
      <a:srgbClr val="FFFFFF"/>
    </a:custClr>
    <a:custClr>
      <a:srgbClr val="FFFFFF"/>
    </a:custClr>
    <a:custClr>
      <a:srgbClr val="FFFFFF"/>
    </a:custClr>
    <a:custClr>
      <a:srgbClr val="FFFFFF"/>
    </a:custClr>
    <a:custClr>
      <a:srgbClr val="FFFFFF"/>
    </a:custClr>
    <a:custClr name="MSB Grå 100%">
      <a:srgbClr val="6F6E67"/>
    </a:custClr>
    <a:custClr name="MSB Grå 80%">
      <a:srgbClr val="8C8B85"/>
    </a:custClr>
    <a:custClr name="MSB Grå 60%">
      <a:srgbClr val="A9A8A4"/>
    </a:custClr>
    <a:custClr name="MSB Grå 40%">
      <a:srgbClr val="C5C5C2"/>
    </a:custClr>
    <a:custClr name="MSB Grå 20%">
      <a:srgbClr val="E2E2E1"/>
    </a:custClr>
    <a:custClr>
      <a:srgbClr val="FFFFFF"/>
    </a:custClr>
    <a:custClr>
      <a:srgbClr val="FFFFFF"/>
    </a:custClr>
    <a:custClr>
      <a:srgbClr val="FFFFFF"/>
    </a:custClr>
    <a:custClr>
      <a:srgbClr val="FFFFFF"/>
    </a:custClr>
    <a:custClr>
      <a:srgbClr val="FFFFFF"/>
    </a:custClr>
  </a:custClrLst>
  <a:extLst>
    <a:ext uri="{05A4C25C-085E-4340-85A3-A5531E510DB2}">
      <thm15:themeFamily xmlns:thm15="http://schemas.microsoft.com/office/thememl/2012/main" name="Presentation3" id="{14DE7980-D319-7B4A-BE84-BA0770C6A5AD}" vid="{099C6049-0681-4848-A54C-5645D8DF3B08}"/>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740B55C163EB90458BDE35D4726831D6" ma:contentTypeVersion="2" ma:contentTypeDescription="Skapa ett nytt dokument." ma:contentTypeScope="" ma:versionID="d09095029e12e54bba9f5e819bd336a3">
  <xsd:schema xmlns:xsd="http://www.w3.org/2001/XMLSchema" xmlns:xs="http://www.w3.org/2001/XMLSchema" xmlns:p="http://schemas.microsoft.com/office/2006/metadata/properties" xmlns:ns2="03895b0a-d61f-4293-917f-0cd761b2cdea" targetNamespace="http://schemas.microsoft.com/office/2006/metadata/properties" ma:root="true" ma:fieldsID="55050264076c175eae4f46ad52de0e3b" ns2:_="">
    <xsd:import namespace="03895b0a-d61f-4293-917f-0cd761b2cde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895b0a-d61f-4293-917f-0cd761b2cdea"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B7EF6E-8DFF-4BAF-880E-39621E4B80B0}">
  <ds:schemaRefs>
    <ds:schemaRef ds:uri="9c950a28-eb4a-4f43-b9f9-45c02166cf8c"/>
    <ds:schemaRef ds:uri="http://purl.org/dc/terms/"/>
    <ds:schemaRef ds:uri="http://schemas.microsoft.com/office/2006/metadata/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d358615-c749-462e-b141-ebbf7cdbce9a"/>
  </ds:schemaRefs>
</ds:datastoreItem>
</file>

<file path=customXml/itemProps2.xml><?xml version="1.0" encoding="utf-8"?>
<ds:datastoreItem xmlns:ds="http://schemas.openxmlformats.org/officeDocument/2006/customXml" ds:itemID="{F231B49B-659E-447D-8690-9705B80787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895b0a-d61f-4293-917f-0cd761b2c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D06082-4631-4517-9637-CACE61C301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Gemensamma grunder</Template>
  <TotalTime>9826</TotalTime>
  <Words>1695</Words>
  <Application>Microsoft Office PowerPoint</Application>
  <PresentationFormat>Bredbild</PresentationFormat>
  <Paragraphs>201</Paragraphs>
  <Slides>13</Slides>
  <Notes>10</Notes>
  <HiddenSlides>0</HiddenSlides>
  <MMClips>0</MMClips>
  <ScaleCrop>false</ScaleCrop>
  <HeadingPairs>
    <vt:vector size="6" baseType="variant">
      <vt:variant>
        <vt:lpstr>Använt teckensnitt</vt:lpstr>
      </vt:variant>
      <vt:variant>
        <vt:i4>3</vt:i4>
      </vt:variant>
      <vt:variant>
        <vt:lpstr>Tema</vt:lpstr>
      </vt:variant>
      <vt:variant>
        <vt:i4>6</vt:i4>
      </vt:variant>
      <vt:variant>
        <vt:lpstr>Bildrubriker</vt:lpstr>
      </vt:variant>
      <vt:variant>
        <vt:i4>13</vt:i4>
      </vt:variant>
    </vt:vector>
  </HeadingPairs>
  <TitlesOfParts>
    <vt:vector size="22" baseType="lpstr">
      <vt:lpstr>Aptos</vt:lpstr>
      <vt:lpstr>Arial</vt:lpstr>
      <vt:lpstr>Century Gothic</vt:lpstr>
      <vt:lpstr>Gemensamma grunder</vt:lpstr>
      <vt:lpstr>Utgångspunkter</vt:lpstr>
      <vt:lpstr>Rutiner och checklistor</vt:lpstr>
      <vt:lpstr>Arbetssätt</vt:lpstr>
      <vt:lpstr>Förhållningssätt</vt:lpstr>
      <vt:lpstr>Konceptuell grund</vt:lpstr>
      <vt:lpstr>Exempel på rapportering – kommun </vt:lpstr>
      <vt:lpstr>Om detta exempel</vt:lpstr>
      <vt:lpstr>Exempel på aktörer och roller för rapportering i en kommun – höga flöden/översvämning</vt:lpstr>
      <vt:lpstr>1. Kommunen och dess stab​</vt:lpstr>
      <vt:lpstr>2. Kommunens fastighetskontor​</vt:lpstr>
      <vt:lpstr>3. Kultur, idrott och fritidsförvaltning​</vt:lpstr>
      <vt:lpstr>4. Kommunens gata och park​</vt:lpstr>
      <vt:lpstr>5. Kommunens mark och exploatering​</vt:lpstr>
      <vt:lpstr>6. Kommunala energibolaget​</vt:lpstr>
      <vt:lpstr>7. Andra aktörers roller​</vt:lpstr>
      <vt:lpstr>8. Kommunen och dess stab​</vt:lpstr>
      <vt:lpstr>Exempel för kommun – gör din egen bild​</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på rapportering – kommun</dc:title>
  <dc:creator>Johan Håkansson;Fredrik Andersson;Jens Vennerström</dc:creator>
  <cp:lastModifiedBy>Nelson Magnus</cp:lastModifiedBy>
  <cp:revision>29</cp:revision>
  <dcterms:created xsi:type="dcterms:W3CDTF">2024-11-07T13:59:39Z</dcterms:created>
  <dcterms:modified xsi:type="dcterms:W3CDTF">2024-11-15T12:32:08Z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0x010100740B55C163EB90458BDE35D4726831D6</vt:lpwstr>
  </property>
  <property fmtid="{D5CDD505-2E9C-101B-9397-08002B2CF9AE}" pid="3" name="MediaServiceImageTags">
    <vt:lpwstr/>
  </property>
</Properties>
</file>