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6"/>
    <p:sldMasterId id="2147483700" r:id="rId7"/>
    <p:sldMasterId id="2147483684" r:id="rId8"/>
    <p:sldMasterId id="2147483676" r:id="rId9"/>
    <p:sldMasterId id="2147483668" r:id="rId10"/>
    <p:sldMasterId id="2147483708" r:id="rId11"/>
  </p:sldMasterIdLst>
  <p:notesMasterIdLst>
    <p:notesMasterId r:id="rId51"/>
  </p:notesMasterIdLst>
  <p:sldIdLst>
    <p:sldId id="321" r:id="rId12"/>
    <p:sldId id="266" r:id="rId13"/>
    <p:sldId id="270" r:id="rId14"/>
    <p:sldId id="295" r:id="rId15"/>
    <p:sldId id="296" r:id="rId16"/>
    <p:sldId id="297" r:id="rId17"/>
    <p:sldId id="298" r:id="rId18"/>
    <p:sldId id="299" r:id="rId19"/>
    <p:sldId id="300" r:id="rId20"/>
    <p:sldId id="272" r:id="rId21"/>
    <p:sldId id="273" r:id="rId22"/>
    <p:sldId id="322" r:id="rId23"/>
    <p:sldId id="301" r:id="rId24"/>
    <p:sldId id="323" r:id="rId25"/>
    <p:sldId id="335" r:id="rId26"/>
    <p:sldId id="324" r:id="rId27"/>
    <p:sldId id="334" r:id="rId28"/>
    <p:sldId id="287" r:id="rId29"/>
    <p:sldId id="302" r:id="rId30"/>
    <p:sldId id="325" r:id="rId31"/>
    <p:sldId id="303" r:id="rId32"/>
    <p:sldId id="326" r:id="rId33"/>
    <p:sldId id="290" r:id="rId34"/>
    <p:sldId id="327" r:id="rId35"/>
    <p:sldId id="304" r:id="rId36"/>
    <p:sldId id="305" r:id="rId37"/>
    <p:sldId id="329" r:id="rId38"/>
    <p:sldId id="328" r:id="rId39"/>
    <p:sldId id="277" r:id="rId40"/>
    <p:sldId id="306" r:id="rId41"/>
    <p:sldId id="330" r:id="rId42"/>
    <p:sldId id="307" r:id="rId43"/>
    <p:sldId id="331" r:id="rId44"/>
    <p:sldId id="280" r:id="rId45"/>
    <p:sldId id="308" r:id="rId46"/>
    <p:sldId id="332" r:id="rId47"/>
    <p:sldId id="309" r:id="rId48"/>
    <p:sldId id="333" r:id="rId49"/>
    <p:sldId id="283" r:id="rId5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m materialet" id="{2B20575D-2AE1-4ABE-8C64-08F4D0436E54}">
          <p14:sldIdLst>
            <p14:sldId id="321"/>
            <p14:sldId id="266"/>
          </p14:sldIdLst>
        </p14:section>
        <p14:section name="Introduktion" id="{BF5DB9DD-5444-4FFB-A34D-234D451D8936}">
          <p14:sldIdLst>
            <p14:sldId id="270"/>
            <p14:sldId id="295"/>
          </p14:sldIdLst>
        </p14:section>
        <p14:section name="Om dialogstödet" id="{5CC6BD18-7B45-4F50-AFD8-FE7930746747}">
          <p14:sldIdLst>
            <p14:sldId id="296"/>
            <p14:sldId id="297"/>
            <p14:sldId id="298"/>
            <p14:sldId id="299"/>
            <p14:sldId id="300"/>
          </p14:sldIdLst>
        </p14:section>
        <p14:section name="Helhetssyn" id="{18E91231-42EB-4D2B-AA79-14559DE77E80}">
          <p14:sldIdLst>
            <p14:sldId id="272"/>
            <p14:sldId id="273"/>
            <p14:sldId id="322"/>
            <p14:sldId id="301"/>
            <p14:sldId id="323"/>
            <p14:sldId id="335"/>
            <p14:sldId id="324"/>
            <p14:sldId id="334"/>
          </p14:sldIdLst>
        </p14:section>
        <p14:section name="Perspektivförståelse" id="{29798335-A1B3-4283-8743-340BF364AE5B}">
          <p14:sldIdLst>
            <p14:sldId id="287"/>
            <p14:sldId id="302"/>
            <p14:sldId id="325"/>
            <p14:sldId id="303"/>
            <p14:sldId id="326"/>
          </p14:sldIdLst>
        </p14:section>
        <p14:section name="Inlyssnande och aktiv kommunikation" id="{6003D12A-1992-4054-886B-7FB6075CB2E8}">
          <p14:sldIdLst>
            <p14:sldId id="290"/>
            <p14:sldId id="327"/>
            <p14:sldId id="304"/>
            <p14:sldId id="305"/>
            <p14:sldId id="329"/>
            <p14:sldId id="328"/>
          </p14:sldIdLst>
        </p14:section>
        <p14:section name="Proaktivitet" id="{94478D85-6821-4195-A040-42F0D5864C24}">
          <p14:sldIdLst>
            <p14:sldId id="277"/>
            <p14:sldId id="306"/>
            <p14:sldId id="330"/>
            <p14:sldId id="307"/>
            <p14:sldId id="331"/>
          </p14:sldIdLst>
        </p14:section>
        <p14:section name="Medvetet beslutsfattande" id="{0359C550-0699-4B26-9135-FAFD08CCEC76}">
          <p14:sldIdLst>
            <p14:sldId id="280"/>
            <p14:sldId id="308"/>
            <p14:sldId id="332"/>
            <p14:sldId id="309"/>
            <p14:sldId id="333"/>
          </p14:sldIdLst>
        </p14:section>
        <p14:section name="Vill du veta mer?" id="{B4CFC0BC-5AC6-4869-8F4A-524CE127B845}">
          <p14:sldIdLst>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BD2"/>
    <a:srgbClr val="DEDEDE"/>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15" autoAdjust="0"/>
  </p:normalViewPr>
  <p:slideViewPr>
    <p:cSldViewPr snapToGrid="0">
      <p:cViewPr varScale="1">
        <p:scale>
          <a:sx n="84" d="100"/>
          <a:sy n="84" d="100"/>
        </p:scale>
        <p:origin x="15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2025-07-02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Lycka till med dialogerna!</a:t>
            </a:r>
          </a:p>
        </p:txBody>
      </p:sp>
      <p:sp>
        <p:nvSpPr>
          <p:cNvPr id="4" name="Platshållare för bildnummer 3"/>
          <p:cNvSpPr>
            <a:spLocks noGrp="1"/>
          </p:cNvSpPr>
          <p:nvPr>
            <p:ph type="sldNum" sz="quarter" idx="5"/>
          </p:nvPr>
        </p:nvSpPr>
        <p:spPr/>
        <p:txBody>
          <a:bodyPr/>
          <a:lstStyle/>
          <a:p>
            <a:fld id="{27FEE9DA-8B3F-B346-B53F-C77B96E74553}" type="slidenum">
              <a:rPr lang="sv-SE" smtClean="0"/>
              <a:t>1</a:t>
            </a:fld>
            <a:endParaRPr lang="sv-SE"/>
          </a:p>
        </p:txBody>
      </p:sp>
    </p:spTree>
    <p:extLst>
      <p:ext uri="{BB962C8B-B14F-4D97-AF65-F5344CB8AC3E}">
        <p14:creationId xmlns:p14="http://schemas.microsoft.com/office/powerpoint/2010/main" val="256443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Garamond" panose="02020404030301010803" pitchFamily="18" charset="0"/>
                <a:ea typeface="Garamond" panose="02020404030301010803" pitchFamily="18" charset="0"/>
                <a:cs typeface="Times New Roman" panose="02020603050405020304" pitchFamily="18" charset="0"/>
              </a:rPr>
              <a:t>Se den egna organisationen som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en del av en helhet – en pusselbit i ett större system</a:t>
            </a:r>
            <a:r>
              <a:rPr lang="sv-SE" sz="1800" dirty="0">
                <a:effectLst/>
                <a:latin typeface="Garamond" panose="02020404030301010803" pitchFamily="18" charset="0"/>
                <a:ea typeface="Garamond" panose="02020404030301010803" pitchFamily="18" charset="0"/>
                <a:cs typeface="Times New Roman" panose="02020603050405020304" pitchFamily="18" charset="0"/>
              </a:rPr>
              <a:t>.</a:t>
            </a:r>
          </a:p>
          <a:p>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r>
              <a:rPr lang="sv-SE" sz="1800" dirty="0">
                <a:effectLst/>
                <a:latin typeface="Garamond" panose="02020404030301010803" pitchFamily="18" charset="0"/>
                <a:ea typeface="Garamond" panose="02020404030301010803" pitchFamily="18" charset="0"/>
                <a:cs typeface="Times New Roman" panose="02020603050405020304" pitchFamily="18" charset="0"/>
              </a:rPr>
              <a:t>När vi har helhetssyn tar vi ansvar för det egna uppdraget samtidigt som vi aktivt bidrar till att den gemensamma hanteringen blir så effektiv som möjligt.</a:t>
            </a:r>
          </a:p>
          <a:p>
            <a:endParaRPr lang="sv-SE" sz="1800" dirty="0">
              <a:effectLst/>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se helheten handlar om att vi ser vår egen organisation som en del av en helhet – en pusselbit i ett större system. Att ha helhetssyn är att tänka bortom enbart vårt eget ansvar. Vi förstår hur vi passar in i ett eller flera större sammanhang – till exempel som en avdelning hos en aktör, en aktör i ett län eller en del av en sektor. När vi förstår vår del i helheten blir det lättare att se hur vårt agerande kan påverka andra aktörer och hanteringen i stort.</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10</a:t>
            </a:fld>
            <a:endParaRPr lang="sv-SE"/>
          </a:p>
        </p:txBody>
      </p:sp>
    </p:spTree>
    <p:extLst>
      <p:ext uri="{BB962C8B-B14F-4D97-AF65-F5344CB8AC3E}">
        <p14:creationId xmlns:p14="http://schemas.microsoft.com/office/powerpoint/2010/main" val="398073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11</a:t>
            </a:fld>
            <a:endParaRPr lang="sv-SE"/>
          </a:p>
        </p:txBody>
      </p:sp>
    </p:spTree>
    <p:extLst>
      <p:ext uri="{BB962C8B-B14F-4D97-AF65-F5344CB8AC3E}">
        <p14:creationId xmlns:p14="http://schemas.microsoft.com/office/powerpoint/2010/main" val="3753324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AE7EA-3B1E-BCE8-988D-D5321E66AB2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010FFEF-5FCD-D997-FC2E-D2D0B7E0920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CB95A3-A187-288F-65E4-DF469B426A33}"/>
              </a:ext>
            </a:extLst>
          </p:cNvPr>
          <p:cNvSpPr>
            <a:spLocks noGrp="1"/>
          </p:cNvSpPr>
          <p:nvPr>
            <p:ph type="body" idx="1"/>
          </p:nvPr>
        </p:nvSpPr>
        <p:spPr/>
        <p:txBody>
          <a:bodyPr/>
          <a:lstStyle/>
          <a:p>
            <a:r>
              <a:rPr lang="sv-SE" dirty="0"/>
              <a:t>(För att underlätta dialogerna använder vi olika scenarion där vi ibland ber er att tänka er in i andra aktörers perspektiv. Scenarierna rör sig över hela hotskalan, från fredstid till höjd beredskap. Fokusera på konsekvenserna av händelserna snarare än orsakerna till dem. </a:t>
            </a:r>
          </a:p>
          <a:p>
            <a:r>
              <a:rPr lang="sv-SE" dirty="0"/>
              <a:t>Det går bra att byta ut scenarierna mot andra som passar bättre för just er aktör. Exempelvis scenarion från övningar eller faktiska händelser som ni har hanterat. Men det är viktigt att det scenario ni utgår ifrån omfattar samverkan med andra aktörer, eftersom förhållningssätten handlar om aktörsgemensam hantering.)</a:t>
            </a:r>
          </a:p>
        </p:txBody>
      </p:sp>
      <p:sp>
        <p:nvSpPr>
          <p:cNvPr id="4" name="Platshållare för bildnummer 3">
            <a:extLst>
              <a:ext uri="{FF2B5EF4-FFF2-40B4-BE49-F238E27FC236}">
                <a16:creationId xmlns:a16="http://schemas.microsoft.com/office/drawing/2014/main" id="{4989099E-C6E0-03BA-68A7-8D7FFEF0CF7B}"/>
              </a:ext>
            </a:extLst>
          </p:cNvPr>
          <p:cNvSpPr>
            <a:spLocks noGrp="1"/>
          </p:cNvSpPr>
          <p:nvPr>
            <p:ph type="sldNum" sz="quarter" idx="5"/>
          </p:nvPr>
        </p:nvSpPr>
        <p:spPr/>
        <p:txBody>
          <a:bodyPr/>
          <a:lstStyle/>
          <a:p>
            <a:fld id="{14576A31-D765-4C36-8695-045A1465731A}" type="slidenum">
              <a:rPr lang="sv-SE" smtClean="0"/>
              <a:t>12</a:t>
            </a:fld>
            <a:endParaRPr lang="sv-SE"/>
          </a:p>
        </p:txBody>
      </p:sp>
    </p:spTree>
    <p:extLst>
      <p:ext uri="{BB962C8B-B14F-4D97-AF65-F5344CB8AC3E}">
        <p14:creationId xmlns:p14="http://schemas.microsoft.com/office/powerpoint/2010/main" val="246423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D8C74-B295-ABDB-4252-2D6FD4C82D7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FB9175D-3398-92C0-1D8D-37F08B7096A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C3294B6-729B-56F2-36AE-C8272BB16C28}"/>
              </a:ext>
            </a:extLst>
          </p:cNvPr>
          <p:cNvSpPr>
            <a:spLocks noGrp="1"/>
          </p:cNvSpPr>
          <p:nvPr>
            <p:ph type="body" idx="1"/>
          </p:nvPr>
        </p:nvSpPr>
        <p:spPr/>
        <p:txBody>
          <a:bodyPr/>
          <a:lstStyle/>
          <a:p>
            <a:r>
              <a:rPr lang="sv-SE" dirty="0"/>
              <a:t>Tips till dig som dialogledare </a:t>
            </a:r>
          </a:p>
          <a:p>
            <a:r>
              <a:rPr lang="sv-SE" dirty="0"/>
              <a:t>Om de som deltar är väldigt nya i beredskapssystemet kan du förbereda några exempel på konsekvenser och/eller behov  samt förslag på åtgärder inom ert ansvarsområde.</a:t>
            </a:r>
          </a:p>
        </p:txBody>
      </p:sp>
      <p:sp>
        <p:nvSpPr>
          <p:cNvPr id="4" name="Platshållare för bildnummer 3">
            <a:extLst>
              <a:ext uri="{FF2B5EF4-FFF2-40B4-BE49-F238E27FC236}">
                <a16:creationId xmlns:a16="http://schemas.microsoft.com/office/drawing/2014/main" id="{E1C25D9D-6C4B-07D6-9452-26C569B4DD98}"/>
              </a:ext>
            </a:extLst>
          </p:cNvPr>
          <p:cNvSpPr>
            <a:spLocks noGrp="1"/>
          </p:cNvSpPr>
          <p:nvPr>
            <p:ph type="sldNum" sz="quarter" idx="5"/>
          </p:nvPr>
        </p:nvSpPr>
        <p:spPr/>
        <p:txBody>
          <a:bodyPr/>
          <a:lstStyle/>
          <a:p>
            <a:fld id="{14576A31-D765-4C36-8695-045A1465731A}" type="slidenum">
              <a:rPr lang="sv-SE" smtClean="0"/>
              <a:t>13</a:t>
            </a:fld>
            <a:endParaRPr lang="sv-SE"/>
          </a:p>
        </p:txBody>
      </p:sp>
    </p:spTree>
    <p:extLst>
      <p:ext uri="{BB962C8B-B14F-4D97-AF65-F5344CB8AC3E}">
        <p14:creationId xmlns:p14="http://schemas.microsoft.com/office/powerpoint/2010/main" val="1268306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BA25B-E160-5BA3-E826-52A7341FC87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3D1C6C-DDB5-23AA-239A-AEBA389A87A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8C2905-9DA4-F722-0997-19F9B20B3CC7}"/>
              </a:ext>
            </a:extLst>
          </p:cNvPr>
          <p:cNvSpPr>
            <a:spLocks noGrp="1"/>
          </p:cNvSpPr>
          <p:nvPr>
            <p:ph type="body" idx="1"/>
          </p:nvPr>
        </p:nvSpPr>
        <p:spPr/>
        <p:txBody>
          <a:bodyPr/>
          <a:lstStyle/>
          <a:p>
            <a:r>
              <a:rPr lang="sv-SE" dirty="0"/>
              <a:t>Tips till dig som dialogledare: </a:t>
            </a:r>
          </a:p>
          <a:p>
            <a:r>
              <a:rPr lang="sv-SE" dirty="0"/>
              <a:t>Några exempel på tänkbara konsekvenser för scenario drivmedelsbrist:</a:t>
            </a:r>
          </a:p>
          <a:p>
            <a:pPr marL="171450" indent="-171450">
              <a:buFont typeface="Arial" panose="020B0604020202020204" pitchFamily="34" charset="0"/>
              <a:buChar char="•"/>
            </a:pPr>
            <a:r>
              <a:rPr lang="sv-SE" b="1" dirty="0"/>
              <a:t>Räddningstjänst: </a:t>
            </a:r>
            <a:r>
              <a:rPr lang="sv-SE" dirty="0"/>
              <a:t>Utryckningsfordon saknar drivmedel, till exempel inom räddningstjänst, ambulans och polis.</a:t>
            </a:r>
          </a:p>
          <a:p>
            <a:pPr marL="171450" indent="-171450">
              <a:buFont typeface="Arial" panose="020B0604020202020204" pitchFamily="34" charset="0"/>
              <a:buChar char="•"/>
            </a:pPr>
            <a:r>
              <a:rPr lang="sv-SE" b="1" dirty="0"/>
              <a:t>Kommunal hälso- och sjukvård: </a:t>
            </a:r>
            <a:r>
              <a:rPr lang="sv-SE" dirty="0"/>
              <a:t>Hemtjänst och hemsjukvård kan inte åka till sina brukare.</a:t>
            </a:r>
          </a:p>
          <a:p>
            <a:pPr marL="171450" indent="-171450">
              <a:buFont typeface="Arial" panose="020B0604020202020204" pitchFamily="34" charset="0"/>
              <a:buChar char="•"/>
            </a:pPr>
            <a:r>
              <a:rPr lang="sv-SE" b="1" dirty="0"/>
              <a:t>Kunder och allmänhet: </a:t>
            </a:r>
            <a:r>
              <a:rPr lang="sv-SE" dirty="0"/>
              <a:t>Kollektivtrafik, färdtjänst och sjuktransporter drabbas av störningar. Lastbilstransporter står still, med stora störningar i livsmedelsförsörjningen som följd.</a:t>
            </a:r>
          </a:p>
          <a:p>
            <a:pPr marL="171450" indent="-171450">
              <a:buFont typeface="Arial" panose="020B0604020202020204" pitchFamily="34" charset="0"/>
              <a:buChar char="•"/>
            </a:pPr>
            <a:r>
              <a:rPr lang="sv-SE" b="1" dirty="0"/>
              <a:t>Samhällsviktig verksamhet: </a:t>
            </a:r>
            <a:r>
              <a:rPr lang="sv-SE" dirty="0"/>
              <a:t>Försenade eller uteblivna leveranser av viktiga insatsvarsvaror för samhällsviktig verksamhet.</a:t>
            </a:r>
          </a:p>
        </p:txBody>
      </p:sp>
      <p:sp>
        <p:nvSpPr>
          <p:cNvPr id="4" name="Platshållare för bildnummer 3">
            <a:extLst>
              <a:ext uri="{FF2B5EF4-FFF2-40B4-BE49-F238E27FC236}">
                <a16:creationId xmlns:a16="http://schemas.microsoft.com/office/drawing/2014/main" id="{C59B2CC8-3BAC-0069-8EE4-B36190C2A77E}"/>
              </a:ext>
            </a:extLst>
          </p:cNvPr>
          <p:cNvSpPr>
            <a:spLocks noGrp="1"/>
          </p:cNvSpPr>
          <p:nvPr>
            <p:ph type="sldNum" sz="quarter" idx="5"/>
          </p:nvPr>
        </p:nvSpPr>
        <p:spPr/>
        <p:txBody>
          <a:bodyPr/>
          <a:lstStyle/>
          <a:p>
            <a:fld id="{14576A31-D765-4C36-8695-045A1465731A}" type="slidenum">
              <a:rPr lang="sv-SE" smtClean="0"/>
              <a:t>14</a:t>
            </a:fld>
            <a:endParaRPr lang="sv-SE"/>
          </a:p>
        </p:txBody>
      </p:sp>
    </p:spTree>
    <p:extLst>
      <p:ext uri="{BB962C8B-B14F-4D97-AF65-F5344CB8AC3E}">
        <p14:creationId xmlns:p14="http://schemas.microsoft.com/office/powerpoint/2010/main" val="2951677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8890C-D84F-1AB8-0F71-BCF51499288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FC04FE7-9700-AE76-DFEC-33F1B5D2E24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3D92245-8FC4-1CFC-4EF9-F39EE7BFE8EF}"/>
              </a:ext>
            </a:extLst>
          </p:cNvPr>
          <p:cNvSpPr>
            <a:spLocks noGrp="1"/>
          </p:cNvSpPr>
          <p:nvPr>
            <p:ph type="body" idx="1"/>
          </p:nvPr>
        </p:nvSpPr>
        <p:spPr/>
        <p:txBody>
          <a:bodyPr/>
          <a:lstStyle/>
          <a:p>
            <a:r>
              <a:rPr lang="sv-SE" dirty="0"/>
              <a:t>Tom mindmap för utskrift</a:t>
            </a:r>
          </a:p>
        </p:txBody>
      </p:sp>
      <p:sp>
        <p:nvSpPr>
          <p:cNvPr id="4" name="Platshållare för bildnummer 3">
            <a:extLst>
              <a:ext uri="{FF2B5EF4-FFF2-40B4-BE49-F238E27FC236}">
                <a16:creationId xmlns:a16="http://schemas.microsoft.com/office/drawing/2014/main" id="{D4F0B8F4-D6BD-BEEB-CA42-8EB1E6072DA4}"/>
              </a:ext>
            </a:extLst>
          </p:cNvPr>
          <p:cNvSpPr>
            <a:spLocks noGrp="1"/>
          </p:cNvSpPr>
          <p:nvPr>
            <p:ph type="sldNum" sz="quarter" idx="5"/>
          </p:nvPr>
        </p:nvSpPr>
        <p:spPr/>
        <p:txBody>
          <a:bodyPr/>
          <a:lstStyle/>
          <a:p>
            <a:fld id="{14576A31-D765-4C36-8695-045A1465731A}" type="slidenum">
              <a:rPr lang="sv-SE" smtClean="0"/>
              <a:t>15</a:t>
            </a:fld>
            <a:endParaRPr lang="sv-SE"/>
          </a:p>
        </p:txBody>
      </p:sp>
    </p:spTree>
    <p:extLst>
      <p:ext uri="{BB962C8B-B14F-4D97-AF65-F5344CB8AC3E}">
        <p14:creationId xmlns:p14="http://schemas.microsoft.com/office/powerpoint/2010/main" val="2925572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7D51A-CAB0-6E09-243D-5D4D0F94289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60EFFA-8B61-8B80-C54D-62D50D76934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8315E35-2FE0-7851-9092-0653546B86AF}"/>
              </a:ext>
            </a:extLst>
          </p:cNvPr>
          <p:cNvSpPr>
            <a:spLocks noGrp="1"/>
          </p:cNvSpPr>
          <p:nvPr>
            <p:ph type="body" idx="1"/>
          </p:nvPr>
        </p:nvSpPr>
        <p:spPr/>
        <p:txBody>
          <a:bodyPr/>
          <a:lstStyle/>
          <a:p>
            <a:r>
              <a:rPr lang="sv-SE" dirty="0"/>
              <a:t>Tips till dig som dialogledare </a:t>
            </a:r>
          </a:p>
          <a:p>
            <a:r>
              <a:rPr lang="sv-SE" b="1" dirty="0"/>
              <a:t>Antal aktörer: </a:t>
            </a:r>
            <a:r>
              <a:rPr lang="sv-SE" dirty="0"/>
              <a:t>Pusslet har bara fyra bitar. Er egen aktör ska vara en av bitarna. Om systemet innehåller fler aktörer än fyra väljer ni ut tre ni ska ta med i dialogen och stå på pusselbitarna. Är ni fem i gruppen kan ni öka till fem pusselbitar och fem aktörer. </a:t>
            </a:r>
          </a:p>
          <a:p>
            <a:endParaRPr lang="sv-SE" dirty="0"/>
          </a:p>
          <a:p>
            <a:r>
              <a:rPr lang="sv-SE" b="1" dirty="0"/>
              <a:t>Vilka helheter tillhör ni? </a:t>
            </a:r>
          </a:p>
          <a:p>
            <a:r>
              <a:rPr lang="sv-SE" dirty="0"/>
              <a:t>• Tillhör ni en eller kanske flera sektorer? </a:t>
            </a:r>
          </a:p>
          <a:p>
            <a:r>
              <a:rPr lang="sv-SE" dirty="0"/>
              <a:t>• Vilket eller vilka län och kommuner har ni kontor i? </a:t>
            </a:r>
          </a:p>
          <a:p>
            <a:r>
              <a:rPr lang="sv-SE" dirty="0"/>
              <a:t>• Verkar ni inom ett särskilt kunskapsområde såsom smittskydd? </a:t>
            </a:r>
          </a:p>
        </p:txBody>
      </p:sp>
      <p:sp>
        <p:nvSpPr>
          <p:cNvPr id="4" name="Platshållare för bildnummer 3">
            <a:extLst>
              <a:ext uri="{FF2B5EF4-FFF2-40B4-BE49-F238E27FC236}">
                <a16:creationId xmlns:a16="http://schemas.microsoft.com/office/drawing/2014/main" id="{92E47162-3FD6-F9AB-F448-75B53D6FE8D4}"/>
              </a:ext>
            </a:extLst>
          </p:cNvPr>
          <p:cNvSpPr>
            <a:spLocks noGrp="1"/>
          </p:cNvSpPr>
          <p:nvPr>
            <p:ph type="sldNum" sz="quarter" idx="5"/>
          </p:nvPr>
        </p:nvSpPr>
        <p:spPr/>
        <p:txBody>
          <a:bodyPr/>
          <a:lstStyle/>
          <a:p>
            <a:fld id="{14576A31-D765-4C36-8695-045A1465731A}" type="slidenum">
              <a:rPr lang="sv-SE" smtClean="0"/>
              <a:t>16</a:t>
            </a:fld>
            <a:endParaRPr lang="sv-SE"/>
          </a:p>
        </p:txBody>
      </p:sp>
    </p:spTree>
    <p:extLst>
      <p:ext uri="{BB962C8B-B14F-4D97-AF65-F5344CB8AC3E}">
        <p14:creationId xmlns:p14="http://schemas.microsoft.com/office/powerpoint/2010/main" val="3546122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Tomt pussel för utskrift</a:t>
            </a:r>
          </a:p>
        </p:txBody>
      </p:sp>
      <p:sp>
        <p:nvSpPr>
          <p:cNvPr id="4" name="Platshållare för bildnummer 3"/>
          <p:cNvSpPr>
            <a:spLocks noGrp="1"/>
          </p:cNvSpPr>
          <p:nvPr>
            <p:ph type="sldNum" sz="quarter" idx="5"/>
          </p:nvPr>
        </p:nvSpPr>
        <p:spPr/>
        <p:txBody>
          <a:bodyPr/>
          <a:lstStyle/>
          <a:p>
            <a:fld id="{27FEE9DA-8B3F-B346-B53F-C77B96E74553}" type="slidenum">
              <a:rPr lang="sv-SE" smtClean="0"/>
              <a:t>17</a:t>
            </a:fld>
            <a:endParaRPr lang="sv-SE"/>
          </a:p>
        </p:txBody>
      </p:sp>
    </p:spTree>
    <p:extLst>
      <p:ext uri="{BB962C8B-B14F-4D97-AF65-F5344CB8AC3E}">
        <p14:creationId xmlns:p14="http://schemas.microsoft.com/office/powerpoint/2010/main" val="154946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t>Perspektivförståelse innebär att förstå andras perspektiv som komplement till det egna perspektivet. Perspektivförståelse uppnås genom att vi är öppna för att ta in olika aktörers perspektiv i vår hantering av samhällsstörningar. </a:t>
            </a:r>
          </a:p>
          <a:p>
            <a:r>
              <a:rPr lang="sv-SE" sz="1800" dirty="0"/>
              <a:t>Om vi är nyfikna, ställer frågor och aktivt försöker förstå varandras perspektiv får vi en mer heltäckande bild av samhällsstörningen och hjälpbehoven.</a:t>
            </a:r>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18</a:t>
            </a:fld>
            <a:endParaRPr lang="sv-SE"/>
          </a:p>
        </p:txBody>
      </p:sp>
    </p:spTree>
    <p:extLst>
      <p:ext uri="{BB962C8B-B14F-4D97-AF65-F5344CB8AC3E}">
        <p14:creationId xmlns:p14="http://schemas.microsoft.com/office/powerpoint/2010/main" val="2316392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546AC-BC5D-3E1E-8B44-6564C24206E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F00169B-EF74-3559-706A-A093A90956B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C2CACC3-54AA-17BF-B474-13C712389D9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7026CD53-6B72-BA25-6915-B3991B285018}"/>
              </a:ext>
            </a:extLst>
          </p:cNvPr>
          <p:cNvSpPr>
            <a:spLocks noGrp="1"/>
          </p:cNvSpPr>
          <p:nvPr>
            <p:ph type="sldNum" sz="quarter" idx="5"/>
          </p:nvPr>
        </p:nvSpPr>
        <p:spPr/>
        <p:txBody>
          <a:bodyPr/>
          <a:lstStyle/>
          <a:p>
            <a:fld id="{14576A31-D765-4C36-8695-045A1465731A}" type="slidenum">
              <a:rPr lang="sv-SE" smtClean="0"/>
              <a:t>19</a:t>
            </a:fld>
            <a:endParaRPr lang="sv-SE"/>
          </a:p>
        </p:txBody>
      </p:sp>
    </p:spTree>
    <p:extLst>
      <p:ext uri="{BB962C8B-B14F-4D97-AF65-F5344CB8AC3E}">
        <p14:creationId xmlns:p14="http://schemas.microsoft.com/office/powerpoint/2010/main" val="151769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2</a:t>
            </a:fld>
            <a:endParaRPr lang="sv-SE"/>
          </a:p>
        </p:txBody>
      </p:sp>
    </p:spTree>
    <p:extLst>
      <p:ext uri="{BB962C8B-B14F-4D97-AF65-F5344CB8AC3E}">
        <p14:creationId xmlns:p14="http://schemas.microsoft.com/office/powerpoint/2010/main" val="3277446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4CAA6-0F2B-1054-7811-E826CBEF566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8DE8874-FAE6-3691-DC2A-32074398E4B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8060FDB-9CB8-80EC-1F1F-50A84C4193AE}"/>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0E0A974-81A7-6C27-F40F-BEF4AC91FF96}"/>
              </a:ext>
            </a:extLst>
          </p:cNvPr>
          <p:cNvSpPr>
            <a:spLocks noGrp="1"/>
          </p:cNvSpPr>
          <p:nvPr>
            <p:ph type="sldNum" sz="quarter" idx="5"/>
          </p:nvPr>
        </p:nvSpPr>
        <p:spPr/>
        <p:txBody>
          <a:bodyPr/>
          <a:lstStyle/>
          <a:p>
            <a:fld id="{14576A31-D765-4C36-8695-045A1465731A}" type="slidenum">
              <a:rPr lang="sv-SE" smtClean="0"/>
              <a:t>20</a:t>
            </a:fld>
            <a:endParaRPr lang="sv-SE"/>
          </a:p>
        </p:txBody>
      </p:sp>
    </p:spTree>
    <p:extLst>
      <p:ext uri="{BB962C8B-B14F-4D97-AF65-F5344CB8AC3E}">
        <p14:creationId xmlns:p14="http://schemas.microsoft.com/office/powerpoint/2010/main" val="1013856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36308-69A0-6993-5DBC-1229953433D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DAC896-0FB0-1C9F-9C6E-121A717BAE0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09B355D-C637-2557-6478-913D04B60BDC}"/>
              </a:ext>
            </a:extLst>
          </p:cNvPr>
          <p:cNvSpPr>
            <a:spLocks noGrp="1"/>
          </p:cNvSpPr>
          <p:nvPr>
            <p:ph type="body" idx="1"/>
          </p:nvPr>
        </p:nvSpPr>
        <p:spPr/>
        <p:txBody>
          <a:bodyPr/>
          <a:lstStyle/>
          <a:p>
            <a:r>
              <a:rPr lang="sv-SE" dirty="0"/>
              <a:t>Tips till dig som dialogledare </a:t>
            </a:r>
          </a:p>
          <a:p>
            <a:r>
              <a:rPr lang="sv-SE" dirty="0"/>
              <a:t>Om gruppen har svårt att komma i gång kan du testa att dela ut ett perspektiv per person. Låt dem fundera en stund och sedan ge förslag på behov för respektive perspektiv. </a:t>
            </a:r>
          </a:p>
          <a:p>
            <a:endParaRPr lang="sv-SE" dirty="0"/>
          </a:p>
          <a:p>
            <a:r>
              <a:rPr lang="sv-SE" dirty="0"/>
              <a:t>Det finns inga rätt och fel svar här. Det viktiga är att deltagarna ser på vägavstängningen ur olika perspektiv, inte att behoven är hundra procent korrekta. </a:t>
            </a:r>
          </a:p>
          <a:p>
            <a:endParaRPr lang="sv-SE" dirty="0"/>
          </a:p>
          <a:p>
            <a:r>
              <a:rPr lang="sv-SE" dirty="0"/>
              <a:t>Exempel på olika aktörers behov: </a:t>
            </a:r>
          </a:p>
          <a:p>
            <a:r>
              <a:rPr lang="sv-SE" dirty="0"/>
              <a:t>• Räddningsledaren: Att så få människor befinner sig i området som möjligt. </a:t>
            </a:r>
          </a:p>
          <a:p>
            <a:r>
              <a:rPr lang="sv-SE" dirty="0"/>
              <a:t>• Samhällsviktig verksamhet: Att nå fram till brukare, skyddande åtgärder på utrustning såsom vattenverk eller industrimaskiner. </a:t>
            </a:r>
          </a:p>
          <a:p>
            <a:r>
              <a:rPr lang="sv-SE" dirty="0"/>
              <a:t>• Hus-, mark- och djurägare: Genomföra förebyggande skyddande åtgärder på mark och egendom, evakuering eller skötsel av djur. </a:t>
            </a:r>
          </a:p>
          <a:p>
            <a:r>
              <a:rPr lang="sv-SE" dirty="0"/>
              <a:t>• Boende med arbeten på fastlandet: Försäkran om att barnen är i säkerhet, tillgång till boende för att packa inför evakuering</a:t>
            </a:r>
          </a:p>
        </p:txBody>
      </p:sp>
      <p:sp>
        <p:nvSpPr>
          <p:cNvPr id="4" name="Platshållare för bildnummer 3">
            <a:extLst>
              <a:ext uri="{FF2B5EF4-FFF2-40B4-BE49-F238E27FC236}">
                <a16:creationId xmlns:a16="http://schemas.microsoft.com/office/drawing/2014/main" id="{F23E9436-5668-28E0-DDAA-26E53AE0504A}"/>
              </a:ext>
            </a:extLst>
          </p:cNvPr>
          <p:cNvSpPr>
            <a:spLocks noGrp="1"/>
          </p:cNvSpPr>
          <p:nvPr>
            <p:ph type="sldNum" sz="quarter" idx="5"/>
          </p:nvPr>
        </p:nvSpPr>
        <p:spPr/>
        <p:txBody>
          <a:bodyPr/>
          <a:lstStyle/>
          <a:p>
            <a:fld id="{14576A31-D765-4C36-8695-045A1465731A}" type="slidenum">
              <a:rPr lang="sv-SE" smtClean="0"/>
              <a:t>21</a:t>
            </a:fld>
            <a:endParaRPr lang="sv-SE"/>
          </a:p>
        </p:txBody>
      </p:sp>
    </p:spTree>
    <p:extLst>
      <p:ext uri="{BB962C8B-B14F-4D97-AF65-F5344CB8AC3E}">
        <p14:creationId xmlns:p14="http://schemas.microsoft.com/office/powerpoint/2010/main" val="2420939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AFC8C-DF6F-89AB-6A3C-24853B388FC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6326088-D0E2-52FB-8E37-919AFD0BB86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5587F00-FFD1-83AD-D391-AD2CA76A6A06}"/>
              </a:ext>
            </a:extLst>
          </p:cNvPr>
          <p:cNvSpPr>
            <a:spLocks noGrp="1"/>
          </p:cNvSpPr>
          <p:nvPr>
            <p:ph type="body" idx="1"/>
          </p:nvPr>
        </p:nvSpPr>
        <p:spPr/>
        <p:txBody>
          <a:bodyPr/>
          <a:lstStyle/>
          <a:p>
            <a:r>
              <a:rPr lang="sv-SE" dirty="0"/>
              <a:t>Tips till dig som dialogledare </a:t>
            </a:r>
          </a:p>
          <a:p>
            <a:r>
              <a:rPr lang="sv-SE" dirty="0"/>
              <a:t>Vilka samverkar? Vem som kallar till eller leder samverkan är inte det viktiga här. Det skulle förmodligen skilja sig beroende på var vi är i landet samt när och hur händelsen inträffar. Få gruppen att fokusera på hur den samlade behovsbilden kan vägas in utifrån olika perspektiv för att hitta lösningar som träffar flera behov samtidigt. </a:t>
            </a:r>
          </a:p>
          <a:p>
            <a:endParaRPr lang="sv-SE" dirty="0"/>
          </a:p>
          <a:p>
            <a:r>
              <a:rPr lang="sv-SE" dirty="0"/>
              <a:t>Åtgärderna kan till exempel handla om:</a:t>
            </a:r>
          </a:p>
          <a:p>
            <a:r>
              <a:rPr lang="sv-SE" dirty="0"/>
              <a:t>• Tydliga och samordnade budskap för att förhindra att folk tar sig in i det farliga området. </a:t>
            </a:r>
          </a:p>
          <a:p>
            <a:r>
              <a:rPr lang="sv-SE" dirty="0"/>
              <a:t>• Budskap till föräldrar om att uppmuntra till samåkning och samordning kring hämtning av barn på förskola och skola. </a:t>
            </a:r>
          </a:p>
          <a:p>
            <a:r>
              <a:rPr lang="sv-SE" dirty="0"/>
              <a:t>• Riktad och målgruppsanpassad information till hus-, mark och djurägare gällande risker och regler. </a:t>
            </a:r>
          </a:p>
          <a:p>
            <a:r>
              <a:rPr lang="sv-SE" dirty="0"/>
              <a:t>• Att hjälpas åt att så snabbt som möjligt och i flera kanaler, nå ut med information till alla berörda.</a:t>
            </a:r>
          </a:p>
        </p:txBody>
      </p:sp>
      <p:sp>
        <p:nvSpPr>
          <p:cNvPr id="4" name="Platshållare för bildnummer 3">
            <a:extLst>
              <a:ext uri="{FF2B5EF4-FFF2-40B4-BE49-F238E27FC236}">
                <a16:creationId xmlns:a16="http://schemas.microsoft.com/office/drawing/2014/main" id="{DE506A9D-F72A-37A3-D50F-39B70904CC38}"/>
              </a:ext>
            </a:extLst>
          </p:cNvPr>
          <p:cNvSpPr>
            <a:spLocks noGrp="1"/>
          </p:cNvSpPr>
          <p:nvPr>
            <p:ph type="sldNum" sz="quarter" idx="5"/>
          </p:nvPr>
        </p:nvSpPr>
        <p:spPr/>
        <p:txBody>
          <a:bodyPr/>
          <a:lstStyle/>
          <a:p>
            <a:fld id="{14576A31-D765-4C36-8695-045A1465731A}" type="slidenum">
              <a:rPr lang="sv-SE" smtClean="0"/>
              <a:t>22</a:t>
            </a:fld>
            <a:endParaRPr lang="sv-SE"/>
          </a:p>
        </p:txBody>
      </p:sp>
    </p:spTree>
    <p:extLst>
      <p:ext uri="{BB962C8B-B14F-4D97-AF65-F5344CB8AC3E}">
        <p14:creationId xmlns:p14="http://schemas.microsoft.com/office/powerpoint/2010/main" val="1713158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Att lyssna in och kommunicera aktivt innebär att i alla steg och på alla nivåer lyssna in för att se och möta informationsbehov hos varandra.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Genom att lyssna in och kommunicera aktivt kan vi bättre förstå informationsbehov hos varandra och anpassa vår information till de som ska ta emot och agera utifrån den. Det påverkar även förtroendet positivt – dels mellan samverkande aktörer, dels allmänhetens förtroende för myndigheternas och samhällets förmåga att hantera samhällsstörningar</a:t>
            </a:r>
            <a:endParaRPr lang="sv-SE"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23</a:t>
            </a:fld>
            <a:endParaRPr lang="sv-SE"/>
          </a:p>
        </p:txBody>
      </p:sp>
    </p:spTree>
    <p:extLst>
      <p:ext uri="{BB962C8B-B14F-4D97-AF65-F5344CB8AC3E}">
        <p14:creationId xmlns:p14="http://schemas.microsoft.com/office/powerpoint/2010/main" val="3980735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C43C2-4964-00CE-2336-D8353362D00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3EC8C46-692F-07DF-93FD-19B50C9A27A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28F3057-5011-2290-1840-FDC3D545A6CE}"/>
              </a:ext>
            </a:extLst>
          </p:cNvPr>
          <p:cNvSpPr>
            <a:spLocks noGrp="1"/>
          </p:cNvSpPr>
          <p:nvPr>
            <p:ph type="body" idx="1"/>
          </p:nvPr>
        </p:nvSpPr>
        <p:spPr/>
        <p:txBody>
          <a:bodyPr/>
          <a:lstStyle/>
          <a:p>
            <a:pPr defTabSz="914309">
              <a:defRPr/>
            </a:pPr>
            <a:endParaRPr lang="sv-SE" sz="1200" kern="1200" dirty="0">
              <a:solidFill>
                <a:schemeClr val="tx1"/>
              </a:solidFill>
              <a:latin typeface="+mn-lt"/>
              <a:ea typeface="+mn-ea"/>
              <a:cs typeface="+mn-cs"/>
            </a:endParaRPr>
          </a:p>
          <a:p>
            <a:endParaRPr lang="sv-SE" dirty="0"/>
          </a:p>
        </p:txBody>
      </p:sp>
      <p:sp>
        <p:nvSpPr>
          <p:cNvPr id="4" name="Platshållare för bildnummer 3">
            <a:extLst>
              <a:ext uri="{FF2B5EF4-FFF2-40B4-BE49-F238E27FC236}">
                <a16:creationId xmlns:a16="http://schemas.microsoft.com/office/drawing/2014/main" id="{F956EC65-F3C1-0DDA-E792-9188A6A2B62B}"/>
              </a:ext>
            </a:extLst>
          </p:cNvPr>
          <p:cNvSpPr>
            <a:spLocks noGrp="1"/>
          </p:cNvSpPr>
          <p:nvPr>
            <p:ph type="sldNum" sz="quarter" idx="5"/>
          </p:nvPr>
        </p:nvSpPr>
        <p:spPr/>
        <p:txBody>
          <a:bodyPr/>
          <a:lstStyle/>
          <a:p>
            <a:fld id="{14576A31-D765-4C36-8695-045A1465731A}" type="slidenum">
              <a:rPr lang="sv-SE" smtClean="0"/>
              <a:t>25</a:t>
            </a:fld>
            <a:endParaRPr lang="sv-SE"/>
          </a:p>
        </p:txBody>
      </p:sp>
    </p:spTree>
    <p:extLst>
      <p:ext uri="{BB962C8B-B14F-4D97-AF65-F5344CB8AC3E}">
        <p14:creationId xmlns:p14="http://schemas.microsoft.com/office/powerpoint/2010/main" val="2066692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241C2-FA50-006B-192E-C737184D35A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7B06411-AD05-50D0-2AF7-16ADC26E9CF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7B83A87-6952-C77D-4B2C-A205742D88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Tips till dig som dialogledare </a:t>
            </a:r>
          </a:p>
          <a:p>
            <a:r>
              <a:rPr lang="sv-SE" sz="1200" kern="1200" dirty="0">
                <a:solidFill>
                  <a:schemeClr val="tx1"/>
                </a:solidFill>
                <a:latin typeface="+mn-lt"/>
                <a:ea typeface="+mn-ea"/>
                <a:cs typeface="+mn-cs"/>
              </a:rPr>
              <a:t>Använd gärna metoden med pusselbitarna eller </a:t>
            </a:r>
            <a:r>
              <a:rPr lang="sv-SE" sz="1200" kern="1200" dirty="0" err="1">
                <a:solidFill>
                  <a:schemeClr val="tx1"/>
                </a:solidFill>
                <a:latin typeface="+mn-lt"/>
                <a:ea typeface="+mn-ea"/>
                <a:cs typeface="+mn-cs"/>
              </a:rPr>
              <a:t>mindmappen</a:t>
            </a:r>
            <a:r>
              <a:rPr lang="sv-SE" sz="1200" kern="1200" dirty="0">
                <a:solidFill>
                  <a:schemeClr val="tx1"/>
                </a:solidFill>
                <a:latin typeface="+mn-lt"/>
                <a:ea typeface="+mn-ea"/>
                <a:cs typeface="+mn-cs"/>
              </a:rPr>
              <a:t> för att visualisera berörda aktörer från förhållningssättet Helhetssyn när ni ska identifiera vilka grupper som behöver information.</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Exempel på grupper och deras behov av rent dricksvatten:</a:t>
            </a:r>
          </a:p>
          <a:p>
            <a:pPr marL="285750" indent="-285750">
              <a:buFont typeface="Arial" panose="020B0604020202020204" pitchFamily="34" charset="0"/>
              <a:buChar char="•"/>
            </a:pPr>
            <a:r>
              <a:rPr lang="sv-SE" sz="1200" kern="1200" dirty="0">
                <a:solidFill>
                  <a:schemeClr val="tx1"/>
                </a:solidFill>
                <a:latin typeface="+mn-lt"/>
                <a:ea typeface="+mn-ea"/>
                <a:cs typeface="+mn-cs"/>
              </a:rPr>
              <a:t>Medborgare: Dricksvatten, matlagning, hygien, vattna egen trädgård, fylla pooler.</a:t>
            </a:r>
          </a:p>
          <a:p>
            <a:pPr marL="285750" indent="-285750">
              <a:buFont typeface="Arial" panose="020B0604020202020204" pitchFamily="34" charset="0"/>
              <a:buChar char="•"/>
            </a:pPr>
            <a:r>
              <a:rPr lang="sv-SE" sz="1200" kern="1200" dirty="0">
                <a:solidFill>
                  <a:schemeClr val="tx1"/>
                </a:solidFill>
                <a:latin typeface="+mn-lt"/>
                <a:ea typeface="+mn-ea"/>
                <a:cs typeface="+mn-cs"/>
              </a:rPr>
              <a:t>Djurägare lantbruk: Vatten för hygien och dricksvatten till djur.</a:t>
            </a:r>
          </a:p>
          <a:p>
            <a:pPr marL="285750" indent="-285750">
              <a:buFont typeface="Arial" panose="020B0604020202020204" pitchFamily="34" charset="0"/>
              <a:buChar char="•"/>
            </a:pPr>
            <a:r>
              <a:rPr lang="sv-SE" sz="1200" kern="1200" dirty="0">
                <a:solidFill>
                  <a:schemeClr val="tx1"/>
                </a:solidFill>
                <a:latin typeface="+mn-lt"/>
                <a:ea typeface="+mn-ea"/>
                <a:cs typeface="+mn-cs"/>
              </a:rPr>
              <a:t>Växtodlare: Bevattning av grödor.</a:t>
            </a:r>
          </a:p>
          <a:p>
            <a:pPr marL="285750" indent="-285750">
              <a:buFont typeface="Arial" panose="020B0604020202020204" pitchFamily="34" charset="0"/>
              <a:buChar char="•"/>
            </a:pPr>
            <a:r>
              <a:rPr lang="sv-SE" sz="1200" kern="1200" dirty="0">
                <a:solidFill>
                  <a:schemeClr val="tx1"/>
                </a:solidFill>
                <a:latin typeface="+mn-lt"/>
                <a:ea typeface="+mn-ea"/>
                <a:cs typeface="+mn-cs"/>
              </a:rPr>
              <a:t>Restauranger: Dricksvatten, matlagning och hygien.</a:t>
            </a:r>
          </a:p>
          <a:p>
            <a:pPr marL="285750" indent="-285750">
              <a:buFont typeface="Arial" panose="020B0604020202020204" pitchFamily="34" charset="0"/>
              <a:buChar char="•"/>
            </a:pPr>
            <a:r>
              <a:rPr lang="sv-SE" sz="1200" kern="1200" dirty="0">
                <a:solidFill>
                  <a:schemeClr val="tx1"/>
                </a:solidFill>
                <a:latin typeface="+mn-lt"/>
                <a:ea typeface="+mn-ea"/>
                <a:cs typeface="+mn-cs"/>
              </a:rPr>
              <a:t>Tillverkningsindustrier: Driva verksamhet, arbetsmiljö och hygien.</a:t>
            </a:r>
          </a:p>
          <a:p>
            <a:endParaRPr lang="sv-SE" dirty="0"/>
          </a:p>
        </p:txBody>
      </p:sp>
      <p:sp>
        <p:nvSpPr>
          <p:cNvPr id="4" name="Platshållare för bildnummer 3">
            <a:extLst>
              <a:ext uri="{FF2B5EF4-FFF2-40B4-BE49-F238E27FC236}">
                <a16:creationId xmlns:a16="http://schemas.microsoft.com/office/drawing/2014/main" id="{3675755D-A481-45E9-D94C-11CF29E176A2}"/>
              </a:ext>
            </a:extLst>
          </p:cNvPr>
          <p:cNvSpPr>
            <a:spLocks noGrp="1"/>
          </p:cNvSpPr>
          <p:nvPr>
            <p:ph type="sldNum" sz="quarter" idx="5"/>
          </p:nvPr>
        </p:nvSpPr>
        <p:spPr/>
        <p:txBody>
          <a:bodyPr/>
          <a:lstStyle/>
          <a:p>
            <a:fld id="{14576A31-D765-4C36-8695-045A1465731A}" type="slidenum">
              <a:rPr lang="sv-SE" smtClean="0"/>
              <a:t>26</a:t>
            </a:fld>
            <a:endParaRPr lang="sv-SE"/>
          </a:p>
        </p:txBody>
      </p:sp>
    </p:spTree>
    <p:extLst>
      <p:ext uri="{BB962C8B-B14F-4D97-AF65-F5344CB8AC3E}">
        <p14:creationId xmlns:p14="http://schemas.microsoft.com/office/powerpoint/2010/main" val="1186847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3E1BB-981E-DB24-CFFA-940E5C21B28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7EEEA86-471B-FD26-48AE-D2F30FC33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FC8373D-2634-D7AE-9AD8-C353B793C3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Tips till dig som dialogledare </a:t>
            </a:r>
          </a:p>
          <a:p>
            <a:r>
              <a:rPr lang="sv-SE" sz="1200" b="1" kern="1200" dirty="0">
                <a:solidFill>
                  <a:schemeClr val="tx1"/>
                </a:solidFill>
                <a:latin typeface="+mn-lt"/>
                <a:ea typeface="+mn-ea"/>
                <a:cs typeface="+mn-cs"/>
              </a:rPr>
              <a:t>Vad är det för beslut kommunen fattar? </a:t>
            </a:r>
          </a:p>
          <a:p>
            <a:r>
              <a:rPr lang="sv-SE" sz="1200" kern="1200" dirty="0">
                <a:solidFill>
                  <a:schemeClr val="tx1"/>
                </a:solidFill>
                <a:latin typeface="+mn-lt"/>
                <a:ea typeface="+mn-ea"/>
                <a:cs typeface="+mn-cs"/>
              </a:rPr>
              <a:t>Om gruppen fastnar i denna fråga kan du ge dem följande budskap: </a:t>
            </a:r>
          </a:p>
          <a:p>
            <a:pPr marL="285750" indent="-285750">
              <a:buFont typeface="Arial" panose="020B0604020202020204" pitchFamily="34" charset="0"/>
              <a:buChar char="•"/>
            </a:pPr>
            <a:r>
              <a:rPr lang="sv-SE" sz="1200" kern="1200" dirty="0">
                <a:solidFill>
                  <a:schemeClr val="tx1"/>
                </a:solidFill>
                <a:latin typeface="+mn-lt"/>
                <a:ea typeface="+mn-ea"/>
                <a:cs typeface="+mn-cs"/>
              </a:rPr>
              <a:t>Bevattning: Förbud eller restriktioner mot att vattna trädgårdar, gräsmattor och grönytor.</a:t>
            </a:r>
          </a:p>
          <a:p>
            <a:pPr marL="285750" indent="-285750">
              <a:buFont typeface="Arial" panose="020B0604020202020204" pitchFamily="34" charset="0"/>
              <a:buChar char="•"/>
            </a:pPr>
            <a:r>
              <a:rPr lang="sv-SE" sz="1200" kern="1200" dirty="0">
                <a:solidFill>
                  <a:schemeClr val="tx1"/>
                </a:solidFill>
                <a:latin typeface="+mn-lt"/>
                <a:ea typeface="+mn-ea"/>
                <a:cs typeface="+mn-cs"/>
              </a:rPr>
              <a:t>Fordonstvätt: Förbud mot att tvätta bilar och andra fordon hemma.</a:t>
            </a:r>
          </a:p>
          <a:p>
            <a:pPr marL="285750" indent="-285750">
              <a:buFont typeface="Arial" panose="020B0604020202020204" pitchFamily="34" charset="0"/>
              <a:buChar char="•"/>
            </a:pPr>
            <a:r>
              <a:rPr lang="sv-SE" sz="1200" kern="1200" dirty="0">
                <a:solidFill>
                  <a:schemeClr val="tx1"/>
                </a:solidFill>
                <a:latin typeface="+mn-lt"/>
                <a:ea typeface="+mn-ea"/>
                <a:cs typeface="+mn-cs"/>
              </a:rPr>
              <a:t>Poolfyllning: Förbud mot att fylla pooler och </a:t>
            </a:r>
            <a:r>
              <a:rPr lang="sv-SE" sz="1200" kern="1200" dirty="0" err="1">
                <a:solidFill>
                  <a:schemeClr val="tx1"/>
                </a:solidFill>
                <a:latin typeface="+mn-lt"/>
                <a:ea typeface="+mn-ea"/>
                <a:cs typeface="+mn-cs"/>
              </a:rPr>
              <a:t>spabad</a:t>
            </a:r>
            <a:r>
              <a:rPr lang="sv-SE" sz="1200" kern="1200" dirty="0">
                <a:solidFill>
                  <a:schemeClr val="tx1"/>
                </a:solidFill>
                <a:latin typeface="+mn-lt"/>
                <a:ea typeface="+mn-ea"/>
                <a:cs typeface="+mn-cs"/>
              </a:rPr>
              <a:t>.</a:t>
            </a:r>
          </a:p>
          <a:p>
            <a:pPr marL="285750" indent="-285750">
              <a:buFont typeface="Arial" panose="020B0604020202020204" pitchFamily="34" charset="0"/>
              <a:buChar char="•"/>
            </a:pPr>
            <a:r>
              <a:rPr lang="sv-SE" sz="1200" kern="1200" dirty="0">
                <a:solidFill>
                  <a:schemeClr val="tx1"/>
                </a:solidFill>
                <a:latin typeface="+mn-lt"/>
                <a:ea typeface="+mn-ea"/>
                <a:cs typeface="+mn-cs"/>
              </a:rPr>
              <a:t>Företags vattenanvändning: Restriktioner för industrier och företag som använder stora mängder vatten i sin verksamhet.</a:t>
            </a:r>
          </a:p>
          <a:p>
            <a:pPr marL="285750" indent="-285750">
              <a:buFont typeface="Arial" panose="020B0604020202020204" pitchFamily="34" charset="0"/>
              <a:buChar char="•"/>
            </a:pPr>
            <a:r>
              <a:rPr lang="sv-SE" sz="1200" kern="1200" dirty="0">
                <a:solidFill>
                  <a:schemeClr val="tx1"/>
                </a:solidFill>
                <a:latin typeface="+mn-lt"/>
                <a:ea typeface="+mn-ea"/>
                <a:cs typeface="+mn-cs"/>
              </a:rPr>
              <a:t>Allmän sparsamhet: Uppmaningar till hushåll att minska vattenanvändningen genom enkla åtgärder som kortare duschar och fulla disk- och tvättmaskiner.</a:t>
            </a:r>
            <a:endParaRPr lang="sv-SE" sz="1050" b="1" kern="1200" dirty="0">
              <a:solidFill>
                <a:schemeClr val="tx1"/>
              </a:solidFill>
              <a:latin typeface="+mn-lt"/>
              <a:ea typeface="+mn-ea"/>
              <a:cs typeface="+mn-cs"/>
            </a:endParaRPr>
          </a:p>
          <a:p>
            <a:endParaRPr lang="sv-SE" dirty="0"/>
          </a:p>
        </p:txBody>
      </p:sp>
      <p:sp>
        <p:nvSpPr>
          <p:cNvPr id="4" name="Platshållare för bildnummer 3">
            <a:extLst>
              <a:ext uri="{FF2B5EF4-FFF2-40B4-BE49-F238E27FC236}">
                <a16:creationId xmlns:a16="http://schemas.microsoft.com/office/drawing/2014/main" id="{0FBF4682-6456-5CFF-75FE-3E733311BEBD}"/>
              </a:ext>
            </a:extLst>
          </p:cNvPr>
          <p:cNvSpPr>
            <a:spLocks noGrp="1"/>
          </p:cNvSpPr>
          <p:nvPr>
            <p:ph type="sldNum" sz="quarter" idx="5"/>
          </p:nvPr>
        </p:nvSpPr>
        <p:spPr/>
        <p:txBody>
          <a:bodyPr/>
          <a:lstStyle/>
          <a:p>
            <a:fld id="{14576A31-D765-4C36-8695-045A1465731A}" type="slidenum">
              <a:rPr lang="sv-SE" smtClean="0"/>
              <a:t>27</a:t>
            </a:fld>
            <a:endParaRPr lang="sv-SE"/>
          </a:p>
        </p:txBody>
      </p:sp>
    </p:spTree>
    <p:extLst>
      <p:ext uri="{BB962C8B-B14F-4D97-AF65-F5344CB8AC3E}">
        <p14:creationId xmlns:p14="http://schemas.microsoft.com/office/powerpoint/2010/main" val="2159674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13D16-1844-C14A-AA99-0DEF3B1C192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096C998-483E-3031-69CC-9AC19782C26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5B08318-8963-499B-EE59-848EFB41EAE5}"/>
              </a:ext>
            </a:extLst>
          </p:cNvPr>
          <p:cNvSpPr>
            <a:spLocks noGrp="1"/>
          </p:cNvSpPr>
          <p:nvPr>
            <p:ph type="body" idx="1"/>
          </p:nvPr>
        </p:nvSpPr>
        <p:spPr/>
        <p:txBody>
          <a:bodyPr/>
          <a:lstStyle/>
          <a:p>
            <a:r>
              <a:rPr lang="sv-SE" dirty="0"/>
              <a:t>Tips till dig som dialogledare </a:t>
            </a:r>
          </a:p>
          <a:p>
            <a:r>
              <a:rPr lang="sv-SE" b="1" dirty="0"/>
              <a:t>Är inte detta kommunikatörernas jobb? </a:t>
            </a:r>
          </a:p>
          <a:p>
            <a:r>
              <a:rPr lang="sv-SE" dirty="0"/>
              <a:t>Uppgiften är att få fram innehållet i budskapet, det vill säga den viktigaste fakta som ska framföras. Hur det sedan ska formuleras och kommuniceras ut kan kommunikatörerna hjälpa till med. </a:t>
            </a:r>
          </a:p>
          <a:p>
            <a:r>
              <a:rPr lang="sv-SE" dirty="0"/>
              <a:t>Börja med att fundera kring praktiska och teoretiska förutsättningar bland de som påverkas av beslutet. Det gör det lättare att sedan gå vidare till att formulera innehåll i budskap. </a:t>
            </a:r>
          </a:p>
          <a:p>
            <a:endParaRPr lang="sv-SE" dirty="0"/>
          </a:p>
          <a:p>
            <a:r>
              <a:rPr lang="sv-SE" dirty="0"/>
              <a:t>Tänk på följande aspekter och se exempel nedan: </a:t>
            </a:r>
          </a:p>
          <a:p>
            <a:r>
              <a:rPr lang="sv-SE" dirty="0"/>
              <a:t>• Praktiska förutsättningar: Vilka konkreta behov och utmaningar har de olika målgrupperna? Hur påverkas deras dagliga liv och verksamheter av beslutet? </a:t>
            </a:r>
          </a:p>
          <a:p>
            <a:r>
              <a:rPr lang="sv-SE" dirty="0"/>
              <a:t>• Teoretiska förutsättningar: Vilken kunskap och förståelse har målgrupperna om situationen och beslutets bakgrund? Hur kan vi anpassa budskapet för att möta deras informationsbehov? </a:t>
            </a:r>
          </a:p>
          <a:p>
            <a:endParaRPr lang="sv-SE" dirty="0"/>
          </a:p>
          <a:p>
            <a:r>
              <a:rPr lang="sv-SE" b="1" dirty="0"/>
              <a:t>Allmänheten </a:t>
            </a:r>
          </a:p>
          <a:p>
            <a:r>
              <a:rPr lang="sv-SE" dirty="0"/>
              <a:t>Kunskapsnivån kring hur kretsloppet för kommunens vatten ser ut är troligtvis låg. Därför kan information om vad vattnet används till när det inte används till att fylla poolen vara relevant. Utöver det, konkreta och korta budskap om vad man som medborgare får, och inte får, använda vatten till, och hur mycket. </a:t>
            </a:r>
          </a:p>
          <a:p>
            <a:endParaRPr lang="sv-SE" dirty="0"/>
          </a:p>
          <a:p>
            <a:r>
              <a:rPr lang="sv-SE" b="1" dirty="0"/>
              <a:t>Djurägare lantbruk och växtodlare </a:t>
            </a:r>
          </a:p>
          <a:p>
            <a:r>
              <a:rPr lang="sv-SE" dirty="0"/>
              <a:t>Djurägares fokus är djurens väl. Därför blir det viktigt att försäkra sig om att de kommer att få tillräckligt med vatten till sina djur. Därutöver är det viktigt att ge konkreta och korta budskap om vad man som medborgare får använda vatten till och hur mycket.</a:t>
            </a:r>
          </a:p>
          <a:p>
            <a:r>
              <a:rPr lang="sv-SE" dirty="0"/>
              <a:t>För lantbrukare kan det vara avgörande att få riktlinjer om alternativa vattenkällor, eventuella stödåtgärder från kommunen, och praktiska tips för vattenbesparing. Det kan också vara värdefullt att kommunicera hur lantbrukare kan samarbeta med varandra eller med kommunen för att optimera vattenanvändningen. Transparens kring beslutens bakgrund och hur de bidrar till att hantera den långvariga torkan kan också hjälpa till att bygga förtroende och förståelse bland både djurägare och lantbrukare.</a:t>
            </a:r>
          </a:p>
        </p:txBody>
      </p:sp>
      <p:sp>
        <p:nvSpPr>
          <p:cNvPr id="4" name="Platshållare för bildnummer 3">
            <a:extLst>
              <a:ext uri="{FF2B5EF4-FFF2-40B4-BE49-F238E27FC236}">
                <a16:creationId xmlns:a16="http://schemas.microsoft.com/office/drawing/2014/main" id="{408CD939-9B2C-5674-D8D4-CCDF6715613A}"/>
              </a:ext>
            </a:extLst>
          </p:cNvPr>
          <p:cNvSpPr>
            <a:spLocks noGrp="1"/>
          </p:cNvSpPr>
          <p:nvPr>
            <p:ph type="sldNum" sz="quarter" idx="5"/>
          </p:nvPr>
        </p:nvSpPr>
        <p:spPr/>
        <p:txBody>
          <a:bodyPr/>
          <a:lstStyle/>
          <a:p>
            <a:fld id="{14576A31-D765-4C36-8695-045A1465731A}" type="slidenum">
              <a:rPr lang="sv-SE" smtClean="0"/>
              <a:t>28</a:t>
            </a:fld>
            <a:endParaRPr lang="sv-SE"/>
          </a:p>
        </p:txBody>
      </p:sp>
    </p:spTree>
    <p:extLst>
      <p:ext uri="{BB962C8B-B14F-4D97-AF65-F5344CB8AC3E}">
        <p14:creationId xmlns:p14="http://schemas.microsoft.com/office/powerpoint/2010/main" val="3417259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solidFill>
                  <a:srgbClr val="000000"/>
                </a:solidFill>
                <a:effectLst/>
                <a:latin typeface="+mn-lt"/>
                <a:ea typeface="Times New Roman" panose="02020603050405020304" pitchFamily="18" charset="0"/>
                <a:cs typeface="Times New Roman" panose="02020603050405020304" pitchFamily="18" charset="0"/>
              </a:rPr>
              <a:t>En utmärkande faktor för många samhällsstörningar är kampen mot tiden. Om samhällsstörningar ska hanteras effektivt behöver vi vara proaktiva snarare än avvaktande.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solidFill>
                  <a:srgbClr val="000000"/>
                </a:solidFill>
                <a:effectLst/>
                <a:latin typeface="+mn-lt"/>
                <a:ea typeface="Times New Roman" panose="02020603050405020304" pitchFamily="18" charset="0"/>
                <a:cs typeface="Times New Roman" panose="02020603050405020304" pitchFamily="18" charset="0"/>
              </a:rPr>
              <a:t>Ett proaktivt förhållningssätt handlar bland annat om att </a:t>
            </a:r>
            <a:r>
              <a:rPr lang="sv-SE" sz="1100" b="1" dirty="0">
                <a:solidFill>
                  <a:srgbClr val="000000"/>
                </a:solidFill>
                <a:effectLst/>
                <a:latin typeface="+mn-lt"/>
                <a:ea typeface="Times New Roman" panose="02020603050405020304" pitchFamily="18" charset="0"/>
                <a:cs typeface="Times New Roman" panose="02020603050405020304" pitchFamily="18" charset="0"/>
              </a:rPr>
              <a:t>upptäcka tidiga signaler </a:t>
            </a:r>
            <a:r>
              <a:rPr lang="sv-SE" sz="1100" dirty="0">
                <a:solidFill>
                  <a:srgbClr val="000000"/>
                </a:solidFill>
                <a:effectLst/>
                <a:latin typeface="+mn-lt"/>
                <a:ea typeface="Times New Roman" panose="02020603050405020304" pitchFamily="18" charset="0"/>
                <a:cs typeface="Times New Roman" panose="02020603050405020304" pitchFamily="18" charset="0"/>
              </a:rPr>
              <a:t>och att </a:t>
            </a:r>
            <a:r>
              <a:rPr lang="sv-SE" sz="1100" b="1" dirty="0">
                <a:solidFill>
                  <a:srgbClr val="000000"/>
                </a:solidFill>
                <a:effectLst/>
                <a:latin typeface="+mn-lt"/>
                <a:ea typeface="Times New Roman" panose="02020603050405020304" pitchFamily="18" charset="0"/>
                <a:cs typeface="Times New Roman" panose="02020603050405020304" pitchFamily="18" charset="0"/>
              </a:rPr>
              <a:t>vidta konkreta åtgärder i ett tidigt skede</a:t>
            </a:r>
            <a:r>
              <a:rPr lang="sv-SE" sz="1100" dirty="0">
                <a:solidFill>
                  <a:srgbClr val="000000"/>
                </a:solidFill>
                <a:effectLst/>
                <a:latin typeface="+mn-lt"/>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aramond" panose="02020404030301010803" pitchFamily="18" charset="0"/>
                <a:ea typeface="Garamond" panose="02020404030301010803" pitchFamily="18" charset="0"/>
                <a:cs typeface="Times New Roman" panose="02020603050405020304" pitchFamily="18" charset="0"/>
              </a:rPr>
              <a:t>När vi är förutseende, flexibla och initiativrika kan vi enklare hantera komplexa och dynamiska händelseförlopp tillsammans. </a:t>
            </a:r>
            <a:endParaRPr lang="sv-SE" sz="1100" dirty="0">
              <a:solidFill>
                <a:srgbClr val="000000"/>
              </a:solidFill>
              <a:effectLst/>
              <a:latin typeface="+mn-lt"/>
              <a:ea typeface="Times New Roman" panose="02020603050405020304" pitchFamily="18" charset="0"/>
              <a:cs typeface="Times New Roman" panose="02020603050405020304" pitchFamily="18" charset="0"/>
            </a:endParaRPr>
          </a:p>
          <a:p>
            <a:endParaRPr lang="sv-SE" dirty="0"/>
          </a:p>
          <a:p>
            <a:pPr marL="0" marR="0" lvl="0" indent="0" algn="l" defTabSz="914309"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mn-lt"/>
                <a:ea typeface="Times New Roman" panose="02020603050405020304" pitchFamily="18" charset="0"/>
                <a:cs typeface="Times New Roman" panose="02020603050405020304" pitchFamily="18" charset="0"/>
              </a:rPr>
              <a:t>En utmärkande faktor för många samhällsstörningar är kampen mot tiden. Om samhällsstörningar ska hanteras effektivt behöver vi vara proaktiva snarare än avvaktande. </a:t>
            </a:r>
          </a:p>
          <a:p>
            <a:pPr marL="171450" indent="-171450">
              <a:buFont typeface="Arial" panose="020B0604020202020204" pitchFamily="34" charset="0"/>
              <a:buChar char="•"/>
            </a:pPr>
            <a:r>
              <a:rPr lang="sv-SE" sz="1200" dirty="0"/>
              <a:t>upptäcka signaler i ett tidigt skede.</a:t>
            </a:r>
          </a:p>
          <a:p>
            <a:pPr marL="171450" indent="-171450">
              <a:buFont typeface="Arial" panose="020B0604020202020204" pitchFamily="34" charset="0"/>
              <a:buChar char="•"/>
            </a:pPr>
            <a:r>
              <a:rPr lang="sv-SE" sz="1200" dirty="0"/>
              <a:t>Ta initiativ och agera utifrån det egna uppdraget.</a:t>
            </a:r>
          </a:p>
          <a:p>
            <a:pPr marL="171450" indent="-171450">
              <a:buFont typeface="Arial" panose="020B0604020202020204" pitchFamily="34" charset="0"/>
              <a:buChar char="•"/>
            </a:pPr>
            <a:r>
              <a:rPr lang="sv-SE" sz="1200" dirty="0"/>
              <a:t>Kontakta andra aktörer i ett tidigt skede.</a:t>
            </a:r>
          </a:p>
          <a:p>
            <a:pPr marL="171450" indent="-171450">
              <a:buFont typeface="Arial" panose="020B0604020202020204" pitchFamily="34" charset="0"/>
              <a:buChar char="•"/>
            </a:pPr>
            <a:r>
              <a:rPr lang="sv-SE" sz="1200" dirty="0"/>
              <a:t>Våga fatta beslut utifrån ofullständig information. </a:t>
            </a:r>
          </a:p>
          <a:p>
            <a:pPr marL="171450" indent="-171450">
              <a:buFont typeface="Arial" panose="020B0604020202020204" pitchFamily="34" charset="0"/>
              <a:buChar char="•"/>
            </a:pPr>
            <a:r>
              <a:rPr lang="sv-SE" sz="1200" dirty="0"/>
              <a:t>Hantera och planera samtidigt.</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29</a:t>
            </a:fld>
            <a:endParaRPr lang="sv-SE"/>
          </a:p>
        </p:txBody>
      </p:sp>
    </p:spTree>
    <p:extLst>
      <p:ext uri="{BB962C8B-B14F-4D97-AF65-F5344CB8AC3E}">
        <p14:creationId xmlns:p14="http://schemas.microsoft.com/office/powerpoint/2010/main" val="2563889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EDC45-2B5C-06BF-7F1D-E84FD3BA492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018BCB1-B266-093E-C005-85F27B22ED1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9F2E512-6AB5-EEB3-F177-A0E7EE0A548D}"/>
              </a:ext>
            </a:extLst>
          </p:cNvPr>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309"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309"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 </a:t>
            </a:r>
          </a:p>
          <a:p>
            <a:endParaRPr lang="sv-SE" dirty="0"/>
          </a:p>
        </p:txBody>
      </p:sp>
      <p:sp>
        <p:nvSpPr>
          <p:cNvPr id="4" name="Platshållare för bildnummer 3">
            <a:extLst>
              <a:ext uri="{FF2B5EF4-FFF2-40B4-BE49-F238E27FC236}">
                <a16:creationId xmlns:a16="http://schemas.microsoft.com/office/drawing/2014/main" id="{F3F629F7-BC2E-0EDF-688D-BCBDBEB812A0}"/>
              </a:ext>
            </a:extLst>
          </p:cNvPr>
          <p:cNvSpPr>
            <a:spLocks noGrp="1"/>
          </p:cNvSpPr>
          <p:nvPr>
            <p:ph type="sldNum" sz="quarter" idx="5"/>
          </p:nvPr>
        </p:nvSpPr>
        <p:spPr/>
        <p:txBody>
          <a:bodyPr/>
          <a:lstStyle/>
          <a:p>
            <a:fld id="{14576A31-D765-4C36-8695-045A1465731A}" type="slidenum">
              <a:rPr lang="sv-SE" smtClean="0"/>
              <a:t>30</a:t>
            </a:fld>
            <a:endParaRPr lang="sv-SE"/>
          </a:p>
        </p:txBody>
      </p:sp>
    </p:spTree>
    <p:extLst>
      <p:ext uri="{BB962C8B-B14F-4D97-AF65-F5344CB8AC3E}">
        <p14:creationId xmlns:p14="http://schemas.microsoft.com/office/powerpoint/2010/main" val="358768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latin typeface="+mn-lt"/>
            </a:endParaRPr>
          </a:p>
          <a:p>
            <a:r>
              <a:rPr lang="sv-SE" sz="1100" dirty="0">
                <a:latin typeface="+mn-lt"/>
              </a:rPr>
              <a:t>Förhållningssätt kan beskrivas som </a:t>
            </a:r>
            <a:r>
              <a:rPr lang="sv-SE" sz="1100" b="1" dirty="0">
                <a:latin typeface="+mn-lt"/>
              </a:rPr>
              <a:t>sätt att tänka som påverkar våra resonemang, attityder och agerande</a:t>
            </a:r>
            <a:r>
              <a:rPr lang="sv-SE" sz="1100" dirty="0">
                <a:latin typeface="+mn-lt"/>
              </a:rPr>
              <a:t>. De kan ses som </a:t>
            </a:r>
            <a:r>
              <a:rPr lang="sv-SE" sz="1100" b="1" dirty="0">
                <a:latin typeface="+mn-lt"/>
              </a:rPr>
              <a:t>mentala kompasser </a:t>
            </a:r>
            <a:r>
              <a:rPr lang="sv-SE" sz="1100" dirty="0">
                <a:latin typeface="+mn-lt"/>
              </a:rPr>
              <a:t>som vägleder vårt tänkande och våra handlingar på ett konstruktivt sätt. </a:t>
            </a:r>
          </a:p>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3</a:t>
            </a:fld>
            <a:endParaRPr lang="sv-SE"/>
          </a:p>
        </p:txBody>
      </p:sp>
    </p:spTree>
    <p:extLst>
      <p:ext uri="{BB962C8B-B14F-4D97-AF65-F5344CB8AC3E}">
        <p14:creationId xmlns:p14="http://schemas.microsoft.com/office/powerpoint/2010/main" val="2668485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C7AC0-9BE8-9552-DA76-71B646F743C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AD851A-562C-7474-3436-5A659EDACC1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A7CED03-D960-D1DC-EDA0-5DC43CB67DC5}"/>
              </a:ext>
            </a:extLst>
          </p:cNvPr>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309"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309"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 </a:t>
            </a:r>
          </a:p>
          <a:p>
            <a:endParaRPr lang="sv-SE" dirty="0"/>
          </a:p>
        </p:txBody>
      </p:sp>
      <p:sp>
        <p:nvSpPr>
          <p:cNvPr id="4" name="Platshållare för bildnummer 3">
            <a:extLst>
              <a:ext uri="{FF2B5EF4-FFF2-40B4-BE49-F238E27FC236}">
                <a16:creationId xmlns:a16="http://schemas.microsoft.com/office/drawing/2014/main" id="{443CB46C-20AC-C5BD-B3C8-3479EA3FA85A}"/>
              </a:ext>
            </a:extLst>
          </p:cNvPr>
          <p:cNvSpPr>
            <a:spLocks noGrp="1"/>
          </p:cNvSpPr>
          <p:nvPr>
            <p:ph type="sldNum" sz="quarter" idx="5"/>
          </p:nvPr>
        </p:nvSpPr>
        <p:spPr/>
        <p:txBody>
          <a:bodyPr/>
          <a:lstStyle/>
          <a:p>
            <a:fld id="{14576A31-D765-4C36-8695-045A1465731A}" type="slidenum">
              <a:rPr lang="sv-SE" smtClean="0"/>
              <a:t>31</a:t>
            </a:fld>
            <a:endParaRPr lang="sv-SE"/>
          </a:p>
        </p:txBody>
      </p:sp>
    </p:spTree>
    <p:extLst>
      <p:ext uri="{BB962C8B-B14F-4D97-AF65-F5344CB8AC3E}">
        <p14:creationId xmlns:p14="http://schemas.microsoft.com/office/powerpoint/2010/main" val="1559120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F44D6-B8C1-B72F-4544-0A42219CFE8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5B486CB-6453-8EC0-9C87-0EC0DCAC4E7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74CAADB-6959-938E-84AB-44401468F0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Tips till dig som dialogledare </a:t>
            </a:r>
          </a:p>
          <a:p>
            <a:r>
              <a:rPr lang="sv-SE" sz="1200" kern="1200" dirty="0">
                <a:solidFill>
                  <a:schemeClr val="tx1"/>
                </a:solidFill>
                <a:latin typeface="+mn-lt"/>
                <a:ea typeface="+mn-ea"/>
                <a:cs typeface="+mn-cs"/>
              </a:rPr>
              <a:t>Använd gärna metoden med pusselbitarna eller </a:t>
            </a:r>
            <a:r>
              <a:rPr lang="sv-SE" sz="1200" kern="1200" dirty="0" err="1">
                <a:solidFill>
                  <a:schemeClr val="tx1"/>
                </a:solidFill>
                <a:latin typeface="+mn-lt"/>
                <a:ea typeface="+mn-ea"/>
                <a:cs typeface="+mn-cs"/>
              </a:rPr>
              <a:t>mindmappen</a:t>
            </a:r>
            <a:r>
              <a:rPr lang="sv-SE" sz="1200" kern="1200" dirty="0">
                <a:solidFill>
                  <a:schemeClr val="tx1"/>
                </a:solidFill>
                <a:latin typeface="+mn-lt"/>
                <a:ea typeface="+mn-ea"/>
                <a:cs typeface="+mn-cs"/>
              </a:rPr>
              <a:t> från förhållningssättet Helhetssyn för att visualisera berörda aktörer när ni ska identifiera vilka grupper som behöver information. Tänk både offentlig verksamhet, privata aktörer och medborgargrupper.</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Exempel på proaktiva åtgärder</a:t>
            </a:r>
          </a:p>
          <a:p>
            <a:pPr marL="285750" indent="-285750">
              <a:buFont typeface="Arial" panose="020B0604020202020204" pitchFamily="34" charset="0"/>
              <a:buChar char="•"/>
            </a:pPr>
            <a:r>
              <a:rPr lang="sv-SE" sz="1200" kern="1200" dirty="0">
                <a:solidFill>
                  <a:schemeClr val="tx1"/>
                </a:solidFill>
                <a:latin typeface="+mn-lt"/>
                <a:ea typeface="+mn-ea"/>
                <a:cs typeface="+mn-cs"/>
              </a:rPr>
              <a:t>Identifiera befintliga nätverk där information om risken kan förmedlas, såsom via MSB:s veckomöten, via LRF för att nå lantbrukare eller Svenskt vatten för att nå vattentjänstföretagen.</a:t>
            </a:r>
          </a:p>
          <a:p>
            <a:pPr marL="285750" indent="-285750">
              <a:buFont typeface="Arial" panose="020B0604020202020204" pitchFamily="34" charset="0"/>
              <a:buChar char="•"/>
            </a:pPr>
            <a:r>
              <a:rPr lang="sv-SE" sz="1200" kern="1200" dirty="0">
                <a:solidFill>
                  <a:schemeClr val="tx1"/>
                </a:solidFill>
                <a:latin typeface="+mn-lt"/>
                <a:ea typeface="+mn-ea"/>
                <a:cs typeface="+mn-cs"/>
              </a:rPr>
              <a:t>Kalla berörda aktörer till ett separat samverkansmöte för att informera dem, och tillsammans fundera på förebyggande åtgärder. </a:t>
            </a:r>
          </a:p>
          <a:p>
            <a:pPr marL="285750" indent="-285750">
              <a:buFont typeface="Arial" panose="020B0604020202020204" pitchFamily="34" charset="0"/>
              <a:buChar char="•"/>
            </a:pPr>
            <a:r>
              <a:rPr lang="sv-SE" sz="1200" kern="1200" dirty="0">
                <a:solidFill>
                  <a:schemeClr val="tx1"/>
                </a:solidFill>
                <a:latin typeface="+mn-lt"/>
                <a:ea typeface="+mn-ea"/>
                <a:cs typeface="+mn-cs"/>
              </a:rPr>
              <a:t>Ta hjälp av kommunikatörer för att sprida information om risken för torka framåt sommaren. Det kan till exempel handla om att skriva en artikel eller tipsa medier.</a:t>
            </a:r>
            <a:endParaRPr lang="sv-SE" sz="1050" b="1" kern="1200" dirty="0">
              <a:solidFill>
                <a:schemeClr val="tx1"/>
              </a:solidFill>
              <a:latin typeface="+mn-lt"/>
              <a:ea typeface="+mn-ea"/>
              <a:cs typeface="+mn-cs"/>
            </a:endParaRPr>
          </a:p>
          <a:p>
            <a:endParaRPr lang="sv-SE" dirty="0"/>
          </a:p>
        </p:txBody>
      </p:sp>
      <p:sp>
        <p:nvSpPr>
          <p:cNvPr id="4" name="Platshållare för bildnummer 3">
            <a:extLst>
              <a:ext uri="{FF2B5EF4-FFF2-40B4-BE49-F238E27FC236}">
                <a16:creationId xmlns:a16="http://schemas.microsoft.com/office/drawing/2014/main" id="{77528563-97DB-AE50-7DA6-C43033D368D8}"/>
              </a:ext>
            </a:extLst>
          </p:cNvPr>
          <p:cNvSpPr>
            <a:spLocks noGrp="1"/>
          </p:cNvSpPr>
          <p:nvPr>
            <p:ph type="sldNum" sz="quarter" idx="5"/>
          </p:nvPr>
        </p:nvSpPr>
        <p:spPr/>
        <p:txBody>
          <a:bodyPr/>
          <a:lstStyle/>
          <a:p>
            <a:fld id="{14576A31-D765-4C36-8695-045A1465731A}" type="slidenum">
              <a:rPr lang="sv-SE" smtClean="0"/>
              <a:t>32</a:t>
            </a:fld>
            <a:endParaRPr lang="sv-SE"/>
          </a:p>
        </p:txBody>
      </p:sp>
    </p:spTree>
    <p:extLst>
      <p:ext uri="{BB962C8B-B14F-4D97-AF65-F5344CB8AC3E}">
        <p14:creationId xmlns:p14="http://schemas.microsoft.com/office/powerpoint/2010/main" val="4076124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569EB-F802-133D-5709-F00741BD765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9278E1-E51F-9317-E0E5-B1908AFC550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A9EEFB9-554F-5E8C-FE7B-ABAF60B5F9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Tips till dig som dialogledare </a:t>
            </a:r>
          </a:p>
          <a:p>
            <a:r>
              <a:rPr lang="sv-SE" sz="1200" b="1" kern="1200" dirty="0">
                <a:solidFill>
                  <a:schemeClr val="tx1"/>
                </a:solidFill>
                <a:latin typeface="+mn-lt"/>
                <a:ea typeface="+mn-ea"/>
                <a:cs typeface="+mn-cs"/>
              </a:rPr>
              <a:t>Exempel på negativa effekter: </a:t>
            </a:r>
          </a:p>
          <a:p>
            <a:pPr marL="285750" indent="-285750">
              <a:buFont typeface="Arial" panose="020B0604020202020204" pitchFamily="34" charset="0"/>
              <a:buChar char="•"/>
            </a:pPr>
            <a:r>
              <a:rPr lang="sv-SE" sz="1200" b="1" kern="1200" dirty="0">
                <a:solidFill>
                  <a:schemeClr val="tx1"/>
                </a:solidFill>
                <a:latin typeface="+mn-lt"/>
                <a:ea typeface="+mn-ea"/>
                <a:cs typeface="+mn-cs"/>
              </a:rPr>
              <a:t>Förlorad tid: </a:t>
            </a:r>
            <a:r>
              <a:rPr lang="sv-SE" sz="1200" kern="1200" dirty="0">
                <a:solidFill>
                  <a:schemeClr val="tx1"/>
                </a:solidFill>
                <a:latin typeface="+mn-lt"/>
                <a:ea typeface="+mn-ea"/>
                <a:cs typeface="+mn-cs"/>
              </a:rPr>
              <a:t>Utan proaktivt agerande kan värdefull tid gå förlorad, vilket kan leda till att åtgärder sätts in för sent för att effektivt förebygga eller mildra torkans effekter.</a:t>
            </a:r>
          </a:p>
          <a:p>
            <a:pPr marL="285750" indent="-285750">
              <a:buFont typeface="Arial" panose="020B0604020202020204" pitchFamily="34" charset="0"/>
              <a:buChar char="•"/>
            </a:pPr>
            <a:r>
              <a:rPr lang="sv-SE" sz="1200" b="1" kern="1200" dirty="0">
                <a:solidFill>
                  <a:schemeClr val="tx1"/>
                </a:solidFill>
                <a:latin typeface="+mn-lt"/>
                <a:ea typeface="+mn-ea"/>
                <a:cs typeface="+mn-cs"/>
              </a:rPr>
              <a:t>Större konsekvenser: </a:t>
            </a:r>
            <a:r>
              <a:rPr lang="sv-SE" sz="1200" kern="1200" dirty="0">
                <a:solidFill>
                  <a:schemeClr val="tx1"/>
                </a:solidFill>
                <a:latin typeface="+mn-lt"/>
                <a:ea typeface="+mn-ea"/>
                <a:cs typeface="+mn-cs"/>
              </a:rPr>
              <a:t>Brist på tidiga åtgärder kan resultera i mer omfattande och allvarliga konsekvenser, såsom skador på jordbruk, minskad tillgång till dricksvatten och påverkan på energiproduktion.</a:t>
            </a:r>
          </a:p>
          <a:p>
            <a:pPr marL="285750" indent="-285750">
              <a:buFont typeface="Arial" panose="020B0604020202020204" pitchFamily="34" charset="0"/>
              <a:buChar char="•"/>
            </a:pPr>
            <a:r>
              <a:rPr lang="sv-SE" sz="1200" b="1" kern="1200" dirty="0">
                <a:solidFill>
                  <a:schemeClr val="tx1"/>
                </a:solidFill>
                <a:latin typeface="+mn-lt"/>
                <a:ea typeface="+mn-ea"/>
                <a:cs typeface="+mn-cs"/>
              </a:rPr>
              <a:t>Bristande samordning och ökade kostnader: </a:t>
            </a:r>
            <a:r>
              <a:rPr lang="sv-SE" sz="1200" kern="1200" dirty="0">
                <a:solidFill>
                  <a:schemeClr val="tx1"/>
                </a:solidFill>
                <a:latin typeface="+mn-lt"/>
                <a:ea typeface="+mn-ea"/>
                <a:cs typeface="+mn-cs"/>
              </a:rPr>
              <a:t>Utan tidig kommunikation och samverkan finns det risk att samordningen mellan olika aktörer bli ineffektiv, vilket kan förvärra situationen och öka kostnaderna för att hantera krisen.</a:t>
            </a:r>
          </a:p>
          <a:p>
            <a:pPr marL="285750" indent="-285750">
              <a:buFont typeface="Arial" panose="020B0604020202020204" pitchFamily="34" charset="0"/>
              <a:buChar char="•"/>
            </a:pPr>
            <a:r>
              <a:rPr lang="sv-SE" sz="1200" b="1" kern="1200" dirty="0">
                <a:solidFill>
                  <a:schemeClr val="tx1"/>
                </a:solidFill>
                <a:latin typeface="+mn-lt"/>
                <a:ea typeface="+mn-ea"/>
                <a:cs typeface="+mn-cs"/>
              </a:rPr>
              <a:t>Informationsvakuum: </a:t>
            </a:r>
            <a:r>
              <a:rPr lang="sv-SE" sz="1200" kern="1200" dirty="0">
                <a:solidFill>
                  <a:schemeClr val="tx1"/>
                </a:solidFill>
                <a:latin typeface="+mn-lt"/>
                <a:ea typeface="+mn-ea"/>
                <a:cs typeface="+mn-cs"/>
              </a:rPr>
              <a:t>Om myndigheten inte kommunicerar proaktivt, kan det skapa ett informationsvakuum där allmänheten söker information från osäkra källor, vilket kan leda till ryktesspridning och missnöje.</a:t>
            </a:r>
          </a:p>
          <a:p>
            <a:pPr marL="285750" indent="-285750">
              <a:buFont typeface="Arial" panose="020B0604020202020204" pitchFamily="34" charset="0"/>
              <a:buChar char="•"/>
            </a:pPr>
            <a:r>
              <a:rPr lang="sv-SE" sz="1200" b="1" kern="1200" dirty="0">
                <a:solidFill>
                  <a:schemeClr val="tx1"/>
                </a:solidFill>
                <a:latin typeface="+mn-lt"/>
                <a:ea typeface="+mn-ea"/>
                <a:cs typeface="+mn-cs"/>
              </a:rPr>
              <a:t>Försämrat förtroende: </a:t>
            </a:r>
            <a:r>
              <a:rPr lang="sv-SE" sz="1200" kern="1200" dirty="0">
                <a:solidFill>
                  <a:schemeClr val="tx1"/>
                </a:solidFill>
                <a:latin typeface="+mn-lt"/>
                <a:ea typeface="+mn-ea"/>
                <a:cs typeface="+mn-cs"/>
              </a:rPr>
              <a:t>Brist på proaktivitet kan påverka allmänhetens förtroende för myndighetens förmåga att hantera krisen, vilket kan göra det svårare att få allmänheten att följa nödvändiga rekommendationer och restriktioner.</a:t>
            </a:r>
          </a:p>
          <a:p>
            <a:pPr marL="285750" indent="-285750">
              <a:buFont typeface="Arial" panose="020B0604020202020204" pitchFamily="34" charset="0"/>
              <a:buChar char="•"/>
            </a:pPr>
            <a:r>
              <a:rPr lang="sv-SE" sz="1200" b="1" kern="1200" dirty="0">
                <a:solidFill>
                  <a:schemeClr val="tx1"/>
                </a:solidFill>
                <a:latin typeface="+mn-lt"/>
                <a:ea typeface="+mn-ea"/>
                <a:cs typeface="+mn-cs"/>
              </a:rPr>
              <a:t>Acceptans: </a:t>
            </a:r>
            <a:r>
              <a:rPr lang="sv-SE" sz="1200" kern="1200" dirty="0">
                <a:solidFill>
                  <a:schemeClr val="tx1"/>
                </a:solidFill>
                <a:latin typeface="+mn-lt"/>
                <a:ea typeface="+mn-ea"/>
                <a:cs typeface="+mn-cs"/>
              </a:rPr>
              <a:t>Utan en proaktiv strategi kan det bli svårare att snabbt anpassa planer och resurser när ny information eller förändringar i situationen uppstår, vilket kan försvåra hanteringen av krisen.</a:t>
            </a:r>
            <a:endParaRPr lang="sv-SE" sz="1100" kern="1200" dirty="0">
              <a:solidFill>
                <a:schemeClr val="tx1"/>
              </a:solidFill>
              <a:latin typeface="+mn-lt"/>
              <a:ea typeface="+mn-ea"/>
              <a:cs typeface="+mn-cs"/>
            </a:endParaRPr>
          </a:p>
          <a:p>
            <a:endParaRPr lang="sv-SE" dirty="0"/>
          </a:p>
        </p:txBody>
      </p:sp>
      <p:sp>
        <p:nvSpPr>
          <p:cNvPr id="4" name="Platshållare för bildnummer 3">
            <a:extLst>
              <a:ext uri="{FF2B5EF4-FFF2-40B4-BE49-F238E27FC236}">
                <a16:creationId xmlns:a16="http://schemas.microsoft.com/office/drawing/2014/main" id="{2FB45C82-C25D-1C6E-F4B3-0C70F5D52DDA}"/>
              </a:ext>
            </a:extLst>
          </p:cNvPr>
          <p:cNvSpPr>
            <a:spLocks noGrp="1"/>
          </p:cNvSpPr>
          <p:nvPr>
            <p:ph type="sldNum" sz="quarter" idx="5"/>
          </p:nvPr>
        </p:nvSpPr>
        <p:spPr/>
        <p:txBody>
          <a:bodyPr/>
          <a:lstStyle/>
          <a:p>
            <a:fld id="{14576A31-D765-4C36-8695-045A1465731A}" type="slidenum">
              <a:rPr lang="sv-SE" smtClean="0"/>
              <a:t>33</a:t>
            </a:fld>
            <a:endParaRPr lang="sv-SE"/>
          </a:p>
        </p:txBody>
      </p:sp>
    </p:spTree>
    <p:extLst>
      <p:ext uri="{BB962C8B-B14F-4D97-AF65-F5344CB8AC3E}">
        <p14:creationId xmlns:p14="http://schemas.microsoft.com/office/powerpoint/2010/main" val="4043058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Beslutsfattande är en central del i hanteringen av samhällsstörningar. Det kan till exempel handla om beslut om inriktning, prioriteringar och åtgärder. Ibland fattar olika aktörer bristfälliga beslut som inte löser de aktuella hjälpbehoven och i vissa fall kan besluten utebli helt. </a:t>
            </a:r>
          </a:p>
          <a:p>
            <a:endParaRPr lang="sv-SE" sz="1100" dirty="0"/>
          </a:p>
          <a:p>
            <a:r>
              <a:rPr lang="sv-SE" sz="1100" dirty="0"/>
              <a:t>Så fattar ni medvetna beslut: </a:t>
            </a:r>
          </a:p>
          <a:p>
            <a:r>
              <a:rPr lang="sv-SE" sz="1100" dirty="0"/>
              <a:t>• Använd analys i beslutsfattandet. </a:t>
            </a:r>
          </a:p>
          <a:p>
            <a:r>
              <a:rPr lang="sv-SE" sz="1100" dirty="0"/>
              <a:t>• Sträva efter ett tillräckligt bra beslut snarare än det perfekta.</a:t>
            </a:r>
          </a:p>
          <a:p>
            <a:r>
              <a:rPr lang="sv-SE" sz="1100" dirty="0"/>
              <a:t>• Fatta beslut tillsammans med andra.</a:t>
            </a:r>
          </a:p>
          <a:p>
            <a:r>
              <a:rPr lang="sv-SE" sz="1100" dirty="0"/>
              <a:t>• Fatta beslut baserat på antaganden och scenarier.</a:t>
            </a:r>
            <a:endParaRPr lang="sv-SE" sz="1100" dirty="0">
              <a:latin typeface="+mn-lt"/>
            </a:endParaRPr>
          </a:p>
        </p:txBody>
      </p:sp>
      <p:sp>
        <p:nvSpPr>
          <p:cNvPr id="4" name="Platshållare för bildnummer 3"/>
          <p:cNvSpPr>
            <a:spLocks noGrp="1"/>
          </p:cNvSpPr>
          <p:nvPr>
            <p:ph type="sldNum" sz="quarter" idx="5"/>
          </p:nvPr>
        </p:nvSpPr>
        <p:spPr/>
        <p:txBody>
          <a:bodyPr/>
          <a:lstStyle/>
          <a:p>
            <a:fld id="{14576A31-D765-4C36-8695-045A1465731A}" type="slidenum">
              <a:rPr lang="sv-SE" smtClean="0"/>
              <a:t>34</a:t>
            </a:fld>
            <a:endParaRPr lang="sv-SE"/>
          </a:p>
        </p:txBody>
      </p:sp>
    </p:spTree>
    <p:extLst>
      <p:ext uri="{BB962C8B-B14F-4D97-AF65-F5344CB8AC3E}">
        <p14:creationId xmlns:p14="http://schemas.microsoft.com/office/powerpoint/2010/main" val="1005274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FEFA0-CED9-139D-9C90-57E8F68A7EC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99C424D-F353-A23E-7BCD-4A903BF1FB3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29B2E96-B2FA-6808-7CD2-1E01EB4C7676}"/>
              </a:ext>
            </a:extLst>
          </p:cNvPr>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309"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 </a:t>
            </a:r>
          </a:p>
          <a:p>
            <a:endParaRPr lang="sv-SE" dirty="0"/>
          </a:p>
        </p:txBody>
      </p:sp>
      <p:sp>
        <p:nvSpPr>
          <p:cNvPr id="4" name="Platshållare för bildnummer 3">
            <a:extLst>
              <a:ext uri="{FF2B5EF4-FFF2-40B4-BE49-F238E27FC236}">
                <a16:creationId xmlns:a16="http://schemas.microsoft.com/office/drawing/2014/main" id="{34F6AD06-F458-B0EE-A20D-32E79B372D34}"/>
              </a:ext>
            </a:extLst>
          </p:cNvPr>
          <p:cNvSpPr>
            <a:spLocks noGrp="1"/>
          </p:cNvSpPr>
          <p:nvPr>
            <p:ph type="sldNum" sz="quarter" idx="5"/>
          </p:nvPr>
        </p:nvSpPr>
        <p:spPr/>
        <p:txBody>
          <a:bodyPr/>
          <a:lstStyle/>
          <a:p>
            <a:fld id="{14576A31-D765-4C36-8695-045A1465731A}" type="slidenum">
              <a:rPr lang="sv-SE" smtClean="0"/>
              <a:t>35</a:t>
            </a:fld>
            <a:endParaRPr lang="sv-SE"/>
          </a:p>
        </p:txBody>
      </p:sp>
    </p:spTree>
    <p:extLst>
      <p:ext uri="{BB962C8B-B14F-4D97-AF65-F5344CB8AC3E}">
        <p14:creationId xmlns:p14="http://schemas.microsoft.com/office/powerpoint/2010/main" val="2739418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D00CE-A7FD-7373-6992-50A8CB69EC9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2AA14B6-E241-BAC8-57D7-D883746F303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64A6AD3-BC19-C23B-0DEC-1C65A8549DFF}"/>
              </a:ext>
            </a:extLst>
          </p:cNvPr>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mn-lt"/>
                <a:ea typeface="Times New Roman" panose="02020603050405020304" pitchFamily="18" charset="0"/>
                <a:cs typeface="Times New Roman" panose="02020603050405020304" pitchFamily="18" charset="0"/>
              </a:rPr>
              <a:t>Scenariot är förkortat i den här bilden, läs hela i </a:t>
            </a:r>
            <a:r>
              <a:rPr lang="sv-SE" sz="1200" dirty="0" err="1">
                <a:solidFill>
                  <a:srgbClr val="000000"/>
                </a:solidFill>
                <a:effectLst/>
                <a:latin typeface="+mn-lt"/>
                <a:ea typeface="Times New Roman" panose="02020603050405020304" pitchFamily="18" charset="0"/>
                <a:cs typeface="Times New Roman" panose="02020603050405020304" pitchFamily="18" charset="0"/>
              </a:rPr>
              <a:t>pdf:en</a:t>
            </a:r>
            <a:r>
              <a:rPr lang="sv-SE" sz="1200" dirty="0">
                <a:solidFill>
                  <a:srgbClr val="000000"/>
                </a:solidFill>
                <a:effectLst/>
                <a:latin typeface="+mn-lt"/>
                <a:ea typeface="Times New Roman" panose="02020603050405020304" pitchFamily="18" charset="0"/>
                <a:cs typeface="Times New Roman" panose="02020603050405020304" pitchFamily="18" charset="0"/>
              </a:rPr>
              <a:t>.</a:t>
            </a:r>
          </a:p>
          <a:p>
            <a:pPr marL="0" marR="0" lvl="0" indent="0" algn="l" defTabSz="914309"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309"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 </a:t>
            </a:r>
          </a:p>
          <a:p>
            <a:endParaRPr lang="sv-SE" dirty="0"/>
          </a:p>
        </p:txBody>
      </p:sp>
      <p:sp>
        <p:nvSpPr>
          <p:cNvPr id="4" name="Platshållare för bildnummer 3">
            <a:extLst>
              <a:ext uri="{FF2B5EF4-FFF2-40B4-BE49-F238E27FC236}">
                <a16:creationId xmlns:a16="http://schemas.microsoft.com/office/drawing/2014/main" id="{3C6DD648-DD7E-774B-1A5B-92FF54AC061C}"/>
              </a:ext>
            </a:extLst>
          </p:cNvPr>
          <p:cNvSpPr>
            <a:spLocks noGrp="1"/>
          </p:cNvSpPr>
          <p:nvPr>
            <p:ph type="sldNum" sz="quarter" idx="5"/>
          </p:nvPr>
        </p:nvSpPr>
        <p:spPr/>
        <p:txBody>
          <a:bodyPr/>
          <a:lstStyle/>
          <a:p>
            <a:fld id="{14576A31-D765-4C36-8695-045A1465731A}" type="slidenum">
              <a:rPr lang="sv-SE" smtClean="0"/>
              <a:t>36</a:t>
            </a:fld>
            <a:endParaRPr lang="sv-SE"/>
          </a:p>
        </p:txBody>
      </p:sp>
    </p:spTree>
    <p:extLst>
      <p:ext uri="{BB962C8B-B14F-4D97-AF65-F5344CB8AC3E}">
        <p14:creationId xmlns:p14="http://schemas.microsoft.com/office/powerpoint/2010/main" val="533835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A7FE1-58B1-5179-E0A5-05D9434D107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0F3F9E6-E7A2-BDE3-67D3-C46AB2B55B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D8FD9F3-DFDF-11B9-626E-F4143D489556}"/>
              </a:ext>
            </a:extLst>
          </p:cNvPr>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309"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 </a:t>
            </a:r>
            <a:r>
              <a:rPr lang="sv-SE" sz="1050" dirty="0"/>
              <a:t>Tips till dig som dialogledare </a:t>
            </a: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Fakta i tabellen: </a:t>
            </a:r>
            <a:r>
              <a:rPr lang="sv-SE" sz="1200" kern="1200" dirty="0">
                <a:solidFill>
                  <a:schemeClr val="tx1"/>
                </a:solidFill>
                <a:latin typeface="+mn-lt"/>
                <a:ea typeface="+mn-ea"/>
                <a:cs typeface="+mn-cs"/>
              </a:rPr>
              <a:t>Scenariot och beslutsunderlaget är fiktivt. Led diskussionerna bort från vad som är korrekt eller inte rent faktamässigt i de olika kolumnerna och styr i stället i dem på att väga olika alternativ mot varandra.</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Ställ följdfrågor: </a:t>
            </a:r>
            <a:r>
              <a:rPr lang="sv-SE" sz="1200" kern="1200" dirty="0">
                <a:solidFill>
                  <a:schemeClr val="tx1"/>
                </a:solidFill>
                <a:latin typeface="+mn-lt"/>
                <a:ea typeface="+mn-ea"/>
                <a:cs typeface="+mn-cs"/>
              </a:rPr>
              <a:t>Fördjupa diskussionen genom att fråga ”Vilka andra faktorer kan påverka valet av hamn?” eller ”Vad finns det för alternativ till att föra fartyget till en hamn om det visar sig att ett haveri är nära förestående?”</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Uppmuntra jämförelser: </a:t>
            </a:r>
            <a:r>
              <a:rPr lang="sv-SE" sz="1200" kern="1200" dirty="0">
                <a:solidFill>
                  <a:schemeClr val="tx1"/>
                </a:solidFill>
                <a:latin typeface="+mn-lt"/>
                <a:ea typeface="+mn-ea"/>
                <a:cs typeface="+mn-cs"/>
              </a:rPr>
              <a:t>Be deltagarna att jämföra de olika hamnarna baserat på kriterierna och diskutera för- och nackdelar med varje alternativ såsom:</a:t>
            </a:r>
          </a:p>
          <a:p>
            <a:r>
              <a:rPr lang="sv-SE" sz="1200" kern="1200" dirty="0">
                <a:solidFill>
                  <a:schemeClr val="tx1"/>
                </a:solidFill>
                <a:latin typeface="+mn-lt"/>
                <a:ea typeface="+mn-ea"/>
                <a:cs typeface="+mn-cs"/>
              </a:rPr>
              <a:t>• Är några kriterier viktigare än andra?</a:t>
            </a:r>
          </a:p>
          <a:p>
            <a:r>
              <a:rPr lang="sv-SE" sz="1200" kern="1200" dirty="0">
                <a:solidFill>
                  <a:schemeClr val="tx1"/>
                </a:solidFill>
                <a:latin typeface="+mn-lt"/>
                <a:ea typeface="+mn-ea"/>
                <a:cs typeface="+mn-cs"/>
              </a:rPr>
              <a:t>• Går det att rangordna kriterierna?</a:t>
            </a:r>
          </a:p>
          <a:p>
            <a:r>
              <a:rPr lang="sv-SE" sz="1200" kern="1200" dirty="0">
                <a:solidFill>
                  <a:schemeClr val="tx1"/>
                </a:solidFill>
                <a:latin typeface="+mn-lt"/>
                <a:ea typeface="+mn-ea"/>
                <a:cs typeface="+mn-cs"/>
              </a:rPr>
              <a:t>• Vilka hamnar uppfyller flest kriterier?</a:t>
            </a:r>
          </a:p>
          <a:p>
            <a:r>
              <a:rPr lang="sv-SE" sz="1200" kern="1200" dirty="0">
                <a:solidFill>
                  <a:schemeClr val="tx1"/>
                </a:solidFill>
                <a:latin typeface="+mn-lt"/>
                <a:ea typeface="+mn-ea"/>
                <a:cs typeface="+mn-cs"/>
              </a:rPr>
              <a:t>• Finns det några hamnar vi bör undvika baserat på dessa kriterier?</a:t>
            </a:r>
          </a:p>
          <a:p>
            <a:endParaRPr lang="sv-SE" dirty="0"/>
          </a:p>
        </p:txBody>
      </p:sp>
      <p:sp>
        <p:nvSpPr>
          <p:cNvPr id="4" name="Platshållare för bildnummer 3">
            <a:extLst>
              <a:ext uri="{FF2B5EF4-FFF2-40B4-BE49-F238E27FC236}">
                <a16:creationId xmlns:a16="http://schemas.microsoft.com/office/drawing/2014/main" id="{A79E0C9A-4D9D-A357-E681-5FA051E19FDD}"/>
              </a:ext>
            </a:extLst>
          </p:cNvPr>
          <p:cNvSpPr>
            <a:spLocks noGrp="1"/>
          </p:cNvSpPr>
          <p:nvPr>
            <p:ph type="sldNum" sz="quarter" idx="5"/>
          </p:nvPr>
        </p:nvSpPr>
        <p:spPr/>
        <p:txBody>
          <a:bodyPr/>
          <a:lstStyle/>
          <a:p>
            <a:fld id="{14576A31-D765-4C36-8695-045A1465731A}" type="slidenum">
              <a:rPr lang="sv-SE" smtClean="0"/>
              <a:t>37</a:t>
            </a:fld>
            <a:endParaRPr lang="sv-SE"/>
          </a:p>
        </p:txBody>
      </p:sp>
    </p:spTree>
    <p:extLst>
      <p:ext uri="{BB962C8B-B14F-4D97-AF65-F5344CB8AC3E}">
        <p14:creationId xmlns:p14="http://schemas.microsoft.com/office/powerpoint/2010/main" val="373909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A735B-E326-6C9D-66F5-4734A4D3E00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2ED1DA2-27AF-619D-17BF-64136D7DB27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E97E05C-3DE9-0D43-6288-A95F17F9F8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Tips till dig som dialogledare </a:t>
            </a:r>
          </a:p>
          <a:p>
            <a:r>
              <a:rPr lang="sv-SE" sz="1200" b="1" kern="1200" dirty="0">
                <a:solidFill>
                  <a:schemeClr val="tx1"/>
                </a:solidFill>
                <a:latin typeface="+mn-lt"/>
                <a:ea typeface="+mn-ea"/>
                <a:cs typeface="+mn-cs"/>
              </a:rPr>
              <a:t>Ställ följdfrågor: </a:t>
            </a:r>
            <a:r>
              <a:rPr lang="sv-SE" sz="1200" kern="1200" dirty="0">
                <a:solidFill>
                  <a:schemeClr val="tx1"/>
                </a:solidFill>
                <a:latin typeface="+mn-lt"/>
                <a:ea typeface="+mn-ea"/>
                <a:cs typeface="+mn-cs"/>
              </a:rPr>
              <a:t>Hjälp deltagarna att fördjupa sina reflektioner genom att ställa följdfrågor som ”Vad bygger intuitiva beslut på?” eller ”Vilka steg tar du när du fattar beslut analytiskt?”</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Ge exempel: </a:t>
            </a:r>
            <a:r>
              <a:rPr lang="sv-SE" sz="1200" kern="1200" dirty="0">
                <a:solidFill>
                  <a:schemeClr val="tx1"/>
                </a:solidFill>
                <a:latin typeface="+mn-lt"/>
                <a:ea typeface="+mn-ea"/>
                <a:cs typeface="+mn-cs"/>
              </a:rPr>
              <a:t>Dela med dig av egna erfarenheter eller exempel på situationer där beslut har fattats intuitivt eller analytiskt. Detta kan hjälpa deltagarna </a:t>
            </a:r>
          </a:p>
          <a:p>
            <a:r>
              <a:rPr lang="sv-SE" sz="1200" kern="1200" dirty="0">
                <a:solidFill>
                  <a:schemeClr val="tx1"/>
                </a:solidFill>
                <a:latin typeface="+mn-lt"/>
                <a:ea typeface="+mn-ea"/>
                <a:cs typeface="+mn-cs"/>
              </a:rPr>
              <a:t>att relatera till frågan och tänka på sina egna erfarenheter.</a:t>
            </a: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Uppmuntra jämförelser: </a:t>
            </a:r>
            <a:r>
              <a:rPr lang="sv-SE" sz="1200" kern="1200" dirty="0">
                <a:solidFill>
                  <a:schemeClr val="tx1"/>
                </a:solidFill>
                <a:latin typeface="+mn-lt"/>
                <a:ea typeface="+mn-ea"/>
                <a:cs typeface="+mn-cs"/>
              </a:rPr>
              <a:t>Be deltagarna att jämföra hur de fattar beslut i olika sammanhang, till exempel på jobbet kontra privat. Detta kan ge insikt i hur deras beslutsprocesser varierar beroende på situationen.</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 att komma i gång med att reflektera över ett nyligen fattat beslut i egen organisation kan du hjälpa deltagarna att utforska detaljer kring beslutet genom att fråga ”Vilka faktorer togs i beaktning inför beslutet?” och ”Vilka var involverade i beslutsprocessen?”.</a:t>
            </a:r>
          </a:p>
        </p:txBody>
      </p:sp>
      <p:sp>
        <p:nvSpPr>
          <p:cNvPr id="4" name="Platshållare för bildnummer 3">
            <a:extLst>
              <a:ext uri="{FF2B5EF4-FFF2-40B4-BE49-F238E27FC236}">
                <a16:creationId xmlns:a16="http://schemas.microsoft.com/office/drawing/2014/main" id="{6E372951-44EC-0152-9ED4-E8B896796215}"/>
              </a:ext>
            </a:extLst>
          </p:cNvPr>
          <p:cNvSpPr>
            <a:spLocks noGrp="1"/>
          </p:cNvSpPr>
          <p:nvPr>
            <p:ph type="sldNum" sz="quarter" idx="5"/>
          </p:nvPr>
        </p:nvSpPr>
        <p:spPr/>
        <p:txBody>
          <a:bodyPr/>
          <a:lstStyle/>
          <a:p>
            <a:fld id="{14576A31-D765-4C36-8695-045A1465731A}" type="slidenum">
              <a:rPr lang="sv-SE" smtClean="0"/>
              <a:t>38</a:t>
            </a:fld>
            <a:endParaRPr lang="sv-SE"/>
          </a:p>
        </p:txBody>
      </p:sp>
    </p:spTree>
    <p:extLst>
      <p:ext uri="{BB962C8B-B14F-4D97-AF65-F5344CB8AC3E}">
        <p14:creationId xmlns:p14="http://schemas.microsoft.com/office/powerpoint/2010/main" val="2572559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39</a:t>
            </a:fld>
            <a:endParaRPr lang="sv-SE"/>
          </a:p>
        </p:txBody>
      </p:sp>
    </p:spTree>
    <p:extLst>
      <p:ext uri="{BB962C8B-B14F-4D97-AF65-F5344CB8AC3E}">
        <p14:creationId xmlns:p14="http://schemas.microsoft.com/office/powerpoint/2010/main" val="214674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07A840EA-8E68-436E-B7CD-F6B100127CA0}"/>
              </a:ext>
            </a:extLst>
          </p:cNvPr>
          <p:cNvSpPr>
            <a:spLocks noGrp="1" noRot="1" noChangeAspect="1" noTextEdit="1"/>
          </p:cNvSpPr>
          <p:nvPr>
            <p:ph type="sldImg"/>
          </p:nvPr>
        </p:nvSpPr>
        <p:spPr bwMode="auto">
          <a:xfrm>
            <a:off x="441325" y="1233488"/>
            <a:ext cx="5956300" cy="335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408B02E-5720-4259-BCBF-73A3637F1437}"/>
              </a:ext>
            </a:extLst>
          </p:cNvPr>
          <p:cNvSpPr>
            <a:spLocks noGrp="1"/>
          </p:cNvSpPr>
          <p:nvPr>
            <p:ph type="body" idx="1"/>
          </p:nvPr>
        </p:nvSpPr>
        <p:spPr/>
        <p:txBody>
          <a:bodyPr/>
          <a:lstStyle/>
          <a:p>
            <a:pPr fontAlgn="auto">
              <a:spcBef>
                <a:spcPts val="0"/>
              </a:spcBef>
              <a:spcAft>
                <a:spcPts val="0"/>
              </a:spcAft>
              <a:defRPr/>
            </a:pPr>
            <a:r>
              <a:rPr lang="sv-SE" dirty="0"/>
              <a:t>• Se helheten! Se den egna organisationen som en del av en helhet – en pusselbit i ett större system. När vi har helhetssyn tar vi ansvar för det egna uppdraget samtidigt som vi aktivt bidrar till att den gemensamma hanteringen blir så effektiv som möjligt. </a:t>
            </a:r>
          </a:p>
          <a:p>
            <a:pPr fontAlgn="auto">
              <a:spcBef>
                <a:spcPts val="0"/>
              </a:spcBef>
              <a:spcAft>
                <a:spcPts val="0"/>
              </a:spcAft>
              <a:defRPr/>
            </a:pPr>
            <a:r>
              <a:rPr lang="sv-SE" dirty="0"/>
              <a:t>• Ha perspektivförståelse! Sätt er in i – och förstå – andras perspektiv som komplement till det egna. Om vi är nyfikna, ställer frågor, lyssnar och aktivt försöker förstå andras perspektiv får vi en mer heltäckande bild av samhällsstörningen och hjälpbehoven. </a:t>
            </a:r>
          </a:p>
          <a:p>
            <a:pPr fontAlgn="auto">
              <a:spcBef>
                <a:spcPts val="0"/>
              </a:spcBef>
              <a:spcAft>
                <a:spcPts val="0"/>
              </a:spcAft>
              <a:defRPr/>
            </a:pPr>
            <a:r>
              <a:rPr lang="sv-SE" dirty="0"/>
              <a:t>• Lyssna in och kommunicera aktivt! På så vis kan vi bättre förstå informationsbehov hos varandra och anpassa vår information till de som ska ta emot och agera utifrån den. Ett </a:t>
            </a:r>
            <a:r>
              <a:rPr lang="sv-SE" dirty="0" err="1"/>
              <a:t>kommunikativt</a:t>
            </a:r>
            <a:r>
              <a:rPr lang="sv-SE" dirty="0"/>
              <a:t> förhållningssätt påverkar även förtroendet positivt – dels mellan samverkande aktörer, dels gällande allmänhetens förtroende för myndigheternas och samhällets förmåga att hantera samhällsstörningar </a:t>
            </a:r>
          </a:p>
          <a:p>
            <a:pPr fontAlgn="auto">
              <a:spcBef>
                <a:spcPts val="0"/>
              </a:spcBef>
              <a:spcAft>
                <a:spcPts val="0"/>
              </a:spcAft>
              <a:defRPr/>
            </a:pPr>
            <a:r>
              <a:rPr lang="sv-SE" dirty="0"/>
              <a:t>• Var proaktiv! Agera på tidiga signaler och vidta konkreta åtgärder i ett tidigt skede. När vi är förutseende, flexibla och initiativrika kan vi enklare hantera komplexa och dynamiska händelseförlopp tillsammans. </a:t>
            </a:r>
          </a:p>
          <a:p>
            <a:pPr fontAlgn="auto">
              <a:spcBef>
                <a:spcPts val="0"/>
              </a:spcBef>
              <a:spcAft>
                <a:spcPts val="0"/>
              </a:spcAft>
              <a:defRPr/>
            </a:pPr>
            <a:r>
              <a:rPr lang="sv-SE" dirty="0"/>
              <a:t>• Ta medvetna beslut! Det handlar dels om att vara medveten om hur vi människor fattar beslut, dels om att fatta beslut på ett mer medvetet sätt.</a:t>
            </a:r>
          </a:p>
        </p:txBody>
      </p:sp>
      <p:sp>
        <p:nvSpPr>
          <p:cNvPr id="20484" name="Platshållare för bildnummer 3">
            <a:extLst>
              <a:ext uri="{FF2B5EF4-FFF2-40B4-BE49-F238E27FC236}">
                <a16:creationId xmlns:a16="http://schemas.microsoft.com/office/drawing/2014/main" id="{5B7B5F8B-C6A8-45E0-8FF2-1DE480DB8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41828A-3D79-4591-8C0B-8E124E4D4D2D}"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141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4DAFA-7FAD-7DD7-30F2-5D85D02A938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BF106D9-0066-2CDC-5A7A-94E00990F82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D41E5DE-657B-D2AB-114C-F98FD15F4707}"/>
              </a:ext>
            </a:extLst>
          </p:cNvPr>
          <p:cNvSpPr>
            <a:spLocks noGrp="1"/>
          </p:cNvSpPr>
          <p:nvPr>
            <p:ph type="body" idx="1"/>
          </p:nvPr>
        </p:nvSpPr>
        <p:spPr/>
        <p:txBody>
          <a:bodyPr/>
          <a:lstStyle/>
          <a:p>
            <a:endParaRPr lang="sv-SE" sz="1100" dirty="0">
              <a:latin typeface="+mn-lt"/>
            </a:endParaRPr>
          </a:p>
          <a:p>
            <a:r>
              <a:rPr lang="sv-SE" dirty="0"/>
              <a:t>Ju fler som känner till och agerar utifrån förhållningssätten, desto större är sannolikheten att vi förstår varandra och agerar tillsammans på ett effektivt sätt vid gemensam hantering av samhällsstörningar. </a:t>
            </a:r>
          </a:p>
          <a:p>
            <a:endParaRPr lang="sv-SE" dirty="0"/>
          </a:p>
          <a:p>
            <a:r>
              <a:rPr lang="sv-SE" dirty="0"/>
              <a:t>Materialet ska användas som ett stöd för dialog hos aktörer som kan komma att arbeta med samverkan vid hantering av samhällsstörningar. Både grupper med liten och stor erfarenhet av samverkan vid hantering av </a:t>
            </a:r>
          </a:p>
          <a:p>
            <a:r>
              <a:rPr lang="sv-SE" dirty="0"/>
              <a:t>samhällsstörningar kan gynnas av att nyttja dialogstödet. </a:t>
            </a:r>
          </a:p>
        </p:txBody>
      </p:sp>
      <p:sp>
        <p:nvSpPr>
          <p:cNvPr id="4" name="Platshållare för bildnummer 3">
            <a:extLst>
              <a:ext uri="{FF2B5EF4-FFF2-40B4-BE49-F238E27FC236}">
                <a16:creationId xmlns:a16="http://schemas.microsoft.com/office/drawing/2014/main" id="{55DDF130-8C9D-4175-CD07-8F83623975E7}"/>
              </a:ext>
            </a:extLst>
          </p:cNvPr>
          <p:cNvSpPr>
            <a:spLocks noGrp="1"/>
          </p:cNvSpPr>
          <p:nvPr>
            <p:ph type="sldNum" sz="quarter" idx="5"/>
          </p:nvPr>
        </p:nvSpPr>
        <p:spPr/>
        <p:txBody>
          <a:bodyPr/>
          <a:lstStyle/>
          <a:p>
            <a:fld id="{14576A31-D765-4C36-8695-045A1465731A}" type="slidenum">
              <a:rPr lang="sv-SE" smtClean="0"/>
              <a:t>5</a:t>
            </a:fld>
            <a:endParaRPr lang="sv-SE"/>
          </a:p>
        </p:txBody>
      </p:sp>
    </p:spTree>
    <p:extLst>
      <p:ext uri="{BB962C8B-B14F-4D97-AF65-F5344CB8AC3E}">
        <p14:creationId xmlns:p14="http://schemas.microsoft.com/office/powerpoint/2010/main" val="292641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10B08-0DD7-1E25-9AC1-CF0DE78EAC6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89C409B-7D29-0BC4-C768-5F8CE65854C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AAA5C7B-F32C-EF66-48CC-9D2AB181700D}"/>
              </a:ext>
            </a:extLst>
          </p:cNvPr>
          <p:cNvSpPr>
            <a:spLocks noGrp="1"/>
          </p:cNvSpPr>
          <p:nvPr>
            <p:ph type="body" idx="1"/>
          </p:nvPr>
        </p:nvSpPr>
        <p:spPr/>
        <p:txBody>
          <a:bodyPr/>
          <a:lstStyle/>
          <a:p>
            <a:endParaRPr lang="sv-SE" sz="1100" dirty="0">
              <a:latin typeface="+mn-lt"/>
            </a:endParaRPr>
          </a:p>
        </p:txBody>
      </p:sp>
      <p:sp>
        <p:nvSpPr>
          <p:cNvPr id="4" name="Platshållare för bildnummer 3">
            <a:extLst>
              <a:ext uri="{FF2B5EF4-FFF2-40B4-BE49-F238E27FC236}">
                <a16:creationId xmlns:a16="http://schemas.microsoft.com/office/drawing/2014/main" id="{38081DFA-F07F-9352-8089-305A7184AF67}"/>
              </a:ext>
            </a:extLst>
          </p:cNvPr>
          <p:cNvSpPr>
            <a:spLocks noGrp="1"/>
          </p:cNvSpPr>
          <p:nvPr>
            <p:ph type="sldNum" sz="quarter" idx="5"/>
          </p:nvPr>
        </p:nvSpPr>
        <p:spPr/>
        <p:txBody>
          <a:bodyPr/>
          <a:lstStyle/>
          <a:p>
            <a:fld id="{14576A31-D765-4C36-8695-045A1465731A}" type="slidenum">
              <a:rPr lang="sv-SE" smtClean="0"/>
              <a:t>6</a:t>
            </a:fld>
            <a:endParaRPr lang="sv-SE"/>
          </a:p>
        </p:txBody>
      </p:sp>
    </p:spTree>
    <p:extLst>
      <p:ext uri="{BB962C8B-B14F-4D97-AF65-F5344CB8AC3E}">
        <p14:creationId xmlns:p14="http://schemas.microsoft.com/office/powerpoint/2010/main" val="390395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33B66-FF75-FF41-0453-EC47C8E7AAF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5F7A65F-A891-5F9F-637A-481FA92AB54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9BFC7ED-5F2A-0013-CD0A-0DA38858B48B}"/>
              </a:ext>
            </a:extLst>
          </p:cNvPr>
          <p:cNvSpPr>
            <a:spLocks noGrp="1"/>
          </p:cNvSpPr>
          <p:nvPr>
            <p:ph type="body" idx="1"/>
          </p:nvPr>
        </p:nvSpPr>
        <p:spPr/>
        <p:txBody>
          <a:bodyPr/>
          <a:lstStyle/>
          <a:p>
            <a:r>
              <a:rPr lang="sv-SE" sz="1100" dirty="0">
                <a:latin typeface="+mn-lt"/>
              </a:rPr>
              <a:t>1. Inläsning</a:t>
            </a:r>
          </a:p>
          <a:p>
            <a:r>
              <a:rPr lang="sv-SE" sz="1100" dirty="0">
                <a:latin typeface="+mn-lt"/>
              </a:rPr>
              <a:t>Börja med att själv läsa igenom hela materialet och få en god förståelse för förhållningssätten och hur dialogstödet är uppbyggt. Detta kommer att ge dig en bättre bild av vad som krävs för att genomföra dialogerna och hur </a:t>
            </a:r>
          </a:p>
          <a:p>
            <a:r>
              <a:rPr lang="sv-SE" sz="1100" dirty="0">
                <a:latin typeface="+mn-lt"/>
              </a:rPr>
              <a:t>du kan strukturera dem. </a:t>
            </a:r>
          </a:p>
          <a:p>
            <a:endParaRPr lang="sv-SE" sz="1100" dirty="0">
              <a:latin typeface="+mn-lt"/>
            </a:endParaRPr>
          </a:p>
          <a:p>
            <a:r>
              <a:rPr lang="sv-SE" sz="1100" dirty="0">
                <a:latin typeface="+mn-lt"/>
              </a:rPr>
              <a:t>2. Skräddarsy dialoger</a:t>
            </a:r>
          </a:p>
          <a:p>
            <a:r>
              <a:rPr lang="sv-SE" sz="1100" dirty="0">
                <a:latin typeface="+mn-lt"/>
              </a:rPr>
              <a:t>När du har en klar bild av hur dialogerna ska genomföras kan du börja planera vilka kollegor som ska delta och hur många dialogledare som behövs baserat på antalet deltagare. En dialogledare är en person som kan leda diskussionerna och hålla gruppen fokuserad på uppgiften. Dialogledaren bör vara någon som är bekväm med att </a:t>
            </a:r>
            <a:r>
              <a:rPr lang="sv-SE" sz="1100" dirty="0" err="1">
                <a:latin typeface="+mn-lt"/>
              </a:rPr>
              <a:t>facilitera</a:t>
            </a:r>
            <a:r>
              <a:rPr lang="sv-SE" sz="1100" dirty="0">
                <a:latin typeface="+mn-lt"/>
              </a:rPr>
              <a:t> gruppkonversationer och hjälpa gruppen att nå sina mål. För dialogledaren finns särskilda </a:t>
            </a:r>
          </a:p>
          <a:p>
            <a:r>
              <a:rPr lang="sv-SE" sz="1100" dirty="0">
                <a:latin typeface="+mn-lt"/>
              </a:rPr>
              <a:t>Instruktioner. </a:t>
            </a:r>
          </a:p>
          <a:p>
            <a:r>
              <a:rPr lang="sv-SE" sz="1100" dirty="0">
                <a:latin typeface="+mn-lt"/>
              </a:rPr>
              <a:t>3. Förberedande möte </a:t>
            </a:r>
          </a:p>
          <a:p>
            <a:r>
              <a:rPr lang="sv-SE" sz="1100" dirty="0">
                <a:latin typeface="+mn-lt"/>
              </a:rPr>
              <a:t>Överväg att hålla ett initialt möte med potentiella dialogledare för att introducera dem till materialet. Detta kan hjälpa till att identifiera vilka personer som är mest lämpade och intresserade av att leda dialogerna. </a:t>
            </a:r>
          </a:p>
          <a:p>
            <a:r>
              <a:rPr lang="sv-SE" sz="1100" dirty="0">
                <a:latin typeface="+mn-lt"/>
              </a:rPr>
              <a:t>Samtidigt kan ni fördela ansvar för vem eller vilka som ska kalla till och organisera de kommande dialogsessionerna.</a:t>
            </a:r>
          </a:p>
          <a:p>
            <a:endParaRPr lang="sv-SE" sz="1100" dirty="0">
              <a:latin typeface="+mn-lt"/>
            </a:endParaRPr>
          </a:p>
          <a:p>
            <a:r>
              <a:rPr lang="sv-SE" sz="1100" dirty="0">
                <a:latin typeface="+mn-lt"/>
              </a:rPr>
              <a:t>4. Bjud in och genomför</a:t>
            </a:r>
          </a:p>
          <a:p>
            <a:r>
              <a:rPr lang="sv-SE" sz="1100" dirty="0">
                <a:latin typeface="+mn-lt"/>
              </a:rPr>
              <a:t>Kalla de kollegor som ska delta i dialogerna. </a:t>
            </a:r>
          </a:p>
        </p:txBody>
      </p:sp>
      <p:sp>
        <p:nvSpPr>
          <p:cNvPr id="4" name="Platshållare för bildnummer 3">
            <a:extLst>
              <a:ext uri="{FF2B5EF4-FFF2-40B4-BE49-F238E27FC236}">
                <a16:creationId xmlns:a16="http://schemas.microsoft.com/office/drawing/2014/main" id="{141ADDC6-F213-F75C-E2BB-847CC9032EBD}"/>
              </a:ext>
            </a:extLst>
          </p:cNvPr>
          <p:cNvSpPr>
            <a:spLocks noGrp="1"/>
          </p:cNvSpPr>
          <p:nvPr>
            <p:ph type="sldNum" sz="quarter" idx="5"/>
          </p:nvPr>
        </p:nvSpPr>
        <p:spPr/>
        <p:txBody>
          <a:bodyPr/>
          <a:lstStyle/>
          <a:p>
            <a:fld id="{14576A31-D765-4C36-8695-045A1465731A}" type="slidenum">
              <a:rPr lang="sv-SE" smtClean="0"/>
              <a:t>7</a:t>
            </a:fld>
            <a:endParaRPr lang="sv-SE"/>
          </a:p>
        </p:txBody>
      </p:sp>
    </p:spTree>
    <p:extLst>
      <p:ext uri="{BB962C8B-B14F-4D97-AF65-F5344CB8AC3E}">
        <p14:creationId xmlns:p14="http://schemas.microsoft.com/office/powerpoint/2010/main" val="54525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FBE7E-6E8B-3618-D4EE-18502BE239C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394470-A5E7-1736-CE74-8110AE7EF1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03871E8-BC42-C16A-AD0A-7ECEFBAE9A3F}"/>
              </a:ext>
            </a:extLst>
          </p:cNvPr>
          <p:cNvSpPr>
            <a:spLocks noGrp="1"/>
          </p:cNvSpPr>
          <p:nvPr>
            <p:ph type="body" idx="1"/>
          </p:nvPr>
        </p:nvSpPr>
        <p:spPr/>
        <p:txBody>
          <a:bodyPr/>
          <a:lstStyle/>
          <a:p>
            <a:r>
              <a:rPr lang="sv-SE" sz="1100" dirty="0">
                <a:latin typeface="+mn-lt"/>
              </a:rPr>
              <a:t>Att vara dialogledare innebär att du leder diskussionerna i gruppen</a:t>
            </a:r>
          </a:p>
          <a:p>
            <a:endParaRPr lang="sv-SE"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2000" dirty="0"/>
              <a:t>Förkunskaper är bra men inget måste: </a:t>
            </a:r>
            <a:r>
              <a:rPr lang="sv-SE" sz="2000" dirty="0">
                <a:latin typeface="+mn-lt"/>
              </a:rPr>
              <a:t>Det är positivt om du har erfarenhet av aktörsgemensam hantering och samverkan kring samhällsstörningar, men det är inget krav</a:t>
            </a:r>
          </a:p>
          <a:p>
            <a:pPr marL="342900" indent="-342900">
              <a:buFont typeface="Arial" panose="020B0604020202020204" pitchFamily="34" charset="0"/>
              <a:buChar char="•"/>
            </a:pPr>
            <a:endParaRPr lang="sv-SE" sz="2000" dirty="0"/>
          </a:p>
          <a:p>
            <a:pPr marL="0" indent="0">
              <a:buFont typeface="Arial" panose="020B0604020202020204" pitchFamily="34" charset="0"/>
              <a:buNone/>
            </a:pPr>
            <a:r>
              <a:rPr lang="sv-SE" sz="2000" dirty="0"/>
              <a:t>Förberedelser</a:t>
            </a:r>
          </a:p>
          <a:p>
            <a:pPr marL="342900" indent="-342900">
              <a:buFont typeface="Arial" panose="020B0604020202020204" pitchFamily="34" charset="0"/>
              <a:buChar char="•"/>
            </a:pPr>
            <a:r>
              <a:rPr lang="sv-SE" sz="2000" dirty="0"/>
              <a:t>Läs igenom </a:t>
            </a:r>
            <a:r>
              <a:rPr lang="sv-SE" sz="2000" i="1" dirty="0"/>
              <a:t>Förhållningssätt för effektiv hantering av samhällsstörningar. </a:t>
            </a:r>
          </a:p>
          <a:p>
            <a:pPr marL="342900" indent="-342900">
              <a:buFont typeface="Arial" panose="020B0604020202020204" pitchFamily="34" charset="0"/>
              <a:buChar char="•"/>
            </a:pPr>
            <a:r>
              <a:rPr lang="sv-SE" sz="2000" dirty="0"/>
              <a:t>Hur ska dina kollegor förbereda sig? </a:t>
            </a:r>
            <a:r>
              <a:rPr lang="sv-SE" sz="2000" dirty="0">
                <a:latin typeface="+mn-lt"/>
              </a:rPr>
              <a:t>Beroende på hur mycket tid ni planerar att avsätta för att använda dialogstödet; avgör om deltagarna ska få i uppgift att på förhand läsa in sig på publikationen som helhet, alternativt enstaka förhållningssätt och/eller titta på webinarium om förhållningssätten  (1h). Ett annat alternativ är att inleda den inbokade tiden med att i grupp titta på webinarium och/eller stega er igenom powerpointen om förhållningssätten I powerpointen finns även ett talmanus som du som dialogledare kan använda</a:t>
            </a:r>
          </a:p>
          <a:p>
            <a:pPr marL="342900" indent="-342900">
              <a:buFont typeface="Arial" panose="020B0604020202020204" pitchFamily="34" charset="0"/>
              <a:buChar char="•"/>
            </a:pPr>
            <a:r>
              <a:rPr lang="sv-SE" sz="2000" dirty="0"/>
              <a:t>Läs igenom dialogstödet och bestäm ditt upplägg: </a:t>
            </a:r>
            <a:r>
              <a:rPr lang="sv-SE" sz="2000" dirty="0">
                <a:latin typeface="+mn-lt"/>
              </a:rPr>
              <a:t>Börja med att själv läsa igenom hela materialet och få en god förståelse för förhållningssätten och hur dialogstödet är uppbyggt. Detta kommer att ge dig en bättre bild av vad som krävs för att genomföra dialogerna och hur du kan strukturera dem. </a:t>
            </a:r>
          </a:p>
          <a:p>
            <a:pPr marL="342900" indent="-342900">
              <a:buFont typeface="Arial" panose="020B0604020202020204" pitchFamily="34" charset="0"/>
              <a:buChar char="•"/>
            </a:pPr>
            <a:r>
              <a:rPr lang="sv-SE" sz="2000" dirty="0"/>
              <a:t>Skriv ut de sidor du ska använda vid dialogtillfället: Se till att grupperna har materialet utskrivet till det förhållningssätt som de ska diskutera oavsett om du också visar det på skärm. Det underlättar lärandet att kunna skriva eller rita på papper</a:t>
            </a:r>
          </a:p>
          <a:p>
            <a:pPr marL="0" indent="0">
              <a:buFont typeface="Arial" panose="020B0604020202020204" pitchFamily="34" charset="0"/>
              <a:buNone/>
            </a:pPr>
            <a:r>
              <a:rPr lang="sv-SE" sz="2000" dirty="0"/>
              <a:t>Bilda grupper: Bilda grupper med tre till fyra personer i varje. Är ni fler personer kan du skapa flera grupper som arbetar parallellt. Även du som dialogledare kan delta i diskussionerna. Men undvik att göra det om du ska leda flera grupper samtidigt. Sätt gärna samman grupper som främjar en dialog där deltagarna kan hjälpa varandra att sätta sig in i de olika förhållningssätten. Deltagarna måste inte känna varandra sedan tidigare, men det kan underlätta dialogen om de gör det. </a:t>
            </a:r>
          </a:p>
          <a:p>
            <a:pPr marL="0" indent="0">
              <a:buFont typeface="Arial" panose="020B0604020202020204" pitchFamily="34" charset="0"/>
              <a:buNone/>
            </a:pPr>
            <a:r>
              <a:rPr lang="sv-SE" sz="2000" dirty="0"/>
              <a:t>Låt gruppen ta sig an de olika uppgifterna. Om de fastnar eller kommer in på fel spår kan du nyttja dialogstödet för respektive förhållningssätt för att få dem att komma i gång, eller komma på rätt spår.</a:t>
            </a:r>
            <a:endParaRPr lang="sv-SE" sz="1100" dirty="0">
              <a:latin typeface="+mn-lt"/>
            </a:endParaRPr>
          </a:p>
        </p:txBody>
      </p:sp>
      <p:sp>
        <p:nvSpPr>
          <p:cNvPr id="4" name="Platshållare för bildnummer 3">
            <a:extLst>
              <a:ext uri="{FF2B5EF4-FFF2-40B4-BE49-F238E27FC236}">
                <a16:creationId xmlns:a16="http://schemas.microsoft.com/office/drawing/2014/main" id="{4BB30AF5-6C46-70B0-639E-CC789003B3E6}"/>
              </a:ext>
            </a:extLst>
          </p:cNvPr>
          <p:cNvSpPr>
            <a:spLocks noGrp="1"/>
          </p:cNvSpPr>
          <p:nvPr>
            <p:ph type="sldNum" sz="quarter" idx="5"/>
          </p:nvPr>
        </p:nvSpPr>
        <p:spPr/>
        <p:txBody>
          <a:bodyPr/>
          <a:lstStyle/>
          <a:p>
            <a:fld id="{14576A31-D765-4C36-8695-045A1465731A}" type="slidenum">
              <a:rPr lang="sv-SE" smtClean="0"/>
              <a:t>8</a:t>
            </a:fld>
            <a:endParaRPr lang="sv-SE"/>
          </a:p>
        </p:txBody>
      </p:sp>
    </p:spTree>
    <p:extLst>
      <p:ext uri="{BB962C8B-B14F-4D97-AF65-F5344CB8AC3E}">
        <p14:creationId xmlns:p14="http://schemas.microsoft.com/office/powerpoint/2010/main" val="219311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6B666-E766-1F6A-AB86-A5142A2CF3E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D2DE578-6ACD-425E-8C68-DAC489A5F2E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EAD233C-AB56-E2AE-986C-ABF69936B8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t>Delen i dialogstödet som riktar dig till de som ska </a:t>
            </a:r>
            <a:r>
              <a:rPr lang="sv-SE" sz="2000" b="1" dirty="0">
                <a:latin typeface="+mj-lt"/>
              </a:rPr>
              <a:t>lära dig mer om och träna </a:t>
            </a:r>
            <a:r>
              <a:rPr lang="sv-SE" sz="2000" dirty="0">
                <a:latin typeface="+mj-lt"/>
              </a:rPr>
              <a:t>på att använda förhållningssätten</a:t>
            </a:r>
            <a:endParaRPr lang="sv-SE"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t>Består av :</a:t>
            </a:r>
          </a:p>
          <a:p>
            <a:pPr marL="342900" indent="-342900">
              <a:buFont typeface="Arial" panose="020B0604020202020204" pitchFamily="34" charset="0"/>
              <a:buChar char="•"/>
            </a:pPr>
            <a:r>
              <a:rPr lang="sv-SE" sz="2000" dirty="0">
                <a:latin typeface="+mj-lt"/>
              </a:rPr>
              <a:t>En kort text om förhållningssättet</a:t>
            </a:r>
          </a:p>
          <a:p>
            <a:pPr marL="342900" indent="-342900">
              <a:buFont typeface="Arial" panose="020B0604020202020204" pitchFamily="34" charset="0"/>
              <a:buChar char="•"/>
            </a:pPr>
            <a:r>
              <a:rPr lang="sv-SE" sz="2000" dirty="0">
                <a:latin typeface="+mj-lt"/>
              </a:rPr>
              <a:t>Vad som händer när vi nyttjar förhållningssättet och vad som blir konsekvenser om vi inte gör det.</a:t>
            </a:r>
          </a:p>
          <a:p>
            <a:pPr marL="342900" indent="-342900">
              <a:buFont typeface="Arial" panose="020B0604020202020204" pitchFamily="34" charset="0"/>
              <a:buChar char="•"/>
            </a:pPr>
            <a:r>
              <a:rPr lang="sv-SE" sz="2000" dirty="0">
                <a:latin typeface="+mj-lt"/>
              </a:rPr>
              <a:t>Scenario</a:t>
            </a:r>
          </a:p>
          <a:p>
            <a:pPr marL="342900" indent="-342900">
              <a:buFont typeface="Arial" panose="020B0604020202020204" pitchFamily="34" charset="0"/>
              <a:buChar char="•"/>
            </a:pPr>
            <a:r>
              <a:rPr lang="sv-SE" sz="2000" dirty="0">
                <a:latin typeface="+mj-lt"/>
              </a:rPr>
              <a:t>Uppgifter att diskutera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000" dirty="0"/>
          </a:p>
        </p:txBody>
      </p:sp>
      <p:sp>
        <p:nvSpPr>
          <p:cNvPr id="4" name="Platshållare för bildnummer 3">
            <a:extLst>
              <a:ext uri="{FF2B5EF4-FFF2-40B4-BE49-F238E27FC236}">
                <a16:creationId xmlns:a16="http://schemas.microsoft.com/office/drawing/2014/main" id="{0A0702DC-4722-315C-35B5-380077C5981C}"/>
              </a:ext>
            </a:extLst>
          </p:cNvPr>
          <p:cNvSpPr>
            <a:spLocks noGrp="1"/>
          </p:cNvSpPr>
          <p:nvPr>
            <p:ph type="sldNum" sz="quarter" idx="5"/>
          </p:nvPr>
        </p:nvSpPr>
        <p:spPr/>
        <p:txBody>
          <a:bodyPr/>
          <a:lstStyle/>
          <a:p>
            <a:fld id="{14576A31-D765-4C36-8695-045A1465731A}" type="slidenum">
              <a:rPr lang="sv-SE" smtClean="0"/>
              <a:t>9</a:t>
            </a:fld>
            <a:endParaRPr lang="sv-SE"/>
          </a:p>
        </p:txBody>
      </p:sp>
    </p:spTree>
    <p:extLst>
      <p:ext uri="{BB962C8B-B14F-4D97-AF65-F5344CB8AC3E}">
        <p14:creationId xmlns:p14="http://schemas.microsoft.com/office/powerpoint/2010/main" val="2014100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Endast rubrik och sidhuvud">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Platshållare för text 2">
            <a:extLst>
              <a:ext uri="{FF2B5EF4-FFF2-40B4-BE49-F238E27FC236}">
                <a16:creationId xmlns:a16="http://schemas.microsoft.com/office/drawing/2014/main" id="{2B86E423-08F7-DD1D-A229-99EF983B46DF}"/>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83146410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717" r:id="rId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www.msb.se/samverkanled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D1F5EB1-BF4B-D312-265F-0A303222584D}"/>
              </a:ext>
            </a:extLst>
          </p:cNvPr>
          <p:cNvSpPr>
            <a:spLocks noGrp="1"/>
          </p:cNvSpPr>
          <p:nvPr>
            <p:ph sz="half" idx="1"/>
          </p:nvPr>
        </p:nvSpPr>
        <p:spPr>
          <a:xfrm>
            <a:off x="1905925" y="1467530"/>
            <a:ext cx="5537612" cy="4709432"/>
          </a:xfrm>
        </p:spPr>
        <p:txBody>
          <a:bodyPr>
            <a:noAutofit/>
          </a:bodyPr>
          <a:lstStyle/>
          <a:p>
            <a:r>
              <a:rPr lang="sv-SE" sz="1600" dirty="0"/>
              <a:t>Denna presentation kan du som dialogledare använda om du vill visa på skärm. </a:t>
            </a:r>
          </a:p>
          <a:p>
            <a:r>
              <a:rPr lang="sv-SE" sz="1600" dirty="0"/>
              <a:t>Oavsett om du visar på skärm är det bra att ha de sidor du ska använda vid dialogtillfället utskrivna. Det underlättar lärandet att kunna skriva eller rita på papper.</a:t>
            </a:r>
          </a:p>
          <a:p>
            <a:r>
              <a:rPr lang="sv-SE" sz="1600" b="1" dirty="0"/>
              <a:t>I anteckningsfältet </a:t>
            </a:r>
            <a:r>
              <a:rPr lang="sv-SE" sz="1600" dirty="0"/>
              <a:t>finns texter från Underlag till dialogledaren för respektive frågeområde. </a:t>
            </a:r>
          </a:p>
          <a:p>
            <a:r>
              <a:rPr lang="sv-SE" sz="1600" dirty="0"/>
              <a:t>I början av presentationen finns dolda bilder som handlar om dialogstödet. De kan användas för att ”sälja in” dialogstödet hos till exempel beslutsfattare i din verksamhet. </a:t>
            </a:r>
          </a:p>
          <a:p>
            <a:r>
              <a:rPr lang="sv-SE" sz="1600" dirty="0"/>
              <a:t>I delen om helhetssyn innehåller de dolda bilderna utskrivningsbara dialogverktyg att använda praktiskt under dialogerna.</a:t>
            </a:r>
          </a:p>
          <a:p>
            <a:r>
              <a:rPr lang="sv-SE" sz="1600" dirty="0"/>
              <a:t>Du kan ta bort inställningen med dold sida genom att högerklicka på aktuell bild i vänsterkolumnen och välja Ta fram bild.</a:t>
            </a:r>
          </a:p>
          <a:p>
            <a:pPr marL="0" indent="0">
              <a:buNone/>
            </a:pPr>
            <a:endParaRPr lang="sv-SE" sz="1600" dirty="0"/>
          </a:p>
          <a:p>
            <a:endParaRPr lang="sv-SE" sz="1600" dirty="0"/>
          </a:p>
        </p:txBody>
      </p:sp>
      <p:sp>
        <p:nvSpPr>
          <p:cNvPr id="2" name="Rubrik 1">
            <a:extLst>
              <a:ext uri="{FF2B5EF4-FFF2-40B4-BE49-F238E27FC236}">
                <a16:creationId xmlns:a16="http://schemas.microsoft.com/office/drawing/2014/main" id="{745FEC1F-E450-18A2-A0BA-0271AC41F7A9}"/>
              </a:ext>
            </a:extLst>
          </p:cNvPr>
          <p:cNvSpPr>
            <a:spLocks noGrp="1"/>
          </p:cNvSpPr>
          <p:nvPr>
            <p:ph type="title"/>
          </p:nvPr>
        </p:nvSpPr>
        <p:spPr>
          <a:xfrm>
            <a:off x="1900052" y="681038"/>
            <a:ext cx="9453748" cy="541926"/>
          </a:xfrm>
        </p:spPr>
        <p:txBody>
          <a:bodyPr>
            <a:normAutofit/>
          </a:bodyPr>
          <a:lstStyle/>
          <a:p>
            <a:r>
              <a:rPr lang="sv-SE" dirty="0"/>
              <a:t>Till dig som ska leda dialogerna</a:t>
            </a:r>
          </a:p>
        </p:txBody>
      </p:sp>
      <p:pic>
        <p:nvPicPr>
          <p:cNvPr id="5" name="Bildobjekt 4">
            <a:extLst>
              <a:ext uri="{FF2B5EF4-FFF2-40B4-BE49-F238E27FC236}">
                <a16:creationId xmlns:a16="http://schemas.microsoft.com/office/drawing/2014/main" id="{AFB9059D-7701-01C7-A2D5-A8ECB654A835}"/>
              </a:ext>
            </a:extLst>
          </p:cNvPr>
          <p:cNvPicPr>
            <a:picLocks noChangeAspect="1"/>
          </p:cNvPicPr>
          <p:nvPr/>
        </p:nvPicPr>
        <p:blipFill>
          <a:blip r:embed="rId3"/>
          <a:stretch>
            <a:fillRect/>
          </a:stretch>
        </p:blipFill>
        <p:spPr>
          <a:xfrm>
            <a:off x="8721316" y="1883697"/>
            <a:ext cx="2255931" cy="3677114"/>
          </a:xfrm>
          <a:prstGeom prst="rect">
            <a:avLst/>
          </a:prstGeom>
        </p:spPr>
      </p:pic>
      <p:cxnSp>
        <p:nvCxnSpPr>
          <p:cNvPr id="6" name="Koppling: böjd 5">
            <a:extLst>
              <a:ext uri="{FF2B5EF4-FFF2-40B4-BE49-F238E27FC236}">
                <a16:creationId xmlns:a16="http://schemas.microsoft.com/office/drawing/2014/main" id="{471B1854-D68E-3AF7-3F28-0B3F89C0C70E}"/>
              </a:ext>
            </a:extLst>
          </p:cNvPr>
          <p:cNvCxnSpPr>
            <a:cxnSpLocks/>
          </p:cNvCxnSpPr>
          <p:nvPr/>
        </p:nvCxnSpPr>
        <p:spPr>
          <a:xfrm flipV="1">
            <a:off x="6509084" y="2847545"/>
            <a:ext cx="1880937" cy="280666"/>
          </a:xfrm>
          <a:prstGeom prst="curved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71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9AC5754-897F-4D87-AF94-03B6D60B1999}"/>
              </a:ext>
            </a:extLst>
          </p:cNvPr>
          <p:cNvSpPr>
            <a:spLocks noGrp="1"/>
          </p:cNvSpPr>
          <p:nvPr>
            <p:ph type="title"/>
          </p:nvPr>
        </p:nvSpPr>
        <p:spPr/>
        <p:txBody>
          <a:bodyPr/>
          <a:lstStyle/>
          <a:p>
            <a:r>
              <a:rPr lang="sv-SE"/>
              <a:t>SE HELHETEN</a:t>
            </a:r>
          </a:p>
        </p:txBody>
      </p:sp>
      <p:sp>
        <p:nvSpPr>
          <p:cNvPr id="6" name="textruta 5">
            <a:extLst>
              <a:ext uri="{FF2B5EF4-FFF2-40B4-BE49-F238E27FC236}">
                <a16:creationId xmlns:a16="http://schemas.microsoft.com/office/drawing/2014/main" id="{C4D26C7A-3E44-4959-A842-70F1B39C9668}"/>
              </a:ext>
            </a:extLst>
          </p:cNvPr>
          <p:cNvSpPr txBox="1"/>
          <p:nvPr/>
        </p:nvSpPr>
        <p:spPr>
          <a:xfrm>
            <a:off x="1416050" y="3801032"/>
            <a:ext cx="6284161" cy="1200329"/>
          </a:xfrm>
          <a:prstGeom prst="rect">
            <a:avLst/>
          </a:prstGeom>
          <a:noFill/>
        </p:spPr>
        <p:txBody>
          <a:bodyPr wrap="square" rtlCol="0">
            <a:spAutoFit/>
          </a:bodyPr>
          <a:lstStyle/>
          <a:p>
            <a:r>
              <a:rPr lang="sv-SE" sz="2400" dirty="0">
                <a:latin typeface="+mj-lt"/>
              </a:rPr>
              <a:t>Förhållningssättet innebär att vi ser vår egen organisation som </a:t>
            </a:r>
            <a:r>
              <a:rPr lang="sv-SE" sz="2400" b="1" dirty="0">
                <a:latin typeface="+mj-lt"/>
              </a:rPr>
              <a:t>en del av en helhet</a:t>
            </a:r>
            <a:r>
              <a:rPr lang="sv-SE" sz="2400" dirty="0">
                <a:latin typeface="+mj-lt"/>
              </a:rPr>
              <a:t> – en pusselbit i ett större system. </a:t>
            </a:r>
          </a:p>
        </p:txBody>
      </p:sp>
      <p:pic>
        <p:nvPicPr>
          <p:cNvPr id="2" name="Platshållare för innehåll 4">
            <a:extLst>
              <a:ext uri="{FF2B5EF4-FFF2-40B4-BE49-F238E27FC236}">
                <a16:creationId xmlns:a16="http://schemas.microsoft.com/office/drawing/2014/main" id="{87CAB03E-B28A-693E-0A2B-CAF139D4DC9A}"/>
              </a:ext>
            </a:extLst>
          </p:cNvPr>
          <p:cNvPicPr>
            <a:picLocks noChangeAspect="1"/>
          </p:cNvPicPr>
          <p:nvPr/>
        </p:nvPicPr>
        <p:blipFill>
          <a:blip r:embed="rId3"/>
          <a:stretch>
            <a:fillRect/>
          </a:stretch>
        </p:blipFill>
        <p:spPr>
          <a:xfrm>
            <a:off x="7853757" y="1760673"/>
            <a:ext cx="3567406" cy="3584313"/>
          </a:xfrm>
          <a:prstGeom prst="rect">
            <a:avLst/>
          </a:prstGeom>
        </p:spPr>
      </p:pic>
    </p:spTree>
    <p:extLst>
      <p:ext uri="{BB962C8B-B14F-4D97-AF65-F5344CB8AC3E}">
        <p14:creationId xmlns:p14="http://schemas.microsoft.com/office/powerpoint/2010/main" val="191877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A83F41-E3CE-4FCA-BC47-03BFF9CCBC48}"/>
              </a:ext>
            </a:extLst>
          </p:cNvPr>
          <p:cNvSpPr>
            <a:spLocks noGrp="1"/>
          </p:cNvSpPr>
          <p:nvPr>
            <p:ph type="title"/>
          </p:nvPr>
        </p:nvSpPr>
        <p:spPr/>
        <p:txBody>
          <a:bodyPr/>
          <a:lstStyle/>
          <a:p>
            <a:r>
              <a:rPr lang="sv-SE" dirty="0"/>
              <a:t>1. Se helheten </a:t>
            </a:r>
          </a:p>
        </p:txBody>
      </p:sp>
      <p:pic>
        <p:nvPicPr>
          <p:cNvPr id="5" name="Bildobjekt 4">
            <a:extLst>
              <a:ext uri="{FF2B5EF4-FFF2-40B4-BE49-F238E27FC236}">
                <a16:creationId xmlns:a16="http://schemas.microsoft.com/office/drawing/2014/main" id="{D9C4CD08-112E-1D44-E0CC-72F79F45020E}"/>
              </a:ext>
            </a:extLst>
          </p:cNvPr>
          <p:cNvPicPr>
            <a:picLocks noChangeAspect="1"/>
          </p:cNvPicPr>
          <p:nvPr/>
        </p:nvPicPr>
        <p:blipFill>
          <a:blip r:embed="rId3"/>
          <a:stretch>
            <a:fillRect/>
          </a:stretch>
        </p:blipFill>
        <p:spPr>
          <a:xfrm>
            <a:off x="1982724" y="2115210"/>
            <a:ext cx="8226551" cy="2938053"/>
          </a:xfrm>
          <a:prstGeom prst="rect">
            <a:avLst/>
          </a:prstGeom>
        </p:spPr>
      </p:pic>
    </p:spTree>
    <p:extLst>
      <p:ext uri="{BB962C8B-B14F-4D97-AF65-F5344CB8AC3E}">
        <p14:creationId xmlns:p14="http://schemas.microsoft.com/office/powerpoint/2010/main" val="429197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EAA8C-1525-E262-1861-C4C5C9878C5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28D7ACA-0CF8-A438-175C-6A1830A97A37}"/>
              </a:ext>
            </a:extLst>
          </p:cNvPr>
          <p:cNvSpPr>
            <a:spLocks noGrp="1"/>
          </p:cNvSpPr>
          <p:nvPr>
            <p:ph type="title"/>
          </p:nvPr>
        </p:nvSpPr>
        <p:spPr/>
        <p:txBody>
          <a:bodyPr/>
          <a:lstStyle/>
          <a:p>
            <a:r>
              <a:rPr lang="sv-SE" dirty="0"/>
              <a:t>1. Se helheten, scenario </a:t>
            </a:r>
          </a:p>
        </p:txBody>
      </p:sp>
      <p:sp>
        <p:nvSpPr>
          <p:cNvPr id="10" name="textruta 9">
            <a:extLst>
              <a:ext uri="{FF2B5EF4-FFF2-40B4-BE49-F238E27FC236}">
                <a16:creationId xmlns:a16="http://schemas.microsoft.com/office/drawing/2014/main" id="{DF47B0B5-410C-BC90-E0D7-70FB2D491DC9}"/>
              </a:ext>
            </a:extLst>
          </p:cNvPr>
          <p:cNvSpPr txBox="1"/>
          <p:nvPr/>
        </p:nvSpPr>
        <p:spPr>
          <a:xfrm>
            <a:off x="1900052" y="2190071"/>
            <a:ext cx="7885632" cy="2985433"/>
          </a:xfrm>
          <a:prstGeom prst="rect">
            <a:avLst/>
          </a:prstGeom>
          <a:noFill/>
        </p:spPr>
        <p:txBody>
          <a:bodyPr wrap="square">
            <a:spAutoFit/>
          </a:bodyPr>
          <a:lstStyle/>
          <a:p>
            <a:r>
              <a:rPr lang="sv-SE" sz="2000" b="1" dirty="0">
                <a:latin typeface="+mj-lt"/>
              </a:rPr>
              <a:t>Scenario 1: Dricksvattenbrist på grund av sabotage</a:t>
            </a:r>
          </a:p>
          <a:p>
            <a:r>
              <a:rPr lang="sv-SE" dirty="0">
                <a:latin typeface="+mj-lt"/>
              </a:rPr>
              <a:t>På grund av sabotage uppstår brist på dricksvatten över stora delar av Sverige. Det skapar stora problem för både invånare och samhällsviktiga verksamheter.</a:t>
            </a:r>
          </a:p>
          <a:p>
            <a:endParaRPr lang="sv-SE" sz="2000" dirty="0">
              <a:latin typeface="+mj-lt"/>
            </a:endParaRPr>
          </a:p>
          <a:p>
            <a:r>
              <a:rPr lang="sv-SE" sz="2000" b="1" dirty="0">
                <a:latin typeface="+mj-lt"/>
              </a:rPr>
              <a:t>Scenario 2: Drivmedelsbrist</a:t>
            </a:r>
          </a:p>
          <a:p>
            <a:r>
              <a:rPr lang="sv-SE" dirty="0">
                <a:latin typeface="+mj-lt"/>
              </a:rPr>
              <a:t>Om det skulle uppstå långvarig drivmedelsbrist i Sverige skulle många viktiga samhällsfunktioner snabbt bli drabbade och inte få tillgång till de resurser de behöver för att fungera.</a:t>
            </a:r>
          </a:p>
          <a:p>
            <a:endParaRPr lang="sv-SE" sz="2000" dirty="0">
              <a:latin typeface="+mj-lt"/>
            </a:endParaRPr>
          </a:p>
        </p:txBody>
      </p:sp>
    </p:spTree>
    <p:extLst>
      <p:ext uri="{BB962C8B-B14F-4D97-AF65-F5344CB8AC3E}">
        <p14:creationId xmlns:p14="http://schemas.microsoft.com/office/powerpoint/2010/main" val="511117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45B76-96E1-7117-FB36-3B73C7633BA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E1AB1BB-9476-C1A0-04F3-D04CC472F3B3}"/>
              </a:ext>
            </a:extLst>
          </p:cNvPr>
          <p:cNvSpPr>
            <a:spLocks noGrp="1"/>
          </p:cNvSpPr>
          <p:nvPr>
            <p:ph type="title"/>
          </p:nvPr>
        </p:nvSpPr>
        <p:spPr/>
        <p:txBody>
          <a:bodyPr/>
          <a:lstStyle/>
          <a:p>
            <a:r>
              <a:rPr lang="sv-SE" dirty="0"/>
              <a:t>1.1. Zooma in på den egna verksamheten</a:t>
            </a:r>
            <a:br>
              <a:rPr lang="sv-SE" dirty="0"/>
            </a:br>
            <a:endParaRPr lang="sv-SE" dirty="0"/>
          </a:p>
        </p:txBody>
      </p:sp>
      <p:sp>
        <p:nvSpPr>
          <p:cNvPr id="10" name="textruta 9">
            <a:extLst>
              <a:ext uri="{FF2B5EF4-FFF2-40B4-BE49-F238E27FC236}">
                <a16:creationId xmlns:a16="http://schemas.microsoft.com/office/drawing/2014/main" id="{6B81B673-B67E-0944-0CEE-3C865F6F1616}"/>
              </a:ext>
            </a:extLst>
          </p:cNvPr>
          <p:cNvSpPr txBox="1"/>
          <p:nvPr/>
        </p:nvSpPr>
        <p:spPr>
          <a:xfrm>
            <a:off x="2862579" y="2591124"/>
            <a:ext cx="6698516" cy="2554545"/>
          </a:xfrm>
          <a:prstGeom prst="rect">
            <a:avLst/>
          </a:prstGeom>
          <a:noFill/>
        </p:spPr>
        <p:txBody>
          <a:bodyPr wrap="square">
            <a:spAutoFit/>
          </a:bodyPr>
          <a:lstStyle/>
          <a:p>
            <a:r>
              <a:rPr lang="sv-SE" sz="2000" dirty="0">
                <a:latin typeface="+mj-lt"/>
              </a:rPr>
              <a:t>Välj ett scenario att utgår från. </a:t>
            </a:r>
          </a:p>
          <a:p>
            <a:endParaRPr lang="sv-SE" sz="2000" dirty="0">
              <a:latin typeface="+mj-lt"/>
            </a:endParaRPr>
          </a:p>
          <a:p>
            <a:r>
              <a:rPr lang="sv-SE" sz="2000" dirty="0">
                <a:latin typeface="+mj-lt"/>
              </a:rPr>
              <a:t>Vilka behov skulle uppstått i er verksamhet? </a:t>
            </a:r>
          </a:p>
          <a:p>
            <a:r>
              <a:rPr lang="sv-SE" sz="2000" dirty="0">
                <a:latin typeface="+mj-lt"/>
              </a:rPr>
              <a:t>Vad är ert ansvar? </a:t>
            </a:r>
          </a:p>
          <a:p>
            <a:endParaRPr lang="sv-SE" sz="2000" dirty="0">
              <a:latin typeface="+mj-lt"/>
            </a:endParaRPr>
          </a:p>
          <a:p>
            <a:r>
              <a:rPr lang="sv-SE" sz="2000" dirty="0">
                <a:latin typeface="+mj-lt"/>
              </a:rPr>
              <a:t>Skriv ned tre konsekvenser/behov och tre förslag på åtgärder inom ert ansvarsområde. </a:t>
            </a:r>
          </a:p>
          <a:p>
            <a:endParaRPr lang="sv-SE" sz="2000" dirty="0">
              <a:latin typeface="+mj-lt"/>
            </a:endParaRPr>
          </a:p>
        </p:txBody>
      </p:sp>
    </p:spTree>
    <p:extLst>
      <p:ext uri="{BB962C8B-B14F-4D97-AF65-F5344CB8AC3E}">
        <p14:creationId xmlns:p14="http://schemas.microsoft.com/office/powerpoint/2010/main" val="1492392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79230-CE91-A66F-3B27-D538B6B1917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FA7109D-0D23-8680-111D-2615C5B4AEBA}"/>
              </a:ext>
            </a:extLst>
          </p:cNvPr>
          <p:cNvSpPr>
            <a:spLocks noGrp="1"/>
          </p:cNvSpPr>
          <p:nvPr>
            <p:ph type="title"/>
          </p:nvPr>
        </p:nvSpPr>
        <p:spPr/>
        <p:txBody>
          <a:bodyPr/>
          <a:lstStyle/>
          <a:p>
            <a:r>
              <a:rPr lang="sv-SE" dirty="0"/>
              <a:t>1.2: Zooma ut och se er del i helheten</a:t>
            </a:r>
          </a:p>
        </p:txBody>
      </p:sp>
      <p:sp>
        <p:nvSpPr>
          <p:cNvPr id="10" name="textruta 9">
            <a:extLst>
              <a:ext uri="{FF2B5EF4-FFF2-40B4-BE49-F238E27FC236}">
                <a16:creationId xmlns:a16="http://schemas.microsoft.com/office/drawing/2014/main" id="{5706F29B-365E-35B3-B8EF-A1C122ABD6AA}"/>
              </a:ext>
            </a:extLst>
          </p:cNvPr>
          <p:cNvSpPr txBox="1"/>
          <p:nvPr/>
        </p:nvSpPr>
        <p:spPr>
          <a:xfrm>
            <a:off x="2188810" y="1843950"/>
            <a:ext cx="4661169" cy="3170099"/>
          </a:xfrm>
          <a:prstGeom prst="rect">
            <a:avLst/>
          </a:prstGeom>
          <a:noFill/>
        </p:spPr>
        <p:txBody>
          <a:bodyPr wrap="square">
            <a:spAutoFit/>
          </a:bodyPr>
          <a:lstStyle/>
          <a:p>
            <a:endParaRPr lang="sv-SE" sz="2000" dirty="0">
              <a:latin typeface="+mj-lt"/>
            </a:endParaRPr>
          </a:p>
          <a:p>
            <a:r>
              <a:rPr lang="sv-SE" sz="2000" dirty="0">
                <a:latin typeface="+mj-lt"/>
              </a:rPr>
              <a:t>Scenariot får följder för många olika aktörer i samhället. </a:t>
            </a:r>
          </a:p>
          <a:p>
            <a:endParaRPr lang="sv-SE" sz="2000" dirty="0">
              <a:latin typeface="+mj-lt"/>
            </a:endParaRPr>
          </a:p>
          <a:p>
            <a:r>
              <a:rPr lang="sv-SE" sz="2000" dirty="0">
                <a:latin typeface="+mj-lt"/>
              </a:rPr>
              <a:t>Gör en mindmap över olika aktörer som skulle ha påverkats på olika sätt. Tänk både offentlig verksamhet, privata aktörer och medborgargrupper.</a:t>
            </a:r>
          </a:p>
          <a:p>
            <a:endParaRPr lang="sv-SE" sz="2000" dirty="0">
              <a:latin typeface="+mj-lt"/>
            </a:endParaRPr>
          </a:p>
        </p:txBody>
      </p:sp>
      <p:pic>
        <p:nvPicPr>
          <p:cNvPr id="4" name="Bildobjekt 3">
            <a:extLst>
              <a:ext uri="{FF2B5EF4-FFF2-40B4-BE49-F238E27FC236}">
                <a16:creationId xmlns:a16="http://schemas.microsoft.com/office/drawing/2014/main" id="{A5753D59-6787-DE84-1E8F-4E2A412DE429}"/>
              </a:ext>
            </a:extLst>
          </p:cNvPr>
          <p:cNvPicPr>
            <a:picLocks noChangeAspect="1"/>
          </p:cNvPicPr>
          <p:nvPr/>
        </p:nvPicPr>
        <p:blipFill>
          <a:blip r:embed="rId3"/>
          <a:stretch>
            <a:fillRect/>
          </a:stretch>
        </p:blipFill>
        <p:spPr>
          <a:xfrm>
            <a:off x="7331242" y="1905990"/>
            <a:ext cx="4398578" cy="3828392"/>
          </a:xfrm>
          <a:prstGeom prst="rect">
            <a:avLst/>
          </a:prstGeom>
        </p:spPr>
      </p:pic>
    </p:spTree>
    <p:extLst>
      <p:ext uri="{BB962C8B-B14F-4D97-AF65-F5344CB8AC3E}">
        <p14:creationId xmlns:p14="http://schemas.microsoft.com/office/powerpoint/2010/main" val="391916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25DA87-B61B-C522-C16F-7B3C59D1679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ABAE14D-EE86-B60F-C52D-603D0DDE3975}"/>
              </a:ext>
            </a:extLst>
          </p:cNvPr>
          <p:cNvSpPr>
            <a:spLocks noGrp="1"/>
          </p:cNvSpPr>
          <p:nvPr>
            <p:ph type="title"/>
          </p:nvPr>
        </p:nvSpPr>
        <p:spPr/>
        <p:txBody>
          <a:bodyPr/>
          <a:lstStyle/>
          <a:p>
            <a:r>
              <a:rPr lang="sv-SE" sz="2000" dirty="0"/>
              <a:t>1.2: Zooma ut och se er del i helheten</a:t>
            </a:r>
          </a:p>
        </p:txBody>
      </p:sp>
      <p:pic>
        <p:nvPicPr>
          <p:cNvPr id="4" name="Bildobjekt 3">
            <a:extLst>
              <a:ext uri="{FF2B5EF4-FFF2-40B4-BE49-F238E27FC236}">
                <a16:creationId xmlns:a16="http://schemas.microsoft.com/office/drawing/2014/main" id="{3D5B1F1E-F655-CAE5-9309-D50EDECA6D6C}"/>
              </a:ext>
            </a:extLst>
          </p:cNvPr>
          <p:cNvPicPr>
            <a:picLocks noChangeAspect="1"/>
          </p:cNvPicPr>
          <p:nvPr/>
        </p:nvPicPr>
        <p:blipFill>
          <a:blip r:embed="rId3"/>
          <a:stretch>
            <a:fillRect/>
          </a:stretch>
        </p:blipFill>
        <p:spPr>
          <a:xfrm>
            <a:off x="2939714" y="1222964"/>
            <a:ext cx="6168191" cy="5368611"/>
          </a:xfrm>
          <a:prstGeom prst="rect">
            <a:avLst/>
          </a:prstGeom>
        </p:spPr>
      </p:pic>
      <p:sp>
        <p:nvSpPr>
          <p:cNvPr id="3" name="Rektangel 2">
            <a:extLst>
              <a:ext uri="{FF2B5EF4-FFF2-40B4-BE49-F238E27FC236}">
                <a16:creationId xmlns:a16="http://schemas.microsoft.com/office/drawing/2014/main" id="{B5821FBD-0F0A-6492-8823-5D33B1F14180}"/>
              </a:ext>
            </a:extLst>
          </p:cNvPr>
          <p:cNvSpPr/>
          <p:nvPr/>
        </p:nvSpPr>
        <p:spPr>
          <a:xfrm>
            <a:off x="7096596" y="1579845"/>
            <a:ext cx="1770678" cy="465524"/>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1A2E0FD8-5D5F-84B6-77AC-14FF81900DAE}"/>
              </a:ext>
            </a:extLst>
          </p:cNvPr>
          <p:cNvSpPr/>
          <p:nvPr/>
        </p:nvSpPr>
        <p:spPr>
          <a:xfrm>
            <a:off x="3531238" y="1579845"/>
            <a:ext cx="1770678" cy="465524"/>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2E54458-0957-B983-483C-3EB5496CA8F0}"/>
              </a:ext>
            </a:extLst>
          </p:cNvPr>
          <p:cNvSpPr/>
          <p:nvPr/>
        </p:nvSpPr>
        <p:spPr>
          <a:xfrm>
            <a:off x="3422954" y="2647453"/>
            <a:ext cx="1770678" cy="465524"/>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7E9050CB-E64F-2843-A6C1-7B69BEADA002}"/>
              </a:ext>
            </a:extLst>
          </p:cNvPr>
          <p:cNvSpPr/>
          <p:nvPr/>
        </p:nvSpPr>
        <p:spPr>
          <a:xfrm>
            <a:off x="7096596" y="2647453"/>
            <a:ext cx="1770678" cy="465524"/>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CA3BD32-7A4B-8B46-222D-B60EC0B017AF}"/>
              </a:ext>
            </a:extLst>
          </p:cNvPr>
          <p:cNvSpPr/>
          <p:nvPr/>
        </p:nvSpPr>
        <p:spPr>
          <a:xfrm>
            <a:off x="3422954" y="5711438"/>
            <a:ext cx="1770678" cy="465524"/>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CED4F35-8025-9E01-A645-CC5B225DA578}"/>
              </a:ext>
            </a:extLst>
          </p:cNvPr>
          <p:cNvSpPr/>
          <p:nvPr/>
        </p:nvSpPr>
        <p:spPr>
          <a:xfrm>
            <a:off x="3422954" y="4742189"/>
            <a:ext cx="1770678" cy="465524"/>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5FD355E6-946A-2247-274C-8B47291D8742}"/>
              </a:ext>
            </a:extLst>
          </p:cNvPr>
          <p:cNvSpPr/>
          <p:nvPr/>
        </p:nvSpPr>
        <p:spPr>
          <a:xfrm>
            <a:off x="6998370" y="4742189"/>
            <a:ext cx="1770678" cy="465524"/>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187C5908-7970-F42A-662E-2DBA130E28B5}"/>
              </a:ext>
            </a:extLst>
          </p:cNvPr>
          <p:cNvSpPr/>
          <p:nvPr/>
        </p:nvSpPr>
        <p:spPr>
          <a:xfrm>
            <a:off x="6998370" y="5809797"/>
            <a:ext cx="1770678" cy="465524"/>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47175027-8AB2-6F35-0491-B061A61864C0}"/>
              </a:ext>
            </a:extLst>
          </p:cNvPr>
          <p:cNvSpPr/>
          <p:nvPr/>
        </p:nvSpPr>
        <p:spPr>
          <a:xfrm>
            <a:off x="5325918" y="3720652"/>
            <a:ext cx="1770678" cy="465524"/>
          </a:xfrm>
          <a:prstGeom prst="rect">
            <a:avLst/>
          </a:prstGeom>
          <a:solidFill>
            <a:srgbClr val="B4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5350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823C9-79EF-1605-520B-4573FF3FDFB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16DDBE5-A6A0-53C4-03B2-EB62F7DD8431}"/>
              </a:ext>
            </a:extLst>
          </p:cNvPr>
          <p:cNvSpPr>
            <a:spLocks noGrp="1"/>
          </p:cNvSpPr>
          <p:nvPr>
            <p:ph type="title"/>
          </p:nvPr>
        </p:nvSpPr>
        <p:spPr/>
        <p:txBody>
          <a:bodyPr/>
          <a:lstStyle/>
          <a:p>
            <a:r>
              <a:rPr lang="sv-SE" dirty="0"/>
              <a:t>Uppgift 1.3: Systemsyn, i vilka helheter verkar vi?</a:t>
            </a:r>
          </a:p>
        </p:txBody>
      </p:sp>
      <p:sp>
        <p:nvSpPr>
          <p:cNvPr id="10" name="textruta 9">
            <a:extLst>
              <a:ext uri="{FF2B5EF4-FFF2-40B4-BE49-F238E27FC236}">
                <a16:creationId xmlns:a16="http://schemas.microsoft.com/office/drawing/2014/main" id="{795E76A0-12BB-CAE8-E97F-6AEEBA582C69}"/>
              </a:ext>
            </a:extLst>
          </p:cNvPr>
          <p:cNvSpPr txBox="1"/>
          <p:nvPr/>
        </p:nvSpPr>
        <p:spPr>
          <a:xfrm>
            <a:off x="1900052" y="2459504"/>
            <a:ext cx="5399106" cy="2246769"/>
          </a:xfrm>
          <a:prstGeom prst="rect">
            <a:avLst/>
          </a:prstGeom>
          <a:noFill/>
        </p:spPr>
        <p:txBody>
          <a:bodyPr wrap="square">
            <a:spAutoFit/>
          </a:bodyPr>
          <a:lstStyle/>
          <a:p>
            <a:r>
              <a:rPr lang="sv-SE" sz="2000" dirty="0">
                <a:latin typeface="+mj-lt"/>
              </a:rPr>
              <a:t>Alla aktörer är en del av olika system eller helheter. Det kan till exempel vara en aktör i ett län, i en sektor, i en typ av verksamhet eller inom ett kunskapsområde. </a:t>
            </a:r>
          </a:p>
          <a:p>
            <a:endParaRPr lang="sv-SE" sz="2000" dirty="0">
              <a:latin typeface="+mj-lt"/>
            </a:endParaRPr>
          </a:p>
          <a:p>
            <a:r>
              <a:rPr lang="sv-SE" sz="2000" dirty="0">
                <a:latin typeface="+mj-lt"/>
              </a:rPr>
              <a:t>Sätt in er aktör i tre olika system/helheter!</a:t>
            </a:r>
          </a:p>
        </p:txBody>
      </p:sp>
      <p:pic>
        <p:nvPicPr>
          <p:cNvPr id="6" name="Bildobjekt 5">
            <a:extLst>
              <a:ext uri="{FF2B5EF4-FFF2-40B4-BE49-F238E27FC236}">
                <a16:creationId xmlns:a16="http://schemas.microsoft.com/office/drawing/2014/main" id="{CE255518-44DE-7AA8-5821-6675631FAC3C}"/>
              </a:ext>
            </a:extLst>
          </p:cNvPr>
          <p:cNvPicPr>
            <a:picLocks noChangeAspect="1"/>
          </p:cNvPicPr>
          <p:nvPr/>
        </p:nvPicPr>
        <p:blipFill>
          <a:blip r:embed="rId3"/>
          <a:stretch>
            <a:fillRect/>
          </a:stretch>
        </p:blipFill>
        <p:spPr>
          <a:xfrm>
            <a:off x="7142837" y="1439597"/>
            <a:ext cx="4559616" cy="4914762"/>
          </a:xfrm>
          <a:prstGeom prst="rect">
            <a:avLst/>
          </a:prstGeom>
        </p:spPr>
      </p:pic>
    </p:spTree>
    <p:extLst>
      <p:ext uri="{BB962C8B-B14F-4D97-AF65-F5344CB8AC3E}">
        <p14:creationId xmlns:p14="http://schemas.microsoft.com/office/powerpoint/2010/main" val="14853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929611-E284-F750-543B-3576A93DCE54}"/>
              </a:ext>
            </a:extLst>
          </p:cNvPr>
          <p:cNvSpPr>
            <a:spLocks noGrp="1"/>
          </p:cNvSpPr>
          <p:nvPr>
            <p:ph type="title"/>
          </p:nvPr>
        </p:nvSpPr>
        <p:spPr>
          <a:xfrm>
            <a:off x="1900052" y="681038"/>
            <a:ext cx="9453748" cy="541926"/>
          </a:xfrm>
        </p:spPr>
        <p:txBody>
          <a:bodyPr/>
          <a:lstStyle/>
          <a:p>
            <a:r>
              <a:rPr lang="sv-SE" sz="2000" dirty="0"/>
              <a:t>Uppgift 1.3: Systemsyn, i vilka helheter verkar vi?</a:t>
            </a:r>
            <a:endParaRPr lang="en-US" sz="2000" dirty="0"/>
          </a:p>
        </p:txBody>
      </p:sp>
      <p:pic>
        <p:nvPicPr>
          <p:cNvPr id="5" name="Bildobjekt 4" descr="En bild som visar text, visitkort, design, Teckensnitt&#10;&#10;AI-genererat innehåll kan vara felaktigt.">
            <a:extLst>
              <a:ext uri="{FF2B5EF4-FFF2-40B4-BE49-F238E27FC236}">
                <a16:creationId xmlns:a16="http://schemas.microsoft.com/office/drawing/2014/main" id="{F0745B43-8516-A3C0-D827-65CDEE09CD11}"/>
              </a:ext>
            </a:extLst>
          </p:cNvPr>
          <p:cNvPicPr>
            <a:picLocks noChangeAspect="1"/>
          </p:cNvPicPr>
          <p:nvPr/>
        </p:nvPicPr>
        <p:blipFill>
          <a:blip r:embed="rId3"/>
          <a:srcRect t="-1" b="811"/>
          <a:stretch>
            <a:fillRect/>
          </a:stretch>
        </p:blipFill>
        <p:spPr>
          <a:xfrm>
            <a:off x="3257019" y="1263083"/>
            <a:ext cx="5677961" cy="4913879"/>
          </a:xfrm>
          <a:prstGeom prst="rect">
            <a:avLst/>
          </a:prstGeom>
          <a:noFill/>
        </p:spPr>
      </p:pic>
      <p:sp>
        <p:nvSpPr>
          <p:cNvPr id="6" name="Rektangel 5">
            <a:extLst>
              <a:ext uri="{FF2B5EF4-FFF2-40B4-BE49-F238E27FC236}">
                <a16:creationId xmlns:a16="http://schemas.microsoft.com/office/drawing/2014/main" id="{E8CC5175-4921-4B0F-CCC2-848ED890C304}"/>
              </a:ext>
            </a:extLst>
          </p:cNvPr>
          <p:cNvSpPr/>
          <p:nvPr/>
        </p:nvSpPr>
        <p:spPr>
          <a:xfrm rot="1542784">
            <a:off x="6807838" y="1844539"/>
            <a:ext cx="1378634" cy="590843"/>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9616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76B1962-CFBD-4D95-A66F-1BB78C5165EE}"/>
              </a:ext>
            </a:extLst>
          </p:cNvPr>
          <p:cNvSpPr>
            <a:spLocks noGrp="1"/>
          </p:cNvSpPr>
          <p:nvPr>
            <p:ph type="title"/>
          </p:nvPr>
        </p:nvSpPr>
        <p:spPr>
          <a:xfrm>
            <a:off x="1398121" y="1908503"/>
            <a:ext cx="5802897" cy="1273968"/>
          </a:xfrm>
        </p:spPr>
        <p:txBody>
          <a:bodyPr/>
          <a:lstStyle/>
          <a:p>
            <a:r>
              <a:rPr lang="sv-SE" dirty="0"/>
              <a:t>HA PERSPEKTIVFÖRSTÅELSE</a:t>
            </a:r>
          </a:p>
        </p:txBody>
      </p:sp>
      <p:sp>
        <p:nvSpPr>
          <p:cNvPr id="6" name="textruta 5">
            <a:extLst>
              <a:ext uri="{FF2B5EF4-FFF2-40B4-BE49-F238E27FC236}">
                <a16:creationId xmlns:a16="http://schemas.microsoft.com/office/drawing/2014/main" id="{2C54AEB9-0BE9-48E0-98FB-065521CCD519}"/>
              </a:ext>
            </a:extLst>
          </p:cNvPr>
          <p:cNvSpPr txBox="1"/>
          <p:nvPr/>
        </p:nvSpPr>
        <p:spPr>
          <a:xfrm>
            <a:off x="1398121" y="3357883"/>
            <a:ext cx="6251468" cy="1200329"/>
          </a:xfrm>
          <a:prstGeom prst="rect">
            <a:avLst/>
          </a:prstGeom>
          <a:noFill/>
        </p:spPr>
        <p:txBody>
          <a:bodyPr wrap="square" rtlCol="0">
            <a:spAutoFit/>
          </a:bodyPr>
          <a:lstStyle/>
          <a:p>
            <a:r>
              <a:rPr lang="sv-SE" sz="2400" dirty="0">
                <a:latin typeface="+mj-lt"/>
              </a:rPr>
              <a:t>Perspektivförståelse innebär att </a:t>
            </a:r>
            <a:r>
              <a:rPr lang="sv-SE" sz="2400" b="1" dirty="0">
                <a:latin typeface="+mj-lt"/>
              </a:rPr>
              <a:t>förstå andras perspektiv</a:t>
            </a:r>
            <a:r>
              <a:rPr lang="sv-SE" sz="2400" dirty="0">
                <a:latin typeface="+mj-lt"/>
              </a:rPr>
              <a:t> som komplement till det egna perspektivet. </a:t>
            </a:r>
          </a:p>
        </p:txBody>
      </p:sp>
      <p:pic>
        <p:nvPicPr>
          <p:cNvPr id="2" name="Platshållare för innehåll 4">
            <a:extLst>
              <a:ext uri="{FF2B5EF4-FFF2-40B4-BE49-F238E27FC236}">
                <a16:creationId xmlns:a16="http://schemas.microsoft.com/office/drawing/2014/main" id="{A60931E1-1405-FE52-C984-172260D6A561}"/>
              </a:ext>
            </a:extLst>
          </p:cNvPr>
          <p:cNvPicPr>
            <a:picLocks noChangeAspect="1"/>
          </p:cNvPicPr>
          <p:nvPr/>
        </p:nvPicPr>
        <p:blipFill>
          <a:blip r:embed="rId3"/>
          <a:stretch>
            <a:fillRect/>
          </a:stretch>
        </p:blipFill>
        <p:spPr>
          <a:xfrm>
            <a:off x="7649589" y="2229890"/>
            <a:ext cx="3685877" cy="2697653"/>
          </a:xfrm>
          <a:prstGeom prst="rect">
            <a:avLst/>
          </a:prstGeom>
        </p:spPr>
      </p:pic>
    </p:spTree>
    <p:extLst>
      <p:ext uri="{BB962C8B-B14F-4D97-AF65-F5344CB8AC3E}">
        <p14:creationId xmlns:p14="http://schemas.microsoft.com/office/powerpoint/2010/main" val="43852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3E437-74C0-224A-6249-BF66020D45B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CDA5B93-F255-00AE-1B0A-31417B2927E3}"/>
              </a:ext>
            </a:extLst>
          </p:cNvPr>
          <p:cNvSpPr>
            <a:spLocks noGrp="1"/>
          </p:cNvSpPr>
          <p:nvPr>
            <p:ph type="title"/>
          </p:nvPr>
        </p:nvSpPr>
        <p:spPr/>
        <p:txBody>
          <a:bodyPr/>
          <a:lstStyle/>
          <a:p>
            <a:r>
              <a:rPr lang="sv-SE" dirty="0"/>
              <a:t>2. Ha perspektivförståelse</a:t>
            </a:r>
          </a:p>
        </p:txBody>
      </p:sp>
      <p:pic>
        <p:nvPicPr>
          <p:cNvPr id="4" name="Bildobjekt 3">
            <a:extLst>
              <a:ext uri="{FF2B5EF4-FFF2-40B4-BE49-F238E27FC236}">
                <a16:creationId xmlns:a16="http://schemas.microsoft.com/office/drawing/2014/main" id="{80FBCC4F-AF6C-C638-7876-D7A367FD713C}"/>
              </a:ext>
            </a:extLst>
          </p:cNvPr>
          <p:cNvPicPr>
            <a:picLocks noChangeAspect="1"/>
          </p:cNvPicPr>
          <p:nvPr/>
        </p:nvPicPr>
        <p:blipFill>
          <a:blip r:embed="rId3"/>
          <a:stretch>
            <a:fillRect/>
          </a:stretch>
        </p:blipFill>
        <p:spPr>
          <a:xfrm>
            <a:off x="1700981" y="2001619"/>
            <a:ext cx="8790038" cy="3388527"/>
          </a:xfrm>
          <a:prstGeom prst="rect">
            <a:avLst/>
          </a:prstGeom>
        </p:spPr>
      </p:pic>
    </p:spTree>
    <p:extLst>
      <p:ext uri="{BB962C8B-B14F-4D97-AF65-F5344CB8AC3E}">
        <p14:creationId xmlns:p14="http://schemas.microsoft.com/office/powerpoint/2010/main" val="262171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372DBCC-58C2-49E9-A8E0-E558F2361E7D}"/>
              </a:ext>
            </a:extLst>
          </p:cNvPr>
          <p:cNvSpPr>
            <a:spLocks noGrp="1"/>
          </p:cNvSpPr>
          <p:nvPr>
            <p:ph type="ctrTitle"/>
          </p:nvPr>
        </p:nvSpPr>
        <p:spPr>
          <a:xfrm>
            <a:off x="1524000" y="3063813"/>
            <a:ext cx="5582653" cy="730374"/>
          </a:xfrm>
        </p:spPr>
        <p:txBody>
          <a:bodyPr/>
          <a:lstStyle/>
          <a:p>
            <a:r>
              <a:rPr lang="sv-SE" dirty="0"/>
              <a:t>Låt oss prata om det!</a:t>
            </a:r>
          </a:p>
        </p:txBody>
      </p:sp>
      <p:sp>
        <p:nvSpPr>
          <p:cNvPr id="5" name="Underrubrik 4">
            <a:extLst>
              <a:ext uri="{FF2B5EF4-FFF2-40B4-BE49-F238E27FC236}">
                <a16:creationId xmlns:a16="http://schemas.microsoft.com/office/drawing/2014/main" id="{E8940244-484A-4CF9-8BE7-A07E5E9B47D4}"/>
              </a:ext>
            </a:extLst>
          </p:cNvPr>
          <p:cNvSpPr>
            <a:spLocks noGrp="1"/>
          </p:cNvSpPr>
          <p:nvPr>
            <p:ph type="subTitle" idx="1"/>
          </p:nvPr>
        </p:nvSpPr>
        <p:spPr>
          <a:xfrm>
            <a:off x="1524000" y="3868965"/>
            <a:ext cx="5582653" cy="471198"/>
          </a:xfrm>
        </p:spPr>
        <p:txBody>
          <a:bodyPr/>
          <a:lstStyle/>
          <a:p>
            <a:r>
              <a:rPr lang="sv-SE" dirty="0"/>
              <a:t>Dialogstöd för kunskapshöjning och träning av förhållningssätten</a:t>
            </a:r>
          </a:p>
        </p:txBody>
      </p:sp>
      <p:pic>
        <p:nvPicPr>
          <p:cNvPr id="2" name="Bildobjekt 1">
            <a:extLst>
              <a:ext uri="{FF2B5EF4-FFF2-40B4-BE49-F238E27FC236}">
                <a16:creationId xmlns:a16="http://schemas.microsoft.com/office/drawing/2014/main" id="{E5349171-2947-3D53-360F-0A8C61009B8C}"/>
              </a:ext>
            </a:extLst>
          </p:cNvPr>
          <p:cNvPicPr>
            <a:picLocks noChangeAspect="1"/>
          </p:cNvPicPr>
          <p:nvPr/>
        </p:nvPicPr>
        <p:blipFill>
          <a:blip r:embed="rId3"/>
          <a:stretch>
            <a:fillRect/>
          </a:stretch>
        </p:blipFill>
        <p:spPr>
          <a:xfrm rot="21055198">
            <a:off x="7288116" y="444160"/>
            <a:ext cx="3540303" cy="5089749"/>
          </a:xfrm>
          <a:prstGeom prst="rect">
            <a:avLst/>
          </a:prstGeom>
        </p:spPr>
      </p:pic>
    </p:spTree>
    <p:extLst>
      <p:ext uri="{BB962C8B-B14F-4D97-AF65-F5344CB8AC3E}">
        <p14:creationId xmlns:p14="http://schemas.microsoft.com/office/powerpoint/2010/main" val="530640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FAD43-952C-178A-468C-F254BAC88C5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F0AC7EA-9257-AEF7-5821-24CEC2AC2F43}"/>
              </a:ext>
            </a:extLst>
          </p:cNvPr>
          <p:cNvSpPr>
            <a:spLocks noGrp="1"/>
          </p:cNvSpPr>
          <p:nvPr>
            <p:ph type="title"/>
          </p:nvPr>
        </p:nvSpPr>
        <p:spPr/>
        <p:txBody>
          <a:bodyPr/>
          <a:lstStyle/>
          <a:p>
            <a:r>
              <a:rPr lang="sv-SE" dirty="0"/>
              <a:t>2. Ha perspektivförståelse, scenario</a:t>
            </a:r>
          </a:p>
        </p:txBody>
      </p:sp>
      <p:sp>
        <p:nvSpPr>
          <p:cNvPr id="10" name="textruta 9">
            <a:extLst>
              <a:ext uri="{FF2B5EF4-FFF2-40B4-BE49-F238E27FC236}">
                <a16:creationId xmlns:a16="http://schemas.microsoft.com/office/drawing/2014/main" id="{0D409CA8-4931-C210-CB95-E7F069B3904C}"/>
              </a:ext>
            </a:extLst>
          </p:cNvPr>
          <p:cNvSpPr txBox="1"/>
          <p:nvPr/>
        </p:nvSpPr>
        <p:spPr>
          <a:xfrm>
            <a:off x="1900052" y="1843654"/>
            <a:ext cx="8768229" cy="4093428"/>
          </a:xfrm>
          <a:prstGeom prst="rect">
            <a:avLst/>
          </a:prstGeom>
          <a:noFill/>
        </p:spPr>
        <p:txBody>
          <a:bodyPr wrap="square">
            <a:spAutoFit/>
          </a:bodyPr>
          <a:lstStyle/>
          <a:p>
            <a:r>
              <a:rPr lang="sv-SE" sz="2000" b="1" dirty="0">
                <a:latin typeface="+mj-lt"/>
              </a:rPr>
              <a:t>Scenario 3: Skogsbrand och vägavstängning</a:t>
            </a:r>
          </a:p>
          <a:p>
            <a:r>
              <a:rPr lang="sv-SE" dirty="0">
                <a:latin typeface="+mj-lt"/>
              </a:rPr>
              <a:t>En större skogsbrand närmar sig ett bebott samhälle beläget på en halvö. Räddningsledaren bedömer att vägen som förbinder samhället med fastlandet av säkerhetsskäl behöver spärras av.</a:t>
            </a:r>
          </a:p>
          <a:p>
            <a:endParaRPr lang="sv-SE" sz="2000" dirty="0">
              <a:latin typeface="+mj-lt"/>
            </a:endParaRPr>
          </a:p>
          <a:p>
            <a:r>
              <a:rPr lang="sv-SE" sz="2000" b="1" dirty="0">
                <a:latin typeface="+mj-lt"/>
              </a:rPr>
              <a:t>Olika perspektiv kopplat till en vägavstängning</a:t>
            </a:r>
          </a:p>
          <a:p>
            <a:pPr marL="285750" indent="-285750">
              <a:buFont typeface="Arial" panose="020B0604020202020204" pitchFamily="34" charset="0"/>
              <a:buChar char="•"/>
            </a:pPr>
            <a:r>
              <a:rPr lang="sv-SE" b="1" dirty="0">
                <a:latin typeface="+mj-lt"/>
              </a:rPr>
              <a:t>Räddningsledaren</a:t>
            </a:r>
            <a:r>
              <a:rPr lang="sv-SE" dirty="0">
                <a:latin typeface="+mj-lt"/>
              </a:rPr>
              <a:t> som har i uppdrag att skydda människors liv och hälsa.</a:t>
            </a:r>
          </a:p>
          <a:p>
            <a:pPr marL="285750" indent="-285750">
              <a:buFont typeface="Arial" panose="020B0604020202020204" pitchFamily="34" charset="0"/>
              <a:buChar char="•"/>
            </a:pPr>
            <a:r>
              <a:rPr lang="sv-SE" b="1" dirty="0">
                <a:latin typeface="+mj-lt"/>
              </a:rPr>
              <a:t>Samhällsviktig verksamhet </a:t>
            </a:r>
            <a:r>
              <a:rPr lang="sv-SE" dirty="0">
                <a:latin typeface="+mj-lt"/>
              </a:rPr>
              <a:t>som är beroende av vägen och behöver passera genom området, till exempel hemtjänsten.</a:t>
            </a:r>
          </a:p>
          <a:p>
            <a:pPr marL="285750" indent="-285750">
              <a:buFont typeface="Arial" panose="020B0604020202020204" pitchFamily="34" charset="0"/>
              <a:buChar char="•"/>
            </a:pPr>
            <a:r>
              <a:rPr lang="sv-SE" b="1" dirty="0">
                <a:latin typeface="+mj-lt"/>
              </a:rPr>
              <a:t>Hus-, mark- och djurägare </a:t>
            </a:r>
            <a:r>
              <a:rPr lang="sv-SE" dirty="0">
                <a:latin typeface="+mj-lt"/>
              </a:rPr>
              <a:t>som vill rädda egendom, evakuera djur, och så fort som möjligt ta reda på skadornas omfattning. </a:t>
            </a:r>
          </a:p>
          <a:p>
            <a:pPr marL="285750" indent="-285750">
              <a:buFont typeface="Arial" panose="020B0604020202020204" pitchFamily="34" charset="0"/>
              <a:buChar char="•"/>
            </a:pPr>
            <a:r>
              <a:rPr lang="sv-SE" b="1" dirty="0">
                <a:latin typeface="+mj-lt"/>
              </a:rPr>
              <a:t>Boende med arbeten på fastlandet </a:t>
            </a:r>
            <a:r>
              <a:rPr lang="sv-SE" dirty="0">
                <a:latin typeface="+mj-lt"/>
              </a:rPr>
              <a:t>men som har barn på förskolor och skolor på halvön.</a:t>
            </a:r>
          </a:p>
          <a:p>
            <a:endParaRPr lang="sv-SE" sz="2000" dirty="0">
              <a:latin typeface="+mj-lt"/>
            </a:endParaRPr>
          </a:p>
        </p:txBody>
      </p:sp>
    </p:spTree>
    <p:extLst>
      <p:ext uri="{BB962C8B-B14F-4D97-AF65-F5344CB8AC3E}">
        <p14:creationId xmlns:p14="http://schemas.microsoft.com/office/powerpoint/2010/main" val="188634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EF850-EB40-2CAF-7906-6BE01EA1C21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163E276-C56D-F852-A488-932F6CFEDD28}"/>
              </a:ext>
            </a:extLst>
          </p:cNvPr>
          <p:cNvSpPr>
            <a:spLocks noGrp="1"/>
          </p:cNvSpPr>
          <p:nvPr>
            <p:ph type="title"/>
          </p:nvPr>
        </p:nvSpPr>
        <p:spPr/>
        <p:txBody>
          <a:bodyPr/>
          <a:lstStyle/>
          <a:p>
            <a:r>
              <a:rPr lang="sv-SE" dirty="0"/>
              <a:t>Uppgift 2.1: Växla perspektiv</a:t>
            </a:r>
          </a:p>
        </p:txBody>
      </p:sp>
      <p:sp>
        <p:nvSpPr>
          <p:cNvPr id="10" name="textruta 9">
            <a:extLst>
              <a:ext uri="{FF2B5EF4-FFF2-40B4-BE49-F238E27FC236}">
                <a16:creationId xmlns:a16="http://schemas.microsoft.com/office/drawing/2014/main" id="{2E9E4236-ED91-4CDF-E0A0-F8741D945A6E}"/>
              </a:ext>
            </a:extLst>
          </p:cNvPr>
          <p:cNvSpPr txBox="1"/>
          <p:nvPr/>
        </p:nvSpPr>
        <p:spPr>
          <a:xfrm>
            <a:off x="1488376" y="2293447"/>
            <a:ext cx="4892632" cy="2923877"/>
          </a:xfrm>
          <a:prstGeom prst="rect">
            <a:avLst/>
          </a:prstGeom>
          <a:noFill/>
        </p:spPr>
        <p:txBody>
          <a:bodyPr wrap="square">
            <a:spAutoFit/>
          </a:bodyPr>
          <a:lstStyle/>
          <a:p>
            <a:r>
              <a:rPr lang="sv-SE" sz="2000" dirty="0">
                <a:latin typeface="+mj-lt"/>
              </a:rPr>
              <a:t>Diskutera de olika perspektiven. </a:t>
            </a:r>
          </a:p>
          <a:p>
            <a:endParaRPr lang="sv-SE" sz="2000" dirty="0">
              <a:latin typeface="+mj-lt"/>
            </a:endParaRPr>
          </a:p>
          <a:p>
            <a:r>
              <a:rPr lang="sv-SE" sz="2000" dirty="0">
                <a:latin typeface="+mj-lt"/>
              </a:rPr>
              <a:t>Vilka konsekvenser kan vägavstängningen få för de olika intressenterna och vad innebär det för konkreta behov?</a:t>
            </a:r>
          </a:p>
          <a:p>
            <a:endParaRPr lang="sv-SE" sz="2000" dirty="0">
              <a:latin typeface="+mj-lt"/>
            </a:endParaRPr>
          </a:p>
          <a:p>
            <a:r>
              <a:rPr lang="sv-SE" sz="2000" dirty="0">
                <a:latin typeface="+mj-lt"/>
              </a:rPr>
              <a:t>Lista ett behov per perspektiv.</a:t>
            </a:r>
          </a:p>
          <a:p>
            <a:endParaRPr lang="sv-SE" sz="2400" dirty="0">
              <a:latin typeface="+mj-lt"/>
            </a:endParaRPr>
          </a:p>
        </p:txBody>
      </p:sp>
      <p:sp>
        <p:nvSpPr>
          <p:cNvPr id="7" name="textruta 6">
            <a:extLst>
              <a:ext uri="{FF2B5EF4-FFF2-40B4-BE49-F238E27FC236}">
                <a16:creationId xmlns:a16="http://schemas.microsoft.com/office/drawing/2014/main" id="{1A52E161-5D0A-F328-6685-8DC3B45F8B3E}"/>
              </a:ext>
            </a:extLst>
          </p:cNvPr>
          <p:cNvSpPr txBox="1"/>
          <p:nvPr/>
        </p:nvSpPr>
        <p:spPr>
          <a:xfrm>
            <a:off x="6757059" y="2201115"/>
            <a:ext cx="5090557" cy="3108543"/>
          </a:xfrm>
          <a:prstGeom prst="rect">
            <a:avLst/>
          </a:prstGeom>
          <a:noFill/>
          <a:ln>
            <a:solidFill>
              <a:schemeClr val="accent1"/>
            </a:solidFill>
          </a:ln>
        </p:spPr>
        <p:txBody>
          <a:bodyPr wrap="square">
            <a:spAutoFit/>
          </a:bodyPr>
          <a:lstStyle/>
          <a:p>
            <a:r>
              <a:rPr lang="sv-SE" b="1" dirty="0">
                <a:latin typeface="+mj-lt"/>
              </a:rPr>
              <a:t>Olika perspektiv kopplat till en vägavstängning</a:t>
            </a:r>
          </a:p>
          <a:p>
            <a:pPr marL="285750" indent="-285750">
              <a:buFont typeface="Arial" panose="020B0604020202020204" pitchFamily="34" charset="0"/>
              <a:buChar char="•"/>
            </a:pPr>
            <a:r>
              <a:rPr lang="sv-SE" sz="1600" b="1" dirty="0">
                <a:latin typeface="+mj-lt"/>
              </a:rPr>
              <a:t>Räddningsledaren</a:t>
            </a:r>
            <a:r>
              <a:rPr lang="sv-SE" sz="1600" dirty="0">
                <a:latin typeface="+mj-lt"/>
              </a:rPr>
              <a:t> som har i uppdrag att skydda människors liv och hälsa.</a:t>
            </a:r>
          </a:p>
          <a:p>
            <a:pPr marL="285750" indent="-285750">
              <a:buFont typeface="Arial" panose="020B0604020202020204" pitchFamily="34" charset="0"/>
              <a:buChar char="•"/>
            </a:pPr>
            <a:r>
              <a:rPr lang="sv-SE" sz="1600" b="1" dirty="0">
                <a:latin typeface="+mj-lt"/>
              </a:rPr>
              <a:t>Samhällsviktig verksamhet </a:t>
            </a:r>
            <a:r>
              <a:rPr lang="sv-SE" sz="1600" dirty="0">
                <a:latin typeface="+mj-lt"/>
              </a:rPr>
              <a:t>som är beroende av vägen och behöver passera genom området, till exempel hemtjänsten.</a:t>
            </a:r>
          </a:p>
          <a:p>
            <a:pPr marL="285750" indent="-285750">
              <a:buFont typeface="Arial" panose="020B0604020202020204" pitchFamily="34" charset="0"/>
              <a:buChar char="•"/>
            </a:pPr>
            <a:r>
              <a:rPr lang="sv-SE" sz="1600" b="1" dirty="0">
                <a:latin typeface="+mj-lt"/>
              </a:rPr>
              <a:t>Hus-, mark- och djurägare </a:t>
            </a:r>
            <a:r>
              <a:rPr lang="sv-SE" sz="1600" dirty="0">
                <a:latin typeface="+mj-lt"/>
              </a:rPr>
              <a:t>som vill rädda egendom, evakuera djur, och så fort som möjligt ta reda på skadornas omfattning. </a:t>
            </a:r>
          </a:p>
          <a:p>
            <a:pPr marL="285750" indent="-285750">
              <a:buFont typeface="Arial" panose="020B0604020202020204" pitchFamily="34" charset="0"/>
              <a:buChar char="•"/>
            </a:pPr>
            <a:r>
              <a:rPr lang="sv-SE" sz="1600" b="1" dirty="0">
                <a:latin typeface="+mj-lt"/>
              </a:rPr>
              <a:t>Boende med arbeten på fastlandet </a:t>
            </a:r>
            <a:r>
              <a:rPr lang="sv-SE" sz="1600" dirty="0">
                <a:latin typeface="+mj-lt"/>
              </a:rPr>
              <a:t>men som har barn på förskolor och skolor på halvön.</a:t>
            </a:r>
          </a:p>
        </p:txBody>
      </p:sp>
    </p:spTree>
    <p:extLst>
      <p:ext uri="{BB962C8B-B14F-4D97-AF65-F5344CB8AC3E}">
        <p14:creationId xmlns:p14="http://schemas.microsoft.com/office/powerpoint/2010/main" val="139109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1A1A5-3436-606D-1DE9-F730A1FCE4E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21FEB42-DC2E-12A0-41CA-4D84CB6FB75F}"/>
              </a:ext>
            </a:extLst>
          </p:cNvPr>
          <p:cNvSpPr>
            <a:spLocks noGrp="1"/>
          </p:cNvSpPr>
          <p:nvPr>
            <p:ph type="title"/>
          </p:nvPr>
        </p:nvSpPr>
        <p:spPr/>
        <p:txBody>
          <a:bodyPr/>
          <a:lstStyle/>
          <a:p>
            <a:r>
              <a:rPr lang="sv-SE" dirty="0"/>
              <a:t>Uppgift 2.2: Samverka för ökad effekt</a:t>
            </a:r>
          </a:p>
        </p:txBody>
      </p:sp>
      <p:sp>
        <p:nvSpPr>
          <p:cNvPr id="10" name="textruta 9">
            <a:extLst>
              <a:ext uri="{FF2B5EF4-FFF2-40B4-BE49-F238E27FC236}">
                <a16:creationId xmlns:a16="http://schemas.microsoft.com/office/drawing/2014/main" id="{51A23087-ED60-CECC-711D-68D359B3D23C}"/>
              </a:ext>
            </a:extLst>
          </p:cNvPr>
          <p:cNvSpPr txBox="1"/>
          <p:nvPr/>
        </p:nvSpPr>
        <p:spPr>
          <a:xfrm>
            <a:off x="2830495" y="1869229"/>
            <a:ext cx="6185168" cy="3539430"/>
          </a:xfrm>
          <a:prstGeom prst="rect">
            <a:avLst/>
          </a:prstGeom>
          <a:noFill/>
        </p:spPr>
        <p:txBody>
          <a:bodyPr wrap="square">
            <a:spAutoFit/>
          </a:bodyPr>
          <a:lstStyle/>
          <a:p>
            <a:endParaRPr lang="sv-SE" sz="2400" dirty="0">
              <a:latin typeface="+mj-lt"/>
            </a:endParaRPr>
          </a:p>
          <a:p>
            <a:r>
              <a:rPr lang="sv-SE" sz="2000" dirty="0">
                <a:latin typeface="+mj-lt"/>
              </a:rPr>
              <a:t>Räddningstjänsten, polisen, representanter för kommunal skola- och barnomsorg, hälso- och sjukvård samt den kemiindustri med 40 anställda som verkar på halvön träffas för att samverka kring beslutet att stänga av vägen.</a:t>
            </a:r>
          </a:p>
          <a:p>
            <a:endParaRPr lang="sv-SE" sz="2000" dirty="0">
              <a:latin typeface="+mj-lt"/>
            </a:endParaRPr>
          </a:p>
          <a:p>
            <a:r>
              <a:rPr lang="sv-SE" sz="2000" dirty="0">
                <a:latin typeface="+mj-lt"/>
              </a:rPr>
              <a:t>Diskutera olika sätt som aktörerna tillsammans kan tillgodose behoven för de olika perspektiven och hitta kompletterande lösningar till vägavstängningen!</a:t>
            </a:r>
            <a:endParaRPr lang="sv-SE" sz="2400" dirty="0">
              <a:latin typeface="+mj-lt"/>
            </a:endParaRPr>
          </a:p>
        </p:txBody>
      </p:sp>
    </p:spTree>
    <p:extLst>
      <p:ext uri="{BB962C8B-B14F-4D97-AF65-F5344CB8AC3E}">
        <p14:creationId xmlns:p14="http://schemas.microsoft.com/office/powerpoint/2010/main" val="185767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C4D26C7A-3E44-4959-A842-70F1B39C9668}"/>
              </a:ext>
            </a:extLst>
          </p:cNvPr>
          <p:cNvSpPr txBox="1"/>
          <p:nvPr/>
        </p:nvSpPr>
        <p:spPr>
          <a:xfrm>
            <a:off x="2034262" y="1884624"/>
            <a:ext cx="5136391" cy="3574027"/>
          </a:xfrm>
          <a:prstGeom prst="rect">
            <a:avLst/>
          </a:prstGeom>
        </p:spPr>
        <p:txBody>
          <a:bodyPr rtlCol="0">
            <a:normAutofit fontScale="92500"/>
          </a:bodyPr>
          <a:lstStyle/>
          <a:p>
            <a:pPr>
              <a:lnSpc>
                <a:spcPct val="90000"/>
              </a:lnSpc>
              <a:spcBef>
                <a:spcPts val="1000"/>
              </a:spcBef>
              <a:defRPr/>
            </a:pPr>
            <a:r>
              <a:rPr lang="sv-SE" sz="2400" dirty="0">
                <a:latin typeface="+mj-lt"/>
              </a:rPr>
              <a:t>Att i alla steg och på alla nivåer lyssna in för att se och möta informationsbehov hos varandra. </a:t>
            </a:r>
          </a:p>
          <a:p>
            <a:pPr marL="228600" indent="-228600">
              <a:lnSpc>
                <a:spcPct val="90000"/>
              </a:lnSpc>
              <a:spcBef>
                <a:spcPts val="1000"/>
              </a:spcBef>
              <a:buFont typeface="Arial" panose="020B0604020202020204" pitchFamily="34" charset="0"/>
              <a:buChar char="•"/>
              <a:defRPr/>
            </a:pPr>
            <a:endParaRPr lang="sv-SE" sz="2400" dirty="0">
              <a:latin typeface="+mj-lt"/>
            </a:endParaRPr>
          </a:p>
          <a:p>
            <a:pPr>
              <a:lnSpc>
                <a:spcPct val="90000"/>
              </a:lnSpc>
              <a:spcBef>
                <a:spcPts val="1000"/>
              </a:spcBef>
              <a:defRPr/>
            </a:pPr>
            <a:r>
              <a:rPr lang="sv-SE" sz="2400" dirty="0">
                <a:latin typeface="+mj-lt"/>
              </a:rPr>
              <a:t>Genom att anpassa vår kommunikation utifrån de som ska ta emot och agera utifrån den, kan vi snabbare och effektivare nå aktörsgemensamma mål och värna om samhällets skyddsvärden. </a:t>
            </a:r>
          </a:p>
          <a:p>
            <a:pPr marL="228600" indent="-228600">
              <a:lnSpc>
                <a:spcPct val="90000"/>
              </a:lnSpc>
              <a:spcBef>
                <a:spcPts val="1000"/>
              </a:spcBef>
              <a:buFont typeface="Arial" panose="020B0604020202020204" pitchFamily="34" charset="0"/>
              <a:buChar char="•"/>
              <a:defRPr/>
            </a:pPr>
            <a:endParaRPr lang="sv-SE" dirty="0"/>
          </a:p>
        </p:txBody>
      </p:sp>
      <p:pic>
        <p:nvPicPr>
          <p:cNvPr id="2" name="Platshållare för innehåll 7" descr="En bild som visar clipart, hjärta, Grafik, design&#10;&#10;Automatiskt genererad beskrivning">
            <a:extLst>
              <a:ext uri="{FF2B5EF4-FFF2-40B4-BE49-F238E27FC236}">
                <a16:creationId xmlns:a16="http://schemas.microsoft.com/office/drawing/2014/main" id="{30638572-92EE-4F23-52B3-6366C2D411D4}"/>
              </a:ext>
            </a:extLst>
          </p:cNvPr>
          <p:cNvPicPr>
            <a:picLocks noChangeAspect="1"/>
          </p:cNvPicPr>
          <p:nvPr/>
        </p:nvPicPr>
        <p:blipFill>
          <a:blip r:embed="rId3"/>
          <a:srcRect t="13132" r="1" b="7530"/>
          <a:stretch>
            <a:fillRect/>
          </a:stretch>
        </p:blipFill>
        <p:spPr>
          <a:xfrm>
            <a:off x="7042316" y="1641986"/>
            <a:ext cx="4504749" cy="3574027"/>
          </a:xfrm>
          <a:prstGeom prst="rect">
            <a:avLst/>
          </a:prstGeom>
          <a:noFill/>
        </p:spPr>
      </p:pic>
      <p:sp>
        <p:nvSpPr>
          <p:cNvPr id="4" name="Rubrik 3">
            <a:extLst>
              <a:ext uri="{FF2B5EF4-FFF2-40B4-BE49-F238E27FC236}">
                <a16:creationId xmlns:a16="http://schemas.microsoft.com/office/drawing/2014/main" id="{69AC5754-897F-4D87-AF94-03B6D60B1999}"/>
              </a:ext>
            </a:extLst>
          </p:cNvPr>
          <p:cNvSpPr>
            <a:spLocks noGrp="1"/>
          </p:cNvSpPr>
          <p:nvPr>
            <p:ph type="title"/>
          </p:nvPr>
        </p:nvSpPr>
        <p:spPr>
          <a:xfrm>
            <a:off x="1900052" y="681038"/>
            <a:ext cx="9453748" cy="541926"/>
          </a:xfrm>
        </p:spPr>
        <p:txBody>
          <a:bodyPr>
            <a:normAutofit/>
          </a:bodyPr>
          <a:lstStyle/>
          <a:p>
            <a:r>
              <a:rPr lang="sv-SE" b="1" kern="1200" dirty="0">
                <a:latin typeface="+mj-lt"/>
                <a:ea typeface="+mj-ea"/>
                <a:cs typeface="+mj-cs"/>
              </a:rPr>
              <a:t>LYSSNA IN OCH KOMMUNICERA AKTIVT</a:t>
            </a:r>
          </a:p>
        </p:txBody>
      </p:sp>
    </p:spTree>
    <p:extLst>
      <p:ext uri="{BB962C8B-B14F-4D97-AF65-F5344CB8AC3E}">
        <p14:creationId xmlns:p14="http://schemas.microsoft.com/office/powerpoint/2010/main" val="270677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05F0D56-F1F0-1FCC-FE1B-1DD710A6418C}"/>
              </a:ext>
            </a:extLst>
          </p:cNvPr>
          <p:cNvSpPr>
            <a:spLocks noGrp="1"/>
          </p:cNvSpPr>
          <p:nvPr>
            <p:ph type="title"/>
          </p:nvPr>
        </p:nvSpPr>
        <p:spPr/>
        <p:txBody>
          <a:bodyPr/>
          <a:lstStyle/>
          <a:p>
            <a:r>
              <a:rPr lang="sv-SE" dirty="0"/>
              <a:t>3. Lyssna in och kommunicera aktivt</a:t>
            </a:r>
          </a:p>
        </p:txBody>
      </p:sp>
      <p:pic>
        <p:nvPicPr>
          <p:cNvPr id="6" name="Bildobjekt 5">
            <a:extLst>
              <a:ext uri="{FF2B5EF4-FFF2-40B4-BE49-F238E27FC236}">
                <a16:creationId xmlns:a16="http://schemas.microsoft.com/office/drawing/2014/main" id="{0B655817-0646-9B06-5057-A9B266DFD579}"/>
              </a:ext>
            </a:extLst>
          </p:cNvPr>
          <p:cNvPicPr>
            <a:picLocks noChangeAspect="1"/>
          </p:cNvPicPr>
          <p:nvPr/>
        </p:nvPicPr>
        <p:blipFill>
          <a:blip r:embed="rId2"/>
          <a:stretch>
            <a:fillRect/>
          </a:stretch>
        </p:blipFill>
        <p:spPr>
          <a:xfrm>
            <a:off x="2430379" y="2305924"/>
            <a:ext cx="8038832" cy="3026383"/>
          </a:xfrm>
          <a:prstGeom prst="rect">
            <a:avLst/>
          </a:prstGeom>
        </p:spPr>
      </p:pic>
    </p:spTree>
    <p:extLst>
      <p:ext uri="{BB962C8B-B14F-4D97-AF65-F5344CB8AC3E}">
        <p14:creationId xmlns:p14="http://schemas.microsoft.com/office/powerpoint/2010/main" val="208922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7A4DB-65ED-2366-BDCB-7C7CB36773F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45EA57-30EE-A6E6-92DD-8CDB3DC4E887}"/>
              </a:ext>
            </a:extLst>
          </p:cNvPr>
          <p:cNvSpPr>
            <a:spLocks noGrp="1"/>
          </p:cNvSpPr>
          <p:nvPr>
            <p:ph type="title"/>
          </p:nvPr>
        </p:nvSpPr>
        <p:spPr/>
        <p:txBody>
          <a:bodyPr/>
          <a:lstStyle/>
          <a:p>
            <a:r>
              <a:rPr lang="sv-SE" dirty="0"/>
              <a:t>3. Lyssna in och kommunicera aktivt, scenario</a:t>
            </a:r>
          </a:p>
        </p:txBody>
      </p:sp>
      <p:sp>
        <p:nvSpPr>
          <p:cNvPr id="10" name="textruta 9">
            <a:extLst>
              <a:ext uri="{FF2B5EF4-FFF2-40B4-BE49-F238E27FC236}">
                <a16:creationId xmlns:a16="http://schemas.microsoft.com/office/drawing/2014/main" id="{6125EB5E-CA4A-F10C-F2BC-71467A205EB7}"/>
              </a:ext>
            </a:extLst>
          </p:cNvPr>
          <p:cNvSpPr txBox="1"/>
          <p:nvPr/>
        </p:nvSpPr>
        <p:spPr>
          <a:xfrm>
            <a:off x="2766326" y="2626662"/>
            <a:ext cx="7388327" cy="1938992"/>
          </a:xfrm>
          <a:prstGeom prst="rect">
            <a:avLst/>
          </a:prstGeom>
          <a:noFill/>
        </p:spPr>
        <p:txBody>
          <a:bodyPr wrap="square">
            <a:spAutoFit/>
          </a:bodyPr>
          <a:lstStyle/>
          <a:p>
            <a:r>
              <a:rPr lang="sv-SE" sz="2000" b="1" dirty="0">
                <a:latin typeface="+mj-lt"/>
              </a:rPr>
              <a:t>Scenario 4: Torka och dricksvattenbrist </a:t>
            </a:r>
          </a:p>
          <a:p>
            <a:r>
              <a:rPr lang="sv-SE" sz="2000" b="1" dirty="0">
                <a:latin typeface="+mj-lt"/>
              </a:rPr>
              <a:t>– lokalt perspektiv</a:t>
            </a:r>
          </a:p>
          <a:p>
            <a:r>
              <a:rPr lang="sv-SE" sz="2000" dirty="0">
                <a:latin typeface="+mj-lt"/>
              </a:rPr>
              <a:t>Långvarig torka leder bland annat till brist på dricksvatten. Det skapar stora problem för invånare och samhällsviktiga verksamheter.</a:t>
            </a:r>
          </a:p>
          <a:p>
            <a:endParaRPr lang="sv-SE" sz="2000" dirty="0">
              <a:latin typeface="+mj-lt"/>
            </a:endParaRPr>
          </a:p>
        </p:txBody>
      </p:sp>
    </p:spTree>
    <p:extLst>
      <p:ext uri="{BB962C8B-B14F-4D97-AF65-F5344CB8AC3E}">
        <p14:creationId xmlns:p14="http://schemas.microsoft.com/office/powerpoint/2010/main" val="2817571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7923F-4E0D-CE82-5860-C798B6CCA4B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3298085-0854-5C8A-74A2-AB001E4268AB}"/>
              </a:ext>
            </a:extLst>
          </p:cNvPr>
          <p:cNvSpPr>
            <a:spLocks noGrp="1"/>
          </p:cNvSpPr>
          <p:nvPr>
            <p:ph type="title"/>
          </p:nvPr>
        </p:nvSpPr>
        <p:spPr>
          <a:xfrm>
            <a:off x="1900051" y="681038"/>
            <a:ext cx="10066413" cy="541926"/>
          </a:xfrm>
        </p:spPr>
        <p:txBody>
          <a:bodyPr/>
          <a:lstStyle/>
          <a:p>
            <a:r>
              <a:rPr lang="sv-SE" dirty="0"/>
              <a:t>Uppgift 3.1: Helhetssyn och perspektivförståelse</a:t>
            </a:r>
          </a:p>
        </p:txBody>
      </p:sp>
      <p:sp>
        <p:nvSpPr>
          <p:cNvPr id="10" name="textruta 9">
            <a:extLst>
              <a:ext uri="{FF2B5EF4-FFF2-40B4-BE49-F238E27FC236}">
                <a16:creationId xmlns:a16="http://schemas.microsoft.com/office/drawing/2014/main" id="{4FCB4C6E-BE25-AC8F-5116-640F19821208}"/>
              </a:ext>
            </a:extLst>
          </p:cNvPr>
          <p:cNvSpPr txBox="1"/>
          <p:nvPr/>
        </p:nvSpPr>
        <p:spPr>
          <a:xfrm>
            <a:off x="2814453" y="2459504"/>
            <a:ext cx="7083526" cy="1938992"/>
          </a:xfrm>
          <a:prstGeom prst="rect">
            <a:avLst/>
          </a:prstGeom>
          <a:noFill/>
        </p:spPr>
        <p:txBody>
          <a:bodyPr wrap="square">
            <a:spAutoFit/>
          </a:bodyPr>
          <a:lstStyle/>
          <a:p>
            <a:r>
              <a:rPr lang="sv-SE" sz="2000" dirty="0">
                <a:latin typeface="+mj-lt"/>
              </a:rPr>
              <a:t>Ni arbetar nu på kommunen där scenariot utspelar sig. </a:t>
            </a:r>
          </a:p>
          <a:p>
            <a:br>
              <a:rPr lang="sv-SE" sz="2000" dirty="0">
                <a:latin typeface="+mj-lt"/>
              </a:rPr>
            </a:br>
            <a:r>
              <a:rPr lang="sv-SE" sz="2000" dirty="0">
                <a:latin typeface="+mj-lt"/>
              </a:rPr>
              <a:t>Vilka grupper i kommunen behöver information om dricksvattenbristen och vilka specifika behov har dessa grupper av just rent vatten?</a:t>
            </a:r>
          </a:p>
          <a:p>
            <a:endParaRPr lang="sv-SE" sz="2000" dirty="0">
              <a:latin typeface="+mj-lt"/>
            </a:endParaRPr>
          </a:p>
        </p:txBody>
      </p:sp>
    </p:spTree>
    <p:extLst>
      <p:ext uri="{BB962C8B-B14F-4D97-AF65-F5344CB8AC3E}">
        <p14:creationId xmlns:p14="http://schemas.microsoft.com/office/powerpoint/2010/main" val="2110957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32241-0D19-67B7-E1C8-273A12459D6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BD546F5-F8E1-9A16-EC68-CD54ED2A2BA7}"/>
              </a:ext>
            </a:extLst>
          </p:cNvPr>
          <p:cNvSpPr>
            <a:spLocks noGrp="1"/>
          </p:cNvSpPr>
          <p:nvPr>
            <p:ph type="title"/>
          </p:nvPr>
        </p:nvSpPr>
        <p:spPr>
          <a:xfrm>
            <a:off x="1900051" y="681038"/>
            <a:ext cx="10066413" cy="541926"/>
          </a:xfrm>
        </p:spPr>
        <p:txBody>
          <a:bodyPr/>
          <a:lstStyle/>
          <a:p>
            <a:r>
              <a:rPr lang="sv-SE" dirty="0"/>
              <a:t>Uppgift 3.2: Lyssna in</a:t>
            </a:r>
          </a:p>
        </p:txBody>
      </p:sp>
      <p:sp>
        <p:nvSpPr>
          <p:cNvPr id="10" name="textruta 9">
            <a:extLst>
              <a:ext uri="{FF2B5EF4-FFF2-40B4-BE49-F238E27FC236}">
                <a16:creationId xmlns:a16="http://schemas.microsoft.com/office/drawing/2014/main" id="{95D7FD3D-10AE-8E6B-596C-178CA5F62109}"/>
              </a:ext>
            </a:extLst>
          </p:cNvPr>
          <p:cNvSpPr txBox="1"/>
          <p:nvPr/>
        </p:nvSpPr>
        <p:spPr>
          <a:xfrm>
            <a:off x="2557780" y="2120949"/>
            <a:ext cx="6518233" cy="2616101"/>
          </a:xfrm>
          <a:prstGeom prst="rect">
            <a:avLst/>
          </a:prstGeom>
          <a:noFill/>
        </p:spPr>
        <p:txBody>
          <a:bodyPr wrap="square">
            <a:spAutoFit/>
          </a:bodyPr>
          <a:lstStyle/>
          <a:p>
            <a:endParaRPr lang="sv-SE" sz="2000" dirty="0">
              <a:latin typeface="+mj-lt"/>
            </a:endParaRPr>
          </a:p>
          <a:p>
            <a:r>
              <a:rPr lang="sv-SE" sz="2000" dirty="0">
                <a:latin typeface="+mj-lt"/>
              </a:rPr>
              <a:t>Ni tvingas fatta beslut om att begränsa dricksvattentillgången i kommunen. </a:t>
            </a:r>
          </a:p>
          <a:p>
            <a:br>
              <a:rPr lang="sv-SE" sz="2000" dirty="0">
                <a:latin typeface="+mj-lt"/>
              </a:rPr>
            </a:br>
            <a:r>
              <a:rPr lang="sv-SE" sz="2000" dirty="0">
                <a:latin typeface="+mj-lt"/>
              </a:rPr>
              <a:t>Diskutera hur beslutet kan komma att uppfattas av olika målgrupper och vilka handlingar det kan leda till. </a:t>
            </a:r>
          </a:p>
          <a:p>
            <a:endParaRPr lang="sv-SE" sz="2400" b="1" dirty="0">
              <a:latin typeface="+mj-lt"/>
            </a:endParaRPr>
          </a:p>
        </p:txBody>
      </p:sp>
    </p:spTree>
    <p:extLst>
      <p:ext uri="{BB962C8B-B14F-4D97-AF65-F5344CB8AC3E}">
        <p14:creationId xmlns:p14="http://schemas.microsoft.com/office/powerpoint/2010/main" val="215769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9BE1C-1598-2C95-662C-4941B9295E1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F701D5A-8E48-AEAA-0B6D-2E61D6DD7312}"/>
              </a:ext>
            </a:extLst>
          </p:cNvPr>
          <p:cNvSpPr>
            <a:spLocks noGrp="1"/>
          </p:cNvSpPr>
          <p:nvPr>
            <p:ph type="title"/>
          </p:nvPr>
        </p:nvSpPr>
        <p:spPr>
          <a:xfrm>
            <a:off x="1900051" y="681038"/>
            <a:ext cx="10066413" cy="541926"/>
          </a:xfrm>
        </p:spPr>
        <p:txBody>
          <a:bodyPr/>
          <a:lstStyle/>
          <a:p>
            <a:r>
              <a:rPr lang="sv-SE" dirty="0"/>
              <a:t>Uppgift 3.3: Kommunicera aktivt</a:t>
            </a:r>
          </a:p>
        </p:txBody>
      </p:sp>
      <p:sp>
        <p:nvSpPr>
          <p:cNvPr id="10" name="textruta 9">
            <a:extLst>
              <a:ext uri="{FF2B5EF4-FFF2-40B4-BE49-F238E27FC236}">
                <a16:creationId xmlns:a16="http://schemas.microsoft.com/office/drawing/2014/main" id="{5088B1E9-D8C8-288A-B1D2-EC7AFDB57CAD}"/>
              </a:ext>
            </a:extLst>
          </p:cNvPr>
          <p:cNvSpPr txBox="1"/>
          <p:nvPr/>
        </p:nvSpPr>
        <p:spPr>
          <a:xfrm>
            <a:off x="1900053" y="1436092"/>
            <a:ext cx="7805421" cy="3785652"/>
          </a:xfrm>
          <a:prstGeom prst="rect">
            <a:avLst/>
          </a:prstGeom>
          <a:noFill/>
        </p:spPr>
        <p:txBody>
          <a:bodyPr wrap="square">
            <a:spAutoFit/>
          </a:bodyPr>
          <a:lstStyle/>
          <a:p>
            <a:endParaRPr lang="sv-SE" sz="2000" dirty="0">
              <a:latin typeface="+mj-lt"/>
            </a:endParaRPr>
          </a:p>
          <a:p>
            <a:r>
              <a:rPr lang="sv-SE" sz="2000" dirty="0">
                <a:latin typeface="+mj-lt"/>
              </a:rPr>
              <a:t>Ni tvingas fatta beslut om att begränsa dricksvattentillgången i kommunen. </a:t>
            </a:r>
          </a:p>
          <a:p>
            <a:endParaRPr lang="sv-SE" sz="2000" dirty="0">
              <a:latin typeface="+mj-lt"/>
            </a:endParaRPr>
          </a:p>
          <a:p>
            <a:pPr marL="342900" indent="-342900">
              <a:buFont typeface="Arial" panose="020B0604020202020204" pitchFamily="34" charset="0"/>
              <a:buChar char="•"/>
            </a:pPr>
            <a:r>
              <a:rPr lang="sv-SE" sz="2000" dirty="0">
                <a:latin typeface="+mj-lt"/>
              </a:rPr>
              <a:t>Diskutera hur beslutet kan komma att uppfattas av olika målgrupper och vilka handlingar det kan leda till. </a:t>
            </a:r>
          </a:p>
          <a:p>
            <a:pPr marL="342900" indent="-342900">
              <a:buFont typeface="Arial" panose="020B0604020202020204" pitchFamily="34" charset="0"/>
              <a:buChar char="•"/>
            </a:pPr>
            <a:r>
              <a:rPr lang="sv-SE" sz="2000" dirty="0">
                <a:latin typeface="+mj-lt"/>
              </a:rPr>
              <a:t>Hur kan vi tänka när vi ska kommunicera beslutet? </a:t>
            </a:r>
          </a:p>
          <a:p>
            <a:pPr marL="342900" indent="-342900">
              <a:buFont typeface="Arial" panose="020B0604020202020204" pitchFamily="34" charset="0"/>
              <a:buChar char="•"/>
            </a:pPr>
            <a:r>
              <a:rPr lang="sv-SE" sz="2000" dirty="0">
                <a:latin typeface="+mj-lt"/>
              </a:rPr>
              <a:t>Har de olika grupperna olika behov eller prioriteringar som påverkar hur vi på bästa vis framför beslutet?</a:t>
            </a:r>
            <a:br>
              <a:rPr lang="sv-SE" sz="2000" dirty="0">
                <a:latin typeface="+mj-lt"/>
              </a:rPr>
            </a:br>
            <a:endParaRPr lang="sv-SE" sz="2000" dirty="0">
              <a:latin typeface="+mj-lt"/>
            </a:endParaRPr>
          </a:p>
          <a:p>
            <a:r>
              <a:rPr lang="sv-SE" sz="2000" dirty="0">
                <a:latin typeface="+mj-lt"/>
              </a:rPr>
              <a:t>Ge ett förslag på formulering av budskap per grupp som ni identifierade i Uppgift 3.1!</a:t>
            </a:r>
          </a:p>
        </p:txBody>
      </p:sp>
    </p:spTree>
    <p:extLst>
      <p:ext uri="{BB962C8B-B14F-4D97-AF65-F5344CB8AC3E}">
        <p14:creationId xmlns:p14="http://schemas.microsoft.com/office/powerpoint/2010/main" val="299088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2F1F21A-6C2C-4F96-B846-9E9F7C36F111}"/>
              </a:ext>
            </a:extLst>
          </p:cNvPr>
          <p:cNvSpPr>
            <a:spLocks noGrp="1"/>
          </p:cNvSpPr>
          <p:nvPr>
            <p:ph type="title"/>
          </p:nvPr>
        </p:nvSpPr>
        <p:spPr/>
        <p:txBody>
          <a:bodyPr/>
          <a:lstStyle/>
          <a:p>
            <a:r>
              <a:rPr lang="sv-SE" dirty="0"/>
              <a:t>VAR PROAKTIV</a:t>
            </a:r>
          </a:p>
        </p:txBody>
      </p:sp>
      <p:sp>
        <p:nvSpPr>
          <p:cNvPr id="6" name="textruta 5">
            <a:extLst>
              <a:ext uri="{FF2B5EF4-FFF2-40B4-BE49-F238E27FC236}">
                <a16:creationId xmlns:a16="http://schemas.microsoft.com/office/drawing/2014/main" id="{B944917A-71F4-4F5B-A21F-1EAFE8510111}"/>
              </a:ext>
            </a:extLst>
          </p:cNvPr>
          <p:cNvSpPr txBox="1"/>
          <p:nvPr/>
        </p:nvSpPr>
        <p:spPr>
          <a:xfrm>
            <a:off x="1416050" y="3675529"/>
            <a:ext cx="6198657" cy="1569660"/>
          </a:xfrm>
          <a:prstGeom prst="rect">
            <a:avLst/>
          </a:prstGeom>
          <a:noFill/>
        </p:spPr>
        <p:txBody>
          <a:bodyPr wrap="square" rtlCol="0">
            <a:spAutoFit/>
          </a:bodyPr>
          <a:lstStyle/>
          <a:p>
            <a:r>
              <a:rPr lang="sv-SE" sz="2400" dirty="0">
                <a:latin typeface="+mj-lt"/>
              </a:rPr>
              <a:t>Ett proaktivt förhållningssätt handlar bland annat om att </a:t>
            </a:r>
            <a:r>
              <a:rPr lang="sv-SE" sz="2400" b="1" dirty="0">
                <a:latin typeface="+mj-lt"/>
              </a:rPr>
              <a:t>upptäcka tidiga signaler </a:t>
            </a:r>
            <a:r>
              <a:rPr lang="sv-SE" sz="2400" dirty="0">
                <a:latin typeface="+mj-lt"/>
              </a:rPr>
              <a:t>och att </a:t>
            </a:r>
            <a:r>
              <a:rPr lang="sv-SE" sz="2400" b="1" dirty="0">
                <a:latin typeface="+mj-lt"/>
              </a:rPr>
              <a:t>vidta konkreta åtgärder i ett tidigt skede</a:t>
            </a:r>
            <a:r>
              <a:rPr lang="sv-SE" sz="2400" dirty="0">
                <a:latin typeface="+mj-lt"/>
              </a:rPr>
              <a:t>. </a:t>
            </a:r>
          </a:p>
        </p:txBody>
      </p:sp>
      <p:pic>
        <p:nvPicPr>
          <p:cNvPr id="2" name="Bildobjekt 1">
            <a:extLst>
              <a:ext uri="{FF2B5EF4-FFF2-40B4-BE49-F238E27FC236}">
                <a16:creationId xmlns:a16="http://schemas.microsoft.com/office/drawing/2014/main" id="{396CB5B5-A353-C6E4-7CE8-895DA20B7A5A}"/>
              </a:ext>
            </a:extLst>
          </p:cNvPr>
          <p:cNvPicPr>
            <a:picLocks noChangeAspect="1"/>
          </p:cNvPicPr>
          <p:nvPr/>
        </p:nvPicPr>
        <p:blipFill>
          <a:blip r:embed="rId3"/>
          <a:stretch>
            <a:fillRect/>
          </a:stretch>
        </p:blipFill>
        <p:spPr>
          <a:xfrm>
            <a:off x="7743044" y="1782923"/>
            <a:ext cx="3739093" cy="1754361"/>
          </a:xfrm>
          <a:prstGeom prst="rect">
            <a:avLst/>
          </a:prstGeom>
        </p:spPr>
      </p:pic>
    </p:spTree>
    <p:extLst>
      <p:ext uri="{BB962C8B-B14F-4D97-AF65-F5344CB8AC3E}">
        <p14:creationId xmlns:p14="http://schemas.microsoft.com/office/powerpoint/2010/main" val="38893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a:t>Förhållningssätten ger stöd i hanteringen av samhällsstörningar</a:t>
            </a:r>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3" y="2165002"/>
            <a:ext cx="8825098" cy="902048"/>
          </a:xfrm>
        </p:spPr>
        <p:txBody>
          <a:bodyPr/>
          <a:lstStyle/>
          <a:p>
            <a:endParaRPr lang="sv-SE" sz="2000"/>
          </a:p>
          <a:p>
            <a:endParaRPr lang="sv-SE" sz="2000"/>
          </a:p>
        </p:txBody>
      </p:sp>
      <p:sp>
        <p:nvSpPr>
          <p:cNvPr id="4" name="textruta 3">
            <a:extLst>
              <a:ext uri="{FF2B5EF4-FFF2-40B4-BE49-F238E27FC236}">
                <a16:creationId xmlns:a16="http://schemas.microsoft.com/office/drawing/2014/main" id="{55EA30E8-2DB1-4A2D-B32F-3E1A37341788}"/>
              </a:ext>
            </a:extLst>
          </p:cNvPr>
          <p:cNvSpPr txBox="1"/>
          <p:nvPr/>
        </p:nvSpPr>
        <p:spPr>
          <a:xfrm>
            <a:off x="1900051" y="2161327"/>
            <a:ext cx="8391895" cy="3416320"/>
          </a:xfrm>
          <a:prstGeom prst="rect">
            <a:avLst/>
          </a:prstGeom>
          <a:noFill/>
        </p:spPr>
        <p:txBody>
          <a:bodyPr wrap="square" rtlCol="0">
            <a:spAutoFit/>
          </a:bodyPr>
          <a:lstStyle/>
          <a:p>
            <a:r>
              <a:rPr lang="sv-SE" sz="2800">
                <a:latin typeface="+mj-lt"/>
              </a:rPr>
              <a:t>Förhållningssätt kan beskrivas som </a:t>
            </a:r>
            <a:r>
              <a:rPr lang="sv-SE" sz="2800" b="1">
                <a:latin typeface="+mj-lt"/>
              </a:rPr>
              <a:t>sätt att tänka </a:t>
            </a:r>
            <a:r>
              <a:rPr lang="sv-SE" sz="2800">
                <a:latin typeface="+mj-lt"/>
              </a:rPr>
              <a:t>som påverkar våra resonemang, attityder och agerande. </a:t>
            </a:r>
          </a:p>
          <a:p>
            <a:endParaRPr lang="sv-SE" sz="2800">
              <a:latin typeface="+mj-lt"/>
            </a:endParaRPr>
          </a:p>
          <a:p>
            <a:r>
              <a:rPr lang="sv-SE" sz="2800">
                <a:latin typeface="+mj-lt"/>
              </a:rPr>
              <a:t>De kan ses som </a:t>
            </a:r>
            <a:r>
              <a:rPr lang="sv-SE" sz="2800" b="1">
                <a:latin typeface="+mj-lt"/>
              </a:rPr>
              <a:t>mentala kompasser</a:t>
            </a:r>
          </a:p>
          <a:p>
            <a:r>
              <a:rPr lang="sv-SE" sz="2800">
                <a:latin typeface="+mj-lt"/>
              </a:rPr>
              <a:t>som vägleder vårt tänkande och </a:t>
            </a:r>
          </a:p>
          <a:p>
            <a:r>
              <a:rPr lang="sv-SE" sz="2800">
                <a:latin typeface="+mj-lt"/>
              </a:rPr>
              <a:t>våra handlingar på ett konstruktivt sätt. </a:t>
            </a:r>
          </a:p>
          <a:p>
            <a:endParaRPr lang="sv-SE" sz="2000"/>
          </a:p>
        </p:txBody>
      </p:sp>
      <p:pic>
        <p:nvPicPr>
          <p:cNvPr id="6" name="Bildobjekt 5">
            <a:extLst>
              <a:ext uri="{FF2B5EF4-FFF2-40B4-BE49-F238E27FC236}">
                <a16:creationId xmlns:a16="http://schemas.microsoft.com/office/drawing/2014/main" id="{18989D5E-ACE0-40F3-8ABA-C5534EEF92D6}"/>
              </a:ext>
            </a:extLst>
          </p:cNvPr>
          <p:cNvPicPr>
            <a:picLocks noChangeAspect="1"/>
          </p:cNvPicPr>
          <p:nvPr/>
        </p:nvPicPr>
        <p:blipFill>
          <a:blip r:embed="rId3"/>
          <a:stretch>
            <a:fillRect/>
          </a:stretch>
        </p:blipFill>
        <p:spPr>
          <a:xfrm>
            <a:off x="8845311" y="3429000"/>
            <a:ext cx="2893269" cy="2444685"/>
          </a:xfrm>
          <a:prstGeom prst="rect">
            <a:avLst/>
          </a:prstGeom>
        </p:spPr>
      </p:pic>
    </p:spTree>
    <p:extLst>
      <p:ext uri="{BB962C8B-B14F-4D97-AF65-F5344CB8AC3E}">
        <p14:creationId xmlns:p14="http://schemas.microsoft.com/office/powerpoint/2010/main" val="1477480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1A41C-973F-F03B-1059-4D738CA30AC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26AED1D-E637-3C81-E5E1-879561D4CC24}"/>
              </a:ext>
            </a:extLst>
          </p:cNvPr>
          <p:cNvSpPr>
            <a:spLocks noGrp="1"/>
          </p:cNvSpPr>
          <p:nvPr>
            <p:ph type="title"/>
          </p:nvPr>
        </p:nvSpPr>
        <p:spPr>
          <a:xfrm>
            <a:off x="1900052" y="681038"/>
            <a:ext cx="9453748" cy="541926"/>
          </a:xfrm>
        </p:spPr>
        <p:txBody>
          <a:bodyPr>
            <a:normAutofit/>
          </a:bodyPr>
          <a:lstStyle/>
          <a:p>
            <a:r>
              <a:rPr lang="sv-SE" dirty="0"/>
              <a:t>4. Var proaktiv</a:t>
            </a:r>
          </a:p>
        </p:txBody>
      </p:sp>
      <p:pic>
        <p:nvPicPr>
          <p:cNvPr id="4" name="Bildobjekt 3" descr="En bild som visar text, Teckensnitt, skärmbild&#10;&#10;AI-genererat innehåll kan vara felaktigt.">
            <a:extLst>
              <a:ext uri="{FF2B5EF4-FFF2-40B4-BE49-F238E27FC236}">
                <a16:creationId xmlns:a16="http://schemas.microsoft.com/office/drawing/2014/main" id="{6737FAA3-7363-1267-6A8C-0D847CA61D71}"/>
              </a:ext>
            </a:extLst>
          </p:cNvPr>
          <p:cNvPicPr>
            <a:picLocks noChangeAspect="1"/>
          </p:cNvPicPr>
          <p:nvPr/>
        </p:nvPicPr>
        <p:blipFill>
          <a:blip r:embed="rId3"/>
          <a:stretch>
            <a:fillRect/>
          </a:stretch>
        </p:blipFill>
        <p:spPr>
          <a:xfrm>
            <a:off x="2296404" y="1772472"/>
            <a:ext cx="8260869" cy="3810181"/>
          </a:xfrm>
          <a:prstGeom prst="rect">
            <a:avLst/>
          </a:prstGeom>
          <a:noFill/>
        </p:spPr>
      </p:pic>
    </p:spTree>
    <p:extLst>
      <p:ext uri="{BB962C8B-B14F-4D97-AF65-F5344CB8AC3E}">
        <p14:creationId xmlns:p14="http://schemas.microsoft.com/office/powerpoint/2010/main" val="2440586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7CFF8-482B-75B9-2047-A57D1BCCA5C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F24424F-753A-7267-7621-31674C854D11}"/>
              </a:ext>
            </a:extLst>
          </p:cNvPr>
          <p:cNvSpPr>
            <a:spLocks noGrp="1"/>
          </p:cNvSpPr>
          <p:nvPr>
            <p:ph type="title"/>
          </p:nvPr>
        </p:nvSpPr>
        <p:spPr/>
        <p:txBody>
          <a:bodyPr/>
          <a:lstStyle/>
          <a:p>
            <a:r>
              <a:rPr lang="sv-SE" dirty="0"/>
              <a:t>4. Var proaktiv, scenario</a:t>
            </a:r>
          </a:p>
        </p:txBody>
      </p:sp>
      <p:sp>
        <p:nvSpPr>
          <p:cNvPr id="10" name="textruta 9">
            <a:extLst>
              <a:ext uri="{FF2B5EF4-FFF2-40B4-BE49-F238E27FC236}">
                <a16:creationId xmlns:a16="http://schemas.microsoft.com/office/drawing/2014/main" id="{B1DD7FDF-758C-BF46-4A52-0CFD97B9B0C4}"/>
              </a:ext>
            </a:extLst>
          </p:cNvPr>
          <p:cNvSpPr txBox="1"/>
          <p:nvPr/>
        </p:nvSpPr>
        <p:spPr>
          <a:xfrm>
            <a:off x="1900052" y="2193525"/>
            <a:ext cx="8495231" cy="1938992"/>
          </a:xfrm>
          <a:prstGeom prst="rect">
            <a:avLst/>
          </a:prstGeom>
          <a:noFill/>
        </p:spPr>
        <p:txBody>
          <a:bodyPr wrap="square">
            <a:spAutoFit/>
          </a:bodyPr>
          <a:lstStyle/>
          <a:p>
            <a:r>
              <a:rPr lang="sv-SE" sz="2000" b="1" dirty="0">
                <a:latin typeface="+mj-lt"/>
              </a:rPr>
              <a:t>Scenario 5: Torka och dricksvattenbrist – nationellt perspektiv</a:t>
            </a:r>
          </a:p>
          <a:p>
            <a:r>
              <a:rPr lang="sv-SE" sz="2000" dirty="0">
                <a:latin typeface="+mj-lt"/>
              </a:rPr>
              <a:t>Vid en nationell samverkanskonferens informerar SMHI om att en ovanligt torr period kan vara på väg. Det kan leda till omfattande torka och påverka vatten-resurser, jordbruk och energiproduktion i landet.</a:t>
            </a:r>
          </a:p>
          <a:p>
            <a:endParaRPr lang="sv-SE" sz="2000" dirty="0">
              <a:latin typeface="+mj-lt"/>
            </a:endParaRPr>
          </a:p>
        </p:txBody>
      </p:sp>
    </p:spTree>
    <p:extLst>
      <p:ext uri="{BB962C8B-B14F-4D97-AF65-F5344CB8AC3E}">
        <p14:creationId xmlns:p14="http://schemas.microsoft.com/office/powerpoint/2010/main" val="3187526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99BF8-47A2-90AC-8EDD-81E62DDBCFB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04FFF30-7F61-12A0-7F63-B05B4E47941C}"/>
              </a:ext>
            </a:extLst>
          </p:cNvPr>
          <p:cNvSpPr>
            <a:spLocks noGrp="1"/>
          </p:cNvSpPr>
          <p:nvPr>
            <p:ph type="title"/>
          </p:nvPr>
        </p:nvSpPr>
        <p:spPr/>
        <p:txBody>
          <a:bodyPr/>
          <a:lstStyle/>
          <a:p>
            <a:r>
              <a:rPr lang="sv-SE" dirty="0"/>
              <a:t>Uppgift 4.1: Tänk proaktivt och var handlingskraftig</a:t>
            </a:r>
          </a:p>
        </p:txBody>
      </p:sp>
      <p:sp>
        <p:nvSpPr>
          <p:cNvPr id="10" name="textruta 9">
            <a:extLst>
              <a:ext uri="{FF2B5EF4-FFF2-40B4-BE49-F238E27FC236}">
                <a16:creationId xmlns:a16="http://schemas.microsoft.com/office/drawing/2014/main" id="{76CCA212-09D6-7D57-B02A-F404B7883252}"/>
              </a:ext>
            </a:extLst>
          </p:cNvPr>
          <p:cNvSpPr txBox="1"/>
          <p:nvPr/>
        </p:nvSpPr>
        <p:spPr>
          <a:xfrm>
            <a:off x="2926749" y="2767586"/>
            <a:ext cx="5763490" cy="2616101"/>
          </a:xfrm>
          <a:prstGeom prst="rect">
            <a:avLst/>
          </a:prstGeom>
          <a:noFill/>
        </p:spPr>
        <p:txBody>
          <a:bodyPr wrap="square">
            <a:spAutoFit/>
          </a:bodyPr>
          <a:lstStyle/>
          <a:p>
            <a:r>
              <a:rPr lang="sv-SE" sz="2000" dirty="0">
                <a:latin typeface="+mj-lt"/>
              </a:rPr>
              <a:t>Ni arbetar på Myndigheten för samhällsskydd och beredskap (MSB).</a:t>
            </a:r>
          </a:p>
          <a:p>
            <a:endParaRPr lang="sv-SE" sz="2000" dirty="0">
              <a:latin typeface="+mj-lt"/>
            </a:endParaRPr>
          </a:p>
          <a:p>
            <a:r>
              <a:rPr lang="sv-SE" sz="2000" dirty="0">
                <a:latin typeface="+mj-lt"/>
              </a:rPr>
              <a:t>Vilka steg kan ni ta för att säkerställa att till exempel myndigheter på olika nivåer, </a:t>
            </a:r>
          </a:p>
          <a:p>
            <a:r>
              <a:rPr lang="sv-SE" sz="2000" dirty="0">
                <a:latin typeface="+mj-lt"/>
              </a:rPr>
              <a:t>vattenbolag och jordbrukare är förberedda på torkan?</a:t>
            </a:r>
          </a:p>
          <a:p>
            <a:endParaRPr lang="sv-SE" sz="2400" b="1" dirty="0">
              <a:latin typeface="+mj-lt"/>
            </a:endParaRPr>
          </a:p>
        </p:txBody>
      </p:sp>
    </p:spTree>
    <p:extLst>
      <p:ext uri="{BB962C8B-B14F-4D97-AF65-F5344CB8AC3E}">
        <p14:creationId xmlns:p14="http://schemas.microsoft.com/office/powerpoint/2010/main" val="2231514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0EDB2-9057-284A-50DE-ECC1D143BA7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04FF845-15D4-2671-2124-0B61D24CB149}"/>
              </a:ext>
            </a:extLst>
          </p:cNvPr>
          <p:cNvSpPr>
            <a:spLocks noGrp="1"/>
          </p:cNvSpPr>
          <p:nvPr>
            <p:ph type="title"/>
          </p:nvPr>
        </p:nvSpPr>
        <p:spPr/>
        <p:txBody>
          <a:bodyPr/>
          <a:lstStyle/>
          <a:p>
            <a:r>
              <a:rPr lang="sv-SE" dirty="0"/>
              <a:t>Uppgift 4.2: Vad händer om vi inte är proaktiva?</a:t>
            </a:r>
          </a:p>
        </p:txBody>
      </p:sp>
      <p:sp>
        <p:nvSpPr>
          <p:cNvPr id="10" name="textruta 9">
            <a:extLst>
              <a:ext uri="{FF2B5EF4-FFF2-40B4-BE49-F238E27FC236}">
                <a16:creationId xmlns:a16="http://schemas.microsoft.com/office/drawing/2014/main" id="{10513566-5C96-65E4-D73F-0BDF028C76EE}"/>
              </a:ext>
            </a:extLst>
          </p:cNvPr>
          <p:cNvSpPr txBox="1"/>
          <p:nvPr/>
        </p:nvSpPr>
        <p:spPr>
          <a:xfrm>
            <a:off x="2814454" y="1997565"/>
            <a:ext cx="6907062" cy="3785652"/>
          </a:xfrm>
          <a:prstGeom prst="rect">
            <a:avLst/>
          </a:prstGeom>
          <a:noFill/>
        </p:spPr>
        <p:txBody>
          <a:bodyPr wrap="square">
            <a:spAutoFit/>
          </a:bodyPr>
          <a:lstStyle/>
          <a:p>
            <a:endParaRPr lang="sv-SE" sz="2000" b="1" dirty="0">
              <a:latin typeface="+mj-lt"/>
            </a:endParaRPr>
          </a:p>
          <a:p>
            <a:r>
              <a:rPr lang="sv-SE" sz="2000" dirty="0">
                <a:latin typeface="+mj-lt"/>
              </a:rPr>
              <a:t>Vad hade hänt om ni som nationell myndighet inte hade varit proaktiva utan i stället avvaktat säkrare besked om hur lång och omfattande perioden av torka </a:t>
            </a:r>
          </a:p>
          <a:p>
            <a:r>
              <a:rPr lang="sv-SE" sz="2000" dirty="0">
                <a:latin typeface="+mj-lt"/>
              </a:rPr>
              <a:t>kan komma att bli? </a:t>
            </a:r>
          </a:p>
          <a:p>
            <a:endParaRPr lang="sv-SE" sz="2000" dirty="0">
              <a:latin typeface="+mj-lt"/>
            </a:endParaRPr>
          </a:p>
          <a:p>
            <a:r>
              <a:rPr lang="sv-SE" sz="2000" dirty="0">
                <a:latin typeface="+mj-lt"/>
              </a:rPr>
              <a:t>Diskutera hur scenariot skulle kunna utspela sig när väl torkan och drickvattenbristen var ett faktum. </a:t>
            </a:r>
          </a:p>
          <a:p>
            <a:endParaRPr lang="sv-SE" sz="2000" dirty="0">
              <a:latin typeface="+mj-lt"/>
            </a:endParaRPr>
          </a:p>
          <a:p>
            <a:r>
              <a:rPr lang="sv-SE" sz="2000" dirty="0">
                <a:latin typeface="+mj-lt"/>
              </a:rPr>
              <a:t>Lista minst tre negativa effekter för hanteringen och samhället i stort.</a:t>
            </a:r>
          </a:p>
        </p:txBody>
      </p:sp>
    </p:spTree>
    <p:extLst>
      <p:ext uri="{BB962C8B-B14F-4D97-AF65-F5344CB8AC3E}">
        <p14:creationId xmlns:p14="http://schemas.microsoft.com/office/powerpoint/2010/main" val="64441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4A23683-602A-4C36-9DBF-3E0E03800003}"/>
              </a:ext>
            </a:extLst>
          </p:cNvPr>
          <p:cNvSpPr>
            <a:spLocks noGrp="1"/>
          </p:cNvSpPr>
          <p:nvPr>
            <p:ph type="title"/>
          </p:nvPr>
        </p:nvSpPr>
        <p:spPr/>
        <p:txBody>
          <a:bodyPr/>
          <a:lstStyle/>
          <a:p>
            <a:r>
              <a:rPr lang="sv-SE"/>
              <a:t>TA MEDVETETNA BESLUT</a:t>
            </a:r>
          </a:p>
        </p:txBody>
      </p:sp>
      <p:sp>
        <p:nvSpPr>
          <p:cNvPr id="6" name="textruta 5">
            <a:extLst>
              <a:ext uri="{FF2B5EF4-FFF2-40B4-BE49-F238E27FC236}">
                <a16:creationId xmlns:a16="http://schemas.microsoft.com/office/drawing/2014/main" id="{66723850-7187-45F7-BC2C-77C600D0A224}"/>
              </a:ext>
            </a:extLst>
          </p:cNvPr>
          <p:cNvSpPr txBox="1"/>
          <p:nvPr/>
        </p:nvSpPr>
        <p:spPr>
          <a:xfrm>
            <a:off x="1416050" y="3675529"/>
            <a:ext cx="6316245" cy="1938992"/>
          </a:xfrm>
          <a:prstGeom prst="rect">
            <a:avLst/>
          </a:prstGeom>
          <a:noFill/>
        </p:spPr>
        <p:txBody>
          <a:bodyPr wrap="square" rtlCol="0">
            <a:spAutoFit/>
          </a:bodyPr>
          <a:lstStyle/>
          <a:p>
            <a:r>
              <a:rPr lang="sv-SE" sz="2400" dirty="0">
                <a:latin typeface="+mj-lt"/>
              </a:rPr>
              <a:t>Förhållningssättet innebär två saker. Dels att vara medveten om </a:t>
            </a:r>
            <a:r>
              <a:rPr lang="sv-SE" sz="2400" b="1" dirty="0">
                <a:latin typeface="+mj-lt"/>
              </a:rPr>
              <a:t>hur vi fattar beslut</a:t>
            </a:r>
            <a:r>
              <a:rPr lang="sv-SE" sz="2400" dirty="0">
                <a:latin typeface="+mj-lt"/>
              </a:rPr>
              <a:t>. Dels att </a:t>
            </a:r>
            <a:r>
              <a:rPr lang="sv-SE" sz="2400" b="1" dirty="0">
                <a:latin typeface="+mj-lt"/>
              </a:rPr>
              <a:t>fatta beslut</a:t>
            </a:r>
            <a:r>
              <a:rPr lang="sv-SE" sz="2400" dirty="0">
                <a:latin typeface="+mj-lt"/>
              </a:rPr>
              <a:t> på ett mer </a:t>
            </a:r>
            <a:r>
              <a:rPr lang="sv-SE" sz="2400" b="1" dirty="0">
                <a:latin typeface="+mj-lt"/>
              </a:rPr>
              <a:t>medvetet</a:t>
            </a:r>
            <a:r>
              <a:rPr lang="sv-SE" sz="2400" dirty="0">
                <a:latin typeface="+mj-lt"/>
              </a:rPr>
              <a:t> sätt.</a:t>
            </a:r>
          </a:p>
          <a:p>
            <a:r>
              <a:rPr lang="sv-SE" sz="2400" dirty="0">
                <a:latin typeface="+mj-lt"/>
              </a:rPr>
              <a:t> </a:t>
            </a:r>
          </a:p>
        </p:txBody>
      </p:sp>
      <p:pic>
        <p:nvPicPr>
          <p:cNvPr id="2" name="Bildobjekt 1">
            <a:extLst>
              <a:ext uri="{FF2B5EF4-FFF2-40B4-BE49-F238E27FC236}">
                <a16:creationId xmlns:a16="http://schemas.microsoft.com/office/drawing/2014/main" id="{5A6038CC-CDB0-2B5F-7B60-D25A318FC885}"/>
              </a:ext>
            </a:extLst>
          </p:cNvPr>
          <p:cNvPicPr>
            <a:picLocks noChangeAspect="1"/>
          </p:cNvPicPr>
          <p:nvPr/>
        </p:nvPicPr>
        <p:blipFill>
          <a:blip r:embed="rId3"/>
          <a:stretch>
            <a:fillRect/>
          </a:stretch>
        </p:blipFill>
        <p:spPr>
          <a:xfrm>
            <a:off x="7919991" y="2465713"/>
            <a:ext cx="3755452" cy="2812139"/>
          </a:xfrm>
          <a:prstGeom prst="rect">
            <a:avLst/>
          </a:prstGeom>
        </p:spPr>
      </p:pic>
    </p:spTree>
    <p:extLst>
      <p:ext uri="{BB962C8B-B14F-4D97-AF65-F5344CB8AC3E}">
        <p14:creationId xmlns:p14="http://schemas.microsoft.com/office/powerpoint/2010/main" val="10051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EC455-9311-0E42-A8FC-FB1D4A46E89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EBBABCC-14A3-5EDE-DC29-B120F4A560BC}"/>
              </a:ext>
            </a:extLst>
          </p:cNvPr>
          <p:cNvSpPr>
            <a:spLocks noGrp="1"/>
          </p:cNvSpPr>
          <p:nvPr>
            <p:ph type="title"/>
          </p:nvPr>
        </p:nvSpPr>
        <p:spPr>
          <a:xfrm>
            <a:off x="1900052" y="681038"/>
            <a:ext cx="9453748" cy="541926"/>
          </a:xfrm>
        </p:spPr>
        <p:txBody>
          <a:bodyPr>
            <a:normAutofit/>
          </a:bodyPr>
          <a:lstStyle/>
          <a:p>
            <a:r>
              <a:rPr lang="sv-SE" dirty="0"/>
              <a:t>5. Ta medvetna beslut</a:t>
            </a:r>
          </a:p>
        </p:txBody>
      </p:sp>
      <p:pic>
        <p:nvPicPr>
          <p:cNvPr id="5" name="Bildobjekt 4" descr="En bild som visar text, skärmbild, Teckensnitt, design&#10;&#10;AI-genererat innehåll kan vara felaktigt.">
            <a:extLst>
              <a:ext uri="{FF2B5EF4-FFF2-40B4-BE49-F238E27FC236}">
                <a16:creationId xmlns:a16="http://schemas.microsoft.com/office/drawing/2014/main" id="{0C75398B-DA7E-EEEB-D414-38F5D08BBD24}"/>
              </a:ext>
            </a:extLst>
          </p:cNvPr>
          <p:cNvPicPr>
            <a:picLocks noChangeAspect="1"/>
          </p:cNvPicPr>
          <p:nvPr/>
        </p:nvPicPr>
        <p:blipFill>
          <a:blip r:embed="rId3"/>
          <a:stretch>
            <a:fillRect/>
          </a:stretch>
        </p:blipFill>
        <p:spPr>
          <a:xfrm>
            <a:off x="2883862" y="2020137"/>
            <a:ext cx="6949949" cy="3177505"/>
          </a:xfrm>
          <a:prstGeom prst="rect">
            <a:avLst/>
          </a:prstGeom>
          <a:noFill/>
        </p:spPr>
      </p:pic>
    </p:spTree>
    <p:extLst>
      <p:ext uri="{BB962C8B-B14F-4D97-AF65-F5344CB8AC3E}">
        <p14:creationId xmlns:p14="http://schemas.microsoft.com/office/powerpoint/2010/main" val="3856450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64AC0-9BCF-5D0B-DBBC-F996F75DA1F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AA69D1B-C65B-B9A8-53E8-7E33973AF40F}"/>
              </a:ext>
            </a:extLst>
          </p:cNvPr>
          <p:cNvSpPr>
            <a:spLocks noGrp="1"/>
          </p:cNvSpPr>
          <p:nvPr>
            <p:ph type="title"/>
          </p:nvPr>
        </p:nvSpPr>
        <p:spPr/>
        <p:txBody>
          <a:bodyPr/>
          <a:lstStyle/>
          <a:p>
            <a:r>
              <a:rPr lang="sv-SE" dirty="0"/>
              <a:t>5. Ta medvetna beslut, scenario</a:t>
            </a:r>
          </a:p>
        </p:txBody>
      </p:sp>
      <p:sp>
        <p:nvSpPr>
          <p:cNvPr id="10" name="textruta 9">
            <a:extLst>
              <a:ext uri="{FF2B5EF4-FFF2-40B4-BE49-F238E27FC236}">
                <a16:creationId xmlns:a16="http://schemas.microsoft.com/office/drawing/2014/main" id="{85FD9DA1-9975-E1B4-A895-8626C18EAD16}"/>
              </a:ext>
            </a:extLst>
          </p:cNvPr>
          <p:cNvSpPr txBox="1"/>
          <p:nvPr/>
        </p:nvSpPr>
        <p:spPr>
          <a:xfrm>
            <a:off x="1948178" y="1652647"/>
            <a:ext cx="8088833" cy="4524315"/>
          </a:xfrm>
          <a:prstGeom prst="rect">
            <a:avLst/>
          </a:prstGeom>
          <a:noFill/>
        </p:spPr>
        <p:txBody>
          <a:bodyPr wrap="square">
            <a:spAutoFit/>
          </a:bodyPr>
          <a:lstStyle/>
          <a:p>
            <a:r>
              <a:rPr lang="sv-SE" sz="2400" b="1" dirty="0">
                <a:latin typeface="+mj-lt"/>
              </a:rPr>
              <a:t>Scenario 6: Fartygsbrand</a:t>
            </a:r>
          </a:p>
          <a:p>
            <a:r>
              <a:rPr lang="sv-SE" sz="2000" dirty="0">
                <a:latin typeface="+mj-lt"/>
              </a:rPr>
              <a:t>Det brinner på ett fartyg lastat med sågat trä i Göteborgs skärgård. Branden sprider sig snabbt. Flera fartyg och aktörer deltar i släcknings- och räddningsarbetet. </a:t>
            </a:r>
            <a:br>
              <a:rPr lang="sv-SE" sz="2000" dirty="0">
                <a:latin typeface="+mj-lt"/>
              </a:rPr>
            </a:br>
            <a:endParaRPr lang="sv-SE" sz="2000" dirty="0">
              <a:latin typeface="+mj-lt"/>
            </a:endParaRPr>
          </a:p>
          <a:p>
            <a:r>
              <a:rPr lang="sv-SE" sz="2000" dirty="0">
                <a:latin typeface="+mj-lt"/>
              </a:rPr>
              <a:t>Efter några dygn görs bedömningen att det inte finns någon fara för besättningen och att branden kan hållas i schack till sjöss. Men fartyget måste föras till hamn för att släcka branden helt. </a:t>
            </a:r>
            <a:br>
              <a:rPr lang="sv-SE" sz="2000" dirty="0">
                <a:latin typeface="+mj-lt"/>
              </a:rPr>
            </a:br>
            <a:endParaRPr lang="sv-SE" sz="2000" dirty="0">
              <a:latin typeface="+mj-lt"/>
            </a:endParaRPr>
          </a:p>
          <a:p>
            <a:r>
              <a:rPr lang="sv-SE" sz="2000" dirty="0">
                <a:latin typeface="+mj-lt"/>
              </a:rPr>
              <a:t>Det finns olika åsikter om vilken hamn fartyget ska föras till. Länsstyrelsen i Västra Götaland har aktiverat länets Inriktnings- och samordningsfunktion (ISF) för att aktörerna ska kunna komma överens om vilken hamn fartyget ska föras till.</a:t>
            </a:r>
            <a:r>
              <a:rPr lang="sv-SE" sz="2400" dirty="0">
                <a:latin typeface="+mj-lt"/>
              </a:rPr>
              <a:t> </a:t>
            </a:r>
          </a:p>
        </p:txBody>
      </p:sp>
    </p:spTree>
    <p:extLst>
      <p:ext uri="{BB962C8B-B14F-4D97-AF65-F5344CB8AC3E}">
        <p14:creationId xmlns:p14="http://schemas.microsoft.com/office/powerpoint/2010/main" val="1880611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915F3-8AFC-05A5-E30C-911E75A6A54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02B7A2D-9D10-CBAC-98B2-4BEB6D4D02CF}"/>
              </a:ext>
            </a:extLst>
          </p:cNvPr>
          <p:cNvSpPr>
            <a:spLocks noGrp="1"/>
          </p:cNvSpPr>
          <p:nvPr>
            <p:ph type="title"/>
          </p:nvPr>
        </p:nvSpPr>
        <p:spPr/>
        <p:txBody>
          <a:bodyPr/>
          <a:lstStyle/>
          <a:p>
            <a:r>
              <a:rPr lang="sv-SE" dirty="0"/>
              <a:t>Uppgift 5.1: Beslutsmetoder för att identifiera olika alternativ</a:t>
            </a:r>
          </a:p>
        </p:txBody>
      </p:sp>
      <p:sp>
        <p:nvSpPr>
          <p:cNvPr id="10" name="textruta 9">
            <a:extLst>
              <a:ext uri="{FF2B5EF4-FFF2-40B4-BE49-F238E27FC236}">
                <a16:creationId xmlns:a16="http://schemas.microsoft.com/office/drawing/2014/main" id="{6BA700DB-4210-413D-8DCB-E1B1CDA784D9}"/>
              </a:ext>
            </a:extLst>
          </p:cNvPr>
          <p:cNvSpPr txBox="1"/>
          <p:nvPr/>
        </p:nvSpPr>
        <p:spPr>
          <a:xfrm>
            <a:off x="1210241" y="1906093"/>
            <a:ext cx="5979691" cy="3724096"/>
          </a:xfrm>
          <a:prstGeom prst="rect">
            <a:avLst/>
          </a:prstGeom>
          <a:noFill/>
        </p:spPr>
        <p:txBody>
          <a:bodyPr wrap="square">
            <a:spAutoFit/>
          </a:bodyPr>
          <a:lstStyle/>
          <a:p>
            <a:r>
              <a:rPr lang="sv-SE" dirty="0">
                <a:latin typeface="+mj-lt"/>
              </a:rPr>
              <a:t>Föreställ er att ni sitter i det aktörsgemensamma analys- och beslutsstödet som förser </a:t>
            </a:r>
            <a:r>
              <a:rPr lang="sv-SE" dirty="0" err="1">
                <a:latin typeface="+mj-lt"/>
              </a:rPr>
              <a:t>ISF:en</a:t>
            </a:r>
            <a:r>
              <a:rPr lang="sv-SE" dirty="0">
                <a:latin typeface="+mj-lt"/>
              </a:rPr>
              <a:t> med ett besluts-underlag enligt tabellen.</a:t>
            </a:r>
          </a:p>
          <a:p>
            <a:endParaRPr lang="sv-SE" dirty="0">
              <a:latin typeface="+mj-lt"/>
            </a:endParaRPr>
          </a:p>
          <a:p>
            <a:pPr marL="285750" indent="-285750">
              <a:buFont typeface="Arial" panose="020B0604020202020204" pitchFamily="34" charset="0"/>
              <a:buChar char="•"/>
            </a:pPr>
            <a:r>
              <a:rPr lang="sv-SE" dirty="0">
                <a:latin typeface="+mj-lt"/>
              </a:rPr>
              <a:t>Är kriterierna tillräckliga och relevanta för att bedöma vad som är en lämplig hamn i den här situationen? </a:t>
            </a:r>
          </a:p>
          <a:p>
            <a:pPr marL="285750" indent="-285750">
              <a:buFont typeface="Arial" panose="020B0604020202020204" pitchFamily="34" charset="0"/>
              <a:buChar char="•"/>
            </a:pPr>
            <a:r>
              <a:rPr lang="sv-SE" dirty="0">
                <a:latin typeface="+mj-lt"/>
              </a:rPr>
              <a:t>Ser ni ytterligare kriterier som borde läggas till? </a:t>
            </a:r>
          </a:p>
          <a:p>
            <a:pPr marL="285750" indent="-285750">
              <a:buFont typeface="Arial" panose="020B0604020202020204" pitchFamily="34" charset="0"/>
              <a:buChar char="•"/>
            </a:pPr>
            <a:r>
              <a:rPr lang="sv-SE" dirty="0">
                <a:latin typeface="+mj-lt"/>
              </a:rPr>
              <a:t>Hur kan man definiera och mäta kriterierna?</a:t>
            </a:r>
          </a:p>
          <a:p>
            <a:endParaRPr lang="sv-SE" dirty="0">
              <a:latin typeface="+mj-lt"/>
            </a:endParaRPr>
          </a:p>
          <a:p>
            <a:r>
              <a:rPr lang="sv-SE" dirty="0">
                <a:latin typeface="+mj-lt"/>
              </a:rPr>
              <a:t>Ta hjälp av tabellen för att komma överens om vilken eller vilka hamnar ni ska föreslå till </a:t>
            </a:r>
            <a:r>
              <a:rPr lang="sv-SE" dirty="0" err="1">
                <a:latin typeface="+mj-lt"/>
              </a:rPr>
              <a:t>ISF:en</a:t>
            </a:r>
            <a:r>
              <a:rPr lang="sv-SE" dirty="0">
                <a:latin typeface="+mj-lt"/>
              </a:rPr>
              <a:t>!</a:t>
            </a:r>
          </a:p>
          <a:p>
            <a:endParaRPr lang="sv-SE" sz="2000" dirty="0">
              <a:latin typeface="+mj-lt"/>
            </a:endParaRPr>
          </a:p>
        </p:txBody>
      </p:sp>
      <p:pic>
        <p:nvPicPr>
          <p:cNvPr id="5" name="Bildobjekt 4">
            <a:extLst>
              <a:ext uri="{FF2B5EF4-FFF2-40B4-BE49-F238E27FC236}">
                <a16:creationId xmlns:a16="http://schemas.microsoft.com/office/drawing/2014/main" id="{301DB3FF-3715-5849-4D12-14F9E7710517}"/>
              </a:ext>
            </a:extLst>
          </p:cNvPr>
          <p:cNvPicPr>
            <a:picLocks noChangeAspect="1"/>
          </p:cNvPicPr>
          <p:nvPr/>
        </p:nvPicPr>
        <p:blipFill>
          <a:blip r:embed="rId3"/>
          <a:stretch>
            <a:fillRect/>
          </a:stretch>
        </p:blipFill>
        <p:spPr>
          <a:xfrm>
            <a:off x="7189932" y="1684559"/>
            <a:ext cx="4455295" cy="3791742"/>
          </a:xfrm>
          <a:prstGeom prst="rect">
            <a:avLst/>
          </a:prstGeom>
        </p:spPr>
      </p:pic>
    </p:spTree>
    <p:extLst>
      <p:ext uri="{BB962C8B-B14F-4D97-AF65-F5344CB8AC3E}">
        <p14:creationId xmlns:p14="http://schemas.microsoft.com/office/powerpoint/2010/main" val="2557861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30D0F-D465-B0F4-841B-C7DDC2AE78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E84F5F1-6978-B77E-D2DB-F61F916AC487}"/>
              </a:ext>
            </a:extLst>
          </p:cNvPr>
          <p:cNvSpPr>
            <a:spLocks noGrp="1"/>
          </p:cNvSpPr>
          <p:nvPr>
            <p:ph type="title"/>
          </p:nvPr>
        </p:nvSpPr>
        <p:spPr/>
        <p:txBody>
          <a:bodyPr/>
          <a:lstStyle/>
          <a:p>
            <a:r>
              <a:rPr lang="sv-SE" dirty="0"/>
              <a:t>Uppgift 5.2: Beslutsmetoder i er verksamhet</a:t>
            </a:r>
          </a:p>
        </p:txBody>
      </p:sp>
      <p:sp>
        <p:nvSpPr>
          <p:cNvPr id="10" name="textruta 9">
            <a:extLst>
              <a:ext uri="{FF2B5EF4-FFF2-40B4-BE49-F238E27FC236}">
                <a16:creationId xmlns:a16="http://schemas.microsoft.com/office/drawing/2014/main" id="{1866CAA8-210C-B8A6-B8FC-F23289AD88BE}"/>
              </a:ext>
            </a:extLst>
          </p:cNvPr>
          <p:cNvSpPr txBox="1"/>
          <p:nvPr/>
        </p:nvSpPr>
        <p:spPr>
          <a:xfrm>
            <a:off x="2819797" y="2007567"/>
            <a:ext cx="5979691" cy="3170099"/>
          </a:xfrm>
          <a:prstGeom prst="rect">
            <a:avLst/>
          </a:prstGeom>
          <a:noFill/>
        </p:spPr>
        <p:txBody>
          <a:bodyPr wrap="square">
            <a:spAutoFit/>
          </a:bodyPr>
          <a:lstStyle/>
          <a:p>
            <a:endParaRPr lang="sv-SE" sz="2000" dirty="0">
              <a:latin typeface="+mj-lt"/>
            </a:endParaRPr>
          </a:p>
          <a:p>
            <a:r>
              <a:rPr lang="sv-SE" sz="2000" dirty="0">
                <a:latin typeface="+mj-lt"/>
              </a:rPr>
              <a:t>Reflektera enskilt över hur du oftast fattar beslut, både i jobbet och privat – med hjälp av intuition eller på ett mer analytiskt sätt?</a:t>
            </a:r>
          </a:p>
          <a:p>
            <a:endParaRPr lang="sv-SE" sz="2000" dirty="0">
              <a:latin typeface="+mj-lt"/>
            </a:endParaRPr>
          </a:p>
          <a:p>
            <a:r>
              <a:rPr lang="sv-SE" sz="2000" dirty="0">
                <a:latin typeface="+mj-lt"/>
              </a:rPr>
              <a:t>Reflektera över ett nyligen fattat beslut i er organisation. </a:t>
            </a:r>
          </a:p>
          <a:p>
            <a:endParaRPr lang="sv-SE" sz="2000" dirty="0">
              <a:latin typeface="+mj-lt"/>
            </a:endParaRPr>
          </a:p>
          <a:p>
            <a:r>
              <a:rPr lang="sv-SE" sz="2000" dirty="0">
                <a:latin typeface="+mj-lt"/>
              </a:rPr>
              <a:t>Vilka metoder använde ni för att identifiera och bedöma olika alternativ?</a:t>
            </a:r>
          </a:p>
        </p:txBody>
      </p:sp>
    </p:spTree>
    <p:extLst>
      <p:ext uri="{BB962C8B-B14F-4D97-AF65-F5344CB8AC3E}">
        <p14:creationId xmlns:p14="http://schemas.microsoft.com/office/powerpoint/2010/main" val="369701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A0C0650-9213-3BAB-CCD4-2015D3A2768E}"/>
              </a:ext>
            </a:extLst>
          </p:cNvPr>
          <p:cNvPicPr>
            <a:picLocks noChangeAspect="1"/>
          </p:cNvPicPr>
          <p:nvPr/>
        </p:nvPicPr>
        <p:blipFill>
          <a:blip r:embed="rId3"/>
          <a:stretch>
            <a:fillRect/>
          </a:stretch>
        </p:blipFill>
        <p:spPr>
          <a:xfrm rot="306674">
            <a:off x="6759757" y="1443343"/>
            <a:ext cx="2140628" cy="3077494"/>
          </a:xfrm>
          <a:prstGeom prst="rect">
            <a:avLst/>
          </a:prstGeom>
        </p:spPr>
      </p:pic>
      <p:sp>
        <p:nvSpPr>
          <p:cNvPr id="2" name="Rubrik 1">
            <a:extLst>
              <a:ext uri="{FF2B5EF4-FFF2-40B4-BE49-F238E27FC236}">
                <a16:creationId xmlns:a16="http://schemas.microsoft.com/office/drawing/2014/main" id="{C840DCCF-DFC7-4924-B922-BD7BEEBEA0FC}"/>
              </a:ext>
            </a:extLst>
          </p:cNvPr>
          <p:cNvSpPr>
            <a:spLocks noGrp="1"/>
          </p:cNvSpPr>
          <p:nvPr>
            <p:ph type="title"/>
          </p:nvPr>
        </p:nvSpPr>
        <p:spPr>
          <a:xfrm>
            <a:off x="1900052" y="2231457"/>
            <a:ext cx="4846347" cy="2449044"/>
          </a:xfrm>
        </p:spPr>
        <p:txBody>
          <a:bodyPr/>
          <a:lstStyle/>
          <a:p>
            <a:r>
              <a:rPr lang="sv-SE" sz="2400" b="0" dirty="0"/>
              <a:t>Läs mer på</a:t>
            </a:r>
            <a:br>
              <a:rPr lang="sv-SE" sz="2400" b="0" dirty="0"/>
            </a:br>
            <a:r>
              <a:rPr lang="sv-SE" sz="2400" b="0" dirty="0">
                <a:hlinkClick r:id="rId4"/>
              </a:rPr>
              <a:t>msb.se/ledningsamverkan</a:t>
            </a:r>
            <a:r>
              <a:rPr lang="sv-SE" sz="2400" b="0" dirty="0"/>
              <a:t> under nivån Förhållningssätt i ramverket Gemensamma grunder för ledning och samverkan.</a:t>
            </a:r>
            <a:br>
              <a:rPr lang="sv-SE" sz="2800" b="0" dirty="0"/>
            </a:br>
            <a:endParaRPr lang="sv-SE" sz="2800" b="0" dirty="0"/>
          </a:p>
        </p:txBody>
      </p:sp>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Tack för engagemanget!</a:t>
            </a:r>
          </a:p>
        </p:txBody>
      </p:sp>
      <p:pic>
        <p:nvPicPr>
          <p:cNvPr id="4" name="Bildobjekt 3" descr="En bild som visar text, vatten, klädsel, fågel&#10;&#10;Automatiskt genererad beskrivning">
            <a:extLst>
              <a:ext uri="{FF2B5EF4-FFF2-40B4-BE49-F238E27FC236}">
                <a16:creationId xmlns:a16="http://schemas.microsoft.com/office/drawing/2014/main" id="{7FF1AB0F-125B-7717-5F28-8D4A4DD83135}"/>
              </a:ext>
            </a:extLst>
          </p:cNvPr>
          <p:cNvPicPr>
            <a:picLocks noChangeAspect="1"/>
          </p:cNvPicPr>
          <p:nvPr/>
        </p:nvPicPr>
        <p:blipFill>
          <a:blip r:embed="rId5"/>
          <a:stretch>
            <a:fillRect/>
          </a:stretch>
        </p:blipFill>
        <p:spPr>
          <a:xfrm rot="299644">
            <a:off x="7722723" y="1981977"/>
            <a:ext cx="2292222" cy="3245261"/>
          </a:xfrm>
          <a:prstGeom prst="rect">
            <a:avLst/>
          </a:prstGeom>
          <a:effectLst>
            <a:outerShdw blurRad="50800" dist="38100" dir="2700000" algn="tl" rotWithShape="0">
              <a:prstClr val="black">
                <a:alpha val="40000"/>
              </a:prstClr>
            </a:outerShdw>
          </a:effectLst>
        </p:spPr>
      </p:pic>
      <p:pic>
        <p:nvPicPr>
          <p:cNvPr id="7" name="Bildobjekt 6" descr="En bild som visar text, mark, cirkel, symbol&#10;&#10;Automatiskt genererad beskrivning">
            <a:extLst>
              <a:ext uri="{FF2B5EF4-FFF2-40B4-BE49-F238E27FC236}">
                <a16:creationId xmlns:a16="http://schemas.microsoft.com/office/drawing/2014/main" id="{4AA69263-9110-830B-630E-921555951A9D}"/>
              </a:ext>
            </a:extLst>
          </p:cNvPr>
          <p:cNvPicPr>
            <a:picLocks noChangeAspect="1"/>
          </p:cNvPicPr>
          <p:nvPr/>
        </p:nvPicPr>
        <p:blipFill>
          <a:blip r:embed="rId6"/>
          <a:stretch>
            <a:fillRect/>
          </a:stretch>
        </p:blipFill>
        <p:spPr>
          <a:xfrm rot="299644">
            <a:off x="8983673" y="2895255"/>
            <a:ext cx="2321677" cy="32686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58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40918F-D23E-4E9D-B7B6-D4088F8AB0A5}"/>
              </a:ext>
            </a:extLst>
          </p:cNvPr>
          <p:cNvSpPr>
            <a:spLocks noGrp="1"/>
          </p:cNvSpPr>
          <p:nvPr>
            <p:ph type="title"/>
          </p:nvPr>
        </p:nvSpPr>
        <p:spPr/>
        <p:txBody>
          <a:bodyPr/>
          <a:lstStyle/>
          <a:p>
            <a:r>
              <a:rPr lang="sv-SE" dirty="0"/>
              <a:t>FEM FÖRHÅLLNINGSSÄTT</a:t>
            </a:r>
          </a:p>
        </p:txBody>
      </p:sp>
      <p:pic>
        <p:nvPicPr>
          <p:cNvPr id="3" name="Bildobjekt 2" descr="En bild som visar clipart, hjärta, Grafik, design&#10;&#10;Automatiskt genererad beskrivning">
            <a:extLst>
              <a:ext uri="{FF2B5EF4-FFF2-40B4-BE49-F238E27FC236}">
                <a16:creationId xmlns:a16="http://schemas.microsoft.com/office/drawing/2014/main" id="{E02D0CD2-C8B3-A0CB-63B9-51AD86854B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7779" y="1097223"/>
            <a:ext cx="2092342" cy="2329942"/>
          </a:xfrm>
          <a:prstGeom prst="rect">
            <a:avLst/>
          </a:prstGeom>
        </p:spPr>
      </p:pic>
      <p:sp>
        <p:nvSpPr>
          <p:cNvPr id="6" name="Rektangel 5">
            <a:extLst>
              <a:ext uri="{FF2B5EF4-FFF2-40B4-BE49-F238E27FC236}">
                <a16:creationId xmlns:a16="http://schemas.microsoft.com/office/drawing/2014/main" id="{AFB3DDD9-E436-C330-0DF0-BE601E5B0B74}"/>
              </a:ext>
            </a:extLst>
          </p:cNvPr>
          <p:cNvSpPr/>
          <p:nvPr/>
        </p:nvSpPr>
        <p:spPr>
          <a:xfrm>
            <a:off x="7975809" y="6118653"/>
            <a:ext cx="297628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Ta medvetna beslut</a:t>
            </a:r>
          </a:p>
        </p:txBody>
      </p:sp>
      <p:sp>
        <p:nvSpPr>
          <p:cNvPr id="8" name="Rektangel 7">
            <a:extLst>
              <a:ext uri="{FF2B5EF4-FFF2-40B4-BE49-F238E27FC236}">
                <a16:creationId xmlns:a16="http://schemas.microsoft.com/office/drawing/2014/main" id="{8F7E3F1F-1280-0A21-156F-F800AF37321F}"/>
              </a:ext>
            </a:extLst>
          </p:cNvPr>
          <p:cNvSpPr/>
          <p:nvPr/>
        </p:nvSpPr>
        <p:spPr>
          <a:xfrm>
            <a:off x="899756" y="4567926"/>
            <a:ext cx="188019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Se helheten</a:t>
            </a:r>
          </a:p>
        </p:txBody>
      </p:sp>
      <p:sp>
        <p:nvSpPr>
          <p:cNvPr id="9" name="Rektangel 8">
            <a:extLst>
              <a:ext uri="{FF2B5EF4-FFF2-40B4-BE49-F238E27FC236}">
                <a16:creationId xmlns:a16="http://schemas.microsoft.com/office/drawing/2014/main" id="{B66D74E6-5939-C00B-F502-5EB1C597283B}"/>
              </a:ext>
            </a:extLst>
          </p:cNvPr>
          <p:cNvSpPr/>
          <p:nvPr/>
        </p:nvSpPr>
        <p:spPr>
          <a:xfrm>
            <a:off x="4003659" y="3450432"/>
            <a:ext cx="327641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Ha perspektivförståelse</a:t>
            </a:r>
          </a:p>
        </p:txBody>
      </p:sp>
      <p:sp>
        <p:nvSpPr>
          <p:cNvPr id="10" name="Rektangel 9">
            <a:extLst>
              <a:ext uri="{FF2B5EF4-FFF2-40B4-BE49-F238E27FC236}">
                <a16:creationId xmlns:a16="http://schemas.microsoft.com/office/drawing/2014/main" id="{142FFA87-F698-3AD9-E0C5-547F4D66DD80}"/>
              </a:ext>
            </a:extLst>
          </p:cNvPr>
          <p:cNvSpPr/>
          <p:nvPr/>
        </p:nvSpPr>
        <p:spPr>
          <a:xfrm>
            <a:off x="8124541" y="2990107"/>
            <a:ext cx="267881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Lyssna in och kommunicera aktivt</a:t>
            </a:r>
          </a:p>
        </p:txBody>
      </p:sp>
      <p:pic>
        <p:nvPicPr>
          <p:cNvPr id="11" name="Platshållare för innehåll 4">
            <a:extLst>
              <a:ext uri="{FF2B5EF4-FFF2-40B4-BE49-F238E27FC236}">
                <a16:creationId xmlns:a16="http://schemas.microsoft.com/office/drawing/2014/main" id="{1A922E31-3271-7D1F-3932-F3D5023025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5694" y="1702310"/>
            <a:ext cx="2092341" cy="1705259"/>
          </a:xfrm>
          <a:prstGeom prst="rect">
            <a:avLst/>
          </a:prstGeom>
        </p:spPr>
      </p:pic>
      <p:pic>
        <p:nvPicPr>
          <p:cNvPr id="18" name="Bildobjekt 17">
            <a:extLst>
              <a:ext uri="{FF2B5EF4-FFF2-40B4-BE49-F238E27FC236}">
                <a16:creationId xmlns:a16="http://schemas.microsoft.com/office/drawing/2014/main" id="{8CB20134-A8E4-6DDB-2430-266BF73F91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1399" y="4510880"/>
            <a:ext cx="2076656" cy="1555031"/>
          </a:xfrm>
          <a:prstGeom prst="rect">
            <a:avLst/>
          </a:prstGeom>
        </p:spPr>
      </p:pic>
      <p:pic>
        <p:nvPicPr>
          <p:cNvPr id="20" name="Bildobjekt 19">
            <a:extLst>
              <a:ext uri="{FF2B5EF4-FFF2-40B4-BE49-F238E27FC236}">
                <a16:creationId xmlns:a16="http://schemas.microsoft.com/office/drawing/2014/main" id="{B2CAD550-F6B0-2223-AA03-E626C8E997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30916" y="4567926"/>
            <a:ext cx="2976282" cy="1555031"/>
          </a:xfrm>
          <a:prstGeom prst="rect">
            <a:avLst/>
          </a:prstGeom>
        </p:spPr>
      </p:pic>
      <p:sp>
        <p:nvSpPr>
          <p:cNvPr id="23" name="Rektangel 22">
            <a:extLst>
              <a:ext uri="{FF2B5EF4-FFF2-40B4-BE49-F238E27FC236}">
                <a16:creationId xmlns:a16="http://schemas.microsoft.com/office/drawing/2014/main" id="{CEC21EE6-E7CC-6414-C9F8-95A133D1FFF7}"/>
              </a:ext>
            </a:extLst>
          </p:cNvPr>
          <p:cNvSpPr/>
          <p:nvPr/>
        </p:nvSpPr>
        <p:spPr>
          <a:xfrm>
            <a:off x="3530916" y="6065911"/>
            <a:ext cx="267881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Var proaktiv</a:t>
            </a:r>
          </a:p>
        </p:txBody>
      </p:sp>
      <p:pic>
        <p:nvPicPr>
          <p:cNvPr id="4" name="Platshållare för innehåll 4">
            <a:extLst>
              <a:ext uri="{FF2B5EF4-FFF2-40B4-BE49-F238E27FC236}">
                <a16:creationId xmlns:a16="http://schemas.microsoft.com/office/drawing/2014/main" id="{8E2422FB-EC30-6A60-1308-BAC81C841165}"/>
              </a:ext>
            </a:extLst>
          </p:cNvPr>
          <p:cNvPicPr>
            <a:picLocks noGrp="1" noChangeAspect="1"/>
          </p:cNvPicPr>
          <p:nvPr>
            <p:ph idx="1"/>
          </p:nvPr>
        </p:nvPicPr>
        <p:blipFill>
          <a:blip r:embed="rId7"/>
          <a:stretch>
            <a:fillRect/>
          </a:stretch>
        </p:blipFill>
        <p:spPr>
          <a:xfrm>
            <a:off x="823571" y="2404760"/>
            <a:ext cx="2152962" cy="2163166"/>
          </a:xfrm>
        </p:spPr>
      </p:pic>
    </p:spTree>
    <p:extLst>
      <p:ext uri="{BB962C8B-B14F-4D97-AF65-F5344CB8AC3E}">
        <p14:creationId xmlns:p14="http://schemas.microsoft.com/office/powerpoint/2010/main" val="408005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7CD327E-5DA8-5461-13D1-77B572FA452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1140680-993E-2C28-0E5D-5DC803E737C3}"/>
              </a:ext>
            </a:extLst>
          </p:cNvPr>
          <p:cNvSpPr>
            <a:spLocks noGrp="1"/>
          </p:cNvSpPr>
          <p:nvPr>
            <p:ph type="title"/>
          </p:nvPr>
        </p:nvSpPr>
        <p:spPr/>
        <p:txBody>
          <a:bodyPr/>
          <a:lstStyle/>
          <a:p>
            <a:r>
              <a:rPr lang="sv-SE" dirty="0"/>
              <a:t>Om dialogstödet</a:t>
            </a:r>
          </a:p>
        </p:txBody>
      </p:sp>
      <p:sp>
        <p:nvSpPr>
          <p:cNvPr id="3" name="Platshållare för innehåll 2">
            <a:extLst>
              <a:ext uri="{FF2B5EF4-FFF2-40B4-BE49-F238E27FC236}">
                <a16:creationId xmlns:a16="http://schemas.microsoft.com/office/drawing/2014/main" id="{8DB310C6-A610-E286-A5F7-7CB297CCE5B0}"/>
              </a:ext>
            </a:extLst>
          </p:cNvPr>
          <p:cNvSpPr>
            <a:spLocks noGrp="1"/>
          </p:cNvSpPr>
          <p:nvPr>
            <p:ph idx="1"/>
          </p:nvPr>
        </p:nvSpPr>
        <p:spPr>
          <a:xfrm>
            <a:off x="1900053" y="2165002"/>
            <a:ext cx="8825098" cy="902048"/>
          </a:xfrm>
        </p:spPr>
        <p:txBody>
          <a:bodyPr/>
          <a:lstStyle/>
          <a:p>
            <a:endParaRPr lang="sv-SE" sz="2000"/>
          </a:p>
          <a:p>
            <a:endParaRPr lang="sv-SE" sz="2000"/>
          </a:p>
        </p:txBody>
      </p:sp>
      <p:sp>
        <p:nvSpPr>
          <p:cNvPr id="4" name="textruta 3">
            <a:extLst>
              <a:ext uri="{FF2B5EF4-FFF2-40B4-BE49-F238E27FC236}">
                <a16:creationId xmlns:a16="http://schemas.microsoft.com/office/drawing/2014/main" id="{B8306B59-D917-2CD7-9A17-C3828E72225D}"/>
              </a:ext>
            </a:extLst>
          </p:cNvPr>
          <p:cNvSpPr txBox="1"/>
          <p:nvPr/>
        </p:nvSpPr>
        <p:spPr>
          <a:xfrm>
            <a:off x="1900051" y="2161327"/>
            <a:ext cx="4299173" cy="2862322"/>
          </a:xfrm>
          <a:prstGeom prst="rect">
            <a:avLst/>
          </a:prstGeom>
          <a:noFill/>
        </p:spPr>
        <p:txBody>
          <a:bodyPr wrap="square" rtlCol="0">
            <a:spAutoFit/>
          </a:bodyPr>
          <a:lstStyle/>
          <a:p>
            <a:r>
              <a:rPr lang="sv-SE" sz="2000" b="1" dirty="0">
                <a:latin typeface="+mj-lt"/>
              </a:rPr>
              <a:t>Syfte:</a:t>
            </a:r>
            <a:r>
              <a:rPr lang="sv-SE" sz="2000" dirty="0">
                <a:latin typeface="+mj-lt"/>
              </a:rPr>
              <a:t> Att lära sig om förhållningssätten och att träna på att nyttja dem i sitt arbete. </a:t>
            </a:r>
          </a:p>
          <a:p>
            <a:endParaRPr lang="sv-SE" sz="2000" b="1" dirty="0">
              <a:latin typeface="+mj-lt"/>
            </a:endParaRPr>
          </a:p>
          <a:p>
            <a:r>
              <a:rPr lang="sv-SE" sz="2000" b="1" dirty="0">
                <a:latin typeface="+mj-lt"/>
              </a:rPr>
              <a:t>Omfattning</a:t>
            </a:r>
            <a:r>
              <a:rPr lang="sv-SE" sz="2000" dirty="0">
                <a:latin typeface="+mj-lt"/>
              </a:rPr>
              <a:t>: </a:t>
            </a:r>
          </a:p>
          <a:p>
            <a:pPr marL="342900" indent="-342900">
              <a:buFont typeface="Arial" panose="020B0604020202020204" pitchFamily="34" charset="0"/>
              <a:buChar char="•"/>
            </a:pPr>
            <a:r>
              <a:rPr lang="sv-SE" sz="2000" dirty="0">
                <a:latin typeface="+mj-lt"/>
              </a:rPr>
              <a:t>Kort om varje förhållningsätt</a:t>
            </a:r>
          </a:p>
          <a:p>
            <a:pPr marL="342900" indent="-342900">
              <a:buFont typeface="Arial" panose="020B0604020202020204" pitchFamily="34" charset="0"/>
              <a:buChar char="•"/>
            </a:pPr>
            <a:r>
              <a:rPr lang="sv-SE" sz="2000" dirty="0">
                <a:latin typeface="+mj-lt"/>
              </a:rPr>
              <a:t>Förberedda scenarion</a:t>
            </a:r>
          </a:p>
          <a:p>
            <a:pPr marL="342900" indent="-342900">
              <a:buFont typeface="Arial" panose="020B0604020202020204" pitchFamily="34" charset="0"/>
              <a:buChar char="•"/>
            </a:pPr>
            <a:r>
              <a:rPr lang="sv-SE" sz="2000" dirty="0">
                <a:latin typeface="+mj-lt"/>
              </a:rPr>
              <a:t>Problemställningar och korta övningsmoment</a:t>
            </a:r>
            <a:endParaRPr lang="sv-SE" sz="1600" dirty="0"/>
          </a:p>
        </p:txBody>
      </p:sp>
      <p:pic>
        <p:nvPicPr>
          <p:cNvPr id="7" name="Bildobjekt 6">
            <a:extLst>
              <a:ext uri="{FF2B5EF4-FFF2-40B4-BE49-F238E27FC236}">
                <a16:creationId xmlns:a16="http://schemas.microsoft.com/office/drawing/2014/main" id="{A92EE27B-B247-076F-CF09-CD4713C75A25}"/>
              </a:ext>
            </a:extLst>
          </p:cNvPr>
          <p:cNvPicPr>
            <a:picLocks noChangeAspect="1"/>
          </p:cNvPicPr>
          <p:nvPr/>
        </p:nvPicPr>
        <p:blipFill>
          <a:blip r:embed="rId3"/>
          <a:stretch>
            <a:fillRect/>
          </a:stretch>
        </p:blipFill>
        <p:spPr>
          <a:xfrm rot="21055198">
            <a:off x="7256033" y="884125"/>
            <a:ext cx="3540303" cy="5089749"/>
          </a:xfrm>
          <a:prstGeom prst="rect">
            <a:avLst/>
          </a:prstGeom>
        </p:spPr>
      </p:pic>
    </p:spTree>
    <p:extLst>
      <p:ext uri="{BB962C8B-B14F-4D97-AF65-F5344CB8AC3E}">
        <p14:creationId xmlns:p14="http://schemas.microsoft.com/office/powerpoint/2010/main" val="333798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A4D3E31-9B8C-4A78-A2D1-FF19FA2742F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B538790-A290-E298-3A50-AAAF869C7E4D}"/>
              </a:ext>
            </a:extLst>
          </p:cNvPr>
          <p:cNvSpPr>
            <a:spLocks noGrp="1"/>
          </p:cNvSpPr>
          <p:nvPr>
            <p:ph type="title"/>
          </p:nvPr>
        </p:nvSpPr>
        <p:spPr/>
        <p:txBody>
          <a:bodyPr/>
          <a:lstStyle/>
          <a:p>
            <a:r>
              <a:rPr lang="sv-SE" dirty="0"/>
              <a:t>Innehåll</a:t>
            </a:r>
          </a:p>
        </p:txBody>
      </p:sp>
      <p:sp>
        <p:nvSpPr>
          <p:cNvPr id="3" name="Platshållare för innehåll 2">
            <a:extLst>
              <a:ext uri="{FF2B5EF4-FFF2-40B4-BE49-F238E27FC236}">
                <a16:creationId xmlns:a16="http://schemas.microsoft.com/office/drawing/2014/main" id="{34FBA3D6-F756-FA1C-DB12-3C1BA60BEC4F}"/>
              </a:ext>
            </a:extLst>
          </p:cNvPr>
          <p:cNvSpPr>
            <a:spLocks noGrp="1"/>
          </p:cNvSpPr>
          <p:nvPr>
            <p:ph idx="1"/>
          </p:nvPr>
        </p:nvSpPr>
        <p:spPr>
          <a:xfrm>
            <a:off x="1900053" y="2165002"/>
            <a:ext cx="8825098" cy="902048"/>
          </a:xfrm>
        </p:spPr>
        <p:txBody>
          <a:bodyPr/>
          <a:lstStyle/>
          <a:p>
            <a:endParaRPr lang="sv-SE" sz="2000"/>
          </a:p>
          <a:p>
            <a:endParaRPr lang="sv-SE" sz="2000"/>
          </a:p>
        </p:txBody>
      </p:sp>
      <p:sp>
        <p:nvSpPr>
          <p:cNvPr id="5" name="textruta 4">
            <a:extLst>
              <a:ext uri="{FF2B5EF4-FFF2-40B4-BE49-F238E27FC236}">
                <a16:creationId xmlns:a16="http://schemas.microsoft.com/office/drawing/2014/main" id="{FF4A0BE3-345C-F5BB-9F0A-BC0A260420E9}"/>
              </a:ext>
            </a:extLst>
          </p:cNvPr>
          <p:cNvSpPr txBox="1"/>
          <p:nvPr/>
        </p:nvSpPr>
        <p:spPr>
          <a:xfrm>
            <a:off x="1449433" y="2161327"/>
            <a:ext cx="5249136" cy="2246769"/>
          </a:xfrm>
          <a:prstGeom prst="rect">
            <a:avLst/>
          </a:prstGeom>
          <a:noFill/>
        </p:spPr>
        <p:txBody>
          <a:bodyPr wrap="square" rtlCol="0">
            <a:spAutoFit/>
          </a:bodyPr>
          <a:lstStyle/>
          <a:p>
            <a:r>
              <a:rPr lang="sv-SE" sz="2000" dirty="0">
                <a:latin typeface="+mj-lt"/>
              </a:rPr>
              <a:t>Instruktioner till dig som ska:</a:t>
            </a:r>
          </a:p>
          <a:p>
            <a:pPr marL="457200" indent="-457200">
              <a:buFont typeface="+mj-lt"/>
              <a:buAutoNum type="arabicPeriod"/>
            </a:pPr>
            <a:r>
              <a:rPr lang="sv-SE" sz="2000" b="1" dirty="0">
                <a:latin typeface="+mj-lt"/>
              </a:rPr>
              <a:t>ansvara</a:t>
            </a:r>
            <a:r>
              <a:rPr lang="sv-SE" sz="2000" dirty="0">
                <a:latin typeface="+mj-lt"/>
              </a:rPr>
              <a:t> för att implementera förhållningssätten</a:t>
            </a:r>
          </a:p>
          <a:p>
            <a:pPr marL="457200" indent="-457200">
              <a:buFont typeface="+mj-lt"/>
              <a:buAutoNum type="arabicPeriod"/>
            </a:pPr>
            <a:r>
              <a:rPr lang="sv-SE" sz="2000" b="1" dirty="0">
                <a:latin typeface="+mj-lt"/>
              </a:rPr>
              <a:t>leda</a:t>
            </a:r>
            <a:r>
              <a:rPr lang="sv-SE" sz="2000" dirty="0">
                <a:latin typeface="+mj-lt"/>
              </a:rPr>
              <a:t> de olika övningstillfällena/dialogerna</a:t>
            </a:r>
          </a:p>
          <a:p>
            <a:pPr marL="457200" indent="-457200">
              <a:buFont typeface="+mj-lt"/>
              <a:buAutoNum type="arabicPeriod"/>
            </a:pPr>
            <a:r>
              <a:rPr lang="sv-SE" sz="2000" b="1" dirty="0">
                <a:latin typeface="+mj-lt"/>
              </a:rPr>
              <a:t>lära dig mer om och träna </a:t>
            </a:r>
            <a:r>
              <a:rPr lang="sv-SE" sz="2000" dirty="0">
                <a:latin typeface="+mj-lt"/>
              </a:rPr>
              <a:t>på att använda förhållningssätten</a:t>
            </a:r>
            <a:endParaRPr lang="sv-SE" sz="1600" dirty="0"/>
          </a:p>
        </p:txBody>
      </p:sp>
      <p:pic>
        <p:nvPicPr>
          <p:cNvPr id="8" name="Bildobjekt 7">
            <a:extLst>
              <a:ext uri="{FF2B5EF4-FFF2-40B4-BE49-F238E27FC236}">
                <a16:creationId xmlns:a16="http://schemas.microsoft.com/office/drawing/2014/main" id="{7FD9AE23-98C9-43B7-8397-C4A8535C5E14}"/>
              </a:ext>
            </a:extLst>
          </p:cNvPr>
          <p:cNvPicPr>
            <a:picLocks noChangeAspect="1"/>
          </p:cNvPicPr>
          <p:nvPr/>
        </p:nvPicPr>
        <p:blipFill>
          <a:blip r:embed="rId3"/>
          <a:stretch>
            <a:fillRect/>
          </a:stretch>
        </p:blipFill>
        <p:spPr>
          <a:xfrm>
            <a:off x="6812305" y="1161803"/>
            <a:ext cx="2255931" cy="3677114"/>
          </a:xfrm>
          <a:prstGeom prst="rect">
            <a:avLst/>
          </a:prstGeom>
        </p:spPr>
      </p:pic>
      <p:pic>
        <p:nvPicPr>
          <p:cNvPr id="10" name="Bildobjekt 9">
            <a:extLst>
              <a:ext uri="{FF2B5EF4-FFF2-40B4-BE49-F238E27FC236}">
                <a16:creationId xmlns:a16="http://schemas.microsoft.com/office/drawing/2014/main" id="{B420D0E0-0953-635C-1D8C-F9BCD943BF6F}"/>
              </a:ext>
            </a:extLst>
          </p:cNvPr>
          <p:cNvPicPr>
            <a:picLocks noChangeAspect="1"/>
          </p:cNvPicPr>
          <p:nvPr/>
        </p:nvPicPr>
        <p:blipFill>
          <a:blip r:embed="rId4"/>
          <a:stretch>
            <a:fillRect/>
          </a:stretch>
        </p:blipFill>
        <p:spPr>
          <a:xfrm>
            <a:off x="8152032" y="2161327"/>
            <a:ext cx="2679770" cy="4004312"/>
          </a:xfrm>
          <a:prstGeom prst="rect">
            <a:avLst/>
          </a:prstGeom>
        </p:spPr>
      </p:pic>
      <p:cxnSp>
        <p:nvCxnSpPr>
          <p:cNvPr id="12" name="Koppling: böjd 11">
            <a:extLst>
              <a:ext uri="{FF2B5EF4-FFF2-40B4-BE49-F238E27FC236}">
                <a16:creationId xmlns:a16="http://schemas.microsoft.com/office/drawing/2014/main" id="{B5AA1AE1-D33F-D1B6-AF2F-89CB0B346125}"/>
              </a:ext>
            </a:extLst>
          </p:cNvPr>
          <p:cNvCxnSpPr>
            <a:cxnSpLocks/>
          </p:cNvCxnSpPr>
          <p:nvPr/>
        </p:nvCxnSpPr>
        <p:spPr>
          <a:xfrm flipV="1">
            <a:off x="5602755" y="2975417"/>
            <a:ext cx="1149140" cy="653716"/>
          </a:xfrm>
          <a:prstGeom prst="curved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Koppling: böjd 16">
            <a:extLst>
              <a:ext uri="{FF2B5EF4-FFF2-40B4-BE49-F238E27FC236}">
                <a16:creationId xmlns:a16="http://schemas.microsoft.com/office/drawing/2014/main" id="{D8DE65CA-5946-90D0-2E74-7AAFB0BBC3B4}"/>
              </a:ext>
            </a:extLst>
          </p:cNvPr>
          <p:cNvCxnSpPr>
            <a:cxnSpLocks/>
          </p:cNvCxnSpPr>
          <p:nvPr/>
        </p:nvCxnSpPr>
        <p:spPr>
          <a:xfrm>
            <a:off x="4684295" y="4439548"/>
            <a:ext cx="3255975" cy="1256649"/>
          </a:xfrm>
          <a:prstGeom prst="curved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66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924A953-C9B8-65FA-3F7C-7095A1D2C062}"/>
            </a:ext>
          </a:extLst>
        </p:cNvPr>
        <p:cNvGrpSpPr/>
        <p:nvPr/>
      </p:nvGrpSpPr>
      <p:grpSpPr>
        <a:xfrm>
          <a:off x="0" y="0"/>
          <a:ext cx="0" cy="0"/>
          <a:chOff x="0" y="0"/>
          <a:chExt cx="0" cy="0"/>
        </a:xfrm>
      </p:grpSpPr>
      <p:pic>
        <p:nvPicPr>
          <p:cNvPr id="8" name="Bildobjekt 7">
            <a:extLst>
              <a:ext uri="{FF2B5EF4-FFF2-40B4-BE49-F238E27FC236}">
                <a16:creationId xmlns:a16="http://schemas.microsoft.com/office/drawing/2014/main" id="{A041E971-B07E-6D1C-CB06-C416CF4C835D}"/>
              </a:ext>
            </a:extLst>
          </p:cNvPr>
          <p:cNvPicPr>
            <a:picLocks noChangeAspect="1"/>
          </p:cNvPicPr>
          <p:nvPr/>
        </p:nvPicPr>
        <p:blipFill>
          <a:blip r:embed="rId3"/>
          <a:stretch>
            <a:fillRect/>
          </a:stretch>
        </p:blipFill>
        <p:spPr>
          <a:xfrm>
            <a:off x="9214628" y="37495"/>
            <a:ext cx="2977372" cy="6820505"/>
          </a:xfrm>
          <a:prstGeom prst="rect">
            <a:avLst/>
          </a:prstGeom>
        </p:spPr>
      </p:pic>
      <p:sp>
        <p:nvSpPr>
          <p:cNvPr id="2" name="Rubrik 1">
            <a:extLst>
              <a:ext uri="{FF2B5EF4-FFF2-40B4-BE49-F238E27FC236}">
                <a16:creationId xmlns:a16="http://schemas.microsoft.com/office/drawing/2014/main" id="{97981EDF-63B7-49B6-DA1A-2C8C99D8C9CB}"/>
              </a:ext>
            </a:extLst>
          </p:cNvPr>
          <p:cNvSpPr>
            <a:spLocks noGrp="1"/>
          </p:cNvSpPr>
          <p:nvPr>
            <p:ph type="title"/>
          </p:nvPr>
        </p:nvSpPr>
        <p:spPr>
          <a:xfrm>
            <a:off x="1900050" y="681038"/>
            <a:ext cx="8343879" cy="541926"/>
          </a:xfrm>
        </p:spPr>
        <p:txBody>
          <a:bodyPr/>
          <a:lstStyle/>
          <a:p>
            <a:r>
              <a:rPr lang="sv-SE" dirty="0"/>
              <a:t>Du som ansvarar för att implementera förhållningssätten med hjälp av dialogstödet</a:t>
            </a:r>
          </a:p>
        </p:txBody>
      </p:sp>
      <p:sp>
        <p:nvSpPr>
          <p:cNvPr id="3" name="Platshållare för innehåll 2">
            <a:extLst>
              <a:ext uri="{FF2B5EF4-FFF2-40B4-BE49-F238E27FC236}">
                <a16:creationId xmlns:a16="http://schemas.microsoft.com/office/drawing/2014/main" id="{6C5240FD-170C-5190-6E78-28287EF0CA74}"/>
              </a:ext>
            </a:extLst>
          </p:cNvPr>
          <p:cNvSpPr>
            <a:spLocks noGrp="1"/>
          </p:cNvSpPr>
          <p:nvPr>
            <p:ph idx="1"/>
          </p:nvPr>
        </p:nvSpPr>
        <p:spPr>
          <a:xfrm>
            <a:off x="1900053" y="2165002"/>
            <a:ext cx="8825098" cy="902048"/>
          </a:xfrm>
        </p:spPr>
        <p:txBody>
          <a:bodyPr/>
          <a:lstStyle/>
          <a:p>
            <a:endParaRPr lang="sv-SE" sz="2000" dirty="0"/>
          </a:p>
          <a:p>
            <a:endParaRPr lang="sv-SE" sz="2000" dirty="0"/>
          </a:p>
        </p:txBody>
      </p:sp>
      <p:sp>
        <p:nvSpPr>
          <p:cNvPr id="5" name="textruta 4">
            <a:extLst>
              <a:ext uri="{FF2B5EF4-FFF2-40B4-BE49-F238E27FC236}">
                <a16:creationId xmlns:a16="http://schemas.microsoft.com/office/drawing/2014/main" id="{CC739AB4-2042-DF6B-124B-6EF66A5CA706}"/>
              </a:ext>
            </a:extLst>
          </p:cNvPr>
          <p:cNvSpPr txBox="1"/>
          <p:nvPr/>
        </p:nvSpPr>
        <p:spPr>
          <a:xfrm>
            <a:off x="1900052" y="2405330"/>
            <a:ext cx="5249136" cy="1323439"/>
          </a:xfrm>
          <a:prstGeom prst="rect">
            <a:avLst/>
          </a:prstGeom>
          <a:noFill/>
        </p:spPr>
        <p:txBody>
          <a:bodyPr wrap="square" rtlCol="0">
            <a:spAutoFit/>
          </a:bodyPr>
          <a:lstStyle/>
          <a:p>
            <a:pPr marL="457200" indent="-457200">
              <a:buFont typeface="+mj-lt"/>
              <a:buAutoNum type="arabicPeriod"/>
            </a:pPr>
            <a:r>
              <a:rPr lang="sv-SE" sz="2000" dirty="0">
                <a:latin typeface="+mj-lt"/>
              </a:rPr>
              <a:t>Inläsning</a:t>
            </a:r>
          </a:p>
          <a:p>
            <a:pPr marL="457200" indent="-457200">
              <a:buFont typeface="+mj-lt"/>
              <a:buAutoNum type="arabicPeriod"/>
            </a:pPr>
            <a:r>
              <a:rPr lang="sv-SE" sz="2000" dirty="0">
                <a:latin typeface="+mj-lt"/>
              </a:rPr>
              <a:t>Skräddarsy dialoger</a:t>
            </a:r>
          </a:p>
          <a:p>
            <a:pPr marL="457200" indent="-457200">
              <a:buFont typeface="+mj-lt"/>
              <a:buAutoNum type="arabicPeriod"/>
            </a:pPr>
            <a:r>
              <a:rPr lang="sv-SE" sz="2000" dirty="0">
                <a:latin typeface="+mj-lt"/>
              </a:rPr>
              <a:t>Förberedande möte</a:t>
            </a:r>
          </a:p>
          <a:p>
            <a:pPr marL="457200" indent="-457200">
              <a:buFont typeface="+mj-lt"/>
              <a:buAutoNum type="arabicPeriod"/>
            </a:pPr>
            <a:r>
              <a:rPr lang="sv-SE" sz="2000" dirty="0">
                <a:latin typeface="+mj-lt"/>
              </a:rPr>
              <a:t>Bjud in och genomför</a:t>
            </a:r>
            <a:endParaRPr lang="sv-SE" sz="1600" dirty="0"/>
          </a:p>
        </p:txBody>
      </p:sp>
      <p:sp>
        <p:nvSpPr>
          <p:cNvPr id="6" name="textruta 5">
            <a:extLst>
              <a:ext uri="{FF2B5EF4-FFF2-40B4-BE49-F238E27FC236}">
                <a16:creationId xmlns:a16="http://schemas.microsoft.com/office/drawing/2014/main" id="{0C948A10-F6F4-61E9-1439-8A15FB10C963}"/>
              </a:ext>
            </a:extLst>
          </p:cNvPr>
          <p:cNvSpPr txBox="1"/>
          <p:nvPr/>
        </p:nvSpPr>
        <p:spPr>
          <a:xfrm>
            <a:off x="1900050" y="4639359"/>
            <a:ext cx="6096000" cy="707886"/>
          </a:xfrm>
          <a:prstGeom prst="rect">
            <a:avLst/>
          </a:prstGeom>
          <a:noFill/>
        </p:spPr>
        <p:txBody>
          <a:bodyPr wrap="square">
            <a:spAutoFit/>
          </a:bodyPr>
          <a:lstStyle/>
          <a:p>
            <a:pPr marL="342900" indent="-342900">
              <a:buFont typeface="Arial" panose="020B0604020202020204" pitchFamily="34" charset="0"/>
              <a:buChar char="•"/>
            </a:pPr>
            <a:r>
              <a:rPr lang="sv-SE" sz="2000" dirty="0">
                <a:latin typeface="+mj-lt"/>
              </a:rPr>
              <a:t>Minst 45 min per förhållningssätt, gärna mer.</a:t>
            </a:r>
          </a:p>
          <a:p>
            <a:pPr marL="342900" indent="-342900">
              <a:buFont typeface="Arial" panose="020B0604020202020204" pitchFamily="34" charset="0"/>
              <a:buChar char="•"/>
            </a:pPr>
            <a:r>
              <a:rPr lang="sv-SE" sz="2000" dirty="0">
                <a:latin typeface="+mj-lt"/>
              </a:rPr>
              <a:t>Tre till fyra deltagare per grupp.</a:t>
            </a:r>
            <a:endParaRPr lang="sv-SE" sz="1600" dirty="0"/>
          </a:p>
        </p:txBody>
      </p:sp>
    </p:spTree>
    <p:extLst>
      <p:ext uri="{BB962C8B-B14F-4D97-AF65-F5344CB8AC3E}">
        <p14:creationId xmlns:p14="http://schemas.microsoft.com/office/powerpoint/2010/main" val="392657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6056B30-035A-CF00-4FCA-16E6B73E05DF}"/>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99E7845-D044-5E0F-968F-21545960E8FE}"/>
              </a:ext>
            </a:extLst>
          </p:cNvPr>
          <p:cNvSpPr>
            <a:spLocks noGrp="1"/>
          </p:cNvSpPr>
          <p:nvPr>
            <p:ph idx="1"/>
          </p:nvPr>
        </p:nvSpPr>
        <p:spPr>
          <a:xfrm>
            <a:off x="1900053" y="2165002"/>
            <a:ext cx="8825098" cy="902048"/>
          </a:xfrm>
        </p:spPr>
        <p:txBody>
          <a:bodyPr/>
          <a:lstStyle/>
          <a:p>
            <a:endParaRPr lang="sv-SE" sz="2000"/>
          </a:p>
          <a:p>
            <a:endParaRPr lang="sv-SE" sz="2000"/>
          </a:p>
        </p:txBody>
      </p:sp>
      <p:sp>
        <p:nvSpPr>
          <p:cNvPr id="5" name="textruta 4">
            <a:extLst>
              <a:ext uri="{FF2B5EF4-FFF2-40B4-BE49-F238E27FC236}">
                <a16:creationId xmlns:a16="http://schemas.microsoft.com/office/drawing/2014/main" id="{8C3A8721-3E77-231A-A2E8-8051B8D5F2A7}"/>
              </a:ext>
            </a:extLst>
          </p:cNvPr>
          <p:cNvSpPr txBox="1"/>
          <p:nvPr/>
        </p:nvSpPr>
        <p:spPr>
          <a:xfrm>
            <a:off x="1900053" y="1652647"/>
            <a:ext cx="5153890" cy="3200876"/>
          </a:xfrm>
          <a:prstGeom prst="rect">
            <a:avLst/>
          </a:prstGeom>
          <a:noFill/>
        </p:spPr>
        <p:txBody>
          <a:bodyPr wrap="square" rtlCol="0">
            <a:spAutoFit/>
          </a:bodyPr>
          <a:lstStyle/>
          <a:p>
            <a:pPr marL="342900" indent="-342900">
              <a:buFont typeface="Arial" panose="020B0604020202020204" pitchFamily="34" charset="0"/>
              <a:buChar char="•"/>
            </a:pPr>
            <a:r>
              <a:rPr lang="sv-SE" dirty="0">
                <a:latin typeface="+mj-lt"/>
              </a:rPr>
              <a:t>Förkunskaper är bra men inget måste</a:t>
            </a:r>
          </a:p>
          <a:p>
            <a:pPr marL="342900" indent="-342900">
              <a:buFont typeface="Arial" panose="020B0604020202020204" pitchFamily="34" charset="0"/>
              <a:buChar char="•"/>
            </a:pPr>
            <a:r>
              <a:rPr lang="sv-SE" dirty="0">
                <a:latin typeface="+mj-lt"/>
              </a:rPr>
              <a:t>Förberedelser</a:t>
            </a:r>
          </a:p>
          <a:p>
            <a:pPr marL="914400" lvl="1" indent="-457200">
              <a:buFont typeface="+mj-lt"/>
              <a:buAutoNum type="arabicPeriod"/>
            </a:pPr>
            <a:r>
              <a:rPr lang="sv-SE" sz="1600" dirty="0">
                <a:latin typeface="+mj-lt"/>
              </a:rPr>
              <a:t>Läs igenom </a:t>
            </a:r>
            <a:r>
              <a:rPr lang="sv-SE" sz="1600" i="1" dirty="0">
                <a:latin typeface="+mj-lt"/>
              </a:rPr>
              <a:t>Förhållningssätt för effektiv hantering av samhällsstörningar</a:t>
            </a:r>
          </a:p>
          <a:p>
            <a:pPr marL="914400" lvl="1" indent="-457200">
              <a:buFont typeface="+mj-lt"/>
              <a:buAutoNum type="arabicPeriod"/>
            </a:pPr>
            <a:r>
              <a:rPr lang="sv-SE" sz="1600" dirty="0">
                <a:latin typeface="+mj-lt"/>
              </a:rPr>
              <a:t>Hur ska dina kollegor förbereda sig? </a:t>
            </a:r>
          </a:p>
          <a:p>
            <a:pPr marL="914400" lvl="1" indent="-457200">
              <a:buFont typeface="+mj-lt"/>
              <a:buAutoNum type="arabicPeriod"/>
            </a:pPr>
            <a:r>
              <a:rPr lang="sv-SE" sz="1600" dirty="0">
                <a:latin typeface="+mj-lt"/>
              </a:rPr>
              <a:t>Läs igenom dialogstödet och bestäm ditt upplägg</a:t>
            </a:r>
          </a:p>
          <a:p>
            <a:pPr marL="914400" lvl="1" indent="-457200">
              <a:buFont typeface="+mj-lt"/>
              <a:buAutoNum type="arabicPeriod"/>
            </a:pPr>
            <a:r>
              <a:rPr lang="sv-SE" sz="1600" dirty="0">
                <a:latin typeface="+mj-lt"/>
              </a:rPr>
              <a:t>Skriv ut de sidor du ska använda vid dialogtillfället</a:t>
            </a:r>
          </a:p>
          <a:p>
            <a:pPr marL="342900" indent="-342900">
              <a:buFont typeface="Arial" panose="020B0604020202020204" pitchFamily="34" charset="0"/>
              <a:buChar char="•"/>
            </a:pPr>
            <a:r>
              <a:rPr lang="sv-SE" dirty="0">
                <a:latin typeface="+mj-lt"/>
              </a:rPr>
              <a:t>Bilda grupper </a:t>
            </a:r>
          </a:p>
          <a:p>
            <a:pPr marL="342900" indent="-342900">
              <a:buFont typeface="Arial" panose="020B0604020202020204" pitchFamily="34" charset="0"/>
              <a:buChar char="•"/>
            </a:pPr>
            <a:r>
              <a:rPr lang="sv-SE" dirty="0" err="1">
                <a:latin typeface="+mj-lt"/>
              </a:rPr>
              <a:t>Facilitera</a:t>
            </a:r>
            <a:r>
              <a:rPr lang="sv-SE" dirty="0">
                <a:latin typeface="+mj-lt"/>
              </a:rPr>
              <a:t> dialoger med hjälp av uppgifter och stödfrågor</a:t>
            </a:r>
          </a:p>
        </p:txBody>
      </p:sp>
      <p:pic>
        <p:nvPicPr>
          <p:cNvPr id="6" name="Bildobjekt 5">
            <a:extLst>
              <a:ext uri="{FF2B5EF4-FFF2-40B4-BE49-F238E27FC236}">
                <a16:creationId xmlns:a16="http://schemas.microsoft.com/office/drawing/2014/main" id="{9C1EDD7F-CDA0-C9C9-BD6B-7B74C1006952}"/>
              </a:ext>
            </a:extLst>
          </p:cNvPr>
          <p:cNvPicPr>
            <a:picLocks noChangeAspect="1"/>
          </p:cNvPicPr>
          <p:nvPr/>
        </p:nvPicPr>
        <p:blipFill>
          <a:blip r:embed="rId3"/>
          <a:stretch>
            <a:fillRect/>
          </a:stretch>
        </p:blipFill>
        <p:spPr>
          <a:xfrm>
            <a:off x="7487479" y="0"/>
            <a:ext cx="4704521" cy="6858000"/>
          </a:xfrm>
          <a:prstGeom prst="rect">
            <a:avLst/>
          </a:prstGeom>
        </p:spPr>
      </p:pic>
      <p:sp>
        <p:nvSpPr>
          <p:cNvPr id="2" name="Rubrik 1">
            <a:extLst>
              <a:ext uri="{FF2B5EF4-FFF2-40B4-BE49-F238E27FC236}">
                <a16:creationId xmlns:a16="http://schemas.microsoft.com/office/drawing/2014/main" id="{4046B980-CE7F-1625-9D82-84FA7167DA6F}"/>
              </a:ext>
            </a:extLst>
          </p:cNvPr>
          <p:cNvSpPr>
            <a:spLocks noGrp="1"/>
          </p:cNvSpPr>
          <p:nvPr>
            <p:ph type="title"/>
          </p:nvPr>
        </p:nvSpPr>
        <p:spPr/>
        <p:txBody>
          <a:bodyPr/>
          <a:lstStyle/>
          <a:p>
            <a:r>
              <a:rPr lang="sv-SE" dirty="0"/>
              <a:t>Du som ska vara dialogledare</a:t>
            </a:r>
          </a:p>
        </p:txBody>
      </p:sp>
    </p:spTree>
    <p:extLst>
      <p:ext uri="{BB962C8B-B14F-4D97-AF65-F5344CB8AC3E}">
        <p14:creationId xmlns:p14="http://schemas.microsoft.com/office/powerpoint/2010/main" val="2419171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0237799-1D00-D06C-1940-E532356BDF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D268B5E-D00A-9224-CD86-B1A50D3658E3}"/>
              </a:ext>
            </a:extLst>
          </p:cNvPr>
          <p:cNvSpPr>
            <a:spLocks noGrp="1"/>
          </p:cNvSpPr>
          <p:nvPr>
            <p:ph type="title"/>
          </p:nvPr>
        </p:nvSpPr>
        <p:spPr/>
        <p:txBody>
          <a:bodyPr/>
          <a:lstStyle/>
          <a:p>
            <a:r>
              <a:rPr lang="sv-SE" dirty="0"/>
              <a:t>Du som ska träna på förhållningssätten</a:t>
            </a:r>
          </a:p>
        </p:txBody>
      </p:sp>
      <p:sp>
        <p:nvSpPr>
          <p:cNvPr id="3" name="Platshållare för innehåll 2">
            <a:extLst>
              <a:ext uri="{FF2B5EF4-FFF2-40B4-BE49-F238E27FC236}">
                <a16:creationId xmlns:a16="http://schemas.microsoft.com/office/drawing/2014/main" id="{0DEF1535-92CE-5DE0-3C14-52E28ED730C1}"/>
              </a:ext>
            </a:extLst>
          </p:cNvPr>
          <p:cNvSpPr>
            <a:spLocks noGrp="1"/>
          </p:cNvSpPr>
          <p:nvPr>
            <p:ph idx="1"/>
          </p:nvPr>
        </p:nvSpPr>
        <p:spPr>
          <a:xfrm>
            <a:off x="1900053" y="2165002"/>
            <a:ext cx="8825098" cy="902048"/>
          </a:xfrm>
        </p:spPr>
        <p:txBody>
          <a:bodyPr/>
          <a:lstStyle/>
          <a:p>
            <a:endParaRPr lang="sv-SE" sz="2000"/>
          </a:p>
          <a:p>
            <a:endParaRPr lang="sv-SE" sz="2000"/>
          </a:p>
        </p:txBody>
      </p:sp>
      <p:sp>
        <p:nvSpPr>
          <p:cNvPr id="5" name="textruta 4">
            <a:extLst>
              <a:ext uri="{FF2B5EF4-FFF2-40B4-BE49-F238E27FC236}">
                <a16:creationId xmlns:a16="http://schemas.microsoft.com/office/drawing/2014/main" id="{7D6D9E70-4AC0-F899-80C0-27D96D6D5483}"/>
              </a:ext>
            </a:extLst>
          </p:cNvPr>
          <p:cNvSpPr txBox="1"/>
          <p:nvPr/>
        </p:nvSpPr>
        <p:spPr>
          <a:xfrm>
            <a:off x="1812198" y="1851959"/>
            <a:ext cx="7612916" cy="1938992"/>
          </a:xfrm>
          <a:prstGeom prst="rect">
            <a:avLst/>
          </a:prstGeom>
          <a:noFill/>
        </p:spPr>
        <p:txBody>
          <a:bodyPr wrap="square" rtlCol="0">
            <a:spAutoFit/>
          </a:bodyPr>
          <a:lstStyle/>
          <a:p>
            <a:pPr marL="342900" indent="-342900">
              <a:buFont typeface="Arial" panose="020B0604020202020204" pitchFamily="34" charset="0"/>
              <a:buChar char="•"/>
            </a:pPr>
            <a:r>
              <a:rPr lang="sv-SE" sz="2000" dirty="0">
                <a:latin typeface="+mj-lt"/>
              </a:rPr>
              <a:t>Kort text om förhållningssättet</a:t>
            </a:r>
          </a:p>
          <a:p>
            <a:pPr marL="342900" indent="-342900">
              <a:buFont typeface="Arial" panose="020B0604020202020204" pitchFamily="34" charset="0"/>
              <a:buChar char="•"/>
            </a:pPr>
            <a:endParaRPr lang="sv-SE" sz="2000" dirty="0">
              <a:latin typeface="+mj-lt"/>
            </a:endParaRPr>
          </a:p>
          <a:p>
            <a:pPr marL="342900" indent="-342900">
              <a:buFont typeface="Arial" panose="020B0604020202020204" pitchFamily="34" charset="0"/>
              <a:buChar char="•"/>
            </a:pPr>
            <a:r>
              <a:rPr lang="sv-SE" sz="2000" dirty="0">
                <a:latin typeface="+mj-lt"/>
              </a:rPr>
              <a:t>.</a:t>
            </a:r>
          </a:p>
          <a:p>
            <a:pPr marL="342900" indent="-342900">
              <a:buFont typeface="Arial" panose="020B0604020202020204" pitchFamily="34" charset="0"/>
              <a:buChar char="•"/>
            </a:pPr>
            <a:endParaRPr lang="sv-SE" sz="2000" dirty="0">
              <a:latin typeface="+mj-lt"/>
            </a:endParaRPr>
          </a:p>
          <a:p>
            <a:pPr marL="342900" indent="-342900">
              <a:buFont typeface="Arial" panose="020B0604020202020204" pitchFamily="34" charset="0"/>
              <a:buChar char="•"/>
            </a:pPr>
            <a:r>
              <a:rPr lang="sv-SE" sz="2000" dirty="0">
                <a:latin typeface="+mj-lt"/>
              </a:rPr>
              <a:t>Scenario</a:t>
            </a:r>
          </a:p>
          <a:p>
            <a:pPr marL="342900" indent="-342900">
              <a:buFont typeface="Arial" panose="020B0604020202020204" pitchFamily="34" charset="0"/>
              <a:buChar char="•"/>
            </a:pPr>
            <a:r>
              <a:rPr lang="sv-SE" sz="2000" dirty="0">
                <a:latin typeface="+mj-lt"/>
              </a:rPr>
              <a:t>Uppgifter att diskutera</a:t>
            </a:r>
          </a:p>
        </p:txBody>
      </p:sp>
      <p:pic>
        <p:nvPicPr>
          <p:cNvPr id="6" name="Bild 5" descr="Tummen upp med hel fyllning">
            <a:extLst>
              <a:ext uri="{FF2B5EF4-FFF2-40B4-BE49-F238E27FC236}">
                <a16:creationId xmlns:a16="http://schemas.microsoft.com/office/drawing/2014/main" id="{1033013E-BD31-F0D4-9274-E42FBCC28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5388" y="2152650"/>
            <a:ext cx="914400" cy="914400"/>
          </a:xfrm>
          <a:prstGeom prst="rect">
            <a:avLst/>
          </a:prstGeom>
        </p:spPr>
      </p:pic>
      <p:pic>
        <p:nvPicPr>
          <p:cNvPr id="8" name="Bild 7" descr="Tummen ned med hel fyllning">
            <a:extLst>
              <a:ext uri="{FF2B5EF4-FFF2-40B4-BE49-F238E27FC236}">
                <a16:creationId xmlns:a16="http://schemas.microsoft.com/office/drawing/2014/main" id="{3B548E25-9C08-D7B5-85CA-D273C534AE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85123" y="2277296"/>
            <a:ext cx="914400" cy="914400"/>
          </a:xfrm>
          <a:prstGeom prst="rect">
            <a:avLst/>
          </a:prstGeom>
        </p:spPr>
      </p:pic>
      <p:pic>
        <p:nvPicPr>
          <p:cNvPr id="7" name="Bildobjekt 6">
            <a:extLst>
              <a:ext uri="{FF2B5EF4-FFF2-40B4-BE49-F238E27FC236}">
                <a16:creationId xmlns:a16="http://schemas.microsoft.com/office/drawing/2014/main" id="{83305ED9-AFBE-EB2E-A45F-242F4DC8CB34}"/>
              </a:ext>
            </a:extLst>
          </p:cNvPr>
          <p:cNvPicPr>
            <a:picLocks noChangeAspect="1"/>
          </p:cNvPicPr>
          <p:nvPr/>
        </p:nvPicPr>
        <p:blipFill>
          <a:blip r:embed="rId7"/>
          <a:stretch>
            <a:fillRect/>
          </a:stretch>
        </p:blipFill>
        <p:spPr>
          <a:xfrm>
            <a:off x="6626926" y="1991753"/>
            <a:ext cx="5072432" cy="2150593"/>
          </a:xfrm>
          <a:prstGeom prst="rect">
            <a:avLst/>
          </a:prstGeom>
        </p:spPr>
      </p:pic>
    </p:spTree>
    <p:extLst>
      <p:ext uri="{BB962C8B-B14F-4D97-AF65-F5344CB8AC3E}">
        <p14:creationId xmlns:p14="http://schemas.microsoft.com/office/powerpoint/2010/main" val="1076504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ombitech Document" ma:contentTypeID="0x0101003A5400BEDF469E48BA83D27CC3834FD00500955A0EABA6E6B94DBD58373D1C8E6727" ma:contentTypeVersion="194" ma:contentTypeDescription="" ma:contentTypeScope="" ma:versionID="4bac506e951556ca539f556d024f3bd7">
  <xsd:schema xmlns:xsd="http://www.w3.org/2001/XMLSchema" xmlns:xs="http://www.w3.org/2001/XMLSchema" xmlns:p="http://schemas.microsoft.com/office/2006/metadata/properties" xmlns:ns2="7f8d0323-f492-4b9f-9c47-7766901d4a93" targetNamespace="http://schemas.microsoft.com/office/2006/metadata/properties" ma:root="true" ma:fieldsID="703ac7f54ea0870053140cd2816f8c60" ns2:_="">
    <xsd:import namespace="7f8d0323-f492-4b9f-9c47-7766901d4a93"/>
    <xsd:element name="properties">
      <xsd:complexType>
        <xsd:sequence>
          <xsd:element name="documentManagement">
            <xsd:complexType>
              <xsd:all>
                <xsd:element ref="ns2:Information_x0020_Owner" minOccurs="0"/>
                <xsd:element ref="ns2:TaxKeywordTaxHTField"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d0323-f492-4b9f-9c47-7766901d4a93" elementFormDefault="qualified">
    <xsd:import namespace="http://schemas.microsoft.com/office/2006/documentManagement/types"/>
    <xsd:import namespace="http://schemas.microsoft.com/office/infopath/2007/PartnerControls"/>
    <xsd:element name="Information_x0020_Owner" ma:index="2" nillable="true" ma:displayName="Information Owner" ma:description="The Information owner is responsible for ensuring proper management of a given area of information throughout its lifecycle." ma:list="UserInfo" ma:SearchPeopleOnly="false" ma:SharePointGroup="0" ma:internalName="Information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5" nillable="true" ma:taxonomy="true" ma:internalName="TaxKeywordTaxHTField" ma:taxonomyFieldName="TaxKeyword" ma:displayName="Företagsnyckelord" ma:fieldId="{23f27201-bee3-471e-b2e7-b64fd8b7ca38}" ma:taxonomyMulti="true" ma:sspId="36b0646d-272c-47aa-a0f5-0e1a627e6804"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f25758f3-b193-4a71-9ea0-5c2a33030237}" ma:internalName="TaxCatchAll" ma:showField="CatchAllData" ma:web="537fb3d9-7192-46eb-9dbe-c1685ba2719a">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f25758f3-b193-4a71-9ea0-5c2a33030237}" ma:internalName="TaxCatchAllLabel" ma:readOnly="true" ma:showField="CatchAllDataLabel" ma:web="537fb3d9-7192-46eb-9dbe-c1685ba2719a">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kument-ID-värde" ma:description="Värdet för dokument-ID som tilldelats till det här objektet." ma:internalName="_dlc_DocId" ma:readOnly="true">
      <xsd:simpleType>
        <xsd:restriction base="dms:Text"/>
      </xsd:simpleType>
    </xsd:element>
    <xsd:element name="_dlc_DocIdUrl" ma:index="10"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36b0646d-272c-47aa-a0f5-0e1a627e6804" ContentTypeId="0x0101003A5400BEDF469E48BA83D27CC3834FD005" PreviousValue="true"/>
</file>

<file path=customXml/item5.xml><?xml version="1.0" encoding="utf-8"?>
<p:properties xmlns:p="http://schemas.microsoft.com/office/2006/metadata/properties" xmlns:xsi="http://www.w3.org/2001/XMLSchema-instance" xmlns:pc="http://schemas.microsoft.com/office/infopath/2007/PartnerControls">
  <documentManagement>
    <Information_x0020_Owner xmlns="7f8d0323-f492-4b9f-9c47-7766901d4a93">
      <UserInfo>
        <DisplayName/>
        <AccountId xsi:nil="true"/>
        <AccountType/>
      </UserInfo>
    </Information_x0020_Owner>
    <TaxCatchAll xmlns="7f8d0323-f492-4b9f-9c47-7766901d4a93" xsi:nil="true"/>
    <TaxKeywordTaxHTField xmlns="7f8d0323-f492-4b9f-9c47-7766901d4a93">
      <Terms xmlns="http://schemas.microsoft.com/office/infopath/2007/PartnerControls"/>
    </TaxKeywordTaxHTField>
    <_dlc_DocId xmlns="7f8d0323-f492-4b9f-9c47-7766901d4a93">COMBITECH-178396613-4954</_dlc_DocId>
    <_dlc_DocIdUrl xmlns="7f8d0323-f492-4b9f-9c47-7766901d4a93">
      <Url>https://combitechcloud.sharepoint.com/sites/TheSwedishCivilContingenciesAgency/_layouts/15/DocIdRedir.aspx?ID=COMBITECH-178396613-4954</Url>
      <Description>COMBITECH-178396613-4954</Description>
    </_dlc_DocIdUrl>
  </documentManagement>
</p:properties>
</file>

<file path=customXml/itemProps1.xml><?xml version="1.0" encoding="utf-8"?>
<ds:datastoreItem xmlns:ds="http://schemas.openxmlformats.org/officeDocument/2006/customXml" ds:itemID="{30DF58DF-5F64-46CE-B183-FB71DBC8F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8d0323-f492-4b9f-9c47-7766901d4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F21240-DA3C-47DA-8C7C-458242B7EEFB}">
  <ds:schemaRefs>
    <ds:schemaRef ds:uri="http://schemas.microsoft.com/sharepoint/events"/>
  </ds:schemaRefs>
</ds:datastoreItem>
</file>

<file path=customXml/itemProps3.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4.xml><?xml version="1.0" encoding="utf-8"?>
<ds:datastoreItem xmlns:ds="http://schemas.openxmlformats.org/officeDocument/2006/customXml" ds:itemID="{A54A6273-B636-48B1-8EB6-2F1C61B54F04}">
  <ds:schemaRefs>
    <ds:schemaRef ds:uri="Microsoft.SharePoint.Taxonomy.ContentTypeSync"/>
  </ds:schemaRefs>
</ds:datastoreItem>
</file>

<file path=customXml/itemProps5.xml><?xml version="1.0" encoding="utf-8"?>
<ds:datastoreItem xmlns:ds="http://schemas.openxmlformats.org/officeDocument/2006/customXml" ds:itemID="{C8B7EF6E-8DFF-4BAF-880E-39621E4B80B0}">
  <ds:schemaRefs>
    <ds:schemaRef ds:uri="1d358615-c749-462e-b141-ebbf7cdbce9a"/>
    <ds:schemaRef ds:uri="7f8d0323-f492-4b9f-9c47-7766901d4a93"/>
    <ds:schemaRef ds:uri="9c950a28-eb4a-4f43-b9f9-45c02166cf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Gemensamma grunder</Template>
  <TotalTime>308</TotalTime>
  <Words>4918</Words>
  <Application>Microsoft Office PowerPoint</Application>
  <PresentationFormat>Bredbild</PresentationFormat>
  <Paragraphs>405</Paragraphs>
  <Slides>39</Slides>
  <Notes>38</Notes>
  <HiddenSlides>8</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39</vt:i4>
      </vt:variant>
    </vt:vector>
  </HeadingPairs>
  <TitlesOfParts>
    <vt:vector size="51" baseType="lpstr">
      <vt:lpstr>Aptos</vt:lpstr>
      <vt:lpstr>Aptos Display</vt:lpstr>
      <vt:lpstr>Arial</vt:lpstr>
      <vt:lpstr>Calibri</vt:lpstr>
      <vt:lpstr>Century Gothic</vt:lpstr>
      <vt:lpstr>Garamond</vt:lpstr>
      <vt:lpstr>Gemensamma grunder</vt:lpstr>
      <vt:lpstr>Utgångspunkter</vt:lpstr>
      <vt:lpstr>Rutiner och checklistor</vt:lpstr>
      <vt:lpstr>Arbetssätt</vt:lpstr>
      <vt:lpstr>Förhållningssätt</vt:lpstr>
      <vt:lpstr>Konceptuell grund</vt:lpstr>
      <vt:lpstr>Till dig som ska leda dialogerna</vt:lpstr>
      <vt:lpstr>Låt oss prata om det!</vt:lpstr>
      <vt:lpstr>Förhållningssätten ger stöd i hanteringen av samhällsstörningar</vt:lpstr>
      <vt:lpstr>FEM FÖRHÅLLNINGSSÄTT</vt:lpstr>
      <vt:lpstr>Om dialogstödet</vt:lpstr>
      <vt:lpstr>Innehåll</vt:lpstr>
      <vt:lpstr>Du som ansvarar för att implementera förhållningssätten med hjälp av dialogstödet</vt:lpstr>
      <vt:lpstr>Du som ska vara dialogledare</vt:lpstr>
      <vt:lpstr>Du som ska träna på förhållningssätten</vt:lpstr>
      <vt:lpstr>SE HELHETEN</vt:lpstr>
      <vt:lpstr>1. Se helheten </vt:lpstr>
      <vt:lpstr>1. Se helheten, scenario </vt:lpstr>
      <vt:lpstr>1.1. Zooma in på den egna verksamheten </vt:lpstr>
      <vt:lpstr>1.2: Zooma ut och se er del i helheten</vt:lpstr>
      <vt:lpstr>1.2: Zooma ut och se er del i helheten</vt:lpstr>
      <vt:lpstr>Uppgift 1.3: Systemsyn, i vilka helheter verkar vi?</vt:lpstr>
      <vt:lpstr>Uppgift 1.3: Systemsyn, i vilka helheter verkar vi?</vt:lpstr>
      <vt:lpstr>HA PERSPEKTIVFÖRSTÅELSE</vt:lpstr>
      <vt:lpstr>2. Ha perspektivförståelse</vt:lpstr>
      <vt:lpstr>2. Ha perspektivförståelse, scenario</vt:lpstr>
      <vt:lpstr>Uppgift 2.1: Växla perspektiv</vt:lpstr>
      <vt:lpstr>Uppgift 2.2: Samverka för ökad effekt</vt:lpstr>
      <vt:lpstr>LYSSNA IN OCH KOMMUNICERA AKTIVT</vt:lpstr>
      <vt:lpstr>3. Lyssna in och kommunicera aktivt</vt:lpstr>
      <vt:lpstr>3. Lyssna in och kommunicera aktivt, scenario</vt:lpstr>
      <vt:lpstr>Uppgift 3.1: Helhetssyn och perspektivförståelse</vt:lpstr>
      <vt:lpstr>Uppgift 3.2: Lyssna in</vt:lpstr>
      <vt:lpstr>Uppgift 3.3: Kommunicera aktivt</vt:lpstr>
      <vt:lpstr>VAR PROAKTIV</vt:lpstr>
      <vt:lpstr>4. Var proaktiv</vt:lpstr>
      <vt:lpstr>4. Var proaktiv, scenario</vt:lpstr>
      <vt:lpstr>Uppgift 4.1: Tänk proaktivt och var handlingskraftig</vt:lpstr>
      <vt:lpstr>Uppgift 4.2: Vad händer om vi inte är proaktiva?</vt:lpstr>
      <vt:lpstr>TA MEDVETETNA BESLUT</vt:lpstr>
      <vt:lpstr>5. Ta medvetna beslut</vt:lpstr>
      <vt:lpstr>5. Ta medvetna beslut, scenario</vt:lpstr>
      <vt:lpstr>Uppgift 5.1: Beslutsmetoder för att identifiera olika alternativ</vt:lpstr>
      <vt:lpstr>Uppgift 5.2: Beslutsmetoder i er verksamhet</vt:lpstr>
      <vt:lpstr>Läs mer på msb.se/ledningsamverkan under nivån Förhållningssätt i ramverket Gemensamma grunder för ledning och samverkan.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Holmlund Jan-Anders</cp:lastModifiedBy>
  <cp:revision>5</cp:revision>
  <dcterms:created xsi:type="dcterms:W3CDTF">2024-09-05T13:52:02Z</dcterms:created>
  <dcterms:modified xsi:type="dcterms:W3CDTF">2025-07-02T09:14:20Z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0x0101003A5400BEDF469E48BA83D27CC3834FD00500955A0EABA6E6B94DBD58373D1C8E6727</vt:lpwstr>
  </property>
  <property fmtid="{D5CDD505-2E9C-101B-9397-08002B2CF9AE}" pid="3" name="MediaServiceImageTags">
    <vt:lpwstr/>
  </property>
  <property fmtid="{D5CDD505-2E9C-101B-9397-08002B2CF9AE}" pid="4" name="MSIP_Label_71cffee6-aa30-4f5a-bbc3-434e7067f7b3_Enabled">
    <vt:lpwstr>true</vt:lpwstr>
  </property>
  <property fmtid="{D5CDD505-2E9C-101B-9397-08002B2CF9AE}" pid="5" name="MSIP_Label_71cffee6-aa30-4f5a-bbc3-434e7067f7b3_SetDate">
    <vt:lpwstr>2024-10-17T09:47:13Z</vt:lpwstr>
  </property>
  <property fmtid="{D5CDD505-2E9C-101B-9397-08002B2CF9AE}" pid="6" name="MSIP_Label_71cffee6-aa30-4f5a-bbc3-434e7067f7b3_Method">
    <vt:lpwstr>Standard</vt:lpwstr>
  </property>
  <property fmtid="{D5CDD505-2E9C-101B-9397-08002B2CF9AE}" pid="7" name="MSIP_Label_71cffee6-aa30-4f5a-bbc3-434e7067f7b3_Name">
    <vt:lpwstr>Company Confidential</vt:lpwstr>
  </property>
  <property fmtid="{D5CDD505-2E9C-101B-9397-08002B2CF9AE}" pid="8" name="MSIP_Label_71cffee6-aa30-4f5a-bbc3-434e7067f7b3_SiteId">
    <vt:lpwstr>0d11ac4a-ef5e-423a-803b-e51aacfa43d6</vt:lpwstr>
  </property>
  <property fmtid="{D5CDD505-2E9C-101B-9397-08002B2CF9AE}" pid="9" name="MSIP_Label_71cffee6-aa30-4f5a-bbc3-434e7067f7b3_ActionId">
    <vt:lpwstr>307e0193-40b2-427f-b392-f47362b8e9f9</vt:lpwstr>
  </property>
  <property fmtid="{D5CDD505-2E9C-101B-9397-08002B2CF9AE}" pid="10" name="MSIP_Label_71cffee6-aa30-4f5a-bbc3-434e7067f7b3_ContentBits">
    <vt:lpwstr>0</vt:lpwstr>
  </property>
  <property fmtid="{D5CDD505-2E9C-101B-9397-08002B2CF9AE}" pid="11" name="TaxKeyword">
    <vt:lpwstr/>
  </property>
  <property fmtid="{D5CDD505-2E9C-101B-9397-08002B2CF9AE}" pid="12" name="lcf76f155ced4ddcb4097134ff3c332f">
    <vt:lpwstr/>
  </property>
  <property fmtid="{D5CDD505-2E9C-101B-9397-08002B2CF9AE}" pid="13" name="_dlc_DocIdItemGuid">
    <vt:lpwstr>3da7e786-34dd-4fc9-ada9-285cb09c858c</vt:lpwstr>
  </property>
</Properties>
</file>