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55" r:id="rId5"/>
  </p:sldIdLst>
  <p:sldSz cx="12192000" cy="6858000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insson Anton" initials="AA" lastIdx="3" clrIdx="1">
    <p:extLst>
      <p:ext uri="{19B8F6BF-5375-455C-9EA6-DF929625EA0E}">
        <p15:presenceInfo xmlns:p15="http://schemas.microsoft.com/office/powerpoint/2012/main" userId="S-1-5-21-466509168-1772936955-2901788264-35200" providerId="AD"/>
      </p:ext>
    </p:extLst>
  </p:cmAuthor>
  <p:cmAuthor id="2" name="Lundberg Susanne" initials="LS" lastIdx="25" clrIdx="2">
    <p:extLst>
      <p:ext uri="{19B8F6BF-5375-455C-9EA6-DF929625EA0E}">
        <p15:presenceInfo xmlns:p15="http://schemas.microsoft.com/office/powerpoint/2012/main" userId="S-1-5-21-466509168-1772936955-2901788264-34539" providerId="AD"/>
      </p:ext>
    </p:extLst>
  </p:cmAuthor>
  <p:cmAuthor id="3" name="Sofie Falkkloo" initials="SF" lastIdx="8" clrIdx="3">
    <p:extLst>
      <p:ext uri="{19B8F6BF-5375-455C-9EA6-DF929625EA0E}">
        <p15:presenceInfo xmlns:p15="http://schemas.microsoft.com/office/powerpoint/2012/main" userId="S::sofie.falkkloo@gullers.se::a8f952c3-f2ff-4ba3-a541-54387bfc64e0" providerId="AD"/>
      </p:ext>
    </p:extLst>
  </p:cmAuthor>
  <p:cmAuthor id="4" name="Helena Baude" initials="HB" lastIdx="2" clrIdx="4">
    <p:extLst>
      <p:ext uri="{19B8F6BF-5375-455C-9EA6-DF929625EA0E}">
        <p15:presenceInfo xmlns:p15="http://schemas.microsoft.com/office/powerpoint/2012/main" userId="S::helena.baude@gullers.se::4b453ce6-efc4-46c2-a433-97321478a9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6" autoAdjust="0"/>
    <p:restoredTop sz="95590" autoAdjust="0"/>
  </p:normalViewPr>
  <p:slideViewPr>
    <p:cSldViewPr snapToGrid="0" showGuides="1">
      <p:cViewPr varScale="1">
        <p:scale>
          <a:sx n="76" d="100"/>
          <a:sy n="76" d="100"/>
        </p:scale>
        <p:origin x="84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62D6B-E029-C24F-9838-19B577B291BD}" type="datetimeFigureOut">
              <a:rPr lang="sv-SE" smtClean="0"/>
              <a:t>2024-02-20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D0065-5D77-E742-BB01-EC043FF21A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5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3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0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83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6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9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7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91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4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8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06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0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6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85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3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8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Relationship Id="rId48" Type="http://schemas.openxmlformats.org/officeDocument/2006/relationships/tags" Target="../tags/tag6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4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2024-02-20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22AE32-573E-4603-A58A-639842BA3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293993"/>
            <a:ext cx="9279550" cy="1183825"/>
          </a:xfrm>
        </p:spPr>
        <p:txBody>
          <a:bodyPr/>
          <a:lstStyle/>
          <a:p>
            <a:r>
              <a:rPr lang="en-GB" dirty="0" err="1"/>
              <a:t>Kriterier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val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tema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Beredskapsveckan</a:t>
            </a:r>
            <a:br>
              <a:rPr lang="en-GB" dirty="0"/>
            </a:br>
            <a:r>
              <a:rPr lang="en-GB" sz="2400" dirty="0" err="1"/>
              <a:t>Temat</a:t>
            </a:r>
            <a:r>
              <a:rPr lang="en-GB" sz="2400" dirty="0"/>
              <a:t> ska: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84AA35-28B4-476A-B6A9-B3EDD3C23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91200" y="1850400"/>
            <a:ext cx="3413842" cy="4248717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Ligga i linje med aktuella prioriteringar inom krisberedskap och civilt försvar</a:t>
            </a:r>
            <a:br>
              <a:rPr lang="sv-SE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400" dirty="0">
                <a:cs typeface="Times New Roman" panose="02020603050405020304" pitchFamily="18" charset="0"/>
              </a:rPr>
              <a:t>Både såväl nationellt som inom EU och Nato.</a:t>
            </a:r>
            <a:br>
              <a:rPr lang="sv-SE" sz="1400" b="1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sv-SE" sz="14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Exempelvis med fokus på försvarsvilja där</a:t>
            </a:r>
            <a:endParaRPr lang="sv-SE" sz="18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2BB050-1138-4F40-A9C6-6886D252E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2316" y="1690254"/>
            <a:ext cx="4196296" cy="4408864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endParaRPr lang="en-GB" sz="1400" dirty="0"/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B07C832E-43B7-4966-B12F-2938843D2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114626"/>
              </p:ext>
            </p:extLst>
          </p:nvPr>
        </p:nvGraphicFramePr>
        <p:xfrm>
          <a:off x="1773388" y="1690253"/>
          <a:ext cx="9426402" cy="4408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3201">
                  <a:extLst>
                    <a:ext uri="{9D8B030D-6E8A-4147-A177-3AD203B41FA5}">
                      <a16:colId xmlns:a16="http://schemas.microsoft.com/office/drawing/2014/main" val="2331249621"/>
                    </a:ext>
                  </a:extLst>
                </a:gridCol>
                <a:gridCol w="4713201">
                  <a:extLst>
                    <a:ext uri="{9D8B030D-6E8A-4147-A177-3AD203B41FA5}">
                      <a16:colId xmlns:a16="http://schemas.microsoft.com/office/drawing/2014/main" val="1844256106"/>
                    </a:ext>
                  </a:extLst>
                </a:gridCol>
              </a:tblGrid>
              <a:tr h="1384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Vara i takt med händelser i omvärlden </a:t>
                      </a:r>
                      <a:b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emat för Beredskapsveckan ska </a:t>
                      </a:r>
                      <a: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fånga tidsandan och den aktuella debatten. Det ska vara lyhört för utmaningar i beredskapen på alla nivåer.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Engagera och motivera på lokal nivå</a:t>
                      </a:r>
                      <a:b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Sveriges kommuner är huvudsakliga bärare av Beredskapsveckan. Temat ska gå enkelt att genomföra och kunna anpassas lokalt.</a:t>
                      </a:r>
                      <a:endParaRPr lang="sv-SE" sz="1600" dirty="0"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941863"/>
                  </a:ext>
                </a:extLst>
              </a:tr>
              <a:tr h="1888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Ligga i linje med prioriteringar</a:t>
                      </a:r>
                      <a:b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dirty="0">
                          <a:cs typeface="Times New Roman" panose="02020603050405020304" pitchFamily="18" charset="0"/>
                        </a:rPr>
                        <a:t>Både </a:t>
                      </a:r>
                      <a: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inom krisberedskap och civilt försvar,</a:t>
                      </a:r>
                      <a:r>
                        <a:rPr lang="sv-SE" sz="1600" dirty="0">
                          <a:cs typeface="Times New Roman" panose="02020603050405020304" pitchFamily="18" charset="0"/>
                        </a:rPr>
                        <a:t> nationellt och inom EU och Nato.</a:t>
                      </a:r>
                      <a:r>
                        <a:rPr lang="sv-SE" sz="1600" b="1" dirty="0">
                          <a:effectLst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Exempelvis fokus på försvarsvilja där egenberedskap ingår.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Underlätta bred samverkan </a:t>
                      </a:r>
                      <a:b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Temat ska beröra så många aktörer som möjligt, från ideella föreningar till näringsliv och myndigheter. </a:t>
                      </a:r>
                      <a:b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Beredskapsveckan ska engagera allt fler och större delar av samhället.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009361"/>
                  </a:ext>
                </a:extLst>
              </a:tr>
              <a:tr h="1135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Kunna följas upp, mätas och utvärderas</a:t>
                      </a:r>
                      <a: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Utfallet av temat ska vara möjligt att följa upp på olika sätt för att se effekten givet målen.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Engagera och motivera privatpersoner</a:t>
                      </a:r>
                      <a:br>
                        <a:rPr lang="sv-SE" sz="1600" b="1" dirty="0">
                          <a:solidFill>
                            <a:srgbClr val="000000"/>
                          </a:solidFill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dirty="0">
                          <a:effectLst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Temat ska kännas intressant, meningsfullt och kul för privatpersoner att prata om och genomföra. </a:t>
                      </a:r>
                      <a:endParaRPr lang="en-GB" sz="1600" dirty="0"/>
                    </a:p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809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661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heme/theme1.xml><?xml version="1.0" encoding="utf-8"?>
<a:theme xmlns:a="http://schemas.openxmlformats.org/drawingml/2006/main" name="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Presentation1" id="{B8DEA23C-6C4A-49CA-B50C-63134226F8E1}" vid="{519816BD-9FB1-40DB-83E6-A21CDC92F1C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narkiveras xmlns="9c950a28-eb4a-4f43-b9f9-45c02166cf8c">true</Kanarkivera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631653F924324698BE7D90F97B627A" ma:contentTypeVersion="14" ma:contentTypeDescription="Skapa ett nytt dokument." ma:contentTypeScope="" ma:versionID="511d6e8191aee17d482d5a3fff9520d5">
  <xsd:schema xmlns:xsd="http://www.w3.org/2001/XMLSchema" xmlns:xs="http://www.w3.org/2001/XMLSchema" xmlns:p="http://schemas.microsoft.com/office/2006/metadata/properties" xmlns:ns2="1d358615-c749-462e-b141-ebbf7cdbce9a" xmlns:ns3="9c950a28-eb4a-4f43-b9f9-45c02166cf8c" targetNamespace="http://schemas.microsoft.com/office/2006/metadata/properties" ma:root="true" ma:fieldsID="28de225035e66dc176e1e44eaa0979f8" ns2:_="" ns3:_="">
    <xsd:import namespace="1d358615-c749-462e-b141-ebbf7cdbce9a"/>
    <xsd:import namespace="9c950a28-eb4a-4f43-b9f9-45c02166cf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Kanarkivera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58615-c749-462e-b141-ebbf7cdbce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50a28-eb4a-4f43-b9f9-45c02166c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Kanarkiveras" ma:index="20" nillable="true" ma:displayName="Kan arkiveras" ma:default="1" ma:format="Dropdown" ma:internalName="Kanarkiveras">
      <xsd:simpleType>
        <xsd:restriction base="dms:Boolea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35AB29-2421-419F-B8C6-A3CB07D78107}">
  <ds:schemaRefs>
    <ds:schemaRef ds:uri="http://purl.org/dc/terms/"/>
    <ds:schemaRef ds:uri="9c950a28-eb4a-4f43-b9f9-45c02166cf8c"/>
    <ds:schemaRef ds:uri="1d358615-c749-462e-b141-ebbf7cdbce9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CE6956-AD9D-4618-97EF-93F902B8B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358615-c749-462e-b141-ebbf7cdbce9a"/>
    <ds:schemaRef ds:uri="9c950a28-eb4a-4f43-b9f9-45c02166c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603052-E0A3-4626-9EB0-675019E3F8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MSB PPT Egna</Template>
  <TotalTime>26</TotalTime>
  <Words>208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Garamond</vt:lpstr>
      <vt:lpstr>MSB PPT Egna</vt:lpstr>
      <vt:lpstr>Kriterier för val av tema för Beredskapsveckan Temat ska: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MSB under Covid –1</dc:title>
  <dc:creator>Anette Söderberg</dc:creator>
  <cp:lastModifiedBy>Teljfors Anna</cp:lastModifiedBy>
  <cp:revision>254</cp:revision>
  <cp:lastPrinted>2021-12-20T12:07:20Z</cp:lastPrinted>
  <dcterms:created xsi:type="dcterms:W3CDTF">2021-11-23T08:19:03Z</dcterms:created>
  <dcterms:modified xsi:type="dcterms:W3CDTF">2024-02-20T12:53:42Z</dcterms:modified>
  <cp:contentStatus>Slutgiltig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0x01010050631653F924324698BE7D90F97B627A</vt:lpwstr>
  </property>
  <property fmtid="{D5CDD505-2E9C-101B-9397-08002B2CF9AE}" pid="4" name="Order">
    <vt:r8>1843400</vt:r8>
  </property>
  <property fmtid="{D5CDD505-2E9C-101B-9397-08002B2CF9AE}" pid="5" name="_MarkAsFinal">
    <vt:bool>true</vt:bool>
  </property>
</Properties>
</file>