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8"/>
  </p:notesMasterIdLst>
  <p:sldIdLst>
    <p:sldId id="256" r:id="rId2"/>
    <p:sldId id="313" r:id="rId3"/>
    <p:sldId id="317" r:id="rId4"/>
    <p:sldId id="316" r:id="rId5"/>
    <p:sldId id="315" r:id="rId6"/>
    <p:sldId id="318"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pper Monica" initials="TM" lastIdx="1" clrIdx="0">
    <p:extLst>
      <p:ext uri="{19B8F6BF-5375-455C-9EA6-DF929625EA0E}">
        <p15:presenceInfo xmlns:p15="http://schemas.microsoft.com/office/powerpoint/2012/main" userId="S-1-5-21-466509168-1772936955-2901788264-33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65698" autoAdjust="0"/>
  </p:normalViewPr>
  <p:slideViewPr>
    <p:cSldViewPr snapToGrid="0" showGuides="1">
      <p:cViewPr varScale="1">
        <p:scale>
          <a:sx n="75" d="100"/>
          <a:sy n="75" d="100"/>
        </p:scale>
        <p:origin x="1836" y="72"/>
      </p:cViewPr>
      <p:guideLst/>
    </p:cSldViewPr>
  </p:slid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236BB-0C90-490A-B631-C77BD669FD4C}" type="datetimeFigureOut">
              <a:rPr lang="sv-SE" smtClean="0"/>
              <a:t>2022-02-02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D48A3-2EA3-4090-9963-76039FD2CFD0}" type="slidenum">
              <a:rPr lang="sv-SE" smtClean="0"/>
              <a:t>‹#›</a:t>
            </a:fld>
            <a:endParaRPr lang="sv-SE"/>
          </a:p>
        </p:txBody>
      </p:sp>
    </p:spTree>
    <p:extLst>
      <p:ext uri="{BB962C8B-B14F-4D97-AF65-F5344CB8AC3E}">
        <p14:creationId xmlns:p14="http://schemas.microsoft.com/office/powerpoint/2010/main" val="2656622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sb.se/contentassets/323649d6eb8440f7abbd421fc0874094/handlingskraft.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Syftet med denna</a:t>
            </a:r>
            <a:r>
              <a:rPr lang="sv-SE" baseline="0" dirty="0" smtClean="0"/>
              <a:t> korta introduktion är att presentera Övningsinriktningen inom sin egen organisation. Målet är att förankra produkten och få  stöd vid planering av egen övningsverksamhet</a:t>
            </a:r>
            <a:endParaRPr lang="sv-SE" dirty="0"/>
          </a:p>
        </p:txBody>
      </p:sp>
      <p:sp>
        <p:nvSpPr>
          <p:cNvPr id="4" name="Platshållare för bildnummer 3"/>
          <p:cNvSpPr>
            <a:spLocks noGrp="1"/>
          </p:cNvSpPr>
          <p:nvPr>
            <p:ph type="sldNum" sz="quarter" idx="10"/>
          </p:nvPr>
        </p:nvSpPr>
        <p:spPr/>
        <p:txBody>
          <a:bodyPr/>
          <a:lstStyle/>
          <a:p>
            <a:fld id="{410D48A3-2EA3-4090-9963-76039FD2CFD0}" type="slidenum">
              <a:rPr lang="sv-SE" smtClean="0"/>
              <a:t>1</a:t>
            </a:fld>
            <a:endParaRPr lang="sv-SE"/>
          </a:p>
        </p:txBody>
      </p:sp>
    </p:spTree>
    <p:extLst>
      <p:ext uri="{BB962C8B-B14F-4D97-AF65-F5344CB8AC3E}">
        <p14:creationId xmlns:p14="http://schemas.microsoft.com/office/powerpoint/2010/main" val="263754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sz="1200" kern="1200" dirty="0" smtClean="0">
                <a:solidFill>
                  <a:schemeClr val="tx1"/>
                </a:solidFill>
                <a:effectLst/>
                <a:latin typeface="+mn-lt"/>
                <a:ea typeface="+mn-ea"/>
                <a:cs typeface="+mn-cs"/>
              </a:rPr>
              <a:t>Övningsinriktningen syftar till att stödja myndigheter att utveckla förmågor att hantera olyckor, kriser och krig i samhället genom att lyfta fram prioriterade förmågor, samt ett urval av konkreta aspekter som ska övas. Övningar inom området krisberedskap och civilt försvar syftar till att stärka samhällets förmåga att hantera samhällsstörningar längs hela hotskalan, från fredstida kriser </a:t>
            </a:r>
            <a:r>
              <a:rPr lang="sv-SE" sz="1200" kern="1200" smtClean="0">
                <a:solidFill>
                  <a:schemeClr val="tx1"/>
                </a:solidFill>
                <a:effectLst/>
                <a:latin typeface="+mn-lt"/>
                <a:ea typeface="+mn-ea"/>
                <a:cs typeface="+mn-cs"/>
              </a:rPr>
              <a:t>till krig</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0D48A3-2EA3-4090-9963-76039FD2CFD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312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800" kern="1200" dirty="0" smtClean="0">
                <a:solidFill>
                  <a:schemeClr val="tx1"/>
                </a:solidFill>
                <a:effectLst/>
                <a:latin typeface="+mn-lt"/>
                <a:ea typeface="+mn-ea"/>
                <a:cs typeface="+mn-cs"/>
              </a:rPr>
              <a:t>För att identifiera förmågorna har ett omfattande analysarbete genomförts med utgångspunkt i utvärderingsresultat från genomförda samverkansövningar mellan 2016-2020. Det aggregerade utvärderingsresultatet har påvisat</a:t>
            </a:r>
            <a:r>
              <a:rPr lang="sv-SE" sz="800" kern="1200" baseline="0" dirty="0" smtClean="0">
                <a:solidFill>
                  <a:schemeClr val="tx1"/>
                </a:solidFill>
                <a:effectLst/>
                <a:latin typeface="+mn-lt"/>
                <a:ea typeface="+mn-ea"/>
                <a:cs typeface="+mn-cs"/>
              </a:rPr>
              <a:t> </a:t>
            </a:r>
            <a:r>
              <a:rPr lang="sv-SE" sz="800" kern="1200" dirty="0" smtClean="0">
                <a:solidFill>
                  <a:schemeClr val="tx1"/>
                </a:solidFill>
                <a:effectLst/>
                <a:latin typeface="+mn-lt"/>
                <a:ea typeface="+mn-ea"/>
                <a:cs typeface="+mn-cs"/>
              </a:rPr>
              <a:t>förmågor som övats i varierande omfattning. Aktörerna har byggt upp en grundläggande kunskap och i flera fall kommit längre och vidareutvecklat färdigheter. Ett stort fokus har legat på samverkan och ledning kopplat till totalförsvarsplaneringen. Förmågor kopplade till resurshantering har övats i mindre skala. Utvärderingsresultatet har därefter analyserats mot myndighetens olika analys- och inriktningsarbeten om fokuserar på det framtida behovet.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800" kern="1200" dirty="0" smtClean="0">
                <a:solidFill>
                  <a:schemeClr val="tx1"/>
                </a:solidFill>
                <a:effectLst/>
                <a:latin typeface="+mn-lt"/>
                <a:ea typeface="+mn-ea"/>
                <a:cs typeface="+mn-cs"/>
              </a:rPr>
              <a:t>Fyra</a:t>
            </a:r>
            <a:r>
              <a:rPr lang="sv-SE" sz="800" kern="1200" baseline="0" dirty="0" smtClean="0">
                <a:solidFill>
                  <a:schemeClr val="tx1"/>
                </a:solidFill>
                <a:effectLst/>
                <a:latin typeface="+mn-lt"/>
                <a:ea typeface="+mn-ea"/>
                <a:cs typeface="+mn-cs"/>
              </a:rPr>
              <a:t> </a:t>
            </a:r>
            <a:r>
              <a:rPr lang="sv-SE" sz="800" kern="1200" dirty="0" smtClean="0">
                <a:solidFill>
                  <a:schemeClr val="tx1"/>
                </a:solidFill>
                <a:effectLst/>
                <a:latin typeface="+mn-lt"/>
                <a:ea typeface="+mn-ea"/>
                <a:cs typeface="+mn-cs"/>
              </a:rPr>
              <a:t>workshops har genomförts (internt och externt) för att inhämta expertkunskap</a:t>
            </a:r>
            <a:r>
              <a:rPr lang="sv-SE" sz="800" kern="1200" baseline="0" dirty="0" smtClean="0">
                <a:solidFill>
                  <a:schemeClr val="tx1"/>
                </a:solidFill>
                <a:effectLst/>
                <a:latin typeface="+mn-lt"/>
                <a:ea typeface="+mn-ea"/>
                <a:cs typeface="+mn-cs"/>
              </a:rPr>
              <a:t> och för att kvalitetssäkra resultatet </a:t>
            </a:r>
            <a:endParaRPr lang="sv-SE" sz="800" kern="1200" dirty="0" smtClean="0">
              <a:solidFill>
                <a:schemeClr val="tx1"/>
              </a:solidFill>
              <a:effectLst/>
              <a:latin typeface="+mn-lt"/>
              <a:ea typeface="+mn-ea"/>
              <a:cs typeface="+mn-cs"/>
            </a:endParaRPr>
          </a:p>
          <a:p>
            <a:pPr marL="0" indent="0">
              <a:buFont typeface="+mj-lt"/>
              <a:buNone/>
            </a:pPr>
            <a:endParaRPr lang="sv-SE" sz="300" b="1" dirty="0" smtClean="0">
              <a:solidFill>
                <a:srgbClr val="FF0000"/>
              </a:solidFill>
              <a:latin typeface="Calibri" panose="020F0502020204030204" pitchFamily="34" charset="0"/>
              <a:cs typeface="Calibri" panose="020F0502020204030204" pitchFamily="34" charset="0"/>
            </a:endParaRPr>
          </a:p>
          <a:p>
            <a:pPr marL="0" indent="0">
              <a:buFont typeface="+mj-lt"/>
              <a:buNone/>
            </a:pPr>
            <a:endParaRPr lang="sv-SE" sz="800" b="1" dirty="0" smtClean="0">
              <a:solidFill>
                <a:srgbClr val="FF0000"/>
              </a:solidFill>
              <a:latin typeface="Calibri" panose="020F0502020204030204" pitchFamily="34" charset="0"/>
              <a:cs typeface="Calibri" panose="020F0502020204030204" pitchFamily="34"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0D48A3-2EA3-4090-9963-76039FD2CFD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40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Prioriterade förmågor är de c</a:t>
            </a:r>
            <a:r>
              <a:rPr lang="sv-SE" sz="1200" i="1" kern="1200" dirty="0" smtClean="0">
                <a:solidFill>
                  <a:schemeClr val="tx1"/>
                </a:solidFill>
                <a:effectLst/>
                <a:latin typeface="+mn-lt"/>
                <a:ea typeface="+mn-ea"/>
                <a:cs typeface="+mn-cs"/>
              </a:rPr>
              <a:t>entrala förmågor som behövs finnas på plats för aktörsgemensam hantering i hela hotskalan.</a:t>
            </a:r>
            <a:r>
              <a:rPr lang="sv-SE" sz="1200" kern="1200" dirty="0" smtClean="0">
                <a:solidFill>
                  <a:schemeClr val="tx1"/>
                </a:solidFill>
                <a:effectLst/>
                <a:latin typeface="+mn-lt"/>
                <a:ea typeface="+mn-ea"/>
                <a:cs typeface="+mn-cs"/>
              </a:rPr>
              <a:t> För perioden 2022-2026 är följande förmågor prioriterade att öva: </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Samverkan och ledning</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Resurshantering </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Kommunikation</a:t>
            </a:r>
          </a:p>
          <a:p>
            <a:r>
              <a:rPr lang="sv-SE" sz="1200" kern="1200" dirty="0" smtClean="0">
                <a:solidFill>
                  <a:schemeClr val="tx1"/>
                </a:solidFill>
                <a:effectLst/>
                <a:latin typeface="+mn-lt"/>
                <a:ea typeface="+mn-ea"/>
                <a:cs typeface="+mn-cs"/>
              </a:rPr>
              <a:t>Eftersom de är omfattande områden har de brutits ned i underliggande aspekter som är särskilt angelägna att öva inom respektive område för att kunna uppnå en samlad förmågeutveckling. Att öva samverkansövningar utifrån en samlad bild av hela krishanteringen skapar ett helhetsperspektiv av förmågornas beroende av varandra. De prioriterade förmågor bör syfta till att myndigheterna, enskilt och framförallt tillsammans med andra aktörer, stärker förmågan att fatta beslut respektive komma överens på ett sätt som leder till ändamålsenlig inriktning och samordning av resurser, åtgärder och kommunikation. </a:t>
            </a:r>
          </a:p>
          <a:p>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latin typeface="Calibri" panose="020F0502020204030204" pitchFamily="34" charset="0"/>
              <a:ea typeface="Times New Roman" panose="02020603050405020304" pitchFamily="18" charset="0"/>
              <a:cs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410D48A3-2EA3-4090-9963-76039FD2CFD0}" type="slidenum">
              <a:rPr lang="sv-SE" smtClean="0"/>
              <a:t>4</a:t>
            </a:fld>
            <a:endParaRPr lang="sv-SE"/>
          </a:p>
        </p:txBody>
      </p:sp>
    </p:spTree>
    <p:extLst>
      <p:ext uri="{BB962C8B-B14F-4D97-AF65-F5344CB8AC3E}">
        <p14:creationId xmlns:p14="http://schemas.microsoft.com/office/powerpoint/2010/main" val="299827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sz="1200" kern="1200" dirty="0" smtClean="0">
                <a:solidFill>
                  <a:schemeClr val="tx1"/>
                </a:solidFill>
                <a:effectLst/>
                <a:latin typeface="+mn-lt"/>
                <a:ea typeface="+mn-ea"/>
                <a:cs typeface="+mn-cs"/>
              </a:rPr>
              <a:t>Aspekterna tillsammans med stöd av den fleråriga övningsplanen och den behovsanalys som görs inför respektive övning syftar till att skapa förutsättningar att öva de prioriterade förmågorna. Aspektbeskrivningarna ska stödja aktörerna att formulera egna mål och syften, samt identifiera aktiviteter och uppgifter som övningen ska omfatta. Kopplingen till relevanta utbildningar och gemensamma grunder för samverkan och ledning ska ytterligare stödja den samlade förmågeutvecklingen. </a:t>
            </a:r>
            <a:endParaRPr lang="sv-SE" sz="800" b="1" dirty="0" smtClean="0">
              <a:solidFill>
                <a:srgbClr val="FF0000"/>
              </a:solidFill>
              <a:latin typeface="Calibri" panose="020F0502020204030204" pitchFamily="34" charset="0"/>
              <a:cs typeface="Calibri" panose="020F0502020204030204" pitchFamily="34"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0D48A3-2EA3-4090-9963-76039FD2CFD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724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1. Hur kan min organisation använda Övningsinriktningen praktiskt vid en övning?</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-Övningsinriktningen ska vara ett praktiskt stöd genom att identifiera vilka förmågor som ska övas. Beskrivningarna (</a:t>
            </a:r>
            <a:r>
              <a:rPr lang="sv-SE" sz="1200" kern="1200" dirty="0" err="1" smtClean="0">
                <a:solidFill>
                  <a:schemeClr val="tx1"/>
                </a:solidFill>
                <a:effectLst/>
                <a:latin typeface="+mn-lt"/>
                <a:ea typeface="+mn-ea"/>
                <a:cs typeface="+mn-cs"/>
              </a:rPr>
              <a:t>vad:et</a:t>
            </a:r>
            <a:r>
              <a:rPr lang="sv-SE" sz="1200" kern="1200" dirty="0" smtClean="0">
                <a:solidFill>
                  <a:schemeClr val="tx1"/>
                </a:solidFill>
                <a:effectLst/>
                <a:latin typeface="+mn-lt"/>
                <a:ea typeface="+mn-ea"/>
                <a:cs typeface="+mn-cs"/>
              </a:rPr>
              <a:t> och </a:t>
            </a:r>
            <a:r>
              <a:rPr lang="sv-SE" sz="1200" kern="1200" dirty="0" err="1" smtClean="0">
                <a:solidFill>
                  <a:schemeClr val="tx1"/>
                </a:solidFill>
                <a:effectLst/>
                <a:latin typeface="+mn-lt"/>
                <a:ea typeface="+mn-ea"/>
                <a:cs typeface="+mn-cs"/>
              </a:rPr>
              <a:t>Hur:et</a:t>
            </a:r>
            <a:r>
              <a:rPr lang="sv-SE" sz="1200" kern="1200" dirty="0" smtClean="0">
                <a:solidFill>
                  <a:schemeClr val="tx1"/>
                </a:solidFill>
                <a:effectLst/>
                <a:latin typeface="+mn-lt"/>
                <a:ea typeface="+mn-ea"/>
                <a:cs typeface="+mn-cs"/>
              </a:rPr>
              <a:t>) ska vara ett stöd i framtagandet av mål syfte för egna övningar, men även för att identifiera roller, uppgifter och aktiviteter som kan övas. </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2. Måste min organisation följa Övningsinriktningen?</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-Utveckling av övningsinriktningen sker i samverkan med aktörerna i NAFS. Den baseras på dokumenterade behov av åtgärder inom krisberedskap och civilt försvar och ska följas för att få effekt i systemet för att stärka samhällets samlade förmågeutveckling.</a:t>
            </a:r>
            <a:r>
              <a:rPr lang="sv-SE" sz="1200" b="1"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Myndigheterna ska vid samverkansövningar som de är ansvariga för, formulera syfte och mål med stöd av sin behovsanalys och denna övningsinriktning. Men de kan utifrån sin behovsanalys även formulera ytterligare syften och mål och öva andra aspekter inom sina ansvarsområden än de som anges i detta beslut.</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3. Måste vi öva allting som står i Övningsinriktningen?</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-Nej, ni utgår från er organisations behov för att identifiera vad som är prioriterat att av utveckla och därmed öva.</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4. Vad är det för skillnad på Övningsinriktningen och Övningsstrategin?</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-Övningsstrategin beskriver hur övningsverksamheten ska samordnas, Övningsstrategin beskriver vad som ska övas.</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5. Är aspekterna i prioriteringsordning?</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-Nej, de 3 förmågor är prioriterade. Aspekter skapar förutsättningar att öva mot de prioriterade förmågorna. Prioriteringen måste göras av aktörerna själva, dvs varje aktör genomför en egen behovsanalys av vad som är prioriterat att öva (utifrån deras behov). På så sätt kan de själva prioritera aspekterna. Övningsinriktningen riktar sig till samtliga aktörer inom krisberedskapssystemet och då aktörer har kommit olika långt i förmågeutvecklingen så behöver utveckla förmågorna utifrån sina behov och förutsättningar.</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6. Är olika aspekter knutna till en specifik prioriterad förmåga?</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-Nej, samtliga aspekter skapar förutsättningar att öva de samtliga 3 prioriterade förmågor. Att koppla specifika aspekter till en specifik förmåga måste göras av aktören genom sin behovsanalys. </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7. Kan den inte vara mer inriktande?</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-Övningsinriktningen riktar sig till samtliga aktörer inom krisberedskapssystemet. Aktörer har kommit olika långt i utvecklingen av förmågorna. Att rikta in mot en specifik förmåga skulle innebära att aktörer som inte kommit lika långt, inte får förutsättningar att utveckla de prioriterande förmågorna. Övningsinriktningen ger en övergripande inriktning. Varje aktör måste utgå från en egen behovsanalys kopplat till sitt eget sakområde för att identifiera vilken förmåga som behöver utvecklas samt vilken svårighetsnivå som ska övas.</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8. Vad är det för skillnad på en aspekt och en förmåga?</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-Aspekterna är förutsättningsskapande beskrivningar som redogör vad förmågorna handlar om, samt hur man kan öva denna förmåga för att uppnå förmågeutveckling. </a:t>
            </a:r>
          </a:p>
          <a:p>
            <a:r>
              <a:rPr lang="sv-SE" sz="1200" kern="1200" dirty="0" smtClean="0">
                <a:solidFill>
                  <a:schemeClr val="tx1"/>
                </a:solidFill>
                <a:effectLst/>
                <a:latin typeface="+mn-lt"/>
                <a:ea typeface="+mn-ea"/>
                <a:cs typeface="+mn-cs"/>
              </a:rPr>
              <a:t>Att endast inrikta aktörerna till att öva ”samverka och ledning” är omfattande. Därför har vi skapat 10 </a:t>
            </a:r>
            <a:r>
              <a:rPr lang="sv-SE" sz="1200" kern="1200" dirty="0" err="1" smtClean="0">
                <a:solidFill>
                  <a:schemeClr val="tx1"/>
                </a:solidFill>
                <a:effectLst/>
                <a:latin typeface="+mn-lt"/>
                <a:ea typeface="+mn-ea"/>
                <a:cs typeface="+mn-cs"/>
              </a:rPr>
              <a:t>st</a:t>
            </a:r>
            <a:r>
              <a:rPr lang="sv-SE" sz="1200" kern="1200" dirty="0" smtClean="0">
                <a:solidFill>
                  <a:schemeClr val="tx1"/>
                </a:solidFill>
                <a:effectLst/>
                <a:latin typeface="+mn-lt"/>
                <a:ea typeface="+mn-ea"/>
                <a:cs typeface="+mn-cs"/>
              </a:rPr>
              <a:t> övergripande förutsättningskapande beskrivningar av vad förmågorna handlar om. De tre prioriterade förmågorna är förmågor som måste finnas på plats för att krisberedskapen ska fungera. </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9. Hur synkar Övningsinriktningen med andra inriktningsdokument?</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-Analysarbetet med att identifiera de prioriterade förmågorna har utgått från NRFB, som i sin tur har utgått från aktörernas egna </a:t>
            </a:r>
            <a:r>
              <a:rPr lang="sv-SE" sz="1200" kern="1200" dirty="0" err="1" smtClean="0">
                <a:solidFill>
                  <a:schemeClr val="tx1"/>
                </a:solidFill>
                <a:effectLst/>
                <a:latin typeface="+mn-lt"/>
                <a:ea typeface="+mn-ea"/>
                <a:cs typeface="+mn-cs"/>
              </a:rPr>
              <a:t>RSA:er</a:t>
            </a:r>
            <a:r>
              <a:rPr lang="sv-SE" sz="1200" kern="1200" dirty="0" smtClean="0">
                <a:solidFill>
                  <a:schemeClr val="tx1"/>
                </a:solidFill>
                <a:effectLst/>
                <a:latin typeface="+mn-lt"/>
                <a:ea typeface="+mn-ea"/>
                <a:cs typeface="+mn-cs"/>
              </a:rPr>
              <a:t>. Därefter har förmågorna analyserats med en mängd olika inriktningsarbeten </a:t>
            </a:r>
            <a:r>
              <a:rPr lang="sv-SE" sz="1200" kern="1200" dirty="0" err="1" smtClean="0">
                <a:solidFill>
                  <a:schemeClr val="tx1"/>
                </a:solidFill>
                <a:effectLst/>
                <a:latin typeface="+mn-lt"/>
                <a:ea typeface="+mn-ea"/>
                <a:cs typeface="+mn-cs"/>
              </a:rPr>
              <a:t>bla</a:t>
            </a:r>
            <a:r>
              <a:rPr lang="sv-SE" sz="1200" kern="1200" dirty="0" smtClean="0">
                <a:solidFill>
                  <a:schemeClr val="tx1"/>
                </a:solidFill>
                <a:effectLst/>
                <a:latin typeface="+mn-lt"/>
                <a:ea typeface="+mn-ea"/>
                <a:cs typeface="+mn-cs"/>
              </a:rPr>
              <a:t>  </a:t>
            </a:r>
            <a:r>
              <a:rPr lang="sv-SE" sz="1200" i="1" kern="1200" dirty="0" smtClean="0">
                <a:solidFill>
                  <a:schemeClr val="tx1"/>
                </a:solidFill>
                <a:effectLst/>
                <a:latin typeface="+mn-lt"/>
                <a:ea typeface="+mn-ea"/>
                <a:cs typeface="+mn-cs"/>
              </a:rPr>
              <a:t>Handlingskraft</a:t>
            </a:r>
            <a:r>
              <a:rPr lang="sv-SE" sz="1200" kern="1200" dirty="0" smtClean="0">
                <a:solidFill>
                  <a:schemeClr val="tx1"/>
                </a:solidFill>
                <a:effectLst/>
                <a:latin typeface="+mn-lt"/>
                <a:ea typeface="+mn-ea"/>
                <a:cs typeface="+mn-cs"/>
              </a:rPr>
              <a:t> som är Försvarsmaktens och </a:t>
            </a:r>
            <a:r>
              <a:rPr lang="sv-SE" sz="1200" kern="1200" dirty="0" err="1" smtClean="0">
                <a:solidFill>
                  <a:schemeClr val="tx1"/>
                </a:solidFill>
                <a:effectLst/>
                <a:latin typeface="+mn-lt"/>
                <a:ea typeface="+mn-ea"/>
                <a:cs typeface="+mn-cs"/>
              </a:rPr>
              <a:t>MSB:s</a:t>
            </a:r>
            <a:r>
              <a:rPr lang="sv-SE" sz="1200" kern="1200" dirty="0" smtClean="0">
                <a:solidFill>
                  <a:schemeClr val="tx1"/>
                </a:solidFill>
                <a:effectLst/>
                <a:latin typeface="+mn-lt"/>
                <a:ea typeface="+mn-ea"/>
                <a:cs typeface="+mn-cs"/>
              </a:rPr>
              <a:t> gemensamma handlingsplan för en sammanhängande planering för totalförsvaret. Bild 3 redovisar de olika underlagen som använts i analysarbetet.</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10. Hur värderar jag en övad förmåga?</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-Att värdera och se effekten av en övad förmåga en process som startar redan under förplaneringen av övningen. Utifrån de aktuella förmågorna beskriver man vilken information som ska inhämtas under övningen. Därefter tar man fram bedömningskriterier, dessa kriterier (eller underlag) är vad som ger det insamlande materialet en innebörd. Det är när insamlade övningsmaterialet jämförs mot bedömningskriterierna som positiva eller kritiska områden framträder och kan ringas in, för att sedan sättas i fokus i analysen för att ta fram styrkor respektive brister. Tillämpningen av bedömningskriterier låter oss därför avgränsa analysen till specifika intressanta delar av materialet. Bedömningskriterier hämtas från den egna organisationen men finns även i olika underlag  som tex Gemensamma grunder, tidigare övningar, behovsanalysen m.m.).</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11. Vem är målgruppen?</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-Samtliga aktörer inom krisberedskapssystemet (både offentliga och privata)</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12. Vi befinner oss på olika nivåer i förmågeutvecklingen, hur övar vi då?</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-Inför en samverkansövning bör deltagare fylla i ambitionsdokument som beskriver organisationens ambition med sitt deltagande. Samtliga deltagande aktörers ambitionsdokument används i planeringen av samverkansövningen för att anpassa deltagarnas olika förmågenivåer. Att utveckla egna aktörsspecifika mål (som baseras på aktörsgemensamma) kan också användas för att anpassa den egna organisationen förmågenivå.</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13. Omfattar dessa områden även Totalförsvaret?</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-Ja, dessa prioriterade förmågor omfattar hela hotskalan från kris till krig. Förmågor som utvecklas inom totalförsvaret för att möta det väpnade angreppet ska även kunna användas för att stärka samhällets förmåga att förebygga och hantera svåra påfrestningar i fredstid. MSB och FM har ytterligare tagit fram en ”Handlingsplan för att främja och utveckla en sammanhängande planering för totalförsvaret 2021-2025” som går under namnet Handlingskraft, där 6 fokusområden (med delområden) identifierats för att öka förmågan inom Totalförsvaret:</a:t>
            </a:r>
          </a:p>
          <a:p>
            <a:pPr lvl="0"/>
            <a:r>
              <a:rPr lang="sv-SE" sz="1200" kern="1200" dirty="0" smtClean="0">
                <a:solidFill>
                  <a:schemeClr val="tx1"/>
                </a:solidFill>
                <a:effectLst/>
                <a:latin typeface="+mn-lt"/>
                <a:ea typeface="+mn-ea"/>
                <a:cs typeface="+mn-cs"/>
              </a:rPr>
              <a:t>Beredskapsplaner och krigsorganisation </a:t>
            </a:r>
          </a:p>
          <a:p>
            <a:pPr lvl="0"/>
            <a:r>
              <a:rPr lang="sv-SE" sz="1200" kern="1200" dirty="0" smtClean="0">
                <a:solidFill>
                  <a:schemeClr val="tx1"/>
                </a:solidFill>
                <a:effectLst/>
                <a:latin typeface="+mn-lt"/>
                <a:ea typeface="+mn-ea"/>
                <a:cs typeface="+mn-cs"/>
              </a:rPr>
              <a:t>Ledning och samverkan</a:t>
            </a:r>
          </a:p>
          <a:p>
            <a:pPr lvl="0"/>
            <a:r>
              <a:rPr lang="sv-SE" sz="1200" kern="1200" dirty="0" smtClean="0">
                <a:solidFill>
                  <a:schemeClr val="tx1"/>
                </a:solidFill>
                <a:effectLst/>
                <a:latin typeface="+mn-lt"/>
                <a:ea typeface="+mn-ea"/>
                <a:cs typeface="+mn-cs"/>
              </a:rPr>
              <a:t>Försörjningsberedskap </a:t>
            </a:r>
          </a:p>
          <a:p>
            <a:pPr lvl="0"/>
            <a:r>
              <a:rPr lang="sv-SE" sz="1200" kern="1200" dirty="0" smtClean="0">
                <a:solidFill>
                  <a:schemeClr val="tx1"/>
                </a:solidFill>
                <a:effectLst/>
                <a:latin typeface="+mn-lt"/>
                <a:ea typeface="+mn-ea"/>
                <a:cs typeface="+mn-cs"/>
              </a:rPr>
              <a:t>Ge och ta emot stöd</a:t>
            </a:r>
          </a:p>
          <a:p>
            <a:pPr lvl="0"/>
            <a:r>
              <a:rPr lang="sv-SE" sz="1200" kern="1200" dirty="0" smtClean="0">
                <a:solidFill>
                  <a:schemeClr val="tx1"/>
                </a:solidFill>
                <a:effectLst/>
                <a:latin typeface="+mn-lt"/>
                <a:ea typeface="+mn-ea"/>
                <a:cs typeface="+mn-cs"/>
              </a:rPr>
              <a:t>Försvarsvilja</a:t>
            </a:r>
          </a:p>
          <a:p>
            <a:r>
              <a:rPr lang="sv-SE" sz="1200" kern="1200" dirty="0" smtClean="0">
                <a:solidFill>
                  <a:schemeClr val="tx1"/>
                </a:solidFill>
                <a:effectLst/>
                <a:latin typeface="+mn-lt"/>
                <a:ea typeface="+mn-ea"/>
                <a:cs typeface="+mn-cs"/>
              </a:rPr>
              <a:t>Samtliga dessa fokusområden ingår i Övningsinriktningen aspektbeskrivningar. Dokumentet Handlingskraft skapar en koppling till Övningsinriktningen för att  stödja aktörerna att planering och genomförande av övningsverksamhet.</a:t>
            </a:r>
          </a:p>
          <a:p>
            <a:r>
              <a:rPr lang="sv-SE" sz="1200" kern="1200" dirty="0" smtClean="0">
                <a:solidFill>
                  <a:schemeClr val="tx1"/>
                </a:solidFill>
                <a:effectLst/>
                <a:latin typeface="+mn-lt"/>
                <a:ea typeface="+mn-ea"/>
                <a:cs typeface="+mn-cs"/>
              </a:rPr>
              <a:t>Läs mer: </a:t>
            </a:r>
            <a:r>
              <a:rPr lang="sv-SE" sz="1200" u="sng" kern="1200" dirty="0" smtClean="0">
                <a:solidFill>
                  <a:schemeClr val="tx1"/>
                </a:solidFill>
                <a:effectLst/>
                <a:latin typeface="+mn-lt"/>
                <a:ea typeface="+mn-ea"/>
                <a:cs typeface="+mn-cs"/>
                <a:hlinkClick r:id="rId3"/>
              </a:rPr>
              <a:t>handlingskraft.pdf (msb.se)</a:t>
            </a:r>
            <a:endParaRPr lang="sv-SE" sz="1200" u="sng"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14. Hur kan man kombinera övningar och utbildningar?</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-Övningsutvärderingar har visat att aktörer som genomfört någon form av utbildningar i anslutning till en övning har visat på bättre utvärderingsresultatet. En utbildning kan bestå av flerdagars utbildning inom krisberedskap eller ett 2 timmars seminarierum om hur man implementerar gemensamma grunder i verksamheten. Utbildningen planeras utifrån aktuella förmågor som ska övas samt aktörens egen behovsanalys.</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15. Vad finns det för stöd, förutom Övningsinriktningen?</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-Övningshandledningar, metodhandböcker, e-</a:t>
            </a:r>
            <a:r>
              <a:rPr lang="sv-SE" sz="1200" kern="1200" dirty="0" err="1" smtClean="0">
                <a:solidFill>
                  <a:schemeClr val="tx1"/>
                </a:solidFill>
                <a:effectLst/>
                <a:latin typeface="+mn-lt"/>
                <a:ea typeface="+mn-ea"/>
                <a:cs typeface="+mn-cs"/>
              </a:rPr>
              <a:t>learning</a:t>
            </a:r>
            <a:r>
              <a:rPr lang="sv-SE" sz="1200" kern="1200" dirty="0" smtClean="0">
                <a:solidFill>
                  <a:schemeClr val="tx1"/>
                </a:solidFill>
                <a:effectLst/>
                <a:latin typeface="+mn-lt"/>
                <a:ea typeface="+mn-ea"/>
                <a:cs typeface="+mn-cs"/>
              </a:rPr>
              <a:t>, relevanta kurser (LÖL, inom övningsutvärdering). Gemensamma grunder publikationer. Se msb.se för mer information.</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16. Kan min organisation få finansiellt stöd för att genomföra en övning?</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-Ja, 2:4 anslaget kan finansiera samverkansövning och då merkostnader för övningsplaneringen, genomförandet och utvärderingen. Det ska finnas ett tydligt syfte med övningen och en plan för utvärdering och erfarenhetshantering. Övningen ska vara i linje med Nationell strategi för systematisk övningsverksamhet samt denna övningsinriktning</a:t>
            </a:r>
            <a:r>
              <a:rPr lang="sv-SE" sz="1200" kern="1200" baseline="300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och i övrigt utgå ifrån </a:t>
            </a:r>
            <a:r>
              <a:rPr lang="sv-SE" sz="1200" kern="1200" dirty="0" err="1" smtClean="0">
                <a:solidFill>
                  <a:schemeClr val="tx1"/>
                </a:solidFill>
                <a:effectLst/>
                <a:latin typeface="+mn-lt"/>
                <a:ea typeface="+mn-ea"/>
                <a:cs typeface="+mn-cs"/>
              </a:rPr>
              <a:t>MSB:s</a:t>
            </a:r>
            <a:r>
              <a:rPr lang="sv-SE" sz="1200" kern="1200" dirty="0" smtClean="0">
                <a:solidFill>
                  <a:schemeClr val="tx1"/>
                </a:solidFill>
                <a:effectLst/>
                <a:latin typeface="+mn-lt"/>
                <a:ea typeface="+mn-ea"/>
                <a:cs typeface="+mn-cs"/>
              </a:rPr>
              <a:t> övningsmetodik.  </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17. Hur följer ni upp Övningsinriktningen?</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-Samtliga aktörer ska skicka in sina utvärderingsrapporter till MSB efter genomförd övning. MSB analyserar samtliga utvärderingsrapporter och sammanställer en analysrapport varje år och då även fungerar som en  uppföljning av Övningsinriktningen. Analysen ligger därefter till grund för kommande planering av nationella samverkansövningar, utveckling av nya metodstöd samt underlag för kommande Övningsinriktning.</a:t>
            </a:r>
          </a:p>
          <a:p>
            <a:r>
              <a:rPr lang="sv-SE" sz="1200" kern="1200" dirty="0" smtClean="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410D48A3-2EA3-4090-9963-76039FD2CFD0}" type="slidenum">
              <a:rPr lang="sv-SE" smtClean="0"/>
              <a:t>6</a:t>
            </a:fld>
            <a:endParaRPr lang="sv-SE"/>
          </a:p>
        </p:txBody>
      </p:sp>
    </p:spTree>
    <p:extLst>
      <p:ext uri="{BB962C8B-B14F-4D97-AF65-F5344CB8AC3E}">
        <p14:creationId xmlns:p14="http://schemas.microsoft.com/office/powerpoint/2010/main" val="3281480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smtClean="0"/>
              <a:t>Klicka här för att ändra format</a:t>
            </a:r>
            <a:endParaRPr lang="sv-SE"/>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smtClean="0"/>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smtClean="0"/>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2022-02-02</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a:xfrm>
            <a:off x="1246909" y="734292"/>
            <a:ext cx="9110291" cy="1818786"/>
          </a:xfrm>
        </p:spPr>
        <p:txBody>
          <a:bodyPr/>
          <a:lstStyle/>
          <a:p>
            <a:r>
              <a:rPr lang="sv-SE" dirty="0" smtClean="0"/>
              <a:t>Övningsinriktningen 2022-2026</a:t>
            </a:r>
            <a:endParaRPr lang="sv-SE" sz="3200" dirty="0"/>
          </a:p>
        </p:txBody>
      </p:sp>
      <p:sp>
        <p:nvSpPr>
          <p:cNvPr id="3" name="Underrubrik 2">
            <a:extLst>
              <a:ext uri="{FF2B5EF4-FFF2-40B4-BE49-F238E27FC236}">
                <a16:creationId xmlns:a16="http://schemas.microsoft.com/office/drawing/2014/main" id="{73702B55-6E9C-44EA-A4DD-FF528ECDC926}"/>
              </a:ext>
            </a:extLst>
          </p:cNvPr>
          <p:cNvSpPr>
            <a:spLocks noGrp="1"/>
          </p:cNvSpPr>
          <p:nvPr>
            <p:ph type="subTitle" idx="1"/>
          </p:nvPr>
        </p:nvSpPr>
        <p:spPr>
          <a:xfrm>
            <a:off x="1246909" y="2895599"/>
            <a:ext cx="9110291" cy="492531"/>
          </a:xfrm>
        </p:spPr>
        <p:txBody>
          <a:bodyPr/>
          <a:lstStyle/>
          <a:p>
            <a:r>
              <a:rPr lang="sv-SE" sz="2000" smtClean="0"/>
              <a:t>En introduktion</a:t>
            </a:r>
            <a:endParaRPr lang="sv-SE" sz="2000" dirty="0"/>
          </a:p>
        </p:txBody>
      </p:sp>
    </p:spTree>
    <p:extLst>
      <p:ext uri="{BB962C8B-B14F-4D97-AF65-F5344CB8AC3E}">
        <p14:creationId xmlns:p14="http://schemas.microsoft.com/office/powerpoint/2010/main" val="412472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1773388" y="2170587"/>
            <a:ext cx="7563795" cy="1569660"/>
          </a:xfrm>
          <a:prstGeom prst="rect">
            <a:avLst/>
          </a:prstGeom>
        </p:spPr>
        <p:txBody>
          <a:bodyPr wrap="square">
            <a:spAutoFit/>
          </a:bodyPr>
          <a:lstStyle/>
          <a:p>
            <a:r>
              <a:rPr lang="sv-SE" sz="2400" dirty="0" smtClean="0">
                <a:latin typeface="Verdana" panose="020B0604030504040204" pitchFamily="34" charset="0"/>
                <a:ea typeface="Verdana" panose="020B0604030504040204" pitchFamily="34" charset="0"/>
                <a:cs typeface="Times New Roman" panose="02020603050405020304" pitchFamily="18" charset="0"/>
              </a:rPr>
              <a:t>Övningsinriktningen beskriver de </a:t>
            </a:r>
            <a:r>
              <a:rPr lang="sv-SE" sz="2400" u="sng" dirty="0" smtClean="0">
                <a:latin typeface="Verdana" panose="020B0604030504040204" pitchFamily="34" charset="0"/>
                <a:ea typeface="Verdana" panose="020B0604030504040204" pitchFamily="34" charset="0"/>
                <a:cs typeface="Times New Roman" panose="02020603050405020304" pitchFamily="18" charset="0"/>
              </a:rPr>
              <a:t>prioriterade förmågorna som ska övas </a:t>
            </a:r>
            <a:r>
              <a:rPr lang="sv-SE" sz="2400" dirty="0" smtClean="0">
                <a:latin typeface="Verdana" panose="020B0604030504040204" pitchFamily="34" charset="0"/>
                <a:ea typeface="Verdana" panose="020B0604030504040204" pitchFamily="34" charset="0"/>
                <a:cs typeface="Times New Roman" panose="02020603050405020304" pitchFamily="18" charset="0"/>
              </a:rPr>
              <a:t>för att aktörer ska kunna vidareutveckla och stärka förmågor att </a:t>
            </a:r>
            <a:r>
              <a:rPr lang="sv-SE" sz="2400" dirty="0">
                <a:latin typeface="Verdana" panose="020B0604030504040204" pitchFamily="34" charset="0"/>
                <a:ea typeface="Verdana" panose="020B0604030504040204" pitchFamily="34" charset="0"/>
                <a:cs typeface="Times New Roman" panose="02020603050405020304" pitchFamily="18" charset="0"/>
              </a:rPr>
              <a:t>hantera olyckor, kriser och krig i </a:t>
            </a:r>
            <a:r>
              <a:rPr lang="sv-SE" sz="2400" dirty="0" smtClean="0">
                <a:latin typeface="Verdana" panose="020B0604030504040204" pitchFamily="34" charset="0"/>
                <a:ea typeface="Verdana" panose="020B0604030504040204" pitchFamily="34" charset="0"/>
                <a:cs typeface="Times New Roman" panose="02020603050405020304" pitchFamily="18" charset="0"/>
              </a:rPr>
              <a:t>samhället</a:t>
            </a:r>
            <a:endParaRPr lang="sv-SE" sz="2400" dirty="0">
              <a:latin typeface="Verdana" panose="020B0604030504040204" pitchFamily="34" charset="0"/>
              <a:ea typeface="Verdana" panose="020B0604030504040204" pitchFamily="34" charset="0"/>
            </a:endParaRPr>
          </a:p>
        </p:txBody>
      </p:sp>
      <p:sp>
        <p:nvSpPr>
          <p:cNvPr id="7" name="Rubrik 2"/>
          <p:cNvSpPr>
            <a:spLocks noGrp="1"/>
          </p:cNvSpPr>
          <p:nvPr>
            <p:ph type="title"/>
          </p:nvPr>
        </p:nvSpPr>
        <p:spPr>
          <a:xfrm>
            <a:off x="1215671" y="960153"/>
            <a:ext cx="8580582" cy="966397"/>
          </a:xfrm>
        </p:spPr>
        <p:txBody>
          <a:bodyPr/>
          <a:lstStyle/>
          <a:p>
            <a:r>
              <a:rPr lang="sv-SE" dirty="0" smtClean="0"/>
              <a:t>Vad är Övningsinriktningen?</a:t>
            </a:r>
            <a:endParaRPr lang="sv-SE" dirty="0"/>
          </a:p>
        </p:txBody>
      </p:sp>
      <p:pic>
        <p:nvPicPr>
          <p:cNvPr id="2" name="Bildobjekt 1"/>
          <p:cNvPicPr>
            <a:picLocks noChangeAspect="1"/>
          </p:cNvPicPr>
          <p:nvPr/>
        </p:nvPicPr>
        <p:blipFill>
          <a:blip r:embed="rId3"/>
          <a:stretch>
            <a:fillRect/>
          </a:stretch>
        </p:blipFill>
        <p:spPr>
          <a:xfrm>
            <a:off x="8079757" y="4518955"/>
            <a:ext cx="2351587" cy="1885121"/>
          </a:xfrm>
          <a:prstGeom prst="rect">
            <a:avLst/>
          </a:prstGeom>
        </p:spPr>
      </p:pic>
      <p:pic>
        <p:nvPicPr>
          <p:cNvPr id="3" name="Bildobjekt 2"/>
          <p:cNvPicPr>
            <a:picLocks noChangeAspect="1"/>
          </p:cNvPicPr>
          <p:nvPr/>
        </p:nvPicPr>
        <p:blipFill>
          <a:blip r:embed="rId4"/>
          <a:stretch>
            <a:fillRect/>
          </a:stretch>
        </p:blipFill>
        <p:spPr>
          <a:xfrm>
            <a:off x="4473176" y="4518955"/>
            <a:ext cx="2441408" cy="1981199"/>
          </a:xfrm>
          <a:prstGeom prst="rect">
            <a:avLst/>
          </a:prstGeom>
        </p:spPr>
      </p:pic>
      <p:pic>
        <p:nvPicPr>
          <p:cNvPr id="4" name="Bildobjekt 3"/>
          <p:cNvPicPr>
            <a:picLocks noChangeAspect="1"/>
          </p:cNvPicPr>
          <p:nvPr/>
        </p:nvPicPr>
        <p:blipFill>
          <a:blip r:embed="rId5"/>
          <a:stretch>
            <a:fillRect/>
          </a:stretch>
        </p:blipFill>
        <p:spPr>
          <a:xfrm>
            <a:off x="675834" y="4545424"/>
            <a:ext cx="2632169" cy="1858652"/>
          </a:xfrm>
          <a:prstGeom prst="rect">
            <a:avLst/>
          </a:prstGeom>
        </p:spPr>
      </p:pic>
    </p:spTree>
    <p:extLst>
      <p:ext uri="{BB962C8B-B14F-4D97-AF65-F5344CB8AC3E}">
        <p14:creationId xmlns:p14="http://schemas.microsoft.com/office/powerpoint/2010/main" val="3484071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1035366" y="1900792"/>
            <a:ext cx="5287178" cy="3601527"/>
          </a:xfrm>
        </p:spPr>
        <p:txBody>
          <a:bodyPr/>
          <a:lstStyle/>
          <a:p>
            <a:r>
              <a:rPr lang="sv-SE" sz="2000" dirty="0" smtClean="0">
                <a:latin typeface="Calibri" panose="020F0502020204030204" pitchFamily="34" charset="0"/>
                <a:cs typeface="Calibri" panose="020F0502020204030204" pitchFamily="34" charset="0"/>
              </a:rPr>
              <a:t>Nationell Risk och förmågebedömning (NRFB)</a:t>
            </a:r>
          </a:p>
          <a:p>
            <a:r>
              <a:rPr lang="sv-SE" sz="2000" smtClean="0">
                <a:latin typeface="Calibri" panose="020F0502020204030204" pitchFamily="34" charset="0"/>
                <a:cs typeface="Calibri" panose="020F0502020204030204" pitchFamily="34" charset="0"/>
              </a:rPr>
              <a:t>Risk- </a:t>
            </a:r>
            <a:r>
              <a:rPr lang="sv-SE" sz="2000" dirty="0">
                <a:latin typeface="Calibri" panose="020F0502020204030204" pitchFamily="34" charset="0"/>
                <a:cs typeface="Calibri" panose="020F0502020204030204" pitchFamily="34" charset="0"/>
              </a:rPr>
              <a:t>och </a:t>
            </a:r>
            <a:r>
              <a:rPr lang="sv-SE" sz="2000" dirty="0" smtClean="0">
                <a:latin typeface="Calibri" panose="020F0502020204030204" pitchFamily="34" charset="0"/>
                <a:cs typeface="Calibri" panose="020F0502020204030204" pitchFamily="34" charset="0"/>
              </a:rPr>
              <a:t>sårbarhetsanalyser (RSA)</a:t>
            </a:r>
          </a:p>
          <a:p>
            <a:r>
              <a:rPr lang="sv-SE" sz="2000" dirty="0" smtClean="0">
                <a:latin typeface="Calibri" panose="020F0502020204030204" pitchFamily="34" charset="0"/>
                <a:cs typeface="Calibri" panose="020F0502020204030204" pitchFamily="34" charset="0"/>
              </a:rPr>
              <a:t>Planeringsinriktningen</a:t>
            </a:r>
          </a:p>
          <a:p>
            <a:r>
              <a:rPr lang="sv-SE" sz="2000" dirty="0">
                <a:latin typeface="Calibri" panose="020F0502020204030204" pitchFamily="34" charset="0"/>
                <a:cs typeface="Calibri" panose="020F0502020204030204" pitchFamily="34" charset="0"/>
              </a:rPr>
              <a:t>Samlad analys av övningsutvärderingar 2016-2020</a:t>
            </a:r>
          </a:p>
          <a:p>
            <a:r>
              <a:rPr lang="sv-SE" sz="2000" dirty="0" smtClean="0">
                <a:latin typeface="Calibri" panose="020F0502020204030204" pitchFamily="34" charset="0"/>
                <a:cs typeface="Calibri" panose="020F0502020204030204" pitchFamily="34" charset="0"/>
              </a:rPr>
              <a:t>Gemensamma Grunder 2.0</a:t>
            </a:r>
          </a:p>
          <a:p>
            <a:r>
              <a:rPr lang="sv-SE" sz="2000" dirty="0">
                <a:latin typeface="Calibri" panose="020F0502020204030204" pitchFamily="34" charset="0"/>
                <a:cs typeface="Calibri" panose="020F0502020204030204" pitchFamily="34" charset="0"/>
              </a:rPr>
              <a:t>2:4 krisberedskapsanslag </a:t>
            </a:r>
            <a:endParaRPr lang="sv-SE" sz="2000" dirty="0" smtClean="0">
              <a:latin typeface="Calibri" panose="020F0502020204030204" pitchFamily="34" charset="0"/>
              <a:cs typeface="Calibri" panose="020F0502020204030204" pitchFamily="34" charset="0"/>
            </a:endParaRPr>
          </a:p>
          <a:p>
            <a:r>
              <a:rPr lang="sv-SE" sz="2000" dirty="0">
                <a:latin typeface="Calibri" panose="020F0502020204030204" pitchFamily="34" charset="0"/>
                <a:cs typeface="Calibri" panose="020F0502020204030204" pitchFamily="34" charset="0"/>
              </a:rPr>
              <a:t>Erfarenhetshantering </a:t>
            </a:r>
            <a:r>
              <a:rPr lang="sv-SE" sz="2000" dirty="0" smtClean="0">
                <a:latin typeface="Calibri" panose="020F0502020204030204" pitchFamily="34" charset="0"/>
                <a:cs typeface="Calibri" panose="020F0502020204030204" pitchFamily="34" charset="0"/>
              </a:rPr>
              <a:t>covid-19</a:t>
            </a:r>
            <a:endParaRPr lang="sv-SE" sz="2000" dirty="0">
              <a:latin typeface="Calibri" panose="020F0502020204030204" pitchFamily="34" charset="0"/>
              <a:cs typeface="Calibri" panose="020F0502020204030204" pitchFamily="34" charset="0"/>
            </a:endParaRPr>
          </a:p>
          <a:p>
            <a:r>
              <a:rPr lang="sv-SE" sz="2000" dirty="0">
                <a:latin typeface="Calibri" panose="020F0502020204030204" pitchFamily="34" charset="0"/>
                <a:cs typeface="Calibri" panose="020F0502020204030204" pitchFamily="34" charset="0"/>
              </a:rPr>
              <a:t>Totalförsvarsproposition 2021-2025</a:t>
            </a:r>
          </a:p>
          <a:p>
            <a:endParaRPr lang="sv-SE" sz="1800" dirty="0"/>
          </a:p>
        </p:txBody>
      </p:sp>
      <p:sp>
        <p:nvSpPr>
          <p:cNvPr id="5" name="Rektangel 4"/>
          <p:cNvSpPr/>
          <p:nvPr/>
        </p:nvSpPr>
        <p:spPr>
          <a:xfrm>
            <a:off x="6322544" y="1900792"/>
            <a:ext cx="5544336" cy="3631763"/>
          </a:xfrm>
          <a:prstGeom prst="rect">
            <a:avLst/>
          </a:prstGeom>
        </p:spPr>
        <p:txBody>
          <a:bodyPr wrap="square">
            <a:spAutoFit/>
          </a:bodyPr>
          <a:lstStyle/>
          <a:p>
            <a:pPr marL="228600" indent="-228600">
              <a:spcBef>
                <a:spcPts val="1000"/>
              </a:spcBef>
              <a:buFont typeface="Arial" panose="020B0604020202020204" pitchFamily="34" charset="0"/>
              <a:buChar char="•"/>
            </a:pPr>
            <a:r>
              <a:rPr lang="sv-SE" sz="2000" dirty="0" smtClean="0">
                <a:solidFill>
                  <a:srgbClr val="000000"/>
                </a:solidFill>
                <a:latin typeface="Calibri" panose="020F0502020204030204" pitchFamily="34" charset="0"/>
                <a:cs typeface="Calibri" panose="020F0502020204030204" pitchFamily="34" charset="0"/>
              </a:rPr>
              <a:t>EU/internationellt</a:t>
            </a:r>
            <a:endParaRPr lang="sv-SE" sz="2000" dirty="0">
              <a:solidFill>
                <a:srgbClr val="000000"/>
              </a:solidFill>
              <a:latin typeface="Calibri" panose="020F0502020204030204" pitchFamily="34" charset="0"/>
              <a:cs typeface="Calibri" panose="020F0502020204030204" pitchFamily="34" charset="0"/>
            </a:endParaRPr>
          </a:p>
          <a:p>
            <a:pPr marL="228600" indent="-228600">
              <a:spcBef>
                <a:spcPts val="1000"/>
              </a:spcBef>
              <a:buFont typeface="Arial" panose="020B0604020202020204" pitchFamily="34" charset="0"/>
              <a:buChar char="•"/>
            </a:pPr>
            <a:r>
              <a:rPr lang="sv-SE" sz="2000" dirty="0" err="1">
                <a:solidFill>
                  <a:srgbClr val="000000"/>
                </a:solidFill>
                <a:latin typeface="Calibri" panose="020F0502020204030204" pitchFamily="34" charset="0"/>
                <a:cs typeface="Calibri" panose="020F0502020204030204" pitchFamily="34" charset="0"/>
              </a:rPr>
              <a:t>MSB:s</a:t>
            </a:r>
            <a:r>
              <a:rPr lang="sv-SE" sz="2000" dirty="0">
                <a:solidFill>
                  <a:srgbClr val="000000"/>
                </a:solidFill>
                <a:latin typeface="Calibri" panose="020F0502020204030204" pitchFamily="34" charset="0"/>
                <a:cs typeface="Calibri" panose="020F0502020204030204" pitchFamily="34" charset="0"/>
              </a:rPr>
              <a:t> utbildningsinriktning 2021-2023 </a:t>
            </a:r>
          </a:p>
          <a:p>
            <a:pPr marL="228600" indent="-228600">
              <a:spcBef>
                <a:spcPts val="1000"/>
              </a:spcBef>
              <a:buFont typeface="Arial" panose="020B0604020202020204" pitchFamily="34" charset="0"/>
              <a:buChar char="•"/>
            </a:pPr>
            <a:r>
              <a:rPr lang="sv-SE" sz="2000" dirty="0" smtClean="0">
                <a:solidFill>
                  <a:srgbClr val="000000"/>
                </a:solidFill>
                <a:latin typeface="Calibri" panose="020F0502020204030204" pitchFamily="34" charset="0"/>
                <a:cs typeface="Calibri" panose="020F0502020204030204" pitchFamily="34" charset="0"/>
              </a:rPr>
              <a:t>Utredningen </a:t>
            </a:r>
            <a:r>
              <a:rPr lang="sv-SE" sz="2000" dirty="0">
                <a:solidFill>
                  <a:srgbClr val="000000"/>
                </a:solidFill>
                <a:latin typeface="Calibri" panose="020F0502020204030204" pitchFamily="34" charset="0"/>
                <a:cs typeface="Calibri" panose="020F0502020204030204" pitchFamily="34" charset="0"/>
              </a:rPr>
              <a:t>om civilt försvar</a:t>
            </a:r>
          </a:p>
          <a:p>
            <a:pPr marL="228600" indent="-228600">
              <a:spcBef>
                <a:spcPts val="1000"/>
              </a:spcBef>
              <a:buFont typeface="Arial" panose="020B0604020202020204" pitchFamily="34" charset="0"/>
              <a:buChar char="•"/>
            </a:pPr>
            <a:r>
              <a:rPr lang="sv-SE" sz="2000" dirty="0" smtClean="0">
                <a:latin typeface="Calibri" panose="020F0502020204030204" pitchFamily="34" charset="0"/>
                <a:cs typeface="Calibri" panose="020F0502020204030204" pitchFamily="34" charset="0"/>
              </a:rPr>
              <a:t>Fördjupningsperioden </a:t>
            </a:r>
            <a:r>
              <a:rPr lang="sv-SE" sz="2000" smtClean="0">
                <a:latin typeface="Calibri" panose="020F0502020204030204" pitchFamily="34" charset="0"/>
                <a:cs typeface="Calibri" panose="020F0502020204030204" pitchFamily="34" charset="0"/>
              </a:rPr>
              <a:t>(MSB</a:t>
            </a:r>
            <a:r>
              <a:rPr lang="sv-SE" sz="2000" smtClean="0">
                <a:solidFill>
                  <a:srgbClr val="FF0000"/>
                </a:solidFill>
                <a:latin typeface="Calibri" panose="020F0502020204030204" pitchFamily="34" charset="0"/>
                <a:cs typeface="Calibri" panose="020F0502020204030204" pitchFamily="34" charset="0"/>
              </a:rPr>
              <a:t>-</a:t>
            </a:r>
            <a:r>
              <a:rPr lang="sv-SE" sz="2000" smtClean="0">
                <a:latin typeface="Calibri" panose="020F0502020204030204" pitchFamily="34" charset="0"/>
                <a:cs typeface="Calibri" panose="020F0502020204030204" pitchFamily="34" charset="0"/>
              </a:rPr>
              <a:t>projekt</a:t>
            </a:r>
            <a:r>
              <a:rPr lang="sv-SE" sz="2000" dirty="0" smtClean="0">
                <a:latin typeface="Calibri" panose="020F0502020204030204" pitchFamily="34" charset="0"/>
                <a:cs typeface="Calibri" panose="020F0502020204030204" pitchFamily="34" charset="0"/>
              </a:rPr>
              <a:t>)</a:t>
            </a:r>
            <a:endParaRPr lang="sv-SE" sz="2000" dirty="0">
              <a:solidFill>
                <a:srgbClr val="000000"/>
              </a:solidFill>
              <a:latin typeface="Calibri" panose="020F0502020204030204" pitchFamily="34" charset="0"/>
              <a:cs typeface="Calibri" panose="020F0502020204030204" pitchFamily="34" charset="0"/>
            </a:endParaRPr>
          </a:p>
          <a:p>
            <a:pPr marL="228600" indent="-228600">
              <a:spcBef>
                <a:spcPts val="1000"/>
              </a:spcBef>
              <a:buFont typeface="Arial" panose="020B0604020202020204" pitchFamily="34" charset="0"/>
              <a:buChar char="•"/>
            </a:pPr>
            <a:r>
              <a:rPr lang="sv-SE" sz="2000" smtClean="0">
                <a:solidFill>
                  <a:srgbClr val="000000"/>
                </a:solidFill>
                <a:latin typeface="Calibri" panose="020F0502020204030204" pitchFamily="34" charset="0"/>
                <a:cs typeface="Calibri" panose="020F0502020204030204" pitchFamily="34" charset="0"/>
              </a:rPr>
              <a:t>TFÖ-utvärderingen </a:t>
            </a:r>
            <a:r>
              <a:rPr lang="sv-SE" sz="2000" dirty="0" smtClean="0">
                <a:solidFill>
                  <a:srgbClr val="000000"/>
                </a:solidFill>
                <a:latin typeface="Calibri" panose="020F0502020204030204" pitchFamily="34" charset="0"/>
                <a:cs typeface="Calibri" panose="020F0502020204030204" pitchFamily="34" charset="0"/>
              </a:rPr>
              <a:t>(delrapporter)</a:t>
            </a:r>
          </a:p>
          <a:p>
            <a:pPr marL="228600" indent="-228600">
              <a:spcBef>
                <a:spcPts val="1000"/>
              </a:spcBef>
              <a:buFont typeface="Arial" panose="020B0604020202020204" pitchFamily="34" charset="0"/>
              <a:buChar char="•"/>
            </a:pPr>
            <a:r>
              <a:rPr lang="sv-SE" sz="2000" dirty="0" smtClean="0">
                <a:latin typeface="Calibri" panose="020F0502020204030204" pitchFamily="34" charset="0"/>
                <a:cs typeface="Calibri" panose="020F0502020204030204" pitchFamily="34" charset="0"/>
              </a:rPr>
              <a:t>LST </a:t>
            </a:r>
            <a:r>
              <a:rPr lang="sv-SE" sz="2000" dirty="0">
                <a:latin typeface="Calibri" panose="020F0502020204030204" pitchFamily="34" charset="0"/>
                <a:cs typeface="Calibri" panose="020F0502020204030204" pitchFamily="34" charset="0"/>
              </a:rPr>
              <a:t>rapportering – </a:t>
            </a:r>
            <a:r>
              <a:rPr lang="sv-SE" sz="2000" dirty="0" smtClean="0">
                <a:latin typeface="Calibri" panose="020F0502020204030204" pitchFamily="34" charset="0"/>
                <a:cs typeface="Calibri" panose="020F0502020204030204" pitchFamily="34" charset="0"/>
              </a:rPr>
              <a:t>analysprocess</a:t>
            </a:r>
          </a:p>
          <a:p>
            <a:pPr marL="228600" indent="-228600">
              <a:spcBef>
                <a:spcPts val="1000"/>
              </a:spcBef>
              <a:buFont typeface="Arial" panose="020B0604020202020204" pitchFamily="34" charset="0"/>
              <a:buChar char="•"/>
            </a:pPr>
            <a:r>
              <a:rPr lang="sv-SE" sz="2000" smtClean="0">
                <a:latin typeface="Calibri" panose="020F0502020204030204" pitchFamily="34" charset="0"/>
                <a:cs typeface="Calibri" panose="020F0502020204030204" pitchFamily="34" charset="0"/>
              </a:rPr>
              <a:t>Handlingskraft - </a:t>
            </a:r>
            <a:r>
              <a:rPr lang="sv-SE" sz="2000" dirty="0">
                <a:latin typeface="Calibri" panose="020F0502020204030204" pitchFamily="34" charset="0"/>
                <a:cs typeface="Calibri" panose="020F0502020204030204" pitchFamily="34" charset="0"/>
              </a:rPr>
              <a:t>Handlingsplan för att främja och utveckla en sammanhängande planering för totalförsvaret </a:t>
            </a:r>
            <a:endParaRPr lang="sv-SE" sz="2000" dirty="0" smtClean="0">
              <a:solidFill>
                <a:srgbClr val="000000"/>
              </a:solidFill>
              <a:latin typeface="Calibri" panose="020F0502020204030204" pitchFamily="34" charset="0"/>
              <a:cs typeface="Calibri" panose="020F0502020204030204" pitchFamily="34" charset="0"/>
            </a:endParaRPr>
          </a:p>
        </p:txBody>
      </p:sp>
      <p:sp>
        <p:nvSpPr>
          <p:cNvPr id="22" name="Rubrik 2"/>
          <p:cNvSpPr>
            <a:spLocks noGrp="1"/>
          </p:cNvSpPr>
          <p:nvPr>
            <p:ph type="title"/>
          </p:nvPr>
        </p:nvSpPr>
        <p:spPr>
          <a:xfrm>
            <a:off x="1215671" y="960153"/>
            <a:ext cx="8580582" cy="966397"/>
          </a:xfrm>
        </p:spPr>
        <p:txBody>
          <a:bodyPr/>
          <a:lstStyle/>
          <a:p>
            <a:r>
              <a:rPr lang="sv-SE" dirty="0" smtClean="0"/>
              <a:t>Hur har Övningsinriktningen tagits fram?</a:t>
            </a:r>
            <a:endParaRPr lang="sv-SE" dirty="0"/>
          </a:p>
        </p:txBody>
      </p:sp>
    </p:spTree>
    <p:extLst>
      <p:ext uri="{BB962C8B-B14F-4D97-AF65-F5344CB8AC3E}">
        <p14:creationId xmlns:p14="http://schemas.microsoft.com/office/powerpoint/2010/main" val="189666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ktangel med rundade hörn 29"/>
          <p:cNvSpPr>
            <a:spLocks noChangeArrowheads="1"/>
          </p:cNvSpPr>
          <p:nvPr/>
        </p:nvSpPr>
        <p:spPr bwMode="auto">
          <a:xfrm>
            <a:off x="1916935" y="1773717"/>
            <a:ext cx="7535537" cy="3855902"/>
          </a:xfrm>
          <a:prstGeom prst="roundRect">
            <a:avLst>
              <a:gd name="adj" fmla="val 16667"/>
            </a:avLst>
          </a:prstGeom>
          <a:gradFill rotWithShape="1">
            <a:gsLst>
              <a:gs pos="0">
                <a:srgbClr val="A7C9E4"/>
              </a:gs>
              <a:gs pos="35001">
                <a:srgbClr val="C2D8EB"/>
              </a:gs>
              <a:gs pos="100000">
                <a:srgbClr val="E7F0F8"/>
              </a:gs>
            </a:gsLst>
            <a:lin ang="16200000" scaled="1"/>
          </a:gradFill>
          <a:ln w="9525">
            <a:solidFill>
              <a:srgbClr val="006283"/>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sv-SE" sz="1200">
                <a:effectLst/>
                <a:latin typeface="Times New Roman" panose="02020603050405020304" pitchFamily="18" charset="0"/>
                <a:ea typeface="Times New Roman" panose="02020603050405020304" pitchFamily="18" charset="0"/>
              </a:rPr>
              <a:t> </a:t>
            </a:r>
          </a:p>
        </p:txBody>
      </p:sp>
      <p:sp>
        <p:nvSpPr>
          <p:cNvPr id="31" name="Rektangel med rundade hörn 30"/>
          <p:cNvSpPr>
            <a:spLocks noChangeArrowheads="1"/>
          </p:cNvSpPr>
          <p:nvPr/>
        </p:nvSpPr>
        <p:spPr bwMode="auto">
          <a:xfrm>
            <a:off x="3036064" y="2621122"/>
            <a:ext cx="1606550" cy="606425"/>
          </a:xfrm>
          <a:prstGeom prst="roundRect">
            <a:avLst>
              <a:gd name="adj" fmla="val 16667"/>
            </a:avLst>
          </a:prstGeom>
          <a:gradFill rotWithShape="1">
            <a:gsLst>
              <a:gs pos="0">
                <a:srgbClr val="C2D7E8"/>
              </a:gs>
              <a:gs pos="35001">
                <a:srgbClr val="D4E2EE"/>
              </a:gs>
              <a:gs pos="100000">
                <a:srgbClr val="EEF4F9"/>
              </a:gs>
            </a:gsLst>
            <a:lin ang="16200000" scaled="1"/>
          </a:gradFill>
          <a:ln w="9525">
            <a:solidFill>
              <a:srgbClr val="7D96A7"/>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eaLnBrk="0" fontAlgn="base" hangingPunct="0">
              <a:spcAft>
                <a:spcPts val="0"/>
              </a:spcAft>
            </a:pPr>
            <a:r>
              <a:rPr lang="sv-SE" sz="1400" kern="1200" dirty="0">
                <a:solidFill>
                  <a:srgbClr val="000000"/>
                </a:solidFill>
                <a:effectLst/>
                <a:latin typeface="Calibri" panose="020F0502020204030204" pitchFamily="34" charset="0"/>
                <a:ea typeface="Times New Roman" panose="02020603050405020304" pitchFamily="18" charset="0"/>
              </a:rPr>
              <a:t>Samverkan och ledning</a:t>
            </a:r>
            <a:endParaRPr lang="sv-SE" sz="1600" dirty="0">
              <a:effectLst/>
              <a:latin typeface="Times New Roman" panose="02020603050405020304" pitchFamily="18" charset="0"/>
              <a:ea typeface="Times New Roman" panose="02020603050405020304" pitchFamily="18" charset="0"/>
            </a:endParaRPr>
          </a:p>
        </p:txBody>
      </p:sp>
      <p:sp>
        <p:nvSpPr>
          <p:cNvPr id="32" name="Rektangel med rundade hörn 31"/>
          <p:cNvSpPr>
            <a:spLocks noChangeArrowheads="1"/>
          </p:cNvSpPr>
          <p:nvPr/>
        </p:nvSpPr>
        <p:spPr bwMode="auto">
          <a:xfrm>
            <a:off x="2236424" y="3813783"/>
            <a:ext cx="6841475" cy="1518381"/>
          </a:xfrm>
          <a:prstGeom prst="roundRect">
            <a:avLst>
              <a:gd name="adj" fmla="val 16667"/>
            </a:avLst>
          </a:prstGeom>
          <a:gradFill rotWithShape="1">
            <a:gsLst>
              <a:gs pos="0">
                <a:srgbClr val="C2D7E8"/>
              </a:gs>
              <a:gs pos="35001">
                <a:srgbClr val="D4E2EE"/>
              </a:gs>
              <a:gs pos="100000">
                <a:srgbClr val="EEF4F9"/>
              </a:gs>
            </a:gsLst>
            <a:lin ang="16200000" scaled="1"/>
          </a:gradFill>
          <a:ln w="9525">
            <a:solidFill>
              <a:srgbClr val="7D96A7"/>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noAutofit/>
          </a:bodyPr>
          <a:lstStyle/>
          <a:p>
            <a:pPr marL="228600" eaLnBrk="0" fontAlgn="base" hangingPunct="0">
              <a:lnSpc>
                <a:spcPts val="1450"/>
              </a:lnSpc>
              <a:spcAft>
                <a:spcPts val="0"/>
              </a:spcAft>
            </a:pPr>
            <a:r>
              <a:rPr lang="sv-SE" sz="800">
                <a:effectLst/>
                <a:latin typeface="Georgia" panose="02040502050405020303" pitchFamily="18" charset="0"/>
                <a:ea typeface="Times New Roman" panose="02020603050405020304" pitchFamily="18" charset="0"/>
                <a:cs typeface="Times New Roman" panose="02020603050405020304" pitchFamily="18" charset="0"/>
              </a:rPr>
              <a:t> </a:t>
            </a:r>
            <a:endParaRPr lang="sv-SE" sz="1050">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33" name="Rektangel med rundade hörn 32"/>
          <p:cNvSpPr>
            <a:spLocks noChangeArrowheads="1"/>
          </p:cNvSpPr>
          <p:nvPr/>
        </p:nvSpPr>
        <p:spPr bwMode="auto">
          <a:xfrm>
            <a:off x="4676904" y="2631917"/>
            <a:ext cx="1607820" cy="606425"/>
          </a:xfrm>
          <a:prstGeom prst="roundRect">
            <a:avLst>
              <a:gd name="adj" fmla="val 16667"/>
            </a:avLst>
          </a:prstGeom>
          <a:gradFill rotWithShape="1">
            <a:gsLst>
              <a:gs pos="0">
                <a:srgbClr val="C2D7E8"/>
              </a:gs>
              <a:gs pos="35001">
                <a:srgbClr val="D4E2EE"/>
              </a:gs>
              <a:gs pos="100000">
                <a:srgbClr val="EEF4F9"/>
              </a:gs>
            </a:gsLst>
            <a:lin ang="16200000" scaled="1"/>
          </a:gradFill>
          <a:ln w="9525">
            <a:solidFill>
              <a:srgbClr val="7D96A7"/>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eaLnBrk="0" fontAlgn="base" hangingPunct="0">
              <a:spcAft>
                <a:spcPts val="0"/>
              </a:spcAft>
            </a:pPr>
            <a:r>
              <a:rPr lang="sv-SE" sz="1400" kern="1200" dirty="0">
                <a:solidFill>
                  <a:srgbClr val="000000"/>
                </a:solidFill>
                <a:effectLst/>
                <a:latin typeface="Calibri" panose="020F0502020204030204" pitchFamily="34" charset="0"/>
                <a:ea typeface="Times New Roman" panose="02020603050405020304" pitchFamily="18" charset="0"/>
              </a:rPr>
              <a:t>Resurshantering</a:t>
            </a:r>
            <a:endParaRPr lang="sv-SE" sz="1400" dirty="0">
              <a:effectLst/>
              <a:latin typeface="Times New Roman" panose="02020603050405020304" pitchFamily="18" charset="0"/>
              <a:ea typeface="Times New Roman" panose="02020603050405020304" pitchFamily="18" charset="0"/>
            </a:endParaRPr>
          </a:p>
        </p:txBody>
      </p:sp>
      <p:sp>
        <p:nvSpPr>
          <p:cNvPr id="34" name="Rektangel med rundade hörn 33"/>
          <p:cNvSpPr>
            <a:spLocks noChangeArrowheads="1"/>
          </p:cNvSpPr>
          <p:nvPr/>
        </p:nvSpPr>
        <p:spPr bwMode="auto">
          <a:xfrm>
            <a:off x="6328539" y="2645887"/>
            <a:ext cx="1607820" cy="606425"/>
          </a:xfrm>
          <a:prstGeom prst="roundRect">
            <a:avLst>
              <a:gd name="adj" fmla="val 16667"/>
            </a:avLst>
          </a:prstGeom>
          <a:gradFill rotWithShape="1">
            <a:gsLst>
              <a:gs pos="0">
                <a:srgbClr val="C2D7E8"/>
              </a:gs>
              <a:gs pos="35001">
                <a:srgbClr val="D4E2EE"/>
              </a:gs>
              <a:gs pos="100000">
                <a:srgbClr val="EEF4F9"/>
              </a:gs>
            </a:gsLst>
            <a:lin ang="16200000" scaled="1"/>
          </a:gradFill>
          <a:ln w="9525">
            <a:solidFill>
              <a:srgbClr val="7D96A7"/>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eaLnBrk="0" fontAlgn="base" hangingPunct="0">
              <a:spcAft>
                <a:spcPts val="0"/>
              </a:spcAft>
            </a:pPr>
            <a:r>
              <a:rPr lang="sv-SE" sz="1400" kern="1200" dirty="0">
                <a:solidFill>
                  <a:srgbClr val="000000"/>
                </a:solidFill>
                <a:effectLst/>
                <a:latin typeface="Calibri" panose="020F0502020204030204" pitchFamily="34" charset="0"/>
                <a:ea typeface="Times New Roman" panose="02020603050405020304" pitchFamily="18" charset="0"/>
              </a:rPr>
              <a:t>Kommunikation</a:t>
            </a:r>
            <a:endParaRPr lang="sv-SE" sz="1400" dirty="0">
              <a:effectLst/>
              <a:latin typeface="Times New Roman" panose="02020603050405020304" pitchFamily="18" charset="0"/>
              <a:ea typeface="Times New Roman" panose="02020603050405020304" pitchFamily="18" charset="0"/>
            </a:endParaRPr>
          </a:p>
        </p:txBody>
      </p:sp>
      <p:sp>
        <p:nvSpPr>
          <p:cNvPr id="35" name="Textruta 3"/>
          <p:cNvSpPr txBox="1">
            <a:spLocks noChangeArrowheads="1"/>
          </p:cNvSpPr>
          <p:nvPr/>
        </p:nvSpPr>
        <p:spPr bwMode="auto">
          <a:xfrm>
            <a:off x="4012134" y="1863133"/>
            <a:ext cx="2671880" cy="43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Aft>
                <a:spcPts val="0"/>
              </a:spcAft>
            </a:pPr>
            <a:r>
              <a:rPr lang="sv-SE" kern="1200" dirty="0">
                <a:solidFill>
                  <a:srgbClr val="000000"/>
                </a:solidFill>
                <a:effectLst/>
                <a:latin typeface="Calibri" panose="020F0502020204030204" pitchFamily="34" charset="0"/>
                <a:ea typeface="Times New Roman" panose="02020603050405020304" pitchFamily="18" charset="0"/>
              </a:rPr>
              <a:t>Prioriterade förmågor </a:t>
            </a:r>
            <a:endParaRPr lang="sv-SE" dirty="0">
              <a:effectLst/>
              <a:latin typeface="Times New Roman" panose="02020603050405020304" pitchFamily="18" charset="0"/>
              <a:ea typeface="Times New Roman" panose="02020603050405020304" pitchFamily="18" charset="0"/>
            </a:endParaRPr>
          </a:p>
        </p:txBody>
      </p:sp>
      <p:sp>
        <p:nvSpPr>
          <p:cNvPr id="36" name="Höger klammerparentes 35"/>
          <p:cNvSpPr/>
          <p:nvPr/>
        </p:nvSpPr>
        <p:spPr>
          <a:xfrm rot="16200000">
            <a:off x="5294686" y="1967096"/>
            <a:ext cx="185420" cy="3044825"/>
          </a:xfrm>
          <a:prstGeom prst="rightBrace">
            <a:avLst/>
          </a:prstGeom>
          <a:noFill/>
          <a:ln w="9525" cap="flat" cmpd="sng" algn="ctr">
            <a:solidFill>
              <a:srgbClr val="00688B">
                <a:shade val="95000"/>
                <a:satMod val="10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Höger klammerparentes 36"/>
          <p:cNvSpPr/>
          <p:nvPr/>
        </p:nvSpPr>
        <p:spPr>
          <a:xfrm rot="16200000">
            <a:off x="5264254" y="679475"/>
            <a:ext cx="167640" cy="3366135"/>
          </a:xfrm>
          <a:prstGeom prst="rightBrace">
            <a:avLst/>
          </a:prstGeom>
          <a:noFill/>
          <a:ln w="9525" cap="flat" cmpd="sng" algn="ctr">
            <a:solidFill>
              <a:srgbClr val="00688B">
                <a:shade val="95000"/>
                <a:satMod val="10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8" name="Textruta 11"/>
          <p:cNvSpPr txBox="1"/>
          <p:nvPr/>
        </p:nvSpPr>
        <p:spPr>
          <a:xfrm>
            <a:off x="4652961" y="4046601"/>
            <a:ext cx="2069560" cy="866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indent="-228600" eaLnBrk="0" fontAlgn="base" hangingPunct="0">
              <a:lnSpc>
                <a:spcPts val="1450"/>
              </a:lnSpc>
              <a:spcAft>
                <a:spcPts val="0"/>
              </a:spcAft>
              <a:tabLst>
                <a:tab pos="228600" algn="l"/>
              </a:tabLst>
            </a:pPr>
            <a:r>
              <a:rPr lang="sv-SE"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Samordna och prioritera resurser</a:t>
            </a:r>
            <a:endParaRPr lang="sv-SE" sz="1050" dirty="0">
              <a:effectLst/>
              <a:latin typeface="Calibri" panose="020F0502020204030204" pitchFamily="34" charset="0"/>
              <a:ea typeface="Times New Roman" panose="02020603050405020304" pitchFamily="18" charset="0"/>
              <a:cs typeface="Calibri" panose="020F0502020204030204" pitchFamily="34" charset="0"/>
            </a:endParaRPr>
          </a:p>
          <a:p>
            <a:pPr marL="228600" indent="-228600" eaLnBrk="0" fontAlgn="base" hangingPunct="0">
              <a:lnSpc>
                <a:spcPts val="1450"/>
              </a:lnSpc>
              <a:spcAft>
                <a:spcPts val="0"/>
              </a:spcAft>
              <a:tabLst>
                <a:tab pos="228600" algn="l"/>
              </a:tabLst>
            </a:pPr>
            <a:r>
              <a:rPr lang="sv-SE"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Samverkan med näringslivet</a:t>
            </a:r>
            <a:endParaRPr lang="sv-SE" sz="1050" dirty="0">
              <a:effectLst/>
              <a:latin typeface="Calibri" panose="020F0502020204030204" pitchFamily="34" charset="0"/>
              <a:ea typeface="Times New Roman" panose="02020603050405020304" pitchFamily="18" charset="0"/>
              <a:cs typeface="Calibri" panose="020F0502020204030204" pitchFamily="34" charset="0"/>
            </a:endParaRPr>
          </a:p>
          <a:p>
            <a:pPr marL="228600" indent="-228600" eaLnBrk="0" fontAlgn="base" hangingPunct="0">
              <a:lnSpc>
                <a:spcPts val="1450"/>
              </a:lnSpc>
              <a:spcAft>
                <a:spcPts val="0"/>
              </a:spcAft>
              <a:tabLst>
                <a:tab pos="228600" algn="l"/>
              </a:tabLst>
            </a:pPr>
            <a:r>
              <a:rPr lang="sv-SE"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 och ta emot stöd</a:t>
            </a:r>
            <a:endParaRPr lang="sv-SE" sz="1050" dirty="0">
              <a:effectLst/>
              <a:latin typeface="Calibri" panose="020F0502020204030204" pitchFamily="34" charset="0"/>
              <a:ea typeface="Times New Roman" panose="02020603050405020304" pitchFamily="18" charset="0"/>
              <a:cs typeface="Calibri" panose="020F0502020204030204" pitchFamily="34" charset="0"/>
            </a:endParaRPr>
          </a:p>
          <a:p>
            <a:pPr marL="228600" indent="-228600" eaLnBrk="0" fontAlgn="base" hangingPunct="0">
              <a:lnSpc>
                <a:spcPts val="1450"/>
              </a:lnSpc>
              <a:spcAft>
                <a:spcPts val="0"/>
              </a:spcAft>
              <a:tabLst>
                <a:tab pos="228600" algn="l"/>
              </a:tabLst>
            </a:pPr>
            <a:r>
              <a:rPr lang="sv-SE"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Stödja Försvarsmakten</a:t>
            </a:r>
            <a:endParaRPr lang="sv-SE" sz="1050" dirty="0">
              <a:effectLst/>
              <a:latin typeface="Calibri" panose="020F0502020204030204" pitchFamily="34" charset="0"/>
              <a:ea typeface="Times New Roman" panose="02020603050405020304" pitchFamily="18" charset="0"/>
              <a:cs typeface="Calibri" panose="020F0502020204030204" pitchFamily="34" charset="0"/>
            </a:endParaRPr>
          </a:p>
          <a:p>
            <a:pPr>
              <a:lnSpc>
                <a:spcPts val="1450"/>
              </a:lnSpc>
              <a:spcAft>
                <a:spcPts val="0"/>
              </a:spcAft>
            </a:pPr>
            <a:r>
              <a:rPr lang="sv-SE" sz="1050" dirty="0">
                <a:effectLst/>
                <a:latin typeface="Georgia" panose="02040502050405020303" pitchFamily="18" charset="0"/>
                <a:ea typeface="Times New Roman" panose="02020603050405020304" pitchFamily="18" charset="0"/>
                <a:cs typeface="Times New Roman" panose="02020603050405020304" pitchFamily="18" charset="0"/>
              </a:rPr>
              <a:t> </a:t>
            </a:r>
          </a:p>
        </p:txBody>
      </p:sp>
      <p:sp>
        <p:nvSpPr>
          <p:cNvPr id="39" name="Textruta 12"/>
          <p:cNvSpPr txBox="1"/>
          <p:nvPr/>
        </p:nvSpPr>
        <p:spPr>
          <a:xfrm>
            <a:off x="2383106" y="4047913"/>
            <a:ext cx="2346974" cy="105011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indent="-228600" eaLnBrk="0" fontAlgn="base" hangingPunct="0">
              <a:lnSpc>
                <a:spcPts val="1450"/>
              </a:lnSpc>
              <a:spcAft>
                <a:spcPts val="0"/>
              </a:spcAft>
              <a:tabLst>
                <a:tab pos="228600" algn="l"/>
              </a:tabLst>
            </a:pPr>
            <a:r>
              <a:rPr lang="sv-SE"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Aktörsgemensam </a:t>
            </a:r>
            <a:r>
              <a:rPr lang="sv-SE" sz="105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inriktning </a:t>
            </a:r>
          </a:p>
          <a:p>
            <a:pPr marL="228600" indent="-228600" eaLnBrk="0" fontAlgn="base" hangingPunct="0">
              <a:lnSpc>
                <a:spcPts val="1450"/>
              </a:lnSpc>
              <a:spcAft>
                <a:spcPts val="0"/>
              </a:spcAft>
              <a:tabLst>
                <a:tab pos="228600" algn="l"/>
              </a:tabLst>
            </a:pPr>
            <a:r>
              <a:rPr lang="sv-SE" sz="105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och samordning</a:t>
            </a:r>
            <a:endParaRPr lang="sv-SE" sz="1400" dirty="0">
              <a:effectLst/>
              <a:latin typeface="Calibri" panose="020F0502020204030204" pitchFamily="34" charset="0"/>
              <a:ea typeface="Times New Roman" panose="02020603050405020304" pitchFamily="18" charset="0"/>
              <a:cs typeface="Calibri" panose="020F0502020204030204" pitchFamily="34" charset="0"/>
            </a:endParaRPr>
          </a:p>
          <a:p>
            <a:pPr marL="228600" indent="-228600" eaLnBrk="0" fontAlgn="base" hangingPunct="0">
              <a:lnSpc>
                <a:spcPts val="1450"/>
              </a:lnSpc>
              <a:spcAft>
                <a:spcPts val="0"/>
              </a:spcAft>
              <a:tabLst>
                <a:tab pos="228600" algn="l"/>
              </a:tabLst>
            </a:pPr>
            <a:r>
              <a:rPr lang="sv-SE"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Stabsmetodik (strukturerat arbetssätt)</a:t>
            </a:r>
            <a:endParaRPr lang="sv-SE" sz="1400" dirty="0">
              <a:effectLst/>
              <a:latin typeface="Calibri" panose="020F0502020204030204" pitchFamily="34" charset="0"/>
              <a:ea typeface="Times New Roman" panose="02020603050405020304" pitchFamily="18" charset="0"/>
              <a:cs typeface="Calibri" panose="020F0502020204030204" pitchFamily="34" charset="0"/>
            </a:endParaRPr>
          </a:p>
          <a:p>
            <a:pPr marL="228600" indent="-228600" eaLnBrk="0" fontAlgn="base" hangingPunct="0">
              <a:lnSpc>
                <a:spcPts val="1450"/>
              </a:lnSpc>
              <a:spcAft>
                <a:spcPts val="0"/>
              </a:spcAft>
              <a:tabLst>
                <a:tab pos="228600" algn="l"/>
              </a:tabLst>
            </a:pPr>
            <a:r>
              <a:rPr lang="sv-SE"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Informations- </a:t>
            </a:r>
            <a:r>
              <a:rPr lang="sv-SE" sz="105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och </a:t>
            </a:r>
            <a:r>
              <a:rPr lang="sv-SE" sz="1050" kern="120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cybersäkerhet</a:t>
            </a:r>
            <a:endParaRPr lang="sv-SE" sz="1400" dirty="0">
              <a:effectLst/>
              <a:latin typeface="Calibri" panose="020F0502020204030204" pitchFamily="34" charset="0"/>
              <a:ea typeface="Times New Roman" panose="02020603050405020304" pitchFamily="18" charset="0"/>
              <a:cs typeface="Calibri" panose="020F0502020204030204" pitchFamily="34" charset="0"/>
            </a:endParaRPr>
          </a:p>
          <a:p>
            <a:pPr marL="228600" indent="-228600" eaLnBrk="0" fontAlgn="base" hangingPunct="0">
              <a:lnSpc>
                <a:spcPts val="1450"/>
              </a:lnSpc>
              <a:spcAft>
                <a:spcPts val="0"/>
              </a:spcAft>
              <a:tabLst>
                <a:tab pos="228600" algn="l"/>
              </a:tabLst>
            </a:pPr>
            <a:r>
              <a:rPr lang="sv-SE"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Samlade lägesbilder</a:t>
            </a:r>
            <a:endParaRPr lang="sv-SE" sz="1400" dirty="0">
              <a:effectLst/>
              <a:latin typeface="Calibri" panose="020F0502020204030204" pitchFamily="34" charset="0"/>
              <a:ea typeface="Times New Roman" panose="02020603050405020304" pitchFamily="18" charset="0"/>
              <a:cs typeface="Calibri" panose="020F0502020204030204" pitchFamily="34" charset="0"/>
            </a:endParaRPr>
          </a:p>
          <a:p>
            <a:pPr>
              <a:lnSpc>
                <a:spcPts val="1450"/>
              </a:lnSpc>
              <a:spcAft>
                <a:spcPts val="0"/>
              </a:spcAft>
            </a:pPr>
            <a:r>
              <a:rPr lang="sv-SE" sz="1400" dirty="0">
                <a:effectLst/>
                <a:latin typeface="Calibri" panose="020F0502020204030204" pitchFamily="34" charset="0"/>
                <a:ea typeface="Times New Roman" panose="02020603050405020304" pitchFamily="18" charset="0"/>
                <a:cs typeface="Calibri" panose="020F0502020204030204" pitchFamily="34" charset="0"/>
              </a:rPr>
              <a:t> </a:t>
            </a:r>
          </a:p>
        </p:txBody>
      </p:sp>
      <p:sp>
        <p:nvSpPr>
          <p:cNvPr id="40" name="Textruta 16"/>
          <p:cNvSpPr txBox="1"/>
          <p:nvPr/>
        </p:nvSpPr>
        <p:spPr>
          <a:xfrm>
            <a:off x="6843706" y="4046601"/>
            <a:ext cx="2082568" cy="866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eaLnBrk="0" fontAlgn="base" hangingPunct="0">
              <a:lnSpc>
                <a:spcPts val="1450"/>
              </a:lnSpc>
              <a:spcAft>
                <a:spcPts val="0"/>
              </a:spcAft>
              <a:tabLst>
                <a:tab pos="228600" algn="l"/>
                <a:tab pos="457200" algn="l"/>
              </a:tabLst>
            </a:pPr>
            <a:r>
              <a:rPr lang="sv-SE"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Kriskommunikation som en integrerad del av samverkan och ledning  </a:t>
            </a:r>
            <a:endParaRPr lang="sv-SE" sz="1050" dirty="0">
              <a:effectLst/>
              <a:latin typeface="Calibri" panose="020F0502020204030204" pitchFamily="34" charset="0"/>
              <a:ea typeface="Times New Roman" panose="02020603050405020304" pitchFamily="18" charset="0"/>
              <a:cs typeface="Calibri" panose="020F0502020204030204" pitchFamily="34" charset="0"/>
            </a:endParaRPr>
          </a:p>
          <a:p>
            <a:pPr lvl="0" eaLnBrk="0" fontAlgn="base" hangingPunct="0">
              <a:lnSpc>
                <a:spcPts val="1450"/>
              </a:lnSpc>
              <a:spcAft>
                <a:spcPts val="0"/>
              </a:spcAft>
              <a:tabLst>
                <a:tab pos="228600" algn="l"/>
                <a:tab pos="457200" algn="l"/>
              </a:tabLst>
            </a:pPr>
            <a:r>
              <a:rPr lang="sv-SE"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Informationspåverkan</a:t>
            </a:r>
            <a:endParaRPr lang="sv-SE" sz="1050" dirty="0">
              <a:effectLst/>
              <a:latin typeface="Calibri" panose="020F0502020204030204" pitchFamily="34" charset="0"/>
              <a:ea typeface="Times New Roman" panose="02020603050405020304" pitchFamily="18" charset="0"/>
              <a:cs typeface="Calibri" panose="020F0502020204030204" pitchFamily="34" charset="0"/>
            </a:endParaRPr>
          </a:p>
          <a:p>
            <a:pPr>
              <a:lnSpc>
                <a:spcPts val="1450"/>
              </a:lnSpc>
              <a:spcAft>
                <a:spcPts val="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 </a:t>
            </a:r>
          </a:p>
        </p:txBody>
      </p:sp>
      <p:sp>
        <p:nvSpPr>
          <p:cNvPr id="41" name="Textruta 3"/>
          <p:cNvSpPr txBox="1">
            <a:spLocks noChangeArrowheads="1"/>
          </p:cNvSpPr>
          <p:nvPr/>
        </p:nvSpPr>
        <p:spPr bwMode="auto">
          <a:xfrm>
            <a:off x="4079678" y="3502358"/>
            <a:ext cx="2671880" cy="29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Aft>
                <a:spcPts val="0"/>
              </a:spcAft>
            </a:pPr>
            <a:r>
              <a:rPr lang="sv-SE" sz="1600" dirty="0" smtClean="0">
                <a:solidFill>
                  <a:srgbClr val="000000"/>
                </a:solidFill>
                <a:latin typeface="Calibri" panose="020F0502020204030204" pitchFamily="34" charset="0"/>
                <a:ea typeface="Times New Roman" panose="02020603050405020304" pitchFamily="18" charset="0"/>
              </a:rPr>
              <a:t>Aspekter</a:t>
            </a:r>
            <a:endParaRPr lang="sv-SE" sz="1600" dirty="0">
              <a:effectLst/>
              <a:latin typeface="Times New Roman" panose="02020603050405020304" pitchFamily="18" charset="0"/>
              <a:ea typeface="Times New Roman" panose="02020603050405020304" pitchFamily="18" charset="0"/>
            </a:endParaRPr>
          </a:p>
        </p:txBody>
      </p:sp>
      <p:sp>
        <p:nvSpPr>
          <p:cNvPr id="42" name="Rektangel 41"/>
          <p:cNvSpPr/>
          <p:nvPr/>
        </p:nvSpPr>
        <p:spPr>
          <a:xfrm>
            <a:off x="7884990" y="313943"/>
            <a:ext cx="4147075" cy="830997"/>
          </a:xfrm>
          <a:prstGeom prst="rect">
            <a:avLst/>
          </a:prstGeom>
        </p:spPr>
        <p:txBody>
          <a:bodyPr wrap="square">
            <a:spAutoFit/>
          </a:bodyPr>
          <a:lstStyle/>
          <a:p>
            <a:r>
              <a:rPr lang="sv-SE" sz="1600" dirty="0">
                <a:latin typeface="Calibri" panose="020F0502020204030204" pitchFamily="34" charset="0"/>
                <a:ea typeface="Times New Roman" panose="02020603050405020304" pitchFamily="18" charset="0"/>
                <a:cs typeface="Calibri" panose="020F0502020204030204" pitchFamily="34" charset="0"/>
              </a:rPr>
              <a:t>Prioriterade förmågor är de centrala förmågor som </a:t>
            </a:r>
            <a:r>
              <a:rPr lang="sv-SE" sz="1600" dirty="0" smtClean="0">
                <a:latin typeface="Calibri" panose="020F0502020204030204" pitchFamily="34" charset="0"/>
                <a:ea typeface="Times New Roman" panose="02020603050405020304" pitchFamily="18" charset="0"/>
                <a:cs typeface="Calibri" panose="020F0502020204030204" pitchFamily="34" charset="0"/>
              </a:rPr>
              <a:t>behöver </a:t>
            </a:r>
            <a:r>
              <a:rPr lang="sv-SE" sz="1600" dirty="0">
                <a:latin typeface="Calibri" panose="020F0502020204030204" pitchFamily="34" charset="0"/>
                <a:ea typeface="Times New Roman" panose="02020603050405020304" pitchFamily="18" charset="0"/>
                <a:cs typeface="Calibri" panose="020F0502020204030204" pitchFamily="34" charset="0"/>
              </a:rPr>
              <a:t>finnas på plats för aktörsgemensam hantering i hela hotskalan</a:t>
            </a:r>
            <a:endParaRPr lang="sv-SE" sz="1600" dirty="0">
              <a:latin typeface="Calibri" panose="020F0502020204030204" pitchFamily="34" charset="0"/>
              <a:cs typeface="Calibri" panose="020F0502020204030204" pitchFamily="34" charset="0"/>
            </a:endParaRPr>
          </a:p>
        </p:txBody>
      </p:sp>
      <p:sp>
        <p:nvSpPr>
          <p:cNvPr id="43" name="Rektangel 42"/>
          <p:cNvSpPr/>
          <p:nvPr/>
        </p:nvSpPr>
        <p:spPr>
          <a:xfrm>
            <a:off x="258010" y="5835425"/>
            <a:ext cx="4131110" cy="830997"/>
          </a:xfrm>
          <a:prstGeom prst="rect">
            <a:avLst/>
          </a:prstGeom>
        </p:spPr>
        <p:txBody>
          <a:bodyPr wrap="square">
            <a:spAutoFit/>
          </a:bodyPr>
          <a:lstStyle/>
          <a:p>
            <a:r>
              <a:rPr lang="sv-SE" sz="1600" dirty="0" smtClean="0">
                <a:latin typeface="Calibri" panose="020F0502020204030204" pitchFamily="34" charset="0"/>
                <a:ea typeface="Times New Roman" panose="02020603050405020304" pitchFamily="18" charset="0"/>
                <a:cs typeface="Calibri" panose="020F0502020204030204" pitchFamily="34" charset="0"/>
              </a:rPr>
              <a:t>Förmågorna har brutits ned i aspekter som syftar </a:t>
            </a:r>
            <a:r>
              <a:rPr lang="sv-SE" sz="1600" dirty="0">
                <a:latin typeface="Calibri" panose="020F0502020204030204" pitchFamily="34" charset="0"/>
                <a:ea typeface="Times New Roman" panose="02020603050405020304" pitchFamily="18" charset="0"/>
                <a:cs typeface="Calibri" panose="020F0502020204030204" pitchFamily="34" charset="0"/>
              </a:rPr>
              <a:t>till att skapa förutsättningar att öva de prioriterade </a:t>
            </a:r>
            <a:r>
              <a:rPr lang="sv-SE" sz="1600" dirty="0" smtClean="0">
                <a:latin typeface="Calibri" panose="020F0502020204030204" pitchFamily="34" charset="0"/>
                <a:ea typeface="Times New Roman" panose="02020603050405020304" pitchFamily="18" charset="0"/>
                <a:cs typeface="Calibri" panose="020F0502020204030204" pitchFamily="34" charset="0"/>
              </a:rPr>
              <a:t>förmågorna.</a:t>
            </a:r>
            <a:endParaRPr lang="sv-SE" sz="1600" dirty="0">
              <a:latin typeface="Calibri" panose="020F0502020204030204" pitchFamily="34" charset="0"/>
              <a:cs typeface="Calibri" panose="020F0502020204030204" pitchFamily="34" charset="0"/>
            </a:endParaRPr>
          </a:p>
        </p:txBody>
      </p:sp>
      <p:cxnSp>
        <p:nvCxnSpPr>
          <p:cNvPr id="45" name="Rak pilkoppling 44"/>
          <p:cNvCxnSpPr/>
          <p:nvPr/>
        </p:nvCxnSpPr>
        <p:spPr>
          <a:xfrm flipH="1">
            <a:off x="6843706" y="1046602"/>
            <a:ext cx="941995" cy="11804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Vinklad koppling 48"/>
          <p:cNvCxnSpPr/>
          <p:nvPr/>
        </p:nvCxnSpPr>
        <p:spPr>
          <a:xfrm flipV="1">
            <a:off x="815248" y="4572972"/>
            <a:ext cx="1333041" cy="1056647"/>
          </a:xfrm>
          <a:prstGeom prst="bentConnector3">
            <a:avLst>
              <a:gd name="adj1" fmla="val -1240"/>
            </a:avLst>
          </a:prstGeom>
          <a:ln>
            <a:tailEnd type="triangle"/>
          </a:ln>
        </p:spPr>
        <p:style>
          <a:lnRef idx="1">
            <a:schemeClr val="dk1"/>
          </a:lnRef>
          <a:fillRef idx="0">
            <a:schemeClr val="dk1"/>
          </a:fillRef>
          <a:effectRef idx="0">
            <a:schemeClr val="dk1"/>
          </a:effectRef>
          <a:fontRef idx="minor">
            <a:schemeClr val="tx1"/>
          </a:fontRef>
        </p:style>
      </p:cxnSp>
      <p:cxnSp>
        <p:nvCxnSpPr>
          <p:cNvPr id="6" name="Vinklad koppling 5"/>
          <p:cNvCxnSpPr>
            <a:stCxn id="43" idx="3"/>
          </p:cNvCxnSpPr>
          <p:nvPr/>
        </p:nvCxnSpPr>
        <p:spPr>
          <a:xfrm flipV="1">
            <a:off x="4389120" y="5332164"/>
            <a:ext cx="3209415" cy="918760"/>
          </a:xfrm>
          <a:prstGeom prst="bentConnector3">
            <a:avLst>
              <a:gd name="adj1" fmla="val 100161"/>
            </a:avLst>
          </a:prstGeom>
          <a:ln>
            <a:tailEnd type="triangle"/>
          </a:ln>
        </p:spPr>
        <p:style>
          <a:lnRef idx="1">
            <a:schemeClr val="dk1"/>
          </a:lnRef>
          <a:fillRef idx="0">
            <a:schemeClr val="dk1"/>
          </a:fillRef>
          <a:effectRef idx="0">
            <a:schemeClr val="dk1"/>
          </a:effectRef>
          <a:fontRef idx="minor">
            <a:schemeClr val="tx1"/>
          </a:fontRef>
        </p:style>
      </p:cxnSp>
      <p:sp>
        <p:nvSpPr>
          <p:cNvPr id="22" name="Rubrik 2"/>
          <p:cNvSpPr>
            <a:spLocks noGrp="1"/>
          </p:cNvSpPr>
          <p:nvPr>
            <p:ph type="title"/>
          </p:nvPr>
        </p:nvSpPr>
        <p:spPr>
          <a:xfrm>
            <a:off x="1190523" y="818463"/>
            <a:ext cx="8580582" cy="966397"/>
          </a:xfrm>
        </p:spPr>
        <p:txBody>
          <a:bodyPr/>
          <a:lstStyle/>
          <a:p>
            <a:r>
              <a:rPr lang="sv-SE" dirty="0" smtClean="0"/>
              <a:t>Vad är resultatet?</a:t>
            </a:r>
            <a:endParaRPr lang="sv-SE" dirty="0"/>
          </a:p>
        </p:txBody>
      </p:sp>
    </p:spTree>
    <p:extLst>
      <p:ext uri="{BB962C8B-B14F-4D97-AF65-F5344CB8AC3E}">
        <p14:creationId xmlns:p14="http://schemas.microsoft.com/office/powerpoint/2010/main" val="4122867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100877" y="1974071"/>
            <a:ext cx="2719010" cy="1246495"/>
          </a:xfrm>
          <a:prstGeom prst="rect">
            <a:avLst/>
          </a:prstGeom>
          <a:noFill/>
        </p:spPr>
        <p:txBody>
          <a:bodyPr wrap="square" rtlCol="0">
            <a:spAutoFit/>
          </a:bodyPr>
          <a:lstStyle/>
          <a:p>
            <a:pPr>
              <a:lnSpc>
                <a:spcPts val="1450"/>
              </a:lnSpc>
              <a:spcBef>
                <a:spcPts val="900"/>
              </a:spcBef>
              <a:spcAft>
                <a:spcPts val="0"/>
              </a:spcAft>
            </a:pPr>
            <a:r>
              <a:rPr lang="sv-SE" sz="1100" b="1" dirty="0" err="1" smtClean="0">
                <a:latin typeface="Calibri" panose="020F0502020204030204" pitchFamily="34" charset="0"/>
                <a:cs typeface="Calibri" panose="020F0502020204030204" pitchFamily="34" charset="0"/>
              </a:rPr>
              <a:t>Vad:et</a:t>
            </a:r>
            <a:r>
              <a:rPr lang="sv-SE" sz="1100" b="1" dirty="0" smtClean="0">
                <a:latin typeface="Calibri" panose="020F0502020204030204" pitchFamily="34" charset="0"/>
                <a:cs typeface="Calibri" panose="020F0502020204030204" pitchFamily="34" charset="0"/>
              </a:rPr>
              <a:t> </a:t>
            </a:r>
            <a:r>
              <a:rPr lang="sv-SE" sz="1100" dirty="0" smtClean="0">
                <a:latin typeface="Calibri" panose="020F0502020204030204" pitchFamily="34" charset="0"/>
                <a:cs typeface="Calibri" panose="020F0502020204030204" pitchFamily="34" charset="0"/>
              </a:rPr>
              <a:t>beskriver vad </a:t>
            </a:r>
            <a:r>
              <a:rPr lang="sv-SE" sz="1100" i="1" dirty="0" smtClean="0">
                <a:latin typeface="Calibri" panose="020F0502020204030204" pitchFamily="34" charset="0"/>
                <a:cs typeface="Calibri" panose="020F0502020204030204" pitchFamily="34" charset="0"/>
              </a:rPr>
              <a:t>aspekten </a:t>
            </a:r>
            <a:r>
              <a:rPr lang="sv-SE" sz="1100" dirty="0" smtClean="0">
                <a:latin typeface="Calibri" panose="020F0502020204030204" pitchFamily="34" charset="0"/>
                <a:cs typeface="Calibri" panose="020F0502020204030204" pitchFamily="34" charset="0"/>
              </a:rPr>
              <a:t>omfattar. Beskrivningen ska stödja aktören att identifiera roller och funktioner inom den egna organisation som berörs, samt vara ett stöd i utformandet av mål och syfte för en övning.</a:t>
            </a:r>
            <a:endParaRPr lang="sv-SE" sz="1100" dirty="0">
              <a:latin typeface="Calibri" panose="020F0502020204030204" pitchFamily="34" charset="0"/>
              <a:cs typeface="Calibri" panose="020F0502020204030204" pitchFamily="34" charset="0"/>
            </a:endParaRPr>
          </a:p>
        </p:txBody>
      </p:sp>
      <p:sp>
        <p:nvSpPr>
          <p:cNvPr id="17" name="textruta 16"/>
          <p:cNvSpPr txBox="1"/>
          <p:nvPr/>
        </p:nvSpPr>
        <p:spPr>
          <a:xfrm>
            <a:off x="9464931" y="2284651"/>
            <a:ext cx="2554791" cy="1246495"/>
          </a:xfrm>
          <a:prstGeom prst="rect">
            <a:avLst/>
          </a:prstGeom>
          <a:noFill/>
        </p:spPr>
        <p:txBody>
          <a:bodyPr wrap="square" rtlCol="0">
            <a:spAutoFit/>
          </a:bodyPr>
          <a:lstStyle/>
          <a:p>
            <a:pPr>
              <a:lnSpc>
                <a:spcPts val="1450"/>
              </a:lnSpc>
              <a:spcBef>
                <a:spcPts val="900"/>
              </a:spcBef>
              <a:spcAft>
                <a:spcPts val="0"/>
              </a:spcAft>
            </a:pPr>
            <a:r>
              <a:rPr lang="sv-SE" sz="1100" b="1" dirty="0" err="1">
                <a:latin typeface="Calibri" panose="020F0502020204030204" pitchFamily="34" charset="0"/>
                <a:cs typeface="Calibri" panose="020F0502020204030204" pitchFamily="34" charset="0"/>
              </a:rPr>
              <a:t>Hur:et</a:t>
            </a:r>
            <a:r>
              <a:rPr lang="sv-SE" sz="1100" b="1" dirty="0">
                <a:latin typeface="Calibri" panose="020F0502020204030204" pitchFamily="34" charset="0"/>
                <a:cs typeface="Calibri" panose="020F0502020204030204" pitchFamily="34" charset="0"/>
              </a:rPr>
              <a:t> </a:t>
            </a:r>
            <a:r>
              <a:rPr lang="sv-SE" sz="1100" b="1" dirty="0" smtClean="0">
                <a:latin typeface="Calibri" panose="020F0502020204030204" pitchFamily="34" charset="0"/>
                <a:cs typeface="Calibri" panose="020F0502020204030204" pitchFamily="34" charset="0"/>
              </a:rPr>
              <a:t> </a:t>
            </a:r>
            <a:r>
              <a:rPr lang="sv-SE" sz="1100" dirty="0" smtClean="0">
                <a:latin typeface="Calibri" panose="020F0502020204030204" pitchFamily="34" charset="0"/>
                <a:cs typeface="Calibri" panose="020F0502020204030204" pitchFamily="34" charset="0"/>
              </a:rPr>
              <a:t>ska ge förslag på hur man kan inkludera </a:t>
            </a:r>
            <a:r>
              <a:rPr lang="sv-SE" sz="1100" i="1" dirty="0">
                <a:latin typeface="Calibri" panose="020F0502020204030204" pitchFamily="34" charset="0"/>
                <a:cs typeface="Calibri" panose="020F0502020204030204" pitchFamily="34" charset="0"/>
              </a:rPr>
              <a:t>Aktörsgemensam </a:t>
            </a:r>
            <a:r>
              <a:rPr lang="sv-SE" sz="1100" i="1" dirty="0" smtClean="0">
                <a:latin typeface="Calibri" panose="020F0502020204030204" pitchFamily="34" charset="0"/>
                <a:cs typeface="Calibri" panose="020F0502020204030204" pitchFamily="34" charset="0"/>
              </a:rPr>
              <a:t>samverkan </a:t>
            </a:r>
            <a:r>
              <a:rPr lang="sv-SE" sz="1100" dirty="0" smtClean="0">
                <a:latin typeface="Calibri" panose="020F0502020204030204" pitchFamily="34" charset="0"/>
                <a:cs typeface="Calibri" panose="020F0502020204030204" pitchFamily="34" charset="0"/>
              </a:rPr>
              <a:t>i en samverkansövning genom aktiviteter och uppgifter som ska utföras för att öva just denna förmåga. Informationen kan även användas som input till ett scenario.</a:t>
            </a:r>
            <a:endParaRPr lang="sv-SE" sz="1100" dirty="0">
              <a:latin typeface="Calibri" panose="020F0502020204030204" pitchFamily="34" charset="0"/>
              <a:cs typeface="Calibri" panose="020F0502020204030204" pitchFamily="34" charset="0"/>
            </a:endParaRPr>
          </a:p>
        </p:txBody>
      </p:sp>
      <p:sp>
        <p:nvSpPr>
          <p:cNvPr id="18" name="textruta 17"/>
          <p:cNvSpPr txBox="1"/>
          <p:nvPr/>
        </p:nvSpPr>
        <p:spPr>
          <a:xfrm>
            <a:off x="87532" y="4085843"/>
            <a:ext cx="2719009" cy="1054135"/>
          </a:xfrm>
          <a:prstGeom prst="rect">
            <a:avLst/>
          </a:prstGeom>
          <a:noFill/>
        </p:spPr>
        <p:txBody>
          <a:bodyPr wrap="square" rtlCol="0">
            <a:spAutoFit/>
          </a:bodyPr>
          <a:lstStyle/>
          <a:p>
            <a:pPr>
              <a:lnSpc>
                <a:spcPts val="1450"/>
              </a:lnSpc>
              <a:spcBef>
                <a:spcPts val="900"/>
              </a:spcBef>
            </a:pPr>
            <a:r>
              <a:rPr lang="sv-SE" sz="1100" b="1" dirty="0" smtClean="0">
                <a:latin typeface="Calibri" panose="020F0502020204030204" pitchFamily="34" charset="0"/>
                <a:cs typeface="Times New Roman" panose="02020603050405020304" pitchFamily="18" charset="0"/>
              </a:rPr>
              <a:t>U</a:t>
            </a:r>
            <a:r>
              <a:rPr lang="sv-SE" sz="1100" b="1" dirty="0" smtClean="0">
                <a:latin typeface="Calibri" panose="020F0502020204030204" pitchFamily="34" charset="0"/>
                <a:ea typeface="Times New Roman" panose="02020603050405020304" pitchFamily="18" charset="0"/>
                <a:cs typeface="Times New Roman" panose="02020603050405020304" pitchFamily="18" charset="0"/>
              </a:rPr>
              <a:t>tbildning som stöd:</a:t>
            </a:r>
            <a:r>
              <a:rPr lang="sv-SE" sz="1100" dirty="0" smtClean="0">
                <a:latin typeface="Calibri" panose="020F0502020204030204" pitchFamily="34" charset="0"/>
                <a:ea typeface="Times New Roman" panose="02020603050405020304" pitchFamily="18" charset="0"/>
                <a:cs typeface="Times New Roman" panose="02020603050405020304" pitchFamily="18" charset="0"/>
              </a:rPr>
              <a:t> </a:t>
            </a:r>
            <a:r>
              <a:rPr lang="sv-SE" sz="1100" dirty="0">
                <a:latin typeface="Calibri" panose="020F0502020204030204" pitchFamily="34" charset="0"/>
                <a:cs typeface="Calibri" panose="020F0502020204030204" pitchFamily="34" charset="0"/>
              </a:rPr>
              <a:t>b</a:t>
            </a:r>
            <a:r>
              <a:rPr lang="sv-SE" sz="1100" dirty="0" smtClean="0">
                <a:latin typeface="Calibri" panose="020F0502020204030204" pitchFamily="34" charset="0"/>
                <a:cs typeface="Calibri" panose="020F0502020204030204" pitchFamily="34" charset="0"/>
              </a:rPr>
              <a:t>eskriver kopplingen till relevanta utbildningar</a:t>
            </a:r>
            <a:r>
              <a:rPr lang="sv-SE" sz="1100" dirty="0">
                <a:latin typeface="Calibri" panose="020F0502020204030204" pitchFamily="34" charset="0"/>
                <a:cs typeface="Times New Roman" panose="02020603050405020304" pitchFamily="18" charset="0"/>
              </a:rPr>
              <a:t> </a:t>
            </a:r>
            <a:r>
              <a:rPr lang="sv-SE" sz="1100" dirty="0" smtClean="0">
                <a:latin typeface="Calibri" panose="020F0502020204030204" pitchFamily="34" charset="0"/>
                <a:cs typeface="Times New Roman" panose="02020603050405020304" pitchFamily="18" charset="0"/>
              </a:rPr>
              <a:t>för </a:t>
            </a:r>
            <a:r>
              <a:rPr lang="sv-SE" sz="1100" smtClean="0">
                <a:latin typeface="Calibri" panose="020F0502020204030204" pitchFamily="34" charset="0"/>
                <a:cs typeface="Times New Roman" panose="02020603050405020304" pitchFamily="18" charset="0"/>
              </a:rPr>
              <a:t>denna aspekt. </a:t>
            </a:r>
            <a:r>
              <a:rPr lang="sv-SE" sz="1100" dirty="0" smtClean="0">
                <a:latin typeface="Calibri" panose="020F0502020204030204" pitchFamily="34" charset="0"/>
                <a:cs typeface="Calibri" panose="020F0502020204030204" pitchFamily="34" charset="0"/>
              </a:rPr>
              <a:t>Att kombinera övning och utbildning stärker </a:t>
            </a:r>
            <a:r>
              <a:rPr lang="sv-SE" sz="1100" smtClean="0">
                <a:latin typeface="Calibri" panose="020F0502020204030204" pitchFamily="34" charset="0"/>
                <a:cs typeface="Calibri" panose="020F0502020204030204" pitchFamily="34" charset="0"/>
              </a:rPr>
              <a:t>aktörens förmågeutveckling. </a:t>
            </a:r>
            <a:r>
              <a:rPr lang="sv-SE" sz="1100" dirty="0" smtClean="0">
                <a:latin typeface="Calibri" panose="020F0502020204030204" pitchFamily="34" charset="0"/>
                <a:cs typeface="Calibri" panose="020F0502020204030204" pitchFamily="34" charset="0"/>
              </a:rPr>
              <a:t>En utbildning kan planeras i anslutning till en övning.</a:t>
            </a:r>
            <a:endParaRPr lang="sv-SE" sz="1100" dirty="0">
              <a:latin typeface="Calibri" panose="020F0502020204030204" pitchFamily="34" charset="0"/>
              <a:cs typeface="Calibri" panose="020F0502020204030204" pitchFamily="34" charset="0"/>
            </a:endParaRPr>
          </a:p>
        </p:txBody>
      </p:sp>
      <p:sp>
        <p:nvSpPr>
          <p:cNvPr id="19" name="textruta 18"/>
          <p:cNvSpPr txBox="1"/>
          <p:nvPr/>
        </p:nvSpPr>
        <p:spPr>
          <a:xfrm>
            <a:off x="9464931" y="4758758"/>
            <a:ext cx="2674432" cy="1235659"/>
          </a:xfrm>
          <a:prstGeom prst="rect">
            <a:avLst/>
          </a:prstGeom>
          <a:noFill/>
        </p:spPr>
        <p:txBody>
          <a:bodyPr wrap="square" rtlCol="0">
            <a:spAutoFit/>
          </a:bodyPr>
          <a:lstStyle/>
          <a:p>
            <a:pPr>
              <a:lnSpc>
                <a:spcPts val="1450"/>
              </a:lnSpc>
              <a:spcBef>
                <a:spcPts val="900"/>
              </a:spcBef>
              <a:spcAft>
                <a:spcPts val="0"/>
              </a:spcAft>
            </a:pPr>
            <a:r>
              <a:rPr lang="sv-SE" sz="1100" dirty="0" smtClean="0">
                <a:latin typeface="Calibri" panose="020F0502020204030204" pitchFamily="34" charset="0"/>
                <a:cs typeface="Calibri" panose="020F0502020204030204" pitchFamily="34" charset="0"/>
              </a:rPr>
              <a:t>Koppling till </a:t>
            </a:r>
            <a:r>
              <a:rPr lang="sv-SE" sz="1100" b="1" dirty="0" smtClean="0">
                <a:latin typeface="Calibri" panose="020F0502020204030204" pitchFamily="34" charset="0"/>
                <a:cs typeface="Calibri" panose="020F0502020204030204" pitchFamily="34" charset="0"/>
              </a:rPr>
              <a:t>publikationer</a:t>
            </a:r>
            <a:r>
              <a:rPr lang="sv-SE" sz="1100" dirty="0" smtClean="0">
                <a:latin typeface="Calibri" panose="020F0502020204030204" pitchFamily="34" charset="0"/>
                <a:cs typeface="Calibri" panose="020F0502020204030204" pitchFamily="34" charset="0"/>
              </a:rPr>
              <a:t> </a:t>
            </a:r>
            <a:r>
              <a:rPr lang="sv-SE" sz="1100" smtClean="0">
                <a:latin typeface="Calibri" panose="020F0502020204030204" pitchFamily="34" charset="0"/>
                <a:cs typeface="Calibri" panose="020F0502020204030204" pitchFamily="34" charset="0"/>
              </a:rPr>
              <a:t>som t.ex. </a:t>
            </a:r>
            <a:r>
              <a:rPr lang="sv-SE" sz="1100" dirty="0" smtClean="0">
                <a:latin typeface="Calibri" panose="020F0502020204030204" pitchFamily="34" charset="0"/>
                <a:cs typeface="Calibri" panose="020F0502020204030204" pitchFamily="34" charset="0"/>
              </a:rPr>
              <a:t>Gemensamma Grunder, ska vara ett stöd i planeringen, genomförandet </a:t>
            </a:r>
            <a:r>
              <a:rPr lang="sv-SE" sz="1100" smtClean="0">
                <a:latin typeface="Calibri" panose="020F0502020204030204" pitchFamily="34" charset="0"/>
                <a:cs typeface="Calibri" panose="020F0502020204030204" pitchFamily="34" charset="0"/>
              </a:rPr>
              <a:t>och utvärderingen </a:t>
            </a:r>
            <a:r>
              <a:rPr lang="sv-SE" sz="1100" dirty="0" smtClean="0">
                <a:latin typeface="Calibri" panose="020F0502020204030204" pitchFamily="34" charset="0"/>
                <a:cs typeface="Calibri" panose="020F0502020204030204" pitchFamily="34" charset="0"/>
              </a:rPr>
              <a:t>av övningen. Informationen kan användas som bedömningskriterier vid utvärderingen </a:t>
            </a:r>
          </a:p>
        </p:txBody>
      </p:sp>
      <p:sp>
        <p:nvSpPr>
          <p:cNvPr id="20" name="textruta 19"/>
          <p:cNvSpPr txBox="1"/>
          <p:nvPr/>
        </p:nvSpPr>
        <p:spPr>
          <a:xfrm>
            <a:off x="176378" y="5670546"/>
            <a:ext cx="2066307" cy="669414"/>
          </a:xfrm>
          <a:prstGeom prst="rect">
            <a:avLst/>
          </a:prstGeom>
          <a:noFill/>
        </p:spPr>
        <p:txBody>
          <a:bodyPr wrap="square" rtlCol="0">
            <a:spAutoFit/>
          </a:bodyPr>
          <a:lstStyle/>
          <a:p>
            <a:pPr>
              <a:lnSpc>
                <a:spcPts val="1450"/>
              </a:lnSpc>
              <a:spcBef>
                <a:spcPts val="900"/>
              </a:spcBef>
              <a:spcAft>
                <a:spcPts val="0"/>
              </a:spcAft>
            </a:pPr>
            <a:r>
              <a:rPr lang="sv-SE" sz="1100" b="1" dirty="0" smtClean="0">
                <a:latin typeface="Calibri" panose="020F0502020204030204" pitchFamily="34" charset="0"/>
                <a:cs typeface="Calibri" panose="020F0502020204030204" pitchFamily="34" charset="0"/>
              </a:rPr>
              <a:t>Källa: </a:t>
            </a:r>
            <a:r>
              <a:rPr lang="sv-SE" sz="1100" dirty="0" smtClean="0">
                <a:latin typeface="Calibri" panose="020F0502020204030204" pitchFamily="34" charset="0"/>
                <a:cs typeface="Calibri" panose="020F0502020204030204" pitchFamily="34" charset="0"/>
              </a:rPr>
              <a:t>Beskriver vilka källor som legat till grund för framtagning av denna till denna aspekt</a:t>
            </a:r>
            <a:endParaRPr lang="sv-SE" sz="1100" dirty="0">
              <a:latin typeface="Calibri" panose="020F0502020204030204" pitchFamily="34" charset="0"/>
              <a:cs typeface="Calibri" panose="020F0502020204030204" pitchFamily="34" charset="0"/>
            </a:endParaRPr>
          </a:p>
        </p:txBody>
      </p:sp>
      <p:cxnSp>
        <p:nvCxnSpPr>
          <p:cNvPr id="27" name="Vinklad koppling 26"/>
          <p:cNvCxnSpPr/>
          <p:nvPr/>
        </p:nvCxnSpPr>
        <p:spPr>
          <a:xfrm flipV="1">
            <a:off x="2776577" y="4406847"/>
            <a:ext cx="688221" cy="1"/>
          </a:xfrm>
          <a:prstGeom prst="bentConnector3">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Vinklad koppling 27"/>
          <p:cNvCxnSpPr/>
          <p:nvPr/>
        </p:nvCxnSpPr>
        <p:spPr>
          <a:xfrm flipV="1">
            <a:off x="2740125" y="2278892"/>
            <a:ext cx="688221" cy="1"/>
          </a:xfrm>
          <a:prstGeom prst="bentConnector3">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ak pilkoppling 33"/>
          <p:cNvCxnSpPr>
            <a:stCxn id="17" idx="1"/>
          </p:cNvCxnSpPr>
          <p:nvPr/>
        </p:nvCxnSpPr>
        <p:spPr>
          <a:xfrm flipH="1">
            <a:off x="8927561" y="2907899"/>
            <a:ext cx="537370" cy="5307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Rak pilkoppling 35"/>
          <p:cNvCxnSpPr/>
          <p:nvPr/>
        </p:nvCxnSpPr>
        <p:spPr>
          <a:xfrm flipH="1">
            <a:off x="8875325" y="5376587"/>
            <a:ext cx="534604" cy="325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Rak pilkoppling 39"/>
          <p:cNvCxnSpPr/>
          <p:nvPr/>
        </p:nvCxnSpPr>
        <p:spPr>
          <a:xfrm>
            <a:off x="2242685" y="5808372"/>
            <a:ext cx="1080064" cy="19688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4" name="Rubrik 2"/>
          <p:cNvSpPr txBox="1">
            <a:spLocks/>
          </p:cNvSpPr>
          <p:nvPr/>
        </p:nvSpPr>
        <p:spPr>
          <a:xfrm>
            <a:off x="1190523" y="818463"/>
            <a:ext cx="8580582" cy="9663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r>
              <a:rPr lang="sv-SE" dirty="0"/>
              <a:t>Hur ska jag använda Övningsinriktningen?</a:t>
            </a:r>
          </a:p>
        </p:txBody>
      </p:sp>
      <p:pic>
        <p:nvPicPr>
          <p:cNvPr id="11" name="Bildobjekt 10"/>
          <p:cNvPicPr>
            <a:picLocks noChangeAspect="1"/>
          </p:cNvPicPr>
          <p:nvPr/>
        </p:nvPicPr>
        <p:blipFill>
          <a:blip r:embed="rId3"/>
          <a:stretch>
            <a:fillRect/>
          </a:stretch>
        </p:blipFill>
        <p:spPr>
          <a:xfrm>
            <a:off x="3513079" y="1590425"/>
            <a:ext cx="5109030" cy="5174760"/>
          </a:xfrm>
          <a:prstGeom prst="rect">
            <a:avLst/>
          </a:prstGeom>
        </p:spPr>
      </p:pic>
    </p:spTree>
    <p:extLst>
      <p:ext uri="{BB962C8B-B14F-4D97-AF65-F5344CB8AC3E}">
        <p14:creationId xmlns:p14="http://schemas.microsoft.com/office/powerpoint/2010/main" val="3440531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9350" y="276993"/>
            <a:ext cx="8580582" cy="966397"/>
          </a:xfrm>
        </p:spPr>
        <p:txBody>
          <a:bodyPr/>
          <a:lstStyle/>
          <a:p>
            <a:r>
              <a:rPr lang="sv-SE" dirty="0" smtClean="0"/>
              <a:t>Frågor &amp; svar*</a:t>
            </a:r>
            <a:endParaRPr lang="sv-SE" dirty="0"/>
          </a:p>
        </p:txBody>
      </p:sp>
      <p:sp>
        <p:nvSpPr>
          <p:cNvPr id="3" name="Platshållare för innehåll 2"/>
          <p:cNvSpPr>
            <a:spLocks noGrp="1"/>
          </p:cNvSpPr>
          <p:nvPr>
            <p:ph idx="1"/>
          </p:nvPr>
        </p:nvSpPr>
        <p:spPr>
          <a:xfrm>
            <a:off x="844250" y="972782"/>
            <a:ext cx="10801650" cy="3601527"/>
          </a:xfrm>
        </p:spPr>
        <p:txBody>
          <a:bodyPr/>
          <a:lstStyle/>
          <a:p>
            <a:pPr marL="342900" indent="-342900">
              <a:buFont typeface="+mj-lt"/>
              <a:buAutoNum type="arabicPeriod"/>
            </a:pPr>
            <a:r>
              <a:rPr lang="sv-SE" sz="1400" dirty="0" smtClean="0"/>
              <a:t>Hur kan min organisation använda Övningsinriktningen praktiskt vid en övning?</a:t>
            </a:r>
          </a:p>
          <a:p>
            <a:pPr marL="342900" indent="-342900">
              <a:buFont typeface="+mj-lt"/>
              <a:buAutoNum type="arabicPeriod"/>
            </a:pPr>
            <a:r>
              <a:rPr lang="sv-SE" sz="1400" dirty="0" smtClean="0"/>
              <a:t>Måste min organisation följa Övningsinriktningen?</a:t>
            </a:r>
          </a:p>
          <a:p>
            <a:pPr marL="342900" indent="-342900">
              <a:buFont typeface="+mj-lt"/>
              <a:buAutoNum type="arabicPeriod"/>
            </a:pPr>
            <a:r>
              <a:rPr lang="sv-SE" sz="1400" dirty="0" smtClean="0"/>
              <a:t>Måste vi öva allt som ingår i Övningsinriktningen?</a:t>
            </a:r>
          </a:p>
          <a:p>
            <a:pPr marL="342900" indent="-342900">
              <a:buFont typeface="+mj-lt"/>
              <a:buAutoNum type="arabicPeriod"/>
            </a:pPr>
            <a:r>
              <a:rPr lang="sv-SE" sz="1400" dirty="0" smtClean="0"/>
              <a:t>Vad är det för skillnad på Övningsinriktningen och Övningsstrategin?</a:t>
            </a:r>
          </a:p>
          <a:p>
            <a:pPr marL="342900" indent="-342900">
              <a:buFont typeface="+mj-lt"/>
              <a:buAutoNum type="arabicPeriod"/>
            </a:pPr>
            <a:r>
              <a:rPr lang="sv-SE" sz="1400" dirty="0"/>
              <a:t>Är aspekterna i prioriteringsordning</a:t>
            </a:r>
            <a:r>
              <a:rPr lang="sv-SE" sz="1400" dirty="0" smtClean="0"/>
              <a:t>?</a:t>
            </a:r>
          </a:p>
          <a:p>
            <a:pPr marL="342900" indent="-342900">
              <a:buFont typeface="+mj-lt"/>
              <a:buAutoNum type="arabicPeriod"/>
            </a:pPr>
            <a:r>
              <a:rPr lang="sv-SE" sz="1400" dirty="0"/>
              <a:t>Är olika aspekter </a:t>
            </a:r>
            <a:r>
              <a:rPr lang="sv-SE" sz="1400" dirty="0" smtClean="0"/>
              <a:t>kopplade </a:t>
            </a:r>
            <a:r>
              <a:rPr lang="sv-SE" sz="1400" dirty="0"/>
              <a:t>till en specifik prioriterad förmåga</a:t>
            </a:r>
            <a:r>
              <a:rPr lang="sv-SE" sz="1400" dirty="0" smtClean="0"/>
              <a:t>?</a:t>
            </a:r>
            <a:endParaRPr lang="sv-SE" sz="1400" dirty="0"/>
          </a:p>
          <a:p>
            <a:pPr marL="342900" indent="-342900">
              <a:buFont typeface="+mj-lt"/>
              <a:buAutoNum type="arabicPeriod"/>
            </a:pPr>
            <a:r>
              <a:rPr lang="sv-SE" sz="1400" dirty="0" smtClean="0"/>
              <a:t>Varför är den inte mer inriktande?</a:t>
            </a:r>
          </a:p>
          <a:p>
            <a:pPr marL="342900" indent="-342900">
              <a:buFont typeface="+mj-lt"/>
              <a:buAutoNum type="arabicPeriod"/>
            </a:pPr>
            <a:r>
              <a:rPr lang="sv-SE" sz="1400" dirty="0" smtClean="0"/>
              <a:t>Vad </a:t>
            </a:r>
            <a:r>
              <a:rPr lang="sv-SE" sz="1400" dirty="0"/>
              <a:t>är det för skillnad </a:t>
            </a:r>
            <a:r>
              <a:rPr lang="sv-SE" sz="1400" dirty="0" smtClean="0">
                <a:solidFill>
                  <a:schemeClr val="tx1"/>
                </a:solidFill>
              </a:rPr>
              <a:t>mellan</a:t>
            </a:r>
            <a:r>
              <a:rPr lang="sv-SE" sz="1400" dirty="0" smtClean="0"/>
              <a:t> </a:t>
            </a:r>
            <a:r>
              <a:rPr lang="sv-SE" sz="1400" dirty="0"/>
              <a:t>en aspekt och en </a:t>
            </a:r>
            <a:r>
              <a:rPr lang="sv-SE" sz="1400" dirty="0" smtClean="0"/>
              <a:t>förmåga?</a:t>
            </a:r>
          </a:p>
          <a:p>
            <a:pPr marL="342900" indent="-342900">
              <a:buFont typeface="+mj-lt"/>
              <a:buAutoNum type="arabicPeriod"/>
            </a:pPr>
            <a:r>
              <a:rPr lang="sv-SE" sz="1400" dirty="0" smtClean="0"/>
              <a:t>Hur </a:t>
            </a:r>
            <a:r>
              <a:rPr lang="sv-SE" sz="1400" dirty="0"/>
              <a:t>synkar Övningsinriktningen med andra inriktningsdokument</a:t>
            </a:r>
            <a:r>
              <a:rPr lang="sv-SE" sz="1400" dirty="0" smtClean="0"/>
              <a:t>?</a:t>
            </a:r>
          </a:p>
          <a:p>
            <a:pPr marL="342900" indent="-342900">
              <a:buFont typeface="+mj-lt"/>
              <a:buAutoNum type="arabicPeriod"/>
            </a:pPr>
            <a:r>
              <a:rPr lang="sv-SE" sz="1400" dirty="0" smtClean="0"/>
              <a:t>Hur värderar jag en övad förmåga?</a:t>
            </a:r>
          </a:p>
          <a:p>
            <a:pPr marL="342900" indent="-342900">
              <a:buFont typeface="+mj-lt"/>
              <a:buAutoNum type="arabicPeriod"/>
            </a:pPr>
            <a:r>
              <a:rPr lang="sv-SE" sz="1400" dirty="0" smtClean="0"/>
              <a:t>Vem är målgruppen?</a:t>
            </a:r>
          </a:p>
          <a:p>
            <a:pPr marL="342900" indent="-342900">
              <a:buFont typeface="+mj-lt"/>
              <a:buAutoNum type="arabicPeriod"/>
            </a:pPr>
            <a:r>
              <a:rPr lang="sv-SE" sz="1400" dirty="0" smtClean="0"/>
              <a:t>Vi befinner oss på olika nivåer </a:t>
            </a:r>
            <a:r>
              <a:rPr lang="sv-SE" sz="1400" dirty="0"/>
              <a:t>i </a:t>
            </a:r>
            <a:r>
              <a:rPr lang="sv-SE" sz="1400" dirty="0" smtClean="0"/>
              <a:t>förmågeutvecklingen, hur övar vi då?</a:t>
            </a:r>
            <a:endParaRPr lang="sv-SE" sz="1400" dirty="0"/>
          </a:p>
          <a:p>
            <a:pPr marL="342900" indent="-342900">
              <a:buFont typeface="+mj-lt"/>
              <a:buAutoNum type="arabicPeriod"/>
            </a:pPr>
            <a:r>
              <a:rPr lang="sv-SE" sz="1400" dirty="0" smtClean="0"/>
              <a:t>Omfattar de prioriterade förmågorna även Totalförsvarsplaneringen?</a:t>
            </a:r>
          </a:p>
          <a:p>
            <a:pPr marL="342900" indent="-342900">
              <a:buFont typeface="+mj-lt"/>
              <a:buAutoNum type="arabicPeriod"/>
            </a:pPr>
            <a:r>
              <a:rPr lang="sv-SE" sz="1400" dirty="0" smtClean="0"/>
              <a:t>Hur kan man </a:t>
            </a:r>
            <a:r>
              <a:rPr lang="sv-SE" sz="1400" dirty="0"/>
              <a:t>kombinera övningar och utbildningar</a:t>
            </a:r>
            <a:r>
              <a:rPr lang="sv-SE" sz="1400" dirty="0" smtClean="0"/>
              <a:t>?</a:t>
            </a:r>
          </a:p>
          <a:p>
            <a:pPr marL="342900" indent="-342900">
              <a:buFont typeface="+mj-lt"/>
              <a:buAutoNum type="arabicPeriod"/>
            </a:pPr>
            <a:r>
              <a:rPr lang="sv-SE" sz="1400" dirty="0" smtClean="0"/>
              <a:t>Var kan vi finna mer </a:t>
            </a:r>
            <a:r>
              <a:rPr lang="sv-SE" sz="1400" dirty="0"/>
              <a:t>stöd</a:t>
            </a:r>
            <a:r>
              <a:rPr lang="sv-SE" sz="1400" dirty="0" smtClean="0"/>
              <a:t>?</a:t>
            </a:r>
          </a:p>
          <a:p>
            <a:pPr marL="342900" indent="-342900">
              <a:buFont typeface="+mj-lt"/>
              <a:buAutoNum type="arabicPeriod"/>
            </a:pPr>
            <a:r>
              <a:rPr lang="sv-SE" sz="1400" dirty="0"/>
              <a:t>Kan min organisation få finansiellt stöd för att genomföra en övning</a:t>
            </a:r>
            <a:r>
              <a:rPr lang="sv-SE" sz="1400" dirty="0" smtClean="0"/>
              <a:t>?</a:t>
            </a:r>
          </a:p>
          <a:p>
            <a:pPr marL="342900" indent="-342900">
              <a:buFont typeface="+mj-lt"/>
              <a:buAutoNum type="arabicPeriod"/>
            </a:pPr>
            <a:r>
              <a:rPr lang="sv-SE" sz="1400" dirty="0" smtClean="0"/>
              <a:t>Hur följer ni upp Övningsinriktningen?</a:t>
            </a:r>
          </a:p>
        </p:txBody>
      </p:sp>
      <p:sp>
        <p:nvSpPr>
          <p:cNvPr id="4" name="textruta 3"/>
          <p:cNvSpPr txBox="1"/>
          <p:nvPr/>
        </p:nvSpPr>
        <p:spPr>
          <a:xfrm>
            <a:off x="9229974" y="6596390"/>
            <a:ext cx="1971427" cy="261610"/>
          </a:xfrm>
          <a:prstGeom prst="rect">
            <a:avLst/>
          </a:prstGeom>
          <a:noFill/>
        </p:spPr>
        <p:txBody>
          <a:bodyPr wrap="square" rtlCol="0">
            <a:spAutoFit/>
          </a:bodyPr>
          <a:lstStyle/>
          <a:p>
            <a:r>
              <a:rPr lang="sv-SE" sz="1100" dirty="0"/>
              <a:t>*</a:t>
            </a:r>
            <a:r>
              <a:rPr lang="sv-SE" sz="1100" dirty="0" smtClean="0"/>
              <a:t>se svar i anteckningsfältet</a:t>
            </a:r>
            <a:endParaRPr lang="sv-SE" sz="1100" dirty="0"/>
          </a:p>
        </p:txBody>
      </p:sp>
    </p:spTree>
    <p:extLst>
      <p:ext uri="{BB962C8B-B14F-4D97-AF65-F5344CB8AC3E}">
        <p14:creationId xmlns:p14="http://schemas.microsoft.com/office/powerpoint/2010/main" val="42731078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TotalTime>
  <Words>2092</Words>
  <Application>Microsoft Office PowerPoint</Application>
  <PresentationFormat>Bredbild</PresentationFormat>
  <Paragraphs>145</Paragraphs>
  <Slides>6</Slides>
  <Notes>6</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6</vt:i4>
      </vt:variant>
    </vt:vector>
  </HeadingPairs>
  <TitlesOfParts>
    <vt:vector size="13" baseType="lpstr">
      <vt:lpstr>Arial</vt:lpstr>
      <vt:lpstr>Calibri</vt:lpstr>
      <vt:lpstr>Century Gothic</vt:lpstr>
      <vt:lpstr>Georgia</vt:lpstr>
      <vt:lpstr>Times New Roman</vt:lpstr>
      <vt:lpstr>Verdana</vt:lpstr>
      <vt:lpstr>MSB PPT Egna</vt:lpstr>
      <vt:lpstr>Övningsinriktningen 2022-2026</vt:lpstr>
      <vt:lpstr>Vad är Övningsinriktningen?</vt:lpstr>
      <vt:lpstr>Hur har Övningsinriktningen tagits fram?</vt:lpstr>
      <vt:lpstr>Vad är resultatet?</vt:lpstr>
      <vt:lpstr>PowerPoint-presentation</vt:lpstr>
      <vt:lpstr>Frågor &amp; svar*</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Schenning Christina</dc:creator>
  <cp:lastModifiedBy>Bacic Anton</cp:lastModifiedBy>
  <cp:revision>268</cp:revision>
  <dcterms:created xsi:type="dcterms:W3CDTF">2020-05-11T09:32:21Z</dcterms:created>
  <dcterms:modified xsi:type="dcterms:W3CDTF">2022-02-02T10:12:15Z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ies>
</file>