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12"/>
  </p:notesMasterIdLst>
  <p:sldIdLst>
    <p:sldId id="584" r:id="rId5"/>
    <p:sldId id="374" r:id="rId6"/>
    <p:sldId id="583" r:id="rId7"/>
    <p:sldId id="380" r:id="rId8"/>
    <p:sldId id="301" r:id="rId9"/>
    <p:sldId id="546" r:id="rId10"/>
    <p:sldId id="582"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AF1885-52C3-F771-6F95-3423616390D3}" name="Emma Nilsson" initials="EN" userId="S::emma@advant.se::b8b68d02-0b1e-4898-a21a-450a2a0656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rgsson Gunilla" initials="GG" lastIdx="1" clrIdx="0">
    <p:extLst>
      <p:ext uri="{19B8F6BF-5375-455C-9EA6-DF929625EA0E}">
        <p15:presenceInfo xmlns:p15="http://schemas.microsoft.com/office/powerpoint/2012/main" userId="S-1-5-21-466509168-1772936955-2901788264-3093" providerId="AD"/>
      </p:ext>
    </p:extLst>
  </p:cmAuthor>
  <p:cmAuthor id="2" name="Lagerkvist Nina" initials="LN" lastIdx="21" clrIdx="1">
    <p:extLst>
      <p:ext uri="{19B8F6BF-5375-455C-9EA6-DF929625EA0E}">
        <p15:presenceInfo xmlns:p15="http://schemas.microsoft.com/office/powerpoint/2012/main" userId="S-1-5-21-466509168-1772936955-2901788264-29152" providerId="AD"/>
      </p:ext>
    </p:extLst>
  </p:cmAuthor>
  <p:cmAuthor id="3" name="Ilijazovic Selma" initials="IS" lastIdx="9" clrIdx="2">
    <p:extLst>
      <p:ext uri="{19B8F6BF-5375-455C-9EA6-DF929625EA0E}">
        <p15:presenceInfo xmlns:p15="http://schemas.microsoft.com/office/powerpoint/2012/main" userId="S-1-5-21-466509168-1772936955-2901788264-3787" providerId="AD"/>
      </p:ext>
    </p:extLst>
  </p:cmAuthor>
  <p:cmAuthor id="4" name="Gibson Kester" initials="GK" lastIdx="7" clrIdx="3">
    <p:extLst>
      <p:ext uri="{19B8F6BF-5375-455C-9EA6-DF929625EA0E}">
        <p15:presenceInfo xmlns:p15="http://schemas.microsoft.com/office/powerpoint/2012/main" userId="S-1-5-21-466509168-1772936955-2901788264-33664" providerId="AD"/>
      </p:ext>
    </p:extLst>
  </p:cmAuthor>
  <p:cmAuthor id="5" name="Dyberg-Ek Magnus" initials="DM" lastIdx="4" clrIdx="4">
    <p:extLst>
      <p:ext uri="{19B8F6BF-5375-455C-9EA6-DF929625EA0E}">
        <p15:presenceInfo xmlns:p15="http://schemas.microsoft.com/office/powerpoint/2012/main" userId="S-1-5-21-466509168-1772936955-2901788264-3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3E"/>
    <a:srgbClr val="4C4B45"/>
    <a:srgbClr val="E4E4E1"/>
    <a:srgbClr val="E4E4E2"/>
    <a:srgbClr val="727069"/>
    <a:srgbClr val="9A4E6F"/>
    <a:srgbClr val="EB6928"/>
    <a:srgbClr val="908F88"/>
    <a:srgbClr val="000000"/>
    <a:srgbClr val="822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0B250-9788-2C46-A776-1244AFA92CC1}" v="38" dt="2023-03-09T18:03:42.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62" autoAdjust="0"/>
    <p:restoredTop sz="83377" autoAdjust="0"/>
  </p:normalViewPr>
  <p:slideViewPr>
    <p:cSldViewPr snapToGrid="0" showGuides="1">
      <p:cViewPr varScale="1">
        <p:scale>
          <a:sx n="57" d="100"/>
          <a:sy n="57" d="100"/>
        </p:scale>
        <p:origin x="756" y="52"/>
      </p:cViewPr>
      <p:guideLst>
        <p:guide orient="horz" pos="420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5FB1A-AF1F-4AA6-AB86-BA30809691B0}" type="datetimeFigureOut">
              <a:rPr lang="sv-SE" smtClean="0"/>
              <a:t>2023-05-22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20DAA-7346-4896-8C53-2426603ADE6A}" type="slidenum">
              <a:rPr lang="sv-SE" smtClean="0"/>
              <a:t>‹#›</a:t>
            </a:fld>
            <a:endParaRPr lang="sv-SE"/>
          </a:p>
        </p:txBody>
      </p:sp>
    </p:spTree>
    <p:extLst>
      <p:ext uri="{BB962C8B-B14F-4D97-AF65-F5344CB8AC3E}">
        <p14:creationId xmlns:p14="http://schemas.microsoft.com/office/powerpoint/2010/main" val="396860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Civil preparedness includes both emergency preparedness and civil defence, which reinforce each other through joint coordination, planning and preparation. </a:t>
            </a:r>
            <a:endParaRPr lang="sv-S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level of crisis determines the scope of civil preparedness. Civil defence encompasses the whole of society, and many actors must collaborate in order to achieve the civil defence objectives, i.e. the capability to protect the population, safeguard the most important societal functions, maintain necessary supplies and contribute to the military defence in the event of an armed attack or war. A modern civil defence goes side by side with military defence contributing and strengthening the total defence. </a:t>
            </a:r>
            <a:endParaRPr lang="sv-S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Total defence are the measures needed to prepare society in case of an armed attack and war. The government can decide on a state of heightened alert to strengthen the country’s defence capabilities.  There are two levels of heightened alert, ‘high alert’ and ‘highest alert’. Highest alert prevails if Sweden is at war. Under the highest state of alert, total defence covers all of society’s activities that must be carried out. Total defence includes military activities (military defence) and civilian activities (civil defence). This includes protection of the population, security of supply and psychological defence.</a:t>
            </a:r>
            <a:endParaRPr lang="en-US" dirty="0" smtClean="0"/>
          </a:p>
        </p:txBody>
      </p:sp>
      <p:sp>
        <p:nvSpPr>
          <p:cNvPr id="4" name="Platshållare för bildnummer 3"/>
          <p:cNvSpPr>
            <a:spLocks noGrp="1"/>
          </p:cNvSpPr>
          <p:nvPr>
            <p:ph type="sldNum" sz="quarter" idx="10"/>
          </p:nvPr>
        </p:nvSpPr>
        <p:spPr/>
        <p:txBody>
          <a:bodyPr/>
          <a:lstStyle/>
          <a:p>
            <a:fld id="{BE020DAA-7346-4896-8C53-2426603ADE6A}" type="slidenum">
              <a:rPr lang="sv-SE" smtClean="0"/>
              <a:t>2</a:t>
            </a:fld>
            <a:endParaRPr lang="sv-SE" dirty="0"/>
          </a:p>
        </p:txBody>
      </p:sp>
    </p:spTree>
    <p:extLst>
      <p:ext uri="{BB962C8B-B14F-4D97-AF65-F5344CB8AC3E}">
        <p14:creationId xmlns:p14="http://schemas.microsoft.com/office/powerpoint/2010/main" val="151435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Civil defence includes all of the contingency preparations made by civilian actors in peacetime and required in the event of war. Civil defence includes command structures, the supply of energy, food (including drinking water) and electronic communications, as well as transport, financial services and health care for the needs of the population and of total defence. Many different actors are responsible for these activities: government agencies, municipalities, regions, businesses and voluntary organisations. The general public has an essential role to play. </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Numerous stakeholders must cooperate and work together to achieve the objectives of civil defence: XYZ </a:t>
            </a:r>
            <a:endParaRPr lang="sv-SE" sz="1200" baseline="0" dirty="0" smtClean="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20DAA-7346-4896-8C53-2426603ADE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92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Civil preparedness covers the whole of society, and requires the collaboration of many actors government agencies, municipalities, regions, industry and NGOs.</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Everyone who lives in Sweden shares a collective responsibility for our country's security and safety.</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4</a:t>
            </a:fld>
            <a:endParaRPr lang="sv-SE"/>
          </a:p>
        </p:txBody>
      </p:sp>
    </p:spTree>
    <p:extLst>
      <p:ext uri="{BB962C8B-B14F-4D97-AF65-F5344CB8AC3E}">
        <p14:creationId xmlns:p14="http://schemas.microsoft.com/office/powerpoint/2010/main" val="15504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The structural reform for civil preparedness identifies 10 civil preparedness sectors, 60 agencies with specific responsibilities for civil preparedness and 6 civil defence regions at a higher regional level. </a:t>
            </a:r>
            <a:endParaRPr lang="sv-S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Within each sector, there is an agency with sectoral responsibilities for civil preparedness. This involves developing civil preparedness within the sector, supporting the national civil preparedness agencies and ensuring coordination and cooperation with other relevant actors.</a:t>
            </a:r>
            <a:endParaRPr lang="sv-S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Swedish Civil Contingencies Agency (MSB) is responsible for ensuring that civil preparedness planning is on all administrative levels, national, regional and local. MSB and the Armed Forces are together responsible for a coherent total defence planning. </a:t>
            </a:r>
            <a:endParaRPr lang="sv-S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10 civil preparedness sectors are Economic security, Electronic communications and postal services, Energy supply, Financial services, Basic data, Health, medical care and welfare, Food supply and drinking water, Public order and security, Transport and Civil protection. MSB is responsible for the Civil protection sector.</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F7A4FDB-A40B-46CC-AFE2-4FC8AAD1EDEF}" type="slidenum">
              <a:rPr lang="sv-SE" smtClean="0"/>
              <a:t>5</a:t>
            </a:fld>
            <a:endParaRPr lang="sv-SE"/>
          </a:p>
        </p:txBody>
      </p:sp>
    </p:spTree>
    <p:extLst>
      <p:ext uri="{BB962C8B-B14F-4D97-AF65-F5344CB8AC3E}">
        <p14:creationId xmlns:p14="http://schemas.microsoft.com/office/powerpoint/2010/main" val="119322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950FB856-F939-49DE-8794-70AE1DC33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2F3BAD9-08CA-42DB-A133-FB98FB17BAAE}"/>
              </a:ext>
            </a:extLst>
          </p:cNvPr>
          <p:cNvSpPr>
            <a:spLocks noGrp="1"/>
          </p:cNvSpPr>
          <p:nvPr>
            <p:ph type="body" idx="1"/>
          </p:nvPr>
        </p:nvSpPr>
        <p:spPr/>
        <p:txBody>
          <a:bodyPr/>
          <a:lstStyle/>
          <a:p>
            <a:r>
              <a:rPr lang="en-GB" sz="1200" kern="1200" dirty="0" smtClean="0">
                <a:solidFill>
                  <a:schemeClr val="tx1"/>
                </a:solidFill>
                <a:effectLst/>
                <a:latin typeface="+mn-lt"/>
                <a:ea typeface="+mn-ea"/>
                <a:cs typeface="+mn-cs"/>
              </a:rPr>
              <a:t>There are other important areas for civil preparedness, which are not, formally identified as sectors. These support the civil preparedness work and are; </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Psychological defence – creates conditions for safeguarding an open and democratic society, free expression of </a:t>
            </a:r>
            <a:r>
              <a:rPr lang="en-GB" sz="1200" kern="1200" dirty="0" err="1" smtClean="0">
                <a:solidFill>
                  <a:schemeClr val="tx1"/>
                </a:solidFill>
                <a:effectLst/>
                <a:latin typeface="+mn-lt"/>
                <a:ea typeface="+mn-ea"/>
                <a:cs typeface="+mn-cs"/>
              </a:rPr>
              <a:t>opnion</a:t>
            </a:r>
            <a:r>
              <a:rPr lang="en-GB" sz="1200" kern="1200" dirty="0" smtClean="0">
                <a:solidFill>
                  <a:schemeClr val="tx1"/>
                </a:solidFill>
                <a:effectLst/>
                <a:latin typeface="+mn-lt"/>
                <a:ea typeface="+mn-ea"/>
                <a:cs typeface="+mn-cs"/>
              </a:rPr>
              <a:t> and Sweden´s freedom and independence as well as ensuring the people´s willingness to defend. </a:t>
            </a:r>
            <a:endParaRPr lang="sv-SE"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Compulsary</a:t>
            </a:r>
            <a:r>
              <a:rPr lang="en-GB" sz="1200" kern="1200" dirty="0" smtClean="0">
                <a:solidFill>
                  <a:schemeClr val="tx1"/>
                </a:solidFill>
                <a:effectLst/>
                <a:latin typeface="+mn-lt"/>
                <a:ea typeface="+mn-ea"/>
                <a:cs typeface="+mn-cs"/>
              </a:rPr>
              <a:t> school and preschool </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Migration </a:t>
            </a:r>
            <a:endParaRPr lang="sv-SE" sz="1200" kern="1200" dirty="0" smtClean="0">
              <a:solidFill>
                <a:schemeClr val="tx1"/>
              </a:solidFill>
              <a:effectLst/>
              <a:latin typeface="+mn-lt"/>
              <a:ea typeface="+mn-ea"/>
              <a:cs typeface="+mn-cs"/>
            </a:endParaRPr>
          </a:p>
        </p:txBody>
      </p:sp>
      <p:sp>
        <p:nvSpPr>
          <p:cNvPr id="28676" name="Platshållare för bildnummer 3">
            <a:extLst>
              <a:ext uri="{FF2B5EF4-FFF2-40B4-BE49-F238E27FC236}">
                <a16:creationId xmlns:a16="http://schemas.microsoft.com/office/drawing/2014/main" id="{5A65E3EC-8C20-4B6D-9028-D1E488C63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830074D-793E-4D82-9F95-FA4D0785EF0E}" type="slidenum">
              <a:rPr lang="sv-SE" altLang="sv-SE" smtClean="0">
                <a:latin typeface="Calibri" panose="020F0502020204030204" pitchFamily="34" charset="0"/>
              </a:rPr>
              <a:pPr fontAlgn="base">
                <a:spcBef>
                  <a:spcPct val="0"/>
                </a:spcBef>
                <a:spcAft>
                  <a:spcPct val="0"/>
                </a:spcAft>
              </a:pPr>
              <a:t>6</a:t>
            </a:fld>
            <a:endParaRPr lang="sv-SE" altLang="sv-SE">
              <a:latin typeface="Calibri" panose="020F0502020204030204" pitchFamily="34" charset="0"/>
            </a:endParaRPr>
          </a:p>
        </p:txBody>
      </p:sp>
    </p:spTree>
    <p:extLst>
      <p:ext uri="{BB962C8B-B14F-4D97-AF65-F5344CB8AC3E}">
        <p14:creationId xmlns:p14="http://schemas.microsoft.com/office/powerpoint/2010/main" val="198495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As mentioned before, the structural reform for civil preparedness also introduces 6 civil defence regions at a higher regional level. </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County Administrative Board in each of the six regions has added responsibilities for civil defence and coordination with the military defence. </a:t>
            </a:r>
            <a:endParaRPr lang="sv-SE" sz="1200" kern="1200" dirty="0" smtClean="0">
              <a:solidFill>
                <a:schemeClr val="tx1"/>
              </a:solidFill>
              <a:effectLst/>
              <a:latin typeface="+mn-lt"/>
              <a:ea typeface="+mn-ea"/>
              <a:cs typeface="+mn-cs"/>
            </a:endParaRPr>
          </a:p>
          <a:p>
            <a:endParaRPr lang="sv-SE" dirty="0" smtClean="0"/>
          </a:p>
          <a:p>
            <a:r>
              <a:rPr lang="sv-SE" dirty="0" smtClean="0"/>
              <a:t>Extra information</a:t>
            </a:r>
            <a:r>
              <a:rPr lang="sv-SE" baseline="0" dirty="0" smtClean="0"/>
              <a:t>; </a:t>
            </a:r>
          </a:p>
          <a:p>
            <a:r>
              <a:rPr lang="en-US" dirty="0" smtClean="0"/>
              <a:t>Sweden is divided into 21 counties. Political tasks at this level are undertaken on the one hand by the regional councils, whose decision-makers are directly elected by the people of the county and, on the other, by the county administrative boards which are government bodies in the counties (coordinate regional preparedness work and to conduct risk and vulnerability assessments, among others). Some public authorities also operate at regional and local levels, for example through county boards.</a:t>
            </a:r>
            <a:endParaRPr lang="sv-SE" dirty="0"/>
          </a:p>
        </p:txBody>
      </p:sp>
      <p:sp>
        <p:nvSpPr>
          <p:cNvPr id="4" name="Platshållare för bildnummer 3"/>
          <p:cNvSpPr>
            <a:spLocks noGrp="1"/>
          </p:cNvSpPr>
          <p:nvPr>
            <p:ph type="sldNum" sz="quarter" idx="5"/>
          </p:nvPr>
        </p:nvSpPr>
        <p:spPr/>
        <p:txBody>
          <a:bodyPr/>
          <a:lstStyle/>
          <a:p>
            <a:fld id="{D2680541-8477-8B44-8A81-194B4399C6D7}" type="slidenum">
              <a:rPr lang="sv-SE" smtClean="0"/>
              <a:t>7</a:t>
            </a:fld>
            <a:endParaRPr lang="sv-SE"/>
          </a:p>
        </p:txBody>
      </p:sp>
    </p:spTree>
    <p:extLst>
      <p:ext uri="{BB962C8B-B14F-4D97-AF65-F5344CB8AC3E}">
        <p14:creationId xmlns:p14="http://schemas.microsoft.com/office/powerpoint/2010/main" val="326977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1">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50" y="1368000"/>
            <a:ext cx="8941150" cy="1185077"/>
          </a:xfrm>
        </p:spPr>
        <p:txBody>
          <a:bodyPr anchor="b">
            <a:noAutofit/>
          </a:bodyPr>
          <a:lstStyle>
            <a:lvl1pPr algn="l">
              <a:defRPr sz="4000">
                <a:solidFill>
                  <a:srgbClr val="43433E"/>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416050" y="262749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descr="MSB Logotyp">
            <a:extLst>
              <a:ext uri="{FF2B5EF4-FFF2-40B4-BE49-F238E27FC236}">
                <a16:creationId xmlns:a16="http://schemas.microsoft.com/office/drawing/2014/main" id="{ADD14288-81FE-5FAF-98B4-88E942FD4EF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6634799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Rubrik, två delar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1256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Rektangel 5">
            <a:extLst>
              <a:ext uri="{FF2B5EF4-FFF2-40B4-BE49-F238E27FC236}">
                <a16:creationId xmlns:a16="http://schemas.microsoft.com/office/drawing/2014/main" id="{C375A683-87D7-9689-71C7-CA6422189595}"/>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7" name="Bildobjekt 6">
            <a:extLst>
              <a:ext uri="{FF2B5EF4-FFF2-40B4-BE49-F238E27FC236}">
                <a16:creationId xmlns:a16="http://schemas.microsoft.com/office/drawing/2014/main" id="{D0BFB7AC-C02F-FD70-72C9-28B04DA2CE66}"/>
              </a:ext>
              <a:ext uri="{C183D7F6-B498-43B3-948B-1728B52AA6E4}">
                <adec:decorative xmlns:adec="http://schemas.microsoft.com/office/drawing/2017/decorative" xmlns=""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425049365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kgrundbild med rubrik">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noFill/>
        </p:spPr>
        <p:txBody>
          <a:bodyPr>
            <a:normAutofit/>
          </a:bodyPr>
          <a:lstStyle>
            <a:lvl1pPr marL="0" indent="0" algn="ctr">
              <a:buNone/>
              <a:defRPr sz="1800">
                <a:solidFill>
                  <a:srgbClr val="000000"/>
                </a:solidFill>
              </a:defRPr>
            </a:lvl1pPr>
          </a:lstStyle>
          <a:p>
            <a:r>
              <a:rPr lang="sv-SE"/>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a:extLst>
              <a:ext uri="{FF2B5EF4-FFF2-40B4-BE49-F238E27FC236}">
                <a16:creationId xmlns:a16="http://schemas.microsoft.com/office/drawing/2014/main" id="{3D944658-BA69-AB03-6BC2-FEAFF980A725}"/>
              </a:ext>
            </a:extLst>
          </p:cNvPr>
          <p:cNvSpPr>
            <a:spLocks noGrp="1"/>
          </p:cNvSpPr>
          <p:nvPr>
            <p:ph type="ctrTitle" hasCustomPrompt="1"/>
            <p:custDataLst>
              <p:tags r:id="rId3"/>
            </p:custDataLst>
          </p:nvPr>
        </p:nvSpPr>
        <p:spPr>
          <a:xfrm>
            <a:off x="1416049" y="4124093"/>
            <a:ext cx="8872549" cy="1185077"/>
          </a:xfrm>
        </p:spPr>
        <p:txBody>
          <a:bodyPr anchor="b">
            <a:noAutofit/>
          </a:bodyPr>
          <a:lstStyle>
            <a:lvl1pPr algn="l">
              <a:defRPr sz="4000">
                <a:solidFill>
                  <a:srgbClr val="4C4B45"/>
                </a:solidFill>
              </a:defRPr>
            </a:lvl1pPr>
          </a:lstStyle>
          <a:p>
            <a:r>
              <a:rPr lang="sv-SE" dirty="0"/>
              <a:t>KLICKA HÄR FÖR ATT SKRIVA RUBRIK </a:t>
            </a:r>
          </a:p>
        </p:txBody>
      </p:sp>
      <p:sp>
        <p:nvSpPr>
          <p:cNvPr id="6" name="Platshållare för text 5">
            <a:extLst>
              <a:ext uri="{FF2B5EF4-FFF2-40B4-BE49-F238E27FC236}">
                <a16:creationId xmlns:a16="http://schemas.microsoft.com/office/drawing/2014/main" id="{461F7371-6574-1E79-28AA-863A5B0EC91D}"/>
              </a:ext>
            </a:extLst>
          </p:cNvPr>
          <p:cNvSpPr>
            <a:spLocks noGrp="1"/>
          </p:cNvSpPr>
          <p:nvPr>
            <p:ph type="body" sz="quarter" idx="11" hasCustomPrompt="1"/>
          </p:nvPr>
        </p:nvSpPr>
        <p:spPr>
          <a:xfrm>
            <a:off x="9850438" y="6442959"/>
            <a:ext cx="2165350" cy="216259"/>
          </a:xfrm>
        </p:spPr>
        <p:txBody>
          <a:bodyPr/>
          <a:lstStyle>
            <a:lvl1pPr marL="0" indent="0" algn="r">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Foto:</a:t>
            </a:r>
          </a:p>
        </p:txBody>
      </p:sp>
    </p:spTree>
    <p:extLst>
      <p:ext uri="{BB962C8B-B14F-4D97-AF65-F5344CB8AC3E}">
        <p14:creationId xmlns:p14="http://schemas.microsoft.com/office/powerpoint/2010/main" val="5758981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dirty="0"/>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22047049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sidhuvu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211243" y="1356689"/>
            <a:ext cx="9725698" cy="450995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1">
            <a:extLst>
              <a:ext uri="{FF2B5EF4-FFF2-40B4-BE49-F238E27FC236}">
                <a16:creationId xmlns:a16="http://schemas.microsoft.com/office/drawing/2014/main" id="{CFDF37AE-D14E-9E32-0F4D-FCC6F26268A6}"/>
              </a:ext>
            </a:extLst>
          </p:cNvPr>
          <p:cNvSpPr>
            <a:spLocks noGrp="1"/>
          </p:cNvSpPr>
          <p:nvPr>
            <p:ph type="title" hasCustomPrompt="1"/>
            <p:custDataLst>
              <p:tags r:id="rId3"/>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259801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vå delar och sidhuvud">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06168"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7792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vänster sida med text och sidhuvu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6994577" y="1140736"/>
            <a:ext cx="4300521" cy="943824"/>
          </a:xfrm>
        </p:spPr>
        <p:txBody>
          <a:bodyPr anchor="b"/>
          <a:lstStyle>
            <a:lvl1pPr>
              <a:defRPr sz="3200">
                <a:solidFill>
                  <a:srgbClr val="43433E"/>
                </a:solidFill>
              </a:defRPr>
            </a:lvl1pPr>
          </a:lstStyle>
          <a:p>
            <a:r>
              <a:rPr lang="sv-SE"/>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6994566" y="2258402"/>
            <a:ext cx="4300683" cy="3833813"/>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Platshållare för text 2">
            <a:extLst>
              <a:ext uri="{FF2B5EF4-FFF2-40B4-BE49-F238E27FC236}">
                <a16:creationId xmlns:a16="http://schemas.microsoft.com/office/drawing/2014/main" id="{AABEEE43-743E-D76B-9A3F-77E171BA2611}"/>
              </a:ext>
            </a:extLst>
          </p:cNvPr>
          <p:cNvSpPr>
            <a:spLocks noGrp="1"/>
          </p:cNvSpPr>
          <p:nvPr>
            <p:ph type="body" idx="11" hasCustomPrompt="1"/>
            <p:custDataLst>
              <p:tags r:id="rId5"/>
            </p:custDataLst>
          </p:nvPr>
        </p:nvSpPr>
        <p:spPr>
          <a:xfrm>
            <a:off x="6994566" y="231728"/>
            <a:ext cx="4953675" cy="277558"/>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10407628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höger sida med text och sidhuvu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1"/>
            </p:custDataLst>
          </p:nvPr>
        </p:nvSpPr>
        <p:spPr>
          <a:xfrm>
            <a:off x="6096000" y="0"/>
            <a:ext cx="6096001"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Platshållare för text 2">
            <a:extLst>
              <a:ext uri="{FF2B5EF4-FFF2-40B4-BE49-F238E27FC236}">
                <a16:creationId xmlns:a16="http://schemas.microsoft.com/office/drawing/2014/main" id="{16AFE845-6A57-DD1A-7516-7AED7FC8FA1F}"/>
              </a:ext>
              <a:ext uri="{C183D7F6-B498-43B3-948B-1728B52AA6E4}">
                <adec:decorative xmlns:adec="http://schemas.microsoft.com/office/drawing/2017/decorative" xmlns="" val="1"/>
              </a:ext>
            </a:extLst>
          </p:cNvPr>
          <p:cNvSpPr>
            <a:spLocks noGrp="1"/>
          </p:cNvSpPr>
          <p:nvPr>
            <p:ph type="body" idx="12" hasCustomPrompt="1"/>
            <p:custDataLst>
              <p:tags r:id="rId3"/>
            </p:custDataLst>
          </p:nvPr>
        </p:nvSpPr>
        <p:spPr>
          <a:xfrm>
            <a:off x="225974" y="231728"/>
            <a:ext cx="4971459"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C4B45"/>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5" name="Rubrik 1">
            <a:extLst>
              <a:ext uri="{FF2B5EF4-FFF2-40B4-BE49-F238E27FC236}">
                <a16:creationId xmlns:a16="http://schemas.microsoft.com/office/drawing/2014/main" id="{3A5614DF-677C-1786-4761-8E046EBA4474}"/>
              </a:ext>
            </a:extLst>
          </p:cNvPr>
          <p:cNvSpPr>
            <a:spLocks noGrp="1"/>
          </p:cNvSpPr>
          <p:nvPr>
            <p:ph type="title" hasCustomPrompt="1"/>
            <p:custDataLst>
              <p:tags r:id="rId4"/>
            </p:custDataLst>
          </p:nvPr>
        </p:nvSpPr>
        <p:spPr>
          <a:xfrm>
            <a:off x="1235072" y="708485"/>
            <a:ext cx="3962361" cy="943824"/>
          </a:xfrm>
        </p:spPr>
        <p:txBody>
          <a:bodyPr anchor="b"/>
          <a:lstStyle>
            <a:lvl1pPr>
              <a:defRPr sz="3200">
                <a:solidFill>
                  <a:srgbClr val="43433E"/>
                </a:solidFill>
              </a:defRPr>
            </a:lvl1pPr>
          </a:lstStyle>
          <a:p>
            <a:r>
              <a:rPr lang="sv-SE" dirty="0"/>
              <a:t>Klicka här för att skriva rubrik</a:t>
            </a:r>
          </a:p>
        </p:txBody>
      </p:sp>
      <p:sp>
        <p:nvSpPr>
          <p:cNvPr id="7" name="Platshållare för text 6">
            <a:extLst>
              <a:ext uri="{FF2B5EF4-FFF2-40B4-BE49-F238E27FC236}">
                <a16:creationId xmlns:a16="http://schemas.microsoft.com/office/drawing/2014/main" id="{F3224574-6649-C6C2-ED25-66AF96D27CB0}"/>
              </a:ext>
            </a:extLst>
          </p:cNvPr>
          <p:cNvSpPr>
            <a:spLocks noGrp="1"/>
          </p:cNvSpPr>
          <p:nvPr>
            <p:ph type="body" sz="quarter" idx="10"/>
            <p:custDataLst>
              <p:tags r:id="rId5"/>
            </p:custDataLst>
          </p:nvPr>
        </p:nvSpPr>
        <p:spPr>
          <a:xfrm>
            <a:off x="1235075" y="1826151"/>
            <a:ext cx="3962510" cy="4266674"/>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1067349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ast rubrik (civil beredskap)">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6" name="textruta 5">
            <a:extLst>
              <a:ext uri="{FF2B5EF4-FFF2-40B4-BE49-F238E27FC236}">
                <a16:creationId xmlns:a16="http://schemas.microsoft.com/office/drawing/2014/main" id="{A2A2BB34-70BE-AE5E-3AF6-753BC0A39302}"/>
              </a:ext>
            </a:extLst>
          </p:cNvPr>
          <p:cNvSpPr txBox="1"/>
          <p:nvPr userDrawn="1"/>
        </p:nvSpPr>
        <p:spPr>
          <a:xfrm>
            <a:off x="225974" y="231728"/>
            <a:ext cx="7376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spc="200" baseline="0" dirty="0">
                <a:solidFill>
                  <a:srgbClr val="43433E"/>
                </a:solidFill>
                <a:effectLst/>
                <a:latin typeface="+mj-lt"/>
                <a:ea typeface="+mn-ea"/>
                <a:cs typeface="+mn-cs"/>
              </a:rPr>
              <a:t>Civil preparedness</a:t>
            </a:r>
          </a:p>
        </p:txBody>
      </p:sp>
    </p:spTree>
    <p:extLst>
      <p:ext uri="{BB962C8B-B14F-4D97-AF65-F5344CB8AC3E}">
        <p14:creationId xmlns:p14="http://schemas.microsoft.com/office/powerpoint/2010/main" val="347563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2">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flipH="1" flipV="1">
            <a:off x="4389765" y="1"/>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49" y="4124093"/>
            <a:ext cx="8934781" cy="1185077"/>
          </a:xfrm>
        </p:spPr>
        <p:txBody>
          <a:bodyPr anchor="b">
            <a:noAutofit/>
          </a:bodyPr>
          <a:lstStyle>
            <a:lvl1pPr algn="l">
              <a:defRPr sz="4000">
                <a:solidFill>
                  <a:srgbClr val="43433E"/>
                </a:solidFill>
              </a:defRPr>
            </a:lvl1pPr>
          </a:lstStyle>
          <a:p>
            <a:r>
              <a:rPr lang="sv-SE" dirty="0"/>
              <a:t>KLICKA HÄR FÖR ATT SKRIVA RUBRIK </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2" descr="MSB Logotyp">
            <a:extLst>
              <a:ext uri="{FF2B5EF4-FFF2-40B4-BE49-F238E27FC236}">
                <a16:creationId xmlns:a16="http://schemas.microsoft.com/office/drawing/2014/main" id="{0272A7F6-B39A-9A2B-D51B-936009CBB6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Underrubrik 2">
            <a:extLst>
              <a:ext uri="{FF2B5EF4-FFF2-40B4-BE49-F238E27FC236}">
                <a16:creationId xmlns:a16="http://schemas.microsoft.com/office/drawing/2014/main" id="{214142E2-8C78-42BF-2B38-B2ED39F8ABB6}"/>
              </a:ext>
            </a:extLst>
          </p:cNvPr>
          <p:cNvSpPr>
            <a:spLocks noGrp="1"/>
          </p:cNvSpPr>
          <p:nvPr>
            <p:ph type="subTitle" idx="1"/>
            <p:custDataLst>
              <p:tags r:id="rId3"/>
            </p:custDataLst>
          </p:nvPr>
        </p:nvSpPr>
        <p:spPr>
          <a:xfrm>
            <a:off x="1416050" y="538192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15751490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å avsnittsrubrik med illustration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416050" y="2293181"/>
            <a:ext cx="8941150" cy="1273968"/>
          </a:xfrm>
        </p:spPr>
        <p:txBody>
          <a:bodyPr anchor="b"/>
          <a:lstStyle>
            <a:lvl1pPr>
              <a:defRPr sz="4000">
                <a:solidFill>
                  <a:srgbClr val="43433E"/>
                </a:solidFill>
              </a:defRPr>
            </a:lvl1pPr>
          </a:lstStyle>
          <a:p>
            <a:r>
              <a:rPr lang="sv-SE"/>
              <a:t>KLICKA HÄR FÖR ATT SKRIVA RUBRIK</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50DE5CA3-E2B3-7D9F-94DC-601F3B81C8C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t="438" b="438"/>
          <a:stretch/>
        </p:blipFill>
        <p:spPr>
          <a:xfrm>
            <a:off x="0" y="413518"/>
            <a:ext cx="9489988" cy="810510"/>
          </a:xfrm>
          <a:prstGeom prst="rect">
            <a:avLst/>
          </a:prstGeom>
        </p:spPr>
      </p:pic>
      <p:pic>
        <p:nvPicPr>
          <p:cNvPr id="6" name="Bildobjekt 5">
            <a:extLst>
              <a:ext uri="{FF2B5EF4-FFF2-40B4-BE49-F238E27FC236}">
                <a16:creationId xmlns:a16="http://schemas.microsoft.com/office/drawing/2014/main" id="{B8BA38C1-F9B6-B264-6A6D-3D9EED9C56A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3" name="Underrubrik 2">
            <a:extLst>
              <a:ext uri="{FF2B5EF4-FFF2-40B4-BE49-F238E27FC236}">
                <a16:creationId xmlns:a16="http://schemas.microsoft.com/office/drawing/2014/main" id="{C7F6F94F-60FC-59E0-D203-5E736195C437}"/>
              </a:ext>
            </a:extLst>
          </p:cNvPr>
          <p:cNvSpPr>
            <a:spLocks noGrp="1"/>
          </p:cNvSpPr>
          <p:nvPr>
            <p:ph type="subTitle" idx="1"/>
            <p:custDataLst>
              <p:tags r:id="rId3"/>
            </p:custDataLst>
          </p:nvPr>
        </p:nvSpPr>
        <p:spPr>
          <a:xfrm>
            <a:off x="1416050" y="3637807"/>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32137576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416050" y="2155032"/>
            <a:ext cx="8941150" cy="1273968"/>
          </a:xfrm>
        </p:spPr>
        <p:txBody>
          <a:bodyPr anchor="b"/>
          <a:lstStyle>
            <a:lvl1pPr>
              <a:defRPr sz="4000">
                <a:solidFill>
                  <a:srgbClr val="43433E"/>
                </a:solidFill>
                <a:latin typeface="+mj-lt"/>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416050" y="3460777"/>
            <a:ext cx="8941150" cy="633743"/>
          </a:xfrm>
        </p:spPr>
        <p:txBody>
          <a:bodyPr/>
          <a:lstStyle>
            <a:lvl1pPr marL="0" indent="0">
              <a:buNone/>
              <a:defRPr sz="2400">
                <a:solidFill>
                  <a:srgbClr val="43433E"/>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983500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och sidhuvud/sidfot">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Rubrik 1">
            <a:extLst>
              <a:ext uri="{FF2B5EF4-FFF2-40B4-BE49-F238E27FC236}">
                <a16:creationId xmlns:a16="http://schemas.microsoft.com/office/drawing/2014/main" id="{C115D43C-C1F8-EB5B-385F-4FB6EC9D2A71}"/>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10" name="Bildobjekt 9">
            <a:extLst>
              <a:ext uri="{FF2B5EF4-FFF2-40B4-BE49-F238E27FC236}">
                <a16:creationId xmlns:a16="http://schemas.microsoft.com/office/drawing/2014/main" id="{86355B8C-8B24-6355-0397-2B16D7798B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2" name="Platshållare för text 2">
            <a:extLst>
              <a:ext uri="{FF2B5EF4-FFF2-40B4-BE49-F238E27FC236}">
                <a16:creationId xmlns:a16="http://schemas.microsoft.com/office/drawing/2014/main" id="{4731AFFB-BEEA-D67E-E98B-25BC0C042609}"/>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61012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innehåll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8" name="Bildobjekt 7">
            <a:extLst>
              <a:ext uri="{FF2B5EF4-FFF2-40B4-BE49-F238E27FC236}">
                <a16:creationId xmlns:a16="http://schemas.microsoft.com/office/drawing/2014/main" id="{5DACA1AA-F574-4CE8-DC3C-1064AC35F08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11" name="Platshållare för innehåll 2">
            <a:extLst>
              <a:ext uri="{FF2B5EF4-FFF2-40B4-BE49-F238E27FC236}">
                <a16:creationId xmlns:a16="http://schemas.microsoft.com/office/drawing/2014/main" id="{581ED811-FECB-8FFB-D205-A1316956E834}"/>
              </a:ext>
            </a:extLst>
          </p:cNvPr>
          <p:cNvSpPr>
            <a:spLocks noGrp="1"/>
          </p:cNvSpPr>
          <p:nvPr>
            <p:ph idx="1"/>
            <p:custDataLst>
              <p:tags r:id="rId3"/>
            </p:custDataLst>
          </p:nvPr>
        </p:nvSpPr>
        <p:spPr>
          <a:xfrm>
            <a:off x="1211243" y="1467530"/>
            <a:ext cx="9725698"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21708686-2B55-69C2-CA38-B3F6A2B48013}"/>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94070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två delar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11243" y="1467530"/>
            <a:ext cx="4754125"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4124"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6" name="Bildobjekt 5">
            <a:extLst>
              <a:ext uri="{FF2B5EF4-FFF2-40B4-BE49-F238E27FC236}">
                <a16:creationId xmlns:a16="http://schemas.microsoft.com/office/drawing/2014/main" id="{96641845-6076-5B32-3243-15D6BFDBFB8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3" name="Platshållare för text 2">
            <a:extLst>
              <a:ext uri="{FF2B5EF4-FFF2-40B4-BE49-F238E27FC236}">
                <a16:creationId xmlns:a16="http://schemas.microsoft.com/office/drawing/2014/main" id="{DBAE4EC8-1F3E-2434-62A3-B87A73ADD26F}"/>
              </a:ext>
            </a:extLst>
          </p:cNvPr>
          <p:cNvSpPr>
            <a:spLocks noGrp="1"/>
          </p:cNvSpPr>
          <p:nvPr>
            <p:ph type="body" idx="12" hasCustomPrompt="1"/>
            <p:custDataLst>
              <p:tags r:id="rId5"/>
            </p:custDataLst>
          </p:nvPr>
        </p:nvSpPr>
        <p:spPr>
          <a:xfrm>
            <a:off x="225974" y="231728"/>
            <a:ext cx="7702684"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88704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Endast rubrik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Rektangel 1">
            <a:extLst>
              <a:ext uri="{FF2B5EF4-FFF2-40B4-BE49-F238E27FC236}">
                <a16:creationId xmlns:a16="http://schemas.microsoft.com/office/drawing/2014/main" id="{42E336C9-81F8-5152-B656-3C4F83B440E7}"/>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B1EB7832-66CF-AAB8-1D20-DE40BFE75D3D}"/>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538D0B8-7DF3-3FC4-18B2-D80CCF34997E}"/>
              </a:ext>
              <a:ext uri="{C183D7F6-B498-43B3-948B-1728B52AA6E4}">
                <adec:decorative xmlns:adec="http://schemas.microsoft.com/office/drawing/2017/decorative" xmlns=""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1638603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Rubrik, innehåll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2" name="Platshållare för innehåll 2">
            <a:extLst>
              <a:ext uri="{FF2B5EF4-FFF2-40B4-BE49-F238E27FC236}">
                <a16:creationId xmlns:a16="http://schemas.microsoft.com/office/drawing/2014/main" id="{549CA478-895F-3927-5C6F-9C170F5FBA3D}"/>
              </a:ext>
            </a:extLst>
          </p:cNvPr>
          <p:cNvSpPr>
            <a:spLocks noGrp="1"/>
          </p:cNvSpPr>
          <p:nvPr>
            <p:ph sz="half" idx="1"/>
            <p:custDataLst>
              <p:tags r:id="rId3"/>
            </p:custDataLst>
          </p:nvPr>
        </p:nvSpPr>
        <p:spPr>
          <a:xfrm>
            <a:off x="1211243" y="1467530"/>
            <a:ext cx="9769513"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ektangel 1">
            <a:extLst>
              <a:ext uri="{FF2B5EF4-FFF2-40B4-BE49-F238E27FC236}">
                <a16:creationId xmlns:a16="http://schemas.microsoft.com/office/drawing/2014/main" id="{5331B8A8-090A-218D-32B1-0B2B47F8628D}"/>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3433E"/>
              </a:solidFill>
            </a:endParaRPr>
          </a:p>
        </p:txBody>
      </p:sp>
      <p:sp>
        <p:nvSpPr>
          <p:cNvPr id="3" name="Platshållare för text 2">
            <a:extLst>
              <a:ext uri="{FF2B5EF4-FFF2-40B4-BE49-F238E27FC236}">
                <a16:creationId xmlns:a16="http://schemas.microsoft.com/office/drawing/2014/main" id="{45018264-AEF9-C808-2364-D20DB0590801}"/>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BB26FB1-6643-7446-2973-1C10CFC3C48C}"/>
              </a:ext>
              <a:ext uri="{C183D7F6-B498-43B3-948B-1728B52AA6E4}">
                <adec:decorative xmlns:adec="http://schemas.microsoft.com/office/drawing/2017/decorative" xmlns=""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412810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19"/>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20"/>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21"/>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2023-05-22</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22"/>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23"/>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2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5038723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23" r:id="rId3"/>
    <p:sldLayoutId id="2147483729" r:id="rId4"/>
    <p:sldLayoutId id="2147483711" r:id="rId5"/>
    <p:sldLayoutId id="2147483712" r:id="rId6"/>
    <p:sldLayoutId id="2147483713" r:id="rId7"/>
    <p:sldLayoutId id="2147483716" r:id="rId8"/>
    <p:sldLayoutId id="2147483709" r:id="rId9"/>
    <p:sldLayoutId id="2147483710" r:id="rId10"/>
    <p:sldLayoutId id="2147483705" r:id="rId11"/>
    <p:sldLayoutId id="2147483706" r:id="rId12"/>
    <p:sldLayoutId id="2147483707" r:id="rId13"/>
    <p:sldLayoutId id="2147483725" r:id="rId14"/>
    <p:sldLayoutId id="2147483724" r:id="rId15"/>
    <p:sldLayoutId id="2147483726" r:id="rId16"/>
    <p:sldLayoutId id="2147483730" r:id="rId17"/>
  </p:sldLayoutIdLst>
  <p:txStyles>
    <p:titleStyle>
      <a:lvl1pPr algn="l" defTabSz="914400" rtl="0" eaLnBrk="1" latinLnBrk="0" hangingPunct="1">
        <a:lnSpc>
          <a:spcPct val="90000"/>
        </a:lnSpc>
        <a:spcBef>
          <a:spcPct val="0"/>
        </a:spcBef>
        <a:buNone/>
        <a:defRPr sz="3200" b="1" kern="1200">
          <a:solidFill>
            <a:srgbClr val="4C4B45"/>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4C4B45"/>
          </a:solidFill>
          <a:latin typeface="+mj-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4C4B45"/>
          </a:solidFill>
          <a:latin typeface="+mj-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4C4B45"/>
          </a:solidFill>
          <a:latin typeface="+mj-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4C4B45"/>
          </a:solidFill>
          <a:latin typeface="+mj-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3.png"/><Relationship Id="rId18" Type="http://schemas.openxmlformats.org/officeDocument/2006/relationships/image" Target="../media/image25.svg"/><Relationship Id="rId3" Type="http://schemas.openxmlformats.org/officeDocument/2006/relationships/image" Target="../media/image6.png"/><Relationship Id="rId21"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9.svg"/><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17.xml"/><Relationship Id="rId6" Type="http://schemas.openxmlformats.org/officeDocument/2006/relationships/image" Target="../media/image13.svg"/><Relationship Id="rId11" Type="http://schemas.openxmlformats.org/officeDocument/2006/relationships/image" Target="../media/image12.png"/><Relationship Id="rId24" Type="http://schemas.openxmlformats.org/officeDocument/2006/relationships/image" Target="../media/image31.svg"/><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8.png"/><Relationship Id="rId10" Type="http://schemas.openxmlformats.org/officeDocument/2006/relationships/image" Target="../media/image17.svg"/><Relationship Id="rId19"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1.png"/><Relationship Id="rId14" Type="http://schemas.openxmlformats.org/officeDocument/2006/relationships/image" Target="../media/image21.svg"/><Relationship Id="rId22"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8.svg"/><Relationship Id="rId4" Type="http://schemas.openxmlformats.org/officeDocument/2006/relationships/image" Target="../media/image2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US" dirty="0"/>
              <a:t>The </a:t>
            </a:r>
            <a:r>
              <a:rPr lang="en-US" dirty="0" smtClean="0"/>
              <a:t>governmental structure </a:t>
            </a:r>
            <a:r>
              <a:rPr lang="en-US" dirty="0"/>
              <a:t>for Swedish civil </a:t>
            </a:r>
            <a:r>
              <a:rPr lang="en-US" dirty="0" smtClean="0"/>
              <a:t>defence</a:t>
            </a:r>
            <a:endParaRPr lang="sv-SE" dirty="0"/>
          </a:p>
        </p:txBody>
      </p:sp>
    </p:spTree>
    <p:extLst>
      <p:ext uri="{BB962C8B-B14F-4D97-AF65-F5344CB8AC3E}">
        <p14:creationId xmlns:p14="http://schemas.microsoft.com/office/powerpoint/2010/main" val="55488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xmlns="" val="1"/>
              </a:ext>
            </a:extLst>
          </p:cNvPr>
          <p:cNvSpPr>
            <a:spLocks noGrp="1"/>
          </p:cNvSpPr>
          <p:nvPr>
            <p:ph type="body" idx="1"/>
          </p:nvPr>
        </p:nvSpPr>
        <p:spPr/>
        <p:txBody>
          <a:bodyPr/>
          <a:lstStyle/>
          <a:p>
            <a:r>
              <a:rPr lang="sv-SE" dirty="0"/>
              <a:t>Civil preparedness</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5" name="Rubrik 4"/>
          <p:cNvSpPr>
            <a:spLocks noGrp="1"/>
          </p:cNvSpPr>
          <p:nvPr>
            <p:ph type="title"/>
          </p:nvPr>
        </p:nvSpPr>
        <p:spPr>
          <a:xfrm>
            <a:off x="1211243" y="674595"/>
            <a:ext cx="10243566" cy="1438205"/>
          </a:xfrm>
        </p:spPr>
        <p:txBody>
          <a:bodyPr/>
          <a:lstStyle/>
          <a:p>
            <a:r>
              <a:rPr lang="sv-SE" sz="2800" dirty="0" smtClean="0"/>
              <a:t>EMERGENCY </a:t>
            </a:r>
            <a:r>
              <a:rPr lang="sv-SE" sz="2800" dirty="0"/>
              <a:t>PREPAREDNESS, CIVIL DEFENCE </a:t>
            </a:r>
            <a:r>
              <a:rPr lang="sv-SE" sz="2800" dirty="0" smtClean="0"/>
              <a:t>AND </a:t>
            </a:r>
            <a:r>
              <a:rPr lang="sv-SE" sz="2800" dirty="0"/>
              <a:t>TOTAL DEFENCE</a:t>
            </a:r>
          </a:p>
        </p:txBody>
      </p:sp>
      <p:pic>
        <p:nvPicPr>
          <p:cNvPr id="4" name="Bildobjekt 3">
            <a:extLst>
              <a:ext uri="{FF2B5EF4-FFF2-40B4-BE49-F238E27FC236}">
                <a16:creationId xmlns:a16="http://schemas.microsoft.com/office/drawing/2014/main" id="{BDEEEBC5-F123-3ECD-C720-F0069997D71A}"/>
              </a:ext>
              <a:ext uri="{C183D7F6-B498-43B3-948B-1728B52AA6E4}">
                <adec:decorative xmlns:adec="http://schemas.microsoft.com/office/drawing/2017/decorative" xmlns=""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83828" y="1194932"/>
            <a:ext cx="7355337" cy="5131236"/>
          </a:xfrm>
          <a:prstGeom prst="rect">
            <a:avLst/>
          </a:prstGeom>
        </p:spPr>
      </p:pic>
      <p:sp>
        <p:nvSpPr>
          <p:cNvPr id="12" name="textruta 11">
            <a:extLst>
              <a:ext uri="{FF2B5EF4-FFF2-40B4-BE49-F238E27FC236}">
                <a16:creationId xmlns:a16="http://schemas.microsoft.com/office/drawing/2014/main" id="{D629012D-40DF-53A6-DE7D-4A2FA1F3EC28}"/>
              </a:ext>
            </a:extLst>
          </p:cNvPr>
          <p:cNvSpPr txBox="1"/>
          <p:nvPr/>
        </p:nvSpPr>
        <p:spPr>
          <a:xfrm>
            <a:off x="2801132" y="5113026"/>
            <a:ext cx="3233489" cy="338554"/>
          </a:xfrm>
          <a:prstGeom prst="rect">
            <a:avLst/>
          </a:prstGeom>
          <a:noFill/>
        </p:spPr>
        <p:txBody>
          <a:bodyPr wrap="square" rtlCol="0">
            <a:spAutoFit/>
          </a:bodyPr>
          <a:lstStyle/>
          <a:p>
            <a:pPr algn="ctr"/>
            <a:r>
              <a:rPr lang="sv-SE" sz="1600" b="1" dirty="0">
                <a:solidFill>
                  <a:schemeClr val="tx1">
                    <a:lumMod val="75000"/>
                    <a:lumOff val="25000"/>
                  </a:schemeClr>
                </a:solidFill>
                <a:latin typeface="+mj-lt"/>
              </a:rPr>
              <a:t>Civil preparedness</a:t>
            </a:r>
          </a:p>
        </p:txBody>
      </p:sp>
      <p:sp>
        <p:nvSpPr>
          <p:cNvPr id="7" name="textruta 6">
            <a:extLst>
              <a:ext uri="{FF2B5EF4-FFF2-40B4-BE49-F238E27FC236}">
                <a16:creationId xmlns:a16="http://schemas.microsoft.com/office/drawing/2014/main" id="{C08FF00F-18B1-77B4-1E9B-CAF653B7A693}"/>
              </a:ext>
            </a:extLst>
          </p:cNvPr>
          <p:cNvSpPr txBox="1"/>
          <p:nvPr/>
        </p:nvSpPr>
        <p:spPr>
          <a:xfrm>
            <a:off x="2564987" y="3835086"/>
            <a:ext cx="1831625" cy="584775"/>
          </a:xfrm>
          <a:prstGeom prst="rect">
            <a:avLst/>
          </a:prstGeom>
          <a:noFill/>
        </p:spPr>
        <p:txBody>
          <a:bodyPr wrap="square" rtlCol="0">
            <a:spAutoFit/>
          </a:bodyPr>
          <a:lstStyle/>
          <a:p>
            <a:pPr algn="ctr"/>
            <a:r>
              <a:rPr lang="en-GB" sz="1600" b="1" dirty="0" smtClean="0">
                <a:solidFill>
                  <a:schemeClr val="tx1">
                    <a:lumMod val="75000"/>
                    <a:lumOff val="25000"/>
                  </a:schemeClr>
                </a:solidFill>
                <a:latin typeface="+mj-lt"/>
              </a:rPr>
              <a:t>Emergency preparedness</a:t>
            </a:r>
            <a:endParaRPr lang="en-GB" sz="1600" b="1" dirty="0">
              <a:solidFill>
                <a:schemeClr val="tx1">
                  <a:lumMod val="75000"/>
                  <a:lumOff val="25000"/>
                </a:schemeClr>
              </a:solidFill>
              <a:latin typeface="+mj-lt"/>
            </a:endParaRPr>
          </a:p>
        </p:txBody>
      </p:sp>
      <p:sp>
        <p:nvSpPr>
          <p:cNvPr id="8" name="textruta 7">
            <a:extLst>
              <a:ext uri="{FF2B5EF4-FFF2-40B4-BE49-F238E27FC236}">
                <a16:creationId xmlns:a16="http://schemas.microsoft.com/office/drawing/2014/main" id="{A1644B95-860D-7549-776A-80F13FF0CB9E}"/>
              </a:ext>
            </a:extLst>
          </p:cNvPr>
          <p:cNvSpPr txBox="1"/>
          <p:nvPr/>
        </p:nvSpPr>
        <p:spPr>
          <a:xfrm>
            <a:off x="4585935" y="4252936"/>
            <a:ext cx="1398489" cy="584775"/>
          </a:xfrm>
          <a:prstGeom prst="rect">
            <a:avLst/>
          </a:prstGeom>
          <a:noFill/>
        </p:spPr>
        <p:txBody>
          <a:bodyPr wrap="square" rtlCol="0">
            <a:spAutoFit/>
          </a:bodyPr>
          <a:lstStyle/>
          <a:p>
            <a:pPr algn="ctr"/>
            <a:r>
              <a:rPr lang="en-GB" sz="1600" b="1" dirty="0" smtClean="0">
                <a:solidFill>
                  <a:schemeClr val="tx1">
                    <a:lumMod val="75000"/>
                    <a:lumOff val="25000"/>
                  </a:schemeClr>
                </a:solidFill>
                <a:latin typeface="+mj-lt"/>
              </a:rPr>
              <a:t>Civil defence</a:t>
            </a:r>
            <a:endParaRPr lang="en-GB" sz="1600" b="1" dirty="0">
              <a:solidFill>
                <a:schemeClr val="tx1">
                  <a:lumMod val="75000"/>
                  <a:lumOff val="25000"/>
                </a:schemeClr>
              </a:solidFill>
              <a:latin typeface="+mj-lt"/>
            </a:endParaRPr>
          </a:p>
        </p:txBody>
      </p:sp>
      <p:sp>
        <p:nvSpPr>
          <p:cNvPr id="9" name="textruta 8">
            <a:extLst>
              <a:ext uri="{FF2B5EF4-FFF2-40B4-BE49-F238E27FC236}">
                <a16:creationId xmlns:a16="http://schemas.microsoft.com/office/drawing/2014/main" id="{4D5B48A1-054B-2982-FBEC-CBA3B3301613}"/>
              </a:ext>
            </a:extLst>
          </p:cNvPr>
          <p:cNvSpPr txBox="1"/>
          <p:nvPr/>
        </p:nvSpPr>
        <p:spPr>
          <a:xfrm>
            <a:off x="6173747" y="4252936"/>
            <a:ext cx="1694346" cy="584775"/>
          </a:xfrm>
          <a:prstGeom prst="rect">
            <a:avLst/>
          </a:prstGeom>
          <a:noFill/>
        </p:spPr>
        <p:txBody>
          <a:bodyPr wrap="square" rtlCol="0">
            <a:spAutoFit/>
          </a:bodyPr>
          <a:lstStyle/>
          <a:p>
            <a:pPr algn="ctr"/>
            <a:r>
              <a:rPr lang="en-GB" sz="1600" b="1" dirty="0" smtClean="0">
                <a:solidFill>
                  <a:schemeClr val="tx1">
                    <a:lumMod val="75000"/>
                    <a:lumOff val="25000"/>
                  </a:schemeClr>
                </a:solidFill>
                <a:latin typeface="+mj-lt"/>
              </a:rPr>
              <a:t>Military defence</a:t>
            </a:r>
            <a:endParaRPr lang="en-GB" sz="1600" b="1" dirty="0">
              <a:solidFill>
                <a:schemeClr val="tx1">
                  <a:lumMod val="75000"/>
                  <a:lumOff val="25000"/>
                </a:schemeClr>
              </a:solidFill>
              <a:latin typeface="+mj-lt"/>
            </a:endParaRPr>
          </a:p>
        </p:txBody>
      </p:sp>
      <p:sp>
        <p:nvSpPr>
          <p:cNvPr id="11" name="textruta 10">
            <a:extLst>
              <a:ext uri="{FF2B5EF4-FFF2-40B4-BE49-F238E27FC236}">
                <a16:creationId xmlns:a16="http://schemas.microsoft.com/office/drawing/2014/main" id="{D6925C5C-9941-BC70-D541-0835E7513538}"/>
              </a:ext>
            </a:extLst>
          </p:cNvPr>
          <p:cNvSpPr txBox="1"/>
          <p:nvPr/>
        </p:nvSpPr>
        <p:spPr>
          <a:xfrm>
            <a:off x="5270689" y="3209071"/>
            <a:ext cx="1750231" cy="338554"/>
          </a:xfrm>
          <a:prstGeom prst="rect">
            <a:avLst/>
          </a:prstGeom>
          <a:noFill/>
        </p:spPr>
        <p:txBody>
          <a:bodyPr wrap="square" rtlCol="0">
            <a:spAutoFit/>
          </a:bodyPr>
          <a:lstStyle/>
          <a:p>
            <a:pPr algn="ctr"/>
            <a:r>
              <a:rPr lang="sv-SE" sz="1600" b="1" dirty="0">
                <a:solidFill>
                  <a:schemeClr val="tx1">
                    <a:lumMod val="75000"/>
                    <a:lumOff val="25000"/>
                  </a:schemeClr>
                </a:solidFill>
                <a:latin typeface="+mj-lt"/>
              </a:rPr>
              <a:t>Total </a:t>
            </a:r>
            <a:r>
              <a:rPr lang="en-GB" sz="1600" b="1" dirty="0" smtClean="0">
                <a:solidFill>
                  <a:schemeClr val="tx1">
                    <a:lumMod val="75000"/>
                    <a:lumOff val="25000"/>
                  </a:schemeClr>
                </a:solidFill>
                <a:latin typeface="+mj-lt"/>
              </a:rPr>
              <a:t>defence</a:t>
            </a:r>
            <a:endParaRPr lang="en-GB" sz="1600" b="1" dirty="0">
              <a:solidFill>
                <a:schemeClr val="tx1">
                  <a:lumMod val="75000"/>
                  <a:lumOff val="25000"/>
                </a:schemeClr>
              </a:solidFill>
              <a:latin typeface="+mj-lt"/>
            </a:endParaRPr>
          </a:p>
        </p:txBody>
      </p:sp>
      <p:sp>
        <p:nvSpPr>
          <p:cNvPr id="10" name="textruta 9">
            <a:extLst>
              <a:ext uri="{FF2B5EF4-FFF2-40B4-BE49-F238E27FC236}">
                <a16:creationId xmlns:a16="http://schemas.microsoft.com/office/drawing/2014/main" id="{FC751E1B-1D42-106F-E5D0-9DF842A88893}"/>
              </a:ext>
            </a:extLst>
          </p:cNvPr>
          <p:cNvSpPr txBox="1"/>
          <p:nvPr/>
        </p:nvSpPr>
        <p:spPr>
          <a:xfrm>
            <a:off x="7972789" y="2055915"/>
            <a:ext cx="1866376" cy="584775"/>
          </a:xfrm>
          <a:prstGeom prst="rect">
            <a:avLst/>
          </a:prstGeom>
          <a:noFill/>
        </p:spPr>
        <p:txBody>
          <a:bodyPr wrap="square" rtlCol="0">
            <a:spAutoFit/>
          </a:bodyPr>
          <a:lstStyle/>
          <a:p>
            <a:pPr algn="ctr"/>
            <a:r>
              <a:rPr lang="en-GB" sz="1600" b="1" dirty="0" smtClean="0">
                <a:solidFill>
                  <a:schemeClr val="tx1">
                    <a:lumMod val="75000"/>
                    <a:lumOff val="25000"/>
                  </a:schemeClr>
                </a:solidFill>
                <a:latin typeface="+mj-lt"/>
              </a:rPr>
              <a:t>Heightened state of alert</a:t>
            </a:r>
            <a:endParaRPr lang="en-GB" sz="1600" b="1" dirty="0">
              <a:solidFill>
                <a:schemeClr val="tx1">
                  <a:lumMod val="75000"/>
                  <a:lumOff val="25000"/>
                </a:schemeClr>
              </a:solidFill>
              <a:latin typeface="+mj-lt"/>
            </a:endParaRPr>
          </a:p>
        </p:txBody>
      </p:sp>
    </p:spTree>
    <p:extLst>
      <p:ext uri="{BB962C8B-B14F-4D97-AF65-F5344CB8AC3E}">
        <p14:creationId xmlns:p14="http://schemas.microsoft.com/office/powerpoint/2010/main" val="95159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211244" y="674596"/>
            <a:ext cx="8867034" cy="516224"/>
          </a:xfrm>
        </p:spPr>
        <p:txBody>
          <a:bodyPr/>
          <a:lstStyle/>
          <a:p>
            <a:r>
              <a:rPr lang="en-US" sz="2800" dirty="0" smtClean="0"/>
              <a:t>The </a:t>
            </a:r>
            <a:r>
              <a:rPr lang="en-US" sz="2800" dirty="0"/>
              <a:t>goal for the civil defence shall be to have the capability to: </a:t>
            </a:r>
          </a:p>
        </p:txBody>
      </p:sp>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xmlns="" val="1"/>
              </a:ext>
            </a:extLst>
          </p:cNvPr>
          <p:cNvSpPr>
            <a:spLocks noGrp="1"/>
          </p:cNvSpPr>
          <p:nvPr>
            <p:ph sz="half" idx="1"/>
          </p:nvPr>
        </p:nvSpPr>
        <p:spPr>
          <a:xfrm>
            <a:off x="1211244" y="1687022"/>
            <a:ext cx="8124144" cy="4105501"/>
          </a:xfrm>
        </p:spPr>
        <p:txBody>
          <a:bodyPr/>
          <a:lstStyle/>
          <a:p>
            <a:r>
              <a:rPr lang="en-GB" sz="1800" dirty="0" smtClean="0"/>
              <a:t>protect the civilian population</a:t>
            </a:r>
            <a:r>
              <a:rPr lang="sv-SE" sz="1800" dirty="0" smtClean="0"/>
              <a:t>, </a:t>
            </a:r>
            <a:endParaRPr lang="sv-SE" sz="1800" dirty="0"/>
          </a:p>
          <a:p>
            <a:r>
              <a:rPr lang="en-US" sz="1800" dirty="0" smtClean="0"/>
              <a:t>safeguard </a:t>
            </a:r>
            <a:r>
              <a:rPr lang="en-US" sz="1800" dirty="0"/>
              <a:t>the most important societal functions, </a:t>
            </a:r>
          </a:p>
          <a:p>
            <a:r>
              <a:rPr lang="en-GB" sz="1800" dirty="0" smtClean="0"/>
              <a:t>maintain necessary supplies, </a:t>
            </a:r>
          </a:p>
          <a:p>
            <a:r>
              <a:rPr lang="en-US" sz="1800" dirty="0" smtClean="0"/>
              <a:t>contribute </a:t>
            </a:r>
            <a:r>
              <a:rPr lang="en-US" sz="1800" dirty="0"/>
              <a:t>to the military </a:t>
            </a:r>
            <a:r>
              <a:rPr lang="en-GB" sz="1800" dirty="0" smtClean="0"/>
              <a:t>defence's</a:t>
            </a:r>
            <a:r>
              <a:rPr lang="en-US" sz="1800" dirty="0" smtClean="0"/>
              <a:t> </a:t>
            </a:r>
            <a:r>
              <a:rPr lang="en-US" sz="1800" dirty="0"/>
              <a:t>capabilities in the event of armed attack or war in the world around us, </a:t>
            </a:r>
          </a:p>
          <a:p>
            <a:r>
              <a:rPr lang="en-US" sz="1800" dirty="0" smtClean="0"/>
              <a:t>maintain </a:t>
            </a:r>
            <a:r>
              <a:rPr lang="en-US" sz="1800" dirty="0"/>
              <a:t>society's resilience to external pressures and contribute to strengthening the willingness to defend, </a:t>
            </a:r>
          </a:p>
          <a:p>
            <a:r>
              <a:rPr lang="en-US" sz="1800" dirty="0" smtClean="0"/>
              <a:t>contribute </a:t>
            </a:r>
            <a:r>
              <a:rPr lang="en-US" sz="1800" dirty="0"/>
              <a:t>to strengthening society's capability to prevent and deal with extraordinary events in peacetime, and </a:t>
            </a:r>
          </a:p>
          <a:p>
            <a:r>
              <a:rPr lang="en-US" sz="1800" dirty="0" smtClean="0"/>
              <a:t>contribute </a:t>
            </a:r>
            <a:r>
              <a:rPr lang="en-US" sz="1800" dirty="0"/>
              <a:t>with available resources to the capability to participate in international peace-building and humanitarian operations. </a:t>
            </a:r>
            <a:r>
              <a:rPr lang="sv-SE" dirty="0"/>
              <a:t>	</a:t>
            </a:r>
          </a:p>
        </p:txBody>
      </p:sp>
      <p:sp>
        <p:nvSpPr>
          <p:cNvPr id="3" name="Platshållare för text 2"/>
          <p:cNvSpPr>
            <a:spLocks noGrp="1"/>
          </p:cNvSpPr>
          <p:nvPr>
            <p:ph type="body" idx="10"/>
          </p:nvPr>
        </p:nvSpPr>
        <p:spPr/>
        <p:txBody>
          <a:bodyPr/>
          <a:lstStyle/>
          <a:p>
            <a:r>
              <a:rPr lang="sv-SE" dirty="0"/>
              <a:t>Civil preparedness</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235817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text 22">
            <a:extLst>
              <a:ext uri="{FF2B5EF4-FFF2-40B4-BE49-F238E27FC236}">
                <a16:creationId xmlns:a16="http://schemas.microsoft.com/office/drawing/2014/main" id="{7809837B-C327-7F92-9478-231769B58D23}"/>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preparedness</a:t>
            </a:r>
          </a:p>
        </p:txBody>
      </p:sp>
      <p:sp>
        <p:nvSpPr>
          <p:cNvPr id="2" name="Rubrik 1"/>
          <p:cNvSpPr>
            <a:spLocks noGrp="1"/>
          </p:cNvSpPr>
          <p:nvPr>
            <p:ph type="title"/>
          </p:nvPr>
        </p:nvSpPr>
        <p:spPr>
          <a:xfrm>
            <a:off x="6994577" y="1140736"/>
            <a:ext cx="4520916" cy="943824"/>
          </a:xfrm>
        </p:spPr>
        <p:txBody>
          <a:bodyPr/>
          <a:lstStyle/>
          <a:p>
            <a:r>
              <a:rPr lang="sv-SE" sz="2800" dirty="0" smtClean="0">
                <a:solidFill>
                  <a:srgbClr val="43433E"/>
                </a:solidFill>
              </a:rPr>
              <a:t>CIVILIAN ACTORS</a:t>
            </a:r>
            <a:endParaRPr lang="sv-SE" sz="2800" dirty="0">
              <a:solidFill>
                <a:srgbClr val="43433E"/>
              </a:solidFill>
            </a:endParaRPr>
          </a:p>
        </p:txBody>
      </p:sp>
      <p:pic>
        <p:nvPicPr>
          <p:cNvPr id="21" name="Platshållare för bild 9" descr="En illustration som visar en Sverigekarta.">
            <a:extLst>
              <a:ext uri="{FF2B5EF4-FFF2-40B4-BE49-F238E27FC236}">
                <a16:creationId xmlns:a16="http://schemas.microsoft.com/office/drawing/2014/main" id="{6E2AE971-E174-952A-9910-AAC58A783326}"/>
              </a:ext>
              <a:ext uri="{C183D7F6-B498-43B3-948B-1728B52AA6E4}">
                <adec:decorative xmlns:adec="http://schemas.microsoft.com/office/drawing/2017/decorative" xmlns=""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3" name="Grupp 2">
            <a:extLst>
              <a:ext uri="{FF2B5EF4-FFF2-40B4-BE49-F238E27FC236}">
                <a16:creationId xmlns:a16="http://schemas.microsoft.com/office/drawing/2014/main" id="{98105AD1-DC87-4280-1894-A8F6A5DA6526}"/>
              </a:ext>
              <a:ext uri="{C183D7F6-B498-43B3-948B-1728B52AA6E4}">
                <adec:decorative xmlns:adec="http://schemas.microsoft.com/office/drawing/2017/decorative" xmlns="" val="1"/>
              </a:ext>
            </a:extLst>
          </p:cNvPr>
          <p:cNvGrpSpPr/>
          <p:nvPr/>
        </p:nvGrpSpPr>
        <p:grpSpPr>
          <a:xfrm>
            <a:off x="2901318" y="654897"/>
            <a:ext cx="3601082" cy="5548206"/>
            <a:chOff x="2901318" y="654897"/>
            <a:chExt cx="3194682" cy="5548206"/>
          </a:xfrm>
        </p:grpSpPr>
        <p:sp>
          <p:nvSpPr>
            <p:cNvPr id="4" name="Rektangel 3">
              <a:extLst>
                <a:ext uri="{FF2B5EF4-FFF2-40B4-BE49-F238E27FC236}">
                  <a16:creationId xmlns:a16="http://schemas.microsoft.com/office/drawing/2014/main" id="{3F627949-85C4-E3FF-33C6-876D84B18526}"/>
                </a:ext>
              </a:extLst>
            </p:cNvPr>
            <p:cNvSpPr/>
            <p:nvPr/>
          </p:nvSpPr>
          <p:spPr>
            <a:xfrm>
              <a:off x="2901318" y="654897"/>
              <a:ext cx="3194682" cy="540000"/>
            </a:xfrm>
            <a:prstGeom prst="rect">
              <a:avLst/>
            </a:prstGeom>
            <a:solidFill>
              <a:srgbClr val="E2E2E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tx1"/>
                  </a:solidFill>
                  <a:latin typeface="+mj-lt"/>
                  <a:cs typeface="Arial" panose="020B0604020202020204" pitchFamily="34" charset="0"/>
                </a:rPr>
                <a:t>Parliament and Government</a:t>
              </a:r>
              <a:endParaRPr lang="en-GB" sz="1600" b="1" dirty="0">
                <a:solidFill>
                  <a:schemeClr val="tx1"/>
                </a:solidFill>
                <a:latin typeface="+mj-lt"/>
                <a:cs typeface="Arial" panose="020B0604020202020204" pitchFamily="34" charset="0"/>
              </a:endParaRPr>
            </a:p>
          </p:txBody>
        </p:sp>
        <p:sp>
          <p:nvSpPr>
            <p:cNvPr id="12" name="Rektangel 11">
              <a:extLst>
                <a:ext uri="{FF2B5EF4-FFF2-40B4-BE49-F238E27FC236}">
                  <a16:creationId xmlns:a16="http://schemas.microsoft.com/office/drawing/2014/main" id="{76E74F24-2A59-4F07-7AE7-33C3080505BA}"/>
                </a:ext>
              </a:extLst>
            </p:cNvPr>
            <p:cNvSpPr/>
            <p:nvPr/>
          </p:nvSpPr>
          <p:spPr>
            <a:xfrm>
              <a:off x="2901318" y="1370355"/>
              <a:ext cx="3194682" cy="540000"/>
            </a:xfrm>
            <a:prstGeom prst="rect">
              <a:avLst/>
            </a:prstGeom>
            <a:solidFill>
              <a:srgbClr val="6F6E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latin typeface="+mj-lt"/>
                  <a:cs typeface="Arial" panose="020B0604020202020204" pitchFamily="34" charset="0"/>
                </a:rPr>
                <a:t>Government agencies</a:t>
              </a:r>
              <a:endParaRPr lang="en-GB" sz="1600" b="1" dirty="0">
                <a:solidFill>
                  <a:schemeClr val="bg1"/>
                </a:solidFill>
                <a:latin typeface="+mj-lt"/>
                <a:cs typeface="Arial" panose="020B0604020202020204" pitchFamily="34" charset="0"/>
              </a:endParaRPr>
            </a:p>
          </p:txBody>
        </p:sp>
        <p:sp>
          <p:nvSpPr>
            <p:cNvPr id="13" name="Rektangel 12">
              <a:extLst>
                <a:ext uri="{FF2B5EF4-FFF2-40B4-BE49-F238E27FC236}">
                  <a16:creationId xmlns:a16="http://schemas.microsoft.com/office/drawing/2014/main" id="{88A4F617-DD35-9355-A6F2-AF538BD28531}"/>
                </a:ext>
              </a:extLst>
            </p:cNvPr>
            <p:cNvSpPr/>
            <p:nvPr/>
          </p:nvSpPr>
          <p:spPr>
            <a:xfrm>
              <a:off x="2901318" y="2085813"/>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The County Administrative Boards</a:t>
              </a:r>
            </a:p>
          </p:txBody>
        </p:sp>
        <p:sp>
          <p:nvSpPr>
            <p:cNvPr id="14" name="Rektangel 13">
              <a:extLst>
                <a:ext uri="{FF2B5EF4-FFF2-40B4-BE49-F238E27FC236}">
                  <a16:creationId xmlns:a16="http://schemas.microsoft.com/office/drawing/2014/main" id="{53939468-DD18-1C04-3D30-FBE37E6DC9FC}"/>
                </a:ext>
              </a:extLst>
            </p:cNvPr>
            <p:cNvSpPr/>
            <p:nvPr/>
          </p:nvSpPr>
          <p:spPr>
            <a:xfrm>
              <a:off x="2901318" y="2801271"/>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Regions</a:t>
              </a:r>
            </a:p>
          </p:txBody>
        </p:sp>
        <p:sp>
          <p:nvSpPr>
            <p:cNvPr id="15" name="Rektangel 14">
              <a:extLst>
                <a:ext uri="{FF2B5EF4-FFF2-40B4-BE49-F238E27FC236}">
                  <a16:creationId xmlns:a16="http://schemas.microsoft.com/office/drawing/2014/main" id="{214D65A1-D53C-E8EC-894D-26850115EC03}"/>
                </a:ext>
              </a:extLst>
            </p:cNvPr>
            <p:cNvSpPr/>
            <p:nvPr/>
          </p:nvSpPr>
          <p:spPr>
            <a:xfrm>
              <a:off x="2901318" y="3516729"/>
              <a:ext cx="3194682" cy="540000"/>
            </a:xfrm>
            <a:prstGeom prst="rect">
              <a:avLst/>
            </a:prstGeom>
            <a:solidFill>
              <a:srgbClr val="CC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latin typeface="+mj-lt"/>
                  <a:cs typeface="Arial" panose="020B0604020202020204" pitchFamily="34" charset="0"/>
                </a:rPr>
                <a:t>Municipalities</a:t>
              </a:r>
              <a:endParaRPr lang="en-GB" sz="1600" b="1" dirty="0">
                <a:solidFill>
                  <a:schemeClr val="bg1"/>
                </a:solidFill>
                <a:latin typeface="+mj-lt"/>
                <a:cs typeface="Arial" panose="020B0604020202020204" pitchFamily="34" charset="0"/>
              </a:endParaRPr>
            </a:p>
          </p:txBody>
        </p:sp>
        <p:sp>
          <p:nvSpPr>
            <p:cNvPr id="16" name="Rektangel 15">
              <a:extLst>
                <a:ext uri="{FF2B5EF4-FFF2-40B4-BE49-F238E27FC236}">
                  <a16:creationId xmlns:a16="http://schemas.microsoft.com/office/drawing/2014/main" id="{4496D6E7-C620-C70A-BA04-33E5BB69C774}"/>
                </a:ext>
              </a:extLst>
            </p:cNvPr>
            <p:cNvSpPr/>
            <p:nvPr/>
          </p:nvSpPr>
          <p:spPr>
            <a:xfrm>
              <a:off x="2901318" y="4232187"/>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latin typeface="+mj-lt"/>
                  <a:cs typeface="Arial" panose="020B0604020202020204" pitchFamily="34" charset="0"/>
                </a:rPr>
                <a:t>Trade and industry</a:t>
              </a:r>
              <a:endParaRPr lang="en-GB" sz="1600" b="1" dirty="0">
                <a:solidFill>
                  <a:schemeClr val="bg1"/>
                </a:solidFill>
                <a:latin typeface="+mj-lt"/>
                <a:cs typeface="Arial" panose="020B0604020202020204" pitchFamily="34" charset="0"/>
              </a:endParaRPr>
            </a:p>
          </p:txBody>
        </p:sp>
        <p:sp>
          <p:nvSpPr>
            <p:cNvPr id="17" name="Rektangel 16">
              <a:extLst>
                <a:ext uri="{FF2B5EF4-FFF2-40B4-BE49-F238E27FC236}">
                  <a16:creationId xmlns:a16="http://schemas.microsoft.com/office/drawing/2014/main" id="{E27CFEC3-D56E-1C1D-9D51-AEE13BF1259F}"/>
                </a:ext>
              </a:extLst>
            </p:cNvPr>
            <p:cNvSpPr/>
            <p:nvPr/>
          </p:nvSpPr>
          <p:spPr>
            <a:xfrm>
              <a:off x="2901318" y="4947645"/>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latin typeface="+mj-lt"/>
                  <a:cs typeface="Arial" panose="020B0604020202020204" pitchFamily="34" charset="0"/>
                </a:rPr>
                <a:t>Voluntary organisations</a:t>
              </a:r>
              <a:endParaRPr lang="en-GB" sz="1600" b="1" dirty="0">
                <a:solidFill>
                  <a:schemeClr val="bg1"/>
                </a:solidFill>
                <a:latin typeface="+mj-lt"/>
                <a:cs typeface="Arial" panose="020B0604020202020204" pitchFamily="34" charset="0"/>
              </a:endParaRPr>
            </a:p>
          </p:txBody>
        </p:sp>
        <p:sp>
          <p:nvSpPr>
            <p:cNvPr id="18" name="Rektangel 17">
              <a:extLst>
                <a:ext uri="{FF2B5EF4-FFF2-40B4-BE49-F238E27FC236}">
                  <a16:creationId xmlns:a16="http://schemas.microsoft.com/office/drawing/2014/main" id="{290CB5FF-D1DD-18C6-C802-632A55BBCC10}"/>
                </a:ext>
              </a:extLst>
            </p:cNvPr>
            <p:cNvSpPr/>
            <p:nvPr/>
          </p:nvSpPr>
          <p:spPr>
            <a:xfrm>
              <a:off x="2901318" y="5663103"/>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latin typeface="+mj-lt"/>
                  <a:cs typeface="Arial" panose="020B0604020202020204" pitchFamily="34" charset="0"/>
                </a:rPr>
                <a:t>Individuals</a:t>
              </a:r>
              <a:endParaRPr lang="en-GB" sz="1600" b="1" dirty="0">
                <a:solidFill>
                  <a:schemeClr val="bg1"/>
                </a:solidFill>
                <a:latin typeface="+mj-lt"/>
                <a:cs typeface="Arial" panose="020B0604020202020204" pitchFamily="34" charset="0"/>
              </a:endParaRPr>
            </a:p>
          </p:txBody>
        </p:sp>
      </p:grpSp>
      <p:sp>
        <p:nvSpPr>
          <p:cNvPr id="8" name="Platshållare för text 19">
            <a:extLst>
              <a:ext uri="{FF2B5EF4-FFF2-40B4-BE49-F238E27FC236}">
                <a16:creationId xmlns:a16="http://schemas.microsoft.com/office/drawing/2014/main" id="{6A77BD37-2CEF-1F24-CB8B-5EDA4FE5A83C}"/>
              </a:ext>
            </a:extLst>
          </p:cNvPr>
          <p:cNvSpPr>
            <a:spLocks noGrp="1"/>
          </p:cNvSpPr>
          <p:nvPr>
            <p:ph type="body" sz="quarter" idx="10"/>
          </p:nvPr>
        </p:nvSpPr>
        <p:spPr>
          <a:xfrm>
            <a:off x="6994566" y="2258402"/>
            <a:ext cx="4283034" cy="3833813"/>
          </a:xfrm>
        </p:spPr>
        <p:txBody>
          <a:bodyPr/>
          <a:lstStyle/>
          <a:p>
            <a:pPr marL="0" indent="0">
              <a:spcAft>
                <a:spcPts val="600"/>
              </a:spcAft>
              <a:buNone/>
            </a:pPr>
            <a:r>
              <a:rPr lang="sv-SE" sz="1800" dirty="0">
                <a:solidFill>
                  <a:srgbClr val="43433E"/>
                </a:solidFill>
                <a:ea typeface="Calibri" panose="020F0502020204030204" pitchFamily="34" charset="0"/>
                <a:cs typeface="Times New Roman" panose="02020603050405020304" pitchFamily="18" charset="0"/>
              </a:rPr>
              <a:t>Civil preparedness covers </a:t>
            </a:r>
            <a:r>
              <a:rPr lang="sv-SE" sz="1800" dirty="0" smtClean="0">
                <a:solidFill>
                  <a:srgbClr val="43433E"/>
                </a:solidFill>
                <a:ea typeface="Calibri" panose="020F0502020204030204" pitchFamily="34" charset="0"/>
                <a:cs typeface="Times New Roman" panose="02020603050405020304" pitchFamily="18" charset="0"/>
              </a:rPr>
              <a:t>the</a:t>
            </a:r>
            <a:r>
              <a:rPr lang="en-GB" sz="1800" dirty="0" smtClean="0">
                <a:solidFill>
                  <a:srgbClr val="43433E"/>
                </a:solidFill>
                <a:ea typeface="Calibri" panose="020F0502020204030204" pitchFamily="34" charset="0"/>
                <a:cs typeface="Times New Roman" panose="02020603050405020304" pitchFamily="18" charset="0"/>
              </a:rPr>
              <a:t> whole of society, and </a:t>
            </a:r>
            <a:r>
              <a:rPr lang="en-GB" sz="1800" dirty="0" smtClean="0">
                <a:solidFill>
                  <a:schemeClr val="tx1"/>
                </a:solidFill>
                <a:ea typeface="Calibri" panose="020F0502020204030204" pitchFamily="34" charset="0"/>
                <a:cs typeface="Times New Roman" panose="02020603050405020304" pitchFamily="18" charset="0"/>
              </a:rPr>
              <a:t>requires the collaboration of </a:t>
            </a:r>
            <a:r>
              <a:rPr lang="en-GB" sz="1800" dirty="0" smtClean="0">
                <a:solidFill>
                  <a:srgbClr val="43433E"/>
                </a:solidFill>
                <a:ea typeface="Calibri" panose="020F0502020204030204" pitchFamily="34" charset="0"/>
                <a:cs typeface="Times New Roman" panose="02020603050405020304" pitchFamily="18" charset="0"/>
              </a:rPr>
              <a:t>many actors</a:t>
            </a:r>
            <a:r>
              <a:rPr lang="en-GB" sz="1800" dirty="0" smtClean="0">
                <a:ea typeface="Calibri" panose="020F0502020204030204" pitchFamily="34" charset="0"/>
                <a:cs typeface="Times New Roman" panose="02020603050405020304" pitchFamily="18" charset="0"/>
              </a:rPr>
              <a:t>, </a:t>
            </a:r>
            <a:r>
              <a:rPr lang="en-GB" sz="1800" dirty="0" smtClean="0">
                <a:solidFill>
                  <a:srgbClr val="43433E"/>
                </a:solidFill>
                <a:ea typeface="Calibri" panose="020F0502020204030204" pitchFamily="34" charset="0"/>
                <a:cs typeface="Times New Roman" panose="02020603050405020304" pitchFamily="18" charset="0"/>
              </a:rPr>
              <a:t>government agencies, municipalities, regions, industry and NGOs</a:t>
            </a:r>
            <a:r>
              <a:rPr lang="sv-SE" sz="1800" dirty="0" smtClean="0">
                <a:solidFill>
                  <a:srgbClr val="43433E"/>
                </a:solidFill>
                <a:ea typeface="Calibri" panose="020F0502020204030204" pitchFamily="34" charset="0"/>
                <a:cs typeface="Times New Roman" panose="02020603050405020304" pitchFamily="18" charset="0"/>
              </a:rPr>
              <a:t>.</a:t>
            </a:r>
            <a:endParaRPr lang="sv-SE" sz="1800" dirty="0">
              <a:solidFill>
                <a:srgbClr val="43433E"/>
              </a:solidFill>
              <a:ea typeface="Calibri" panose="020F0502020204030204" pitchFamily="34" charset="0"/>
              <a:cs typeface="Times New Roman" panose="02020603050405020304" pitchFamily="18" charset="0"/>
            </a:endParaRPr>
          </a:p>
          <a:p>
            <a:pPr marL="0" indent="0">
              <a:spcAft>
                <a:spcPts val="600"/>
              </a:spcAft>
              <a:buNone/>
            </a:pPr>
            <a:r>
              <a:rPr lang="en-GB" sz="1800" dirty="0" smtClean="0">
                <a:solidFill>
                  <a:srgbClr val="43433E"/>
                </a:solidFill>
                <a:ea typeface="Calibri" panose="020F0502020204030204" pitchFamily="34" charset="0"/>
                <a:cs typeface="Times New Roman" panose="02020603050405020304" pitchFamily="18" charset="0"/>
              </a:rPr>
              <a:t>Everyone who lives in Sweden shares a collective responsibility for our country's security and safety.</a:t>
            </a:r>
          </a:p>
          <a:p>
            <a:endParaRPr lang="sv-SE" dirty="0">
              <a:solidFill>
                <a:srgbClr val="43433E"/>
              </a:solidFill>
            </a:endParaRPr>
          </a:p>
        </p:txBody>
      </p:sp>
    </p:spTree>
    <p:extLst>
      <p:ext uri="{BB962C8B-B14F-4D97-AF65-F5344CB8AC3E}">
        <p14:creationId xmlns:p14="http://schemas.microsoft.com/office/powerpoint/2010/main" val="4109767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EFFA4-EA87-1049-68E2-1DA104E82D99}"/>
              </a:ext>
            </a:extLst>
          </p:cNvPr>
          <p:cNvSpPr>
            <a:spLocks noGrp="1"/>
          </p:cNvSpPr>
          <p:nvPr>
            <p:ph type="title"/>
          </p:nvPr>
        </p:nvSpPr>
        <p:spPr>
          <a:xfrm>
            <a:off x="1233151" y="710332"/>
            <a:ext cx="9725698" cy="516224"/>
          </a:xfrm>
        </p:spPr>
        <p:txBody>
          <a:bodyPr/>
          <a:lstStyle/>
          <a:p>
            <a:r>
              <a:rPr lang="sv-SE" sz="2800" dirty="0"/>
              <a:t>10 CIVIL PREPAREDNESS SECTORS</a:t>
            </a:r>
          </a:p>
        </p:txBody>
      </p:sp>
      <p:pic>
        <p:nvPicPr>
          <p:cNvPr id="3" name="Bild 2">
            <a:extLst>
              <a:ext uri="{FF2B5EF4-FFF2-40B4-BE49-F238E27FC236}">
                <a16:creationId xmlns:a16="http://schemas.microsoft.com/office/drawing/2014/main" id="{EA970A89-F846-A5D7-85D8-664C27BC6D2B}"/>
              </a:ext>
              <a:ext uri="{C183D7F6-B498-43B3-948B-1728B52AA6E4}">
                <adec:decorative xmlns:adec="http://schemas.microsoft.com/office/drawing/2017/decorative" xmlns="" val="1"/>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pic>
        <p:nvPicPr>
          <p:cNvPr id="6" name="Bild 5">
            <a:extLst>
              <a:ext uri="{FF2B5EF4-FFF2-40B4-BE49-F238E27FC236}">
                <a16:creationId xmlns:a16="http://schemas.microsoft.com/office/drawing/2014/main" id="{DAE89C71-D7BB-11B0-1733-77E374D048F2}"/>
              </a:ext>
              <a:ext uri="{C183D7F6-B498-43B3-948B-1728B52AA6E4}">
                <adec:decorative xmlns:adec="http://schemas.microsoft.com/office/drawing/2017/decorative" xmlns="" val="1"/>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192353" y="1290455"/>
            <a:ext cx="1176763" cy="530697"/>
          </a:xfrm>
          <a:prstGeom prst="rect">
            <a:avLst/>
          </a:prstGeom>
        </p:spPr>
      </p:pic>
      <p:pic>
        <p:nvPicPr>
          <p:cNvPr id="8" name="Bild 7">
            <a:extLst>
              <a:ext uri="{FF2B5EF4-FFF2-40B4-BE49-F238E27FC236}">
                <a16:creationId xmlns:a16="http://schemas.microsoft.com/office/drawing/2014/main" id="{199C3A2B-00BC-B0B4-A7B4-7CE2613C0AA3}"/>
              </a:ext>
              <a:ext uri="{C183D7F6-B498-43B3-948B-1728B52AA6E4}">
                <adec:decorative xmlns:adec="http://schemas.microsoft.com/office/drawing/2017/decorative" xmlns="" val="1"/>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335267" y="1288994"/>
            <a:ext cx="565910" cy="536639"/>
          </a:xfrm>
          <a:prstGeom prst="rect">
            <a:avLst/>
          </a:prstGeom>
        </p:spPr>
      </p:pic>
      <p:pic>
        <p:nvPicPr>
          <p:cNvPr id="9" name="Bild 8">
            <a:extLst>
              <a:ext uri="{FF2B5EF4-FFF2-40B4-BE49-F238E27FC236}">
                <a16:creationId xmlns:a16="http://schemas.microsoft.com/office/drawing/2014/main" id="{EA3D1E0F-E839-8A64-D797-A00B49571707}"/>
              </a:ext>
              <a:ext uri="{C183D7F6-B498-43B3-948B-1728B52AA6E4}">
                <adec:decorative xmlns:adec="http://schemas.microsoft.com/office/drawing/2017/decorative" xmlns="" val="1"/>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7939208" y="1441854"/>
            <a:ext cx="890868" cy="367789"/>
          </a:xfrm>
          <a:prstGeom prst="rect">
            <a:avLst/>
          </a:prstGeom>
        </p:spPr>
      </p:pic>
      <p:pic>
        <p:nvPicPr>
          <p:cNvPr id="11" name="Bild 10">
            <a:extLst>
              <a:ext uri="{FF2B5EF4-FFF2-40B4-BE49-F238E27FC236}">
                <a16:creationId xmlns:a16="http://schemas.microsoft.com/office/drawing/2014/main" id="{FB22E1FB-6D96-0530-20E6-A1FA899F1305}"/>
              </a:ext>
              <a:ext uri="{C183D7F6-B498-43B3-948B-1728B52AA6E4}">
                <adec:decorative xmlns:adec="http://schemas.microsoft.com/office/drawing/2017/decorative" xmlns="" val="1"/>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45345" y="3878146"/>
            <a:ext cx="1287934" cy="380526"/>
          </a:xfrm>
          <a:prstGeom prst="rect">
            <a:avLst/>
          </a:prstGeom>
        </p:spPr>
      </p:pic>
      <p:pic>
        <p:nvPicPr>
          <p:cNvPr id="12" name="Bild 11">
            <a:extLst>
              <a:ext uri="{FF2B5EF4-FFF2-40B4-BE49-F238E27FC236}">
                <a16:creationId xmlns:a16="http://schemas.microsoft.com/office/drawing/2014/main" id="{DE8AFA3F-B7E6-A157-FE1C-26531AFD6489}"/>
              </a:ext>
              <a:ext uri="{C183D7F6-B498-43B3-948B-1728B52AA6E4}">
                <adec:decorative xmlns:adec="http://schemas.microsoft.com/office/drawing/2017/decorative" xmlns="" val="1"/>
              </a:ext>
            </a:extLst>
          </p:cNvPr>
          <p:cNvPicPr>
            <a:picLocks noChangeAspect="1"/>
          </p:cNvPicPr>
          <p:nvPr/>
        </p:nvPicPr>
        <p:blipFill>
          <a:blip r:embed="rId13" cstate="hqprint">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2905695" y="3731789"/>
            <a:ext cx="1561132" cy="468340"/>
          </a:xfrm>
          <a:prstGeom prst="rect">
            <a:avLst/>
          </a:prstGeom>
        </p:spPr>
      </p:pic>
      <p:pic>
        <p:nvPicPr>
          <p:cNvPr id="13" name="Bild 12">
            <a:extLst>
              <a:ext uri="{FF2B5EF4-FFF2-40B4-BE49-F238E27FC236}">
                <a16:creationId xmlns:a16="http://schemas.microsoft.com/office/drawing/2014/main" id="{981236B0-40D7-FB84-89B7-AB03A34780B8}"/>
              </a:ext>
              <a:ext uri="{C183D7F6-B498-43B3-948B-1728B52AA6E4}">
                <adec:decorative xmlns:adec="http://schemas.microsoft.com/office/drawing/2017/decorative" xmlns="" val="1"/>
              </a:ext>
            </a:extLst>
          </p:cNvPr>
          <p:cNvPicPr>
            <a:picLocks noChangeAspect="1"/>
          </p:cNvPicPr>
          <p:nvPr/>
        </p:nvPicPr>
        <p:blipFill>
          <a:blip r:embed="rId15" cstate="hqprint">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5159725" y="3782107"/>
            <a:ext cx="1727002" cy="468340"/>
          </a:xfrm>
          <a:prstGeom prst="rect">
            <a:avLst/>
          </a:prstGeom>
        </p:spPr>
      </p:pic>
      <p:pic>
        <p:nvPicPr>
          <p:cNvPr id="15" name="Bild 14">
            <a:extLst>
              <a:ext uri="{FF2B5EF4-FFF2-40B4-BE49-F238E27FC236}">
                <a16:creationId xmlns:a16="http://schemas.microsoft.com/office/drawing/2014/main" id="{23219862-3BA3-9B13-EFDE-FC50D7987CD9}"/>
              </a:ext>
              <a:ext uri="{C183D7F6-B498-43B3-948B-1728B52AA6E4}">
                <adec:decorative xmlns:adec="http://schemas.microsoft.com/office/drawing/2017/decorative" xmlns="" val="1"/>
              </a:ext>
            </a:extLst>
          </p:cNvPr>
          <p:cNvPicPr>
            <a:picLocks noChangeAspect="1"/>
          </p:cNvPicPr>
          <p:nvPr/>
        </p:nvPicPr>
        <p:blipFill>
          <a:blip r:embed="rId17" cstate="hqprint">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9960847" y="3959293"/>
            <a:ext cx="1590403" cy="321983"/>
          </a:xfrm>
          <a:prstGeom prst="rect">
            <a:avLst/>
          </a:prstGeom>
        </p:spPr>
      </p:pic>
      <p:sp>
        <p:nvSpPr>
          <p:cNvPr id="16" name="Bild 6">
            <a:extLst>
              <a:ext uri="{FF2B5EF4-FFF2-40B4-BE49-F238E27FC236}">
                <a16:creationId xmlns:a16="http://schemas.microsoft.com/office/drawing/2014/main" id="{6D9CB043-8902-F48C-2F9D-AFA6B2897092}"/>
              </a:ext>
            </a:extLst>
          </p:cNvPr>
          <p:cNvSpPr/>
          <p:nvPr/>
        </p:nvSpPr>
        <p:spPr>
          <a:xfrm>
            <a:off x="432377" y="1830943"/>
            <a:ext cx="2055641" cy="391443"/>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50" dirty="0">
                <a:solidFill>
                  <a:schemeClr val="bg1"/>
                </a:solidFill>
                <a:latin typeface="+mj-lt"/>
              </a:rPr>
              <a:t>ECONOMIC </a:t>
            </a:r>
            <a:r>
              <a:rPr lang="sv-SE" sz="1000" dirty="0">
                <a:solidFill>
                  <a:schemeClr val="bg1"/>
                </a:solidFill>
                <a:latin typeface="+mj-lt"/>
              </a:rPr>
              <a:t>SECURITY</a:t>
            </a:r>
            <a:endParaRPr lang="sv-SE" sz="1050" dirty="0">
              <a:solidFill>
                <a:schemeClr val="bg1"/>
              </a:solidFill>
              <a:latin typeface="+mj-lt"/>
            </a:endParaRPr>
          </a:p>
        </p:txBody>
      </p:sp>
      <p:sp>
        <p:nvSpPr>
          <p:cNvPr id="17" name="Bild 8">
            <a:extLst>
              <a:ext uri="{FF2B5EF4-FFF2-40B4-BE49-F238E27FC236}">
                <a16:creationId xmlns:a16="http://schemas.microsoft.com/office/drawing/2014/main" id="{813578FA-33E3-C91A-C9EE-91B64EF9A7AF}"/>
              </a:ext>
            </a:extLst>
          </p:cNvPr>
          <p:cNvSpPr/>
          <p:nvPr/>
        </p:nvSpPr>
        <p:spPr>
          <a:xfrm>
            <a:off x="339665" y="2246722"/>
            <a:ext cx="2148354" cy="289373"/>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Swedish Social Insurance Agency</a:t>
            </a:r>
          </a:p>
        </p:txBody>
      </p:sp>
      <p:sp>
        <p:nvSpPr>
          <p:cNvPr id="18" name="Bild 10">
            <a:extLst>
              <a:ext uri="{FF2B5EF4-FFF2-40B4-BE49-F238E27FC236}">
                <a16:creationId xmlns:a16="http://schemas.microsoft.com/office/drawing/2014/main" id="{75EA687A-5DE7-16D7-3161-8AE13A7548C0}"/>
              </a:ext>
            </a:extLst>
          </p:cNvPr>
          <p:cNvSpPr/>
          <p:nvPr/>
        </p:nvSpPr>
        <p:spPr>
          <a:xfrm>
            <a:off x="339926" y="2565508"/>
            <a:ext cx="2148093" cy="1061967"/>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a:t>
            </a:r>
            <a:r>
              <a:rPr lang="en-GB" sz="850" dirty="0" smtClean="0">
                <a:latin typeface="+mj-lt"/>
              </a:rPr>
              <a:t>Public</a:t>
            </a:r>
            <a:r>
              <a:rPr lang="sv-SE" sz="850" dirty="0" smtClean="0">
                <a:latin typeface="+mj-lt"/>
              </a:rPr>
              <a:t> </a:t>
            </a:r>
            <a:r>
              <a:rPr lang="en-GB" sz="850" dirty="0" smtClean="0">
                <a:latin typeface="+mj-lt"/>
              </a:rPr>
              <a:t>Employment Service</a:t>
            </a:r>
          </a:p>
          <a:p>
            <a:pPr algn="ctr">
              <a:spcAft>
                <a:spcPts val="100"/>
              </a:spcAft>
            </a:pPr>
            <a:r>
              <a:rPr lang="en-GB" sz="850" dirty="0" smtClean="0">
                <a:latin typeface="+mj-lt"/>
              </a:rPr>
              <a:t>The Swedish Pensions Agency</a:t>
            </a:r>
          </a:p>
          <a:p>
            <a:pPr algn="ctr">
              <a:spcAft>
                <a:spcPts val="100"/>
              </a:spcAft>
            </a:pPr>
            <a:r>
              <a:rPr lang="en-GB" sz="850" dirty="0" smtClean="0">
                <a:latin typeface="+mj-lt"/>
              </a:rPr>
              <a:t>The Swedish National Debt Office</a:t>
            </a:r>
          </a:p>
          <a:p>
            <a:pPr algn="ctr">
              <a:spcAft>
                <a:spcPts val="100"/>
              </a:spcAft>
            </a:pPr>
            <a:r>
              <a:rPr lang="en-GB" sz="850" dirty="0" smtClean="0">
                <a:latin typeface="+mj-lt"/>
              </a:rPr>
              <a:t>The Swedish Tax Agency</a:t>
            </a:r>
          </a:p>
          <a:p>
            <a:pPr algn="ctr">
              <a:spcAft>
                <a:spcPts val="100"/>
              </a:spcAft>
            </a:pPr>
            <a:r>
              <a:rPr lang="en-GB" sz="850" dirty="0" smtClean="0">
                <a:latin typeface="+mj-lt"/>
              </a:rPr>
              <a:t>The National Government </a:t>
            </a:r>
            <a:r>
              <a:rPr lang="sv-SE" sz="850" dirty="0">
                <a:latin typeface="+mj-lt"/>
              </a:rPr>
              <a:t/>
            </a:r>
            <a:br>
              <a:rPr lang="sv-SE" sz="850" dirty="0">
                <a:latin typeface="+mj-lt"/>
              </a:rPr>
            </a:br>
            <a:r>
              <a:rPr lang="sv-SE" sz="850" dirty="0">
                <a:latin typeface="+mj-lt"/>
              </a:rPr>
              <a:t>Service Centre</a:t>
            </a:r>
          </a:p>
        </p:txBody>
      </p:sp>
      <p:sp>
        <p:nvSpPr>
          <p:cNvPr id="19" name="Bild 6">
            <a:extLst>
              <a:ext uri="{FF2B5EF4-FFF2-40B4-BE49-F238E27FC236}">
                <a16:creationId xmlns:a16="http://schemas.microsoft.com/office/drawing/2014/main" id="{CC2E65F9-3038-23ED-5C0C-3D5756219855}"/>
              </a:ext>
            </a:extLst>
          </p:cNvPr>
          <p:cNvSpPr/>
          <p:nvPr/>
        </p:nvSpPr>
        <p:spPr>
          <a:xfrm flipH="1">
            <a:off x="2644443" y="1824122"/>
            <a:ext cx="2145743"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900" dirty="0">
                <a:solidFill>
                  <a:schemeClr val="bg1"/>
                </a:solidFill>
                <a:latin typeface="+mj-lt"/>
              </a:rPr>
              <a:t>ELECTRONIC COMMUNICATIONS AND POSTAL SERVICES</a:t>
            </a:r>
          </a:p>
        </p:txBody>
      </p:sp>
      <p:sp>
        <p:nvSpPr>
          <p:cNvPr id="20" name="Bild 8">
            <a:extLst>
              <a:ext uri="{FF2B5EF4-FFF2-40B4-BE49-F238E27FC236}">
                <a16:creationId xmlns:a16="http://schemas.microsoft.com/office/drawing/2014/main" id="{77ADD4EF-6D8F-B1BB-2985-4B80B34A2D08}"/>
              </a:ext>
            </a:extLst>
          </p:cNvPr>
          <p:cNvSpPr/>
          <p:nvPr/>
        </p:nvSpPr>
        <p:spPr>
          <a:xfrm flipH="1">
            <a:off x="2644443" y="2246722"/>
            <a:ext cx="2156746" cy="289373"/>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Swedish Post and </a:t>
            </a:r>
            <a:br>
              <a:rPr lang="sv-SE" sz="850" dirty="0">
                <a:solidFill>
                  <a:schemeClr val="bg1"/>
                </a:solidFill>
                <a:latin typeface="+mj-lt"/>
              </a:rPr>
            </a:br>
            <a:r>
              <a:rPr lang="sv-SE" sz="850" dirty="0">
                <a:solidFill>
                  <a:schemeClr val="bg1"/>
                </a:solidFill>
                <a:latin typeface="+mj-lt"/>
              </a:rPr>
              <a:t>Telecom </a:t>
            </a:r>
            <a:r>
              <a:rPr lang="en-GB" sz="850" dirty="0" smtClean="0">
                <a:solidFill>
                  <a:schemeClr val="bg1"/>
                </a:solidFill>
                <a:latin typeface="+mj-lt"/>
              </a:rPr>
              <a:t>Authority</a:t>
            </a:r>
            <a:endParaRPr lang="en-GB" sz="850" dirty="0">
              <a:solidFill>
                <a:schemeClr val="bg1"/>
              </a:solidFill>
              <a:latin typeface="+mj-lt"/>
            </a:endParaRPr>
          </a:p>
        </p:txBody>
      </p:sp>
      <p:sp>
        <p:nvSpPr>
          <p:cNvPr id="21" name="Bild 10">
            <a:extLst>
              <a:ext uri="{FF2B5EF4-FFF2-40B4-BE49-F238E27FC236}">
                <a16:creationId xmlns:a16="http://schemas.microsoft.com/office/drawing/2014/main" id="{2685D2A3-993B-A0C7-D893-FA8E83397B24}"/>
              </a:ext>
            </a:extLst>
          </p:cNvPr>
          <p:cNvSpPr/>
          <p:nvPr/>
        </p:nvSpPr>
        <p:spPr>
          <a:xfrm flipH="1">
            <a:off x="2655446" y="2565508"/>
            <a:ext cx="2136454" cy="1061966"/>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Civil </a:t>
            </a:r>
            <a:r>
              <a:rPr lang="en-GB" sz="850" dirty="0" smtClean="0">
                <a:latin typeface="+mj-lt"/>
              </a:rPr>
              <a:t>Contingencies</a:t>
            </a:r>
            <a:r>
              <a:rPr lang="sv-SE" sz="850" dirty="0" smtClean="0">
                <a:latin typeface="+mj-lt"/>
              </a:rPr>
              <a:t> </a:t>
            </a:r>
            <a:r>
              <a:rPr lang="sv-SE" sz="850" dirty="0">
                <a:latin typeface="+mj-lt"/>
              </a:rPr>
              <a:t>Agency</a:t>
            </a:r>
          </a:p>
          <a:p>
            <a:pPr algn="ctr">
              <a:spcAft>
                <a:spcPts val="100"/>
              </a:spcAft>
            </a:pPr>
            <a:r>
              <a:rPr lang="sv-SE" sz="850" dirty="0">
                <a:latin typeface="+mj-lt"/>
              </a:rPr>
              <a:t>Swedish National Grid</a:t>
            </a:r>
          </a:p>
          <a:p>
            <a:pPr algn="ctr">
              <a:spcAft>
                <a:spcPts val="100"/>
              </a:spcAft>
            </a:pPr>
            <a:r>
              <a:rPr lang="sv-SE" sz="850" dirty="0">
                <a:latin typeface="+mj-lt"/>
              </a:rPr>
              <a:t>The Swedish Transport Administration</a:t>
            </a:r>
          </a:p>
        </p:txBody>
      </p:sp>
      <p:sp>
        <p:nvSpPr>
          <p:cNvPr id="22" name="Bild 6">
            <a:extLst>
              <a:ext uri="{FF2B5EF4-FFF2-40B4-BE49-F238E27FC236}">
                <a16:creationId xmlns:a16="http://schemas.microsoft.com/office/drawing/2014/main" id="{520B70FF-7254-B3F4-B272-B5909359E5EF}"/>
              </a:ext>
            </a:extLst>
          </p:cNvPr>
          <p:cNvSpPr/>
          <p:nvPr/>
        </p:nvSpPr>
        <p:spPr>
          <a:xfrm flipH="1">
            <a:off x="4959874" y="1824122"/>
            <a:ext cx="2104444"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ENERGY SUPPLY</a:t>
            </a:r>
          </a:p>
        </p:txBody>
      </p:sp>
      <p:sp>
        <p:nvSpPr>
          <p:cNvPr id="23" name="Bild 8">
            <a:extLst>
              <a:ext uri="{FF2B5EF4-FFF2-40B4-BE49-F238E27FC236}">
                <a16:creationId xmlns:a16="http://schemas.microsoft.com/office/drawing/2014/main" id="{A532633D-0417-46EB-D0A9-224D5563CCBD}"/>
              </a:ext>
            </a:extLst>
          </p:cNvPr>
          <p:cNvSpPr/>
          <p:nvPr/>
        </p:nvSpPr>
        <p:spPr>
          <a:xfrm flipH="1">
            <a:off x="4938915" y="2246722"/>
            <a:ext cx="2125403" cy="289374"/>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Energy Agency</a:t>
            </a:r>
          </a:p>
        </p:txBody>
      </p:sp>
      <p:sp>
        <p:nvSpPr>
          <p:cNvPr id="24" name="Bild 10">
            <a:extLst>
              <a:ext uri="{FF2B5EF4-FFF2-40B4-BE49-F238E27FC236}">
                <a16:creationId xmlns:a16="http://schemas.microsoft.com/office/drawing/2014/main" id="{607D3CDA-D4EF-36B1-F419-F93825F089D0}"/>
              </a:ext>
            </a:extLst>
          </p:cNvPr>
          <p:cNvSpPr/>
          <p:nvPr/>
        </p:nvSpPr>
        <p:spPr>
          <a:xfrm flipH="1">
            <a:off x="4938916" y="2565508"/>
            <a:ext cx="2125403" cy="1061966"/>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Energy Markets </a:t>
            </a:r>
            <a:r>
              <a:rPr lang="en-GB" sz="850" dirty="0" smtClean="0">
                <a:latin typeface="+mj-lt"/>
              </a:rPr>
              <a:t>Inspectorate</a:t>
            </a:r>
          </a:p>
          <a:p>
            <a:pPr algn="ctr">
              <a:spcAft>
                <a:spcPts val="100"/>
              </a:spcAft>
            </a:pPr>
            <a:r>
              <a:rPr lang="en-GB" sz="850" dirty="0" smtClean="0">
                <a:latin typeface="+mj-lt"/>
              </a:rPr>
              <a:t>The Swedish Radiation Safety Authority</a:t>
            </a:r>
          </a:p>
          <a:p>
            <a:pPr algn="ctr">
              <a:spcAft>
                <a:spcPts val="100"/>
              </a:spcAft>
            </a:pPr>
            <a:r>
              <a:rPr lang="sv-SE" sz="850" dirty="0" smtClean="0">
                <a:latin typeface="+mj-lt"/>
              </a:rPr>
              <a:t>Swedish </a:t>
            </a:r>
            <a:r>
              <a:rPr lang="sv-SE" sz="850" dirty="0">
                <a:latin typeface="+mj-lt"/>
              </a:rPr>
              <a:t>National Grid</a:t>
            </a:r>
          </a:p>
        </p:txBody>
      </p:sp>
      <p:sp>
        <p:nvSpPr>
          <p:cNvPr id="25" name="Bild 6">
            <a:extLst>
              <a:ext uri="{FF2B5EF4-FFF2-40B4-BE49-F238E27FC236}">
                <a16:creationId xmlns:a16="http://schemas.microsoft.com/office/drawing/2014/main" id="{8C0DDEDC-CF13-E615-413E-45FC74DE8359}"/>
              </a:ext>
            </a:extLst>
          </p:cNvPr>
          <p:cNvSpPr/>
          <p:nvPr/>
        </p:nvSpPr>
        <p:spPr>
          <a:xfrm flipH="1">
            <a:off x="7263399" y="1824122"/>
            <a:ext cx="2242486"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FINANCIAL SERVICES</a:t>
            </a:r>
          </a:p>
        </p:txBody>
      </p:sp>
      <p:sp>
        <p:nvSpPr>
          <p:cNvPr id="26" name="Bild 8">
            <a:extLst>
              <a:ext uri="{FF2B5EF4-FFF2-40B4-BE49-F238E27FC236}">
                <a16:creationId xmlns:a16="http://schemas.microsoft.com/office/drawing/2014/main" id="{96161C75-9A90-06CF-D559-6F0B6812AE19}"/>
              </a:ext>
            </a:extLst>
          </p:cNvPr>
          <p:cNvSpPr/>
          <p:nvPr/>
        </p:nvSpPr>
        <p:spPr>
          <a:xfrm flipH="1">
            <a:off x="7253254" y="2246722"/>
            <a:ext cx="2252635" cy="287123"/>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Swedish </a:t>
            </a:r>
            <a:r>
              <a:rPr lang="en-GB" sz="850" dirty="0" smtClean="0">
                <a:solidFill>
                  <a:schemeClr val="bg1"/>
                </a:solidFill>
                <a:latin typeface="+mj-lt"/>
              </a:rPr>
              <a:t>Financial </a:t>
            </a:r>
            <a:br>
              <a:rPr lang="en-GB" sz="850" dirty="0" smtClean="0">
                <a:solidFill>
                  <a:schemeClr val="bg1"/>
                </a:solidFill>
                <a:latin typeface="+mj-lt"/>
              </a:rPr>
            </a:br>
            <a:r>
              <a:rPr lang="en-GB" sz="850" dirty="0" smtClean="0">
                <a:solidFill>
                  <a:schemeClr val="bg1"/>
                </a:solidFill>
                <a:latin typeface="+mj-lt"/>
              </a:rPr>
              <a:t>Supervisory Authority</a:t>
            </a:r>
            <a:endParaRPr lang="en-GB" sz="850" dirty="0">
              <a:solidFill>
                <a:schemeClr val="bg1"/>
              </a:solidFill>
              <a:latin typeface="+mj-lt"/>
            </a:endParaRPr>
          </a:p>
        </p:txBody>
      </p:sp>
      <p:sp>
        <p:nvSpPr>
          <p:cNvPr id="27" name="Bild 10">
            <a:extLst>
              <a:ext uri="{FF2B5EF4-FFF2-40B4-BE49-F238E27FC236}">
                <a16:creationId xmlns:a16="http://schemas.microsoft.com/office/drawing/2014/main" id="{3D2D8631-9EF5-0DF9-9B3F-9D76625310AB}"/>
              </a:ext>
            </a:extLst>
          </p:cNvPr>
          <p:cNvSpPr/>
          <p:nvPr/>
        </p:nvSpPr>
        <p:spPr>
          <a:xfrm flipH="1">
            <a:off x="7253255" y="2565508"/>
            <a:ext cx="2252630" cy="1061966"/>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a:t>
            </a:r>
            <a:r>
              <a:rPr lang="sv-SE" sz="850" dirty="0" smtClean="0">
                <a:latin typeface="+mj-lt"/>
              </a:rPr>
              <a:t>National</a:t>
            </a:r>
            <a:r>
              <a:rPr lang="en-GB" sz="850" dirty="0" smtClean="0">
                <a:latin typeface="+mj-lt"/>
              </a:rPr>
              <a:t> Debt </a:t>
            </a:r>
            <a:r>
              <a:rPr lang="sv-SE" sz="850" dirty="0" smtClean="0">
                <a:latin typeface="+mj-lt"/>
              </a:rPr>
              <a:t>Office</a:t>
            </a:r>
            <a:endParaRPr lang="sv-SE" sz="850" dirty="0">
              <a:latin typeface="+mj-lt"/>
            </a:endParaRPr>
          </a:p>
          <a:p>
            <a:pPr algn="ctr">
              <a:spcAft>
                <a:spcPts val="100"/>
              </a:spcAft>
            </a:pPr>
            <a:r>
              <a:rPr lang="sv-SE" sz="850" dirty="0">
                <a:latin typeface="+mj-lt"/>
              </a:rPr>
              <a:t>Sveriges Riksbank*</a:t>
            </a:r>
          </a:p>
        </p:txBody>
      </p:sp>
      <p:sp>
        <p:nvSpPr>
          <p:cNvPr id="28" name="Bild 6">
            <a:extLst>
              <a:ext uri="{FF2B5EF4-FFF2-40B4-BE49-F238E27FC236}">
                <a16:creationId xmlns:a16="http://schemas.microsoft.com/office/drawing/2014/main" id="{68655BDE-41B3-26B5-1E6E-377FE19C8DD8}"/>
              </a:ext>
            </a:extLst>
          </p:cNvPr>
          <p:cNvSpPr/>
          <p:nvPr/>
        </p:nvSpPr>
        <p:spPr>
          <a:xfrm flipH="1">
            <a:off x="9662315" y="1824122"/>
            <a:ext cx="2104671"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BASIC DATA</a:t>
            </a:r>
          </a:p>
        </p:txBody>
      </p:sp>
      <p:sp>
        <p:nvSpPr>
          <p:cNvPr id="29" name="Bild 8">
            <a:extLst>
              <a:ext uri="{FF2B5EF4-FFF2-40B4-BE49-F238E27FC236}">
                <a16:creationId xmlns:a16="http://schemas.microsoft.com/office/drawing/2014/main" id="{F04158A3-FBCD-7E51-7A7A-29A518AA2ED3}"/>
              </a:ext>
            </a:extLst>
          </p:cNvPr>
          <p:cNvSpPr/>
          <p:nvPr/>
        </p:nvSpPr>
        <p:spPr>
          <a:xfrm flipH="1">
            <a:off x="9662316" y="2246722"/>
            <a:ext cx="2197094" cy="287124"/>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Tax Agency</a:t>
            </a:r>
          </a:p>
        </p:txBody>
      </p:sp>
      <p:sp>
        <p:nvSpPr>
          <p:cNvPr id="30" name="Bild 10">
            <a:extLst>
              <a:ext uri="{FF2B5EF4-FFF2-40B4-BE49-F238E27FC236}">
                <a16:creationId xmlns:a16="http://schemas.microsoft.com/office/drawing/2014/main" id="{E7975BE2-78F6-8B8B-C535-8F10DAD9B30E}"/>
              </a:ext>
            </a:extLst>
          </p:cNvPr>
          <p:cNvSpPr/>
          <p:nvPr/>
        </p:nvSpPr>
        <p:spPr>
          <a:xfrm flipH="1">
            <a:off x="9662315" y="2565508"/>
            <a:ext cx="2196223" cy="1061966"/>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en-GB" sz="850" dirty="0" smtClean="0">
                <a:latin typeface="+mj-lt"/>
              </a:rPr>
              <a:t>The Swedish Companies Registration Office</a:t>
            </a:r>
          </a:p>
          <a:p>
            <a:pPr algn="ctr">
              <a:spcAft>
                <a:spcPts val="100"/>
              </a:spcAft>
            </a:pPr>
            <a:r>
              <a:rPr lang="en-GB" sz="850" dirty="0" smtClean="0">
                <a:latin typeface="+mj-lt"/>
              </a:rPr>
              <a:t>The Land Survey</a:t>
            </a:r>
          </a:p>
          <a:p>
            <a:pPr algn="ctr">
              <a:spcAft>
                <a:spcPts val="100"/>
              </a:spcAft>
            </a:pPr>
            <a:r>
              <a:rPr lang="en-GB" sz="850" dirty="0" smtClean="0">
                <a:latin typeface="+mj-lt"/>
              </a:rPr>
              <a:t>The Agency for Digital Government</a:t>
            </a:r>
            <a:endParaRPr lang="en-GB" sz="850" dirty="0">
              <a:latin typeface="+mj-lt"/>
            </a:endParaRPr>
          </a:p>
        </p:txBody>
      </p:sp>
      <p:sp>
        <p:nvSpPr>
          <p:cNvPr id="31" name="Bild 6">
            <a:extLst>
              <a:ext uri="{FF2B5EF4-FFF2-40B4-BE49-F238E27FC236}">
                <a16:creationId xmlns:a16="http://schemas.microsoft.com/office/drawing/2014/main" id="{D21B46B0-A750-C9D6-DEFE-19C929EB22E0}"/>
              </a:ext>
            </a:extLst>
          </p:cNvPr>
          <p:cNvSpPr/>
          <p:nvPr/>
        </p:nvSpPr>
        <p:spPr>
          <a:xfrm>
            <a:off x="434399" y="4184295"/>
            <a:ext cx="2053075" cy="425431"/>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HEALTH, MEDICAL CARE </a:t>
            </a:r>
            <a:br>
              <a:rPr lang="sv-SE" sz="1000" dirty="0">
                <a:solidFill>
                  <a:schemeClr val="bg1"/>
                </a:solidFill>
                <a:latin typeface="+mj-lt"/>
              </a:rPr>
            </a:br>
            <a:r>
              <a:rPr lang="sv-SE" sz="1000" dirty="0">
                <a:solidFill>
                  <a:schemeClr val="bg1"/>
                </a:solidFill>
                <a:latin typeface="+mj-lt"/>
              </a:rPr>
              <a:t>AND WELFARE</a:t>
            </a:r>
          </a:p>
        </p:txBody>
      </p:sp>
      <p:sp>
        <p:nvSpPr>
          <p:cNvPr id="32" name="Bild 8">
            <a:extLst>
              <a:ext uri="{FF2B5EF4-FFF2-40B4-BE49-F238E27FC236}">
                <a16:creationId xmlns:a16="http://schemas.microsoft.com/office/drawing/2014/main" id="{F1782894-2890-A5E1-EE5A-67A1668976F1}"/>
              </a:ext>
            </a:extLst>
          </p:cNvPr>
          <p:cNvSpPr/>
          <p:nvPr/>
        </p:nvSpPr>
        <p:spPr>
          <a:xfrm>
            <a:off x="341728" y="4628520"/>
            <a:ext cx="2145746" cy="263737"/>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National Board </a:t>
            </a:r>
            <a:r>
              <a:rPr lang="en-GB" sz="850" dirty="0" smtClean="0">
                <a:solidFill>
                  <a:schemeClr val="bg1"/>
                </a:solidFill>
                <a:latin typeface="+mj-lt"/>
              </a:rPr>
              <a:t>of</a:t>
            </a:r>
            <a:r>
              <a:rPr lang="sv-SE" sz="850" dirty="0" smtClean="0">
                <a:solidFill>
                  <a:schemeClr val="bg1"/>
                </a:solidFill>
                <a:latin typeface="+mj-lt"/>
              </a:rPr>
              <a:t> </a:t>
            </a:r>
            <a:r>
              <a:rPr lang="sv-SE" sz="850" dirty="0">
                <a:solidFill>
                  <a:schemeClr val="bg1"/>
                </a:solidFill>
                <a:latin typeface="+mj-lt"/>
              </a:rPr>
              <a:t/>
            </a:r>
            <a:br>
              <a:rPr lang="sv-SE" sz="850" dirty="0">
                <a:solidFill>
                  <a:schemeClr val="bg1"/>
                </a:solidFill>
                <a:latin typeface="+mj-lt"/>
              </a:rPr>
            </a:br>
            <a:r>
              <a:rPr lang="sv-SE" sz="850" dirty="0">
                <a:solidFill>
                  <a:schemeClr val="bg1"/>
                </a:solidFill>
                <a:latin typeface="+mj-lt"/>
              </a:rPr>
              <a:t>Health and Welfare</a:t>
            </a:r>
          </a:p>
        </p:txBody>
      </p:sp>
      <p:sp>
        <p:nvSpPr>
          <p:cNvPr id="33" name="Bild 10">
            <a:extLst>
              <a:ext uri="{FF2B5EF4-FFF2-40B4-BE49-F238E27FC236}">
                <a16:creationId xmlns:a16="http://schemas.microsoft.com/office/drawing/2014/main" id="{8AE3F0AA-664E-A4BD-8C7D-1FC098688475}"/>
              </a:ext>
            </a:extLst>
          </p:cNvPr>
          <p:cNvSpPr/>
          <p:nvPr/>
        </p:nvSpPr>
        <p:spPr>
          <a:xfrm>
            <a:off x="342272" y="4919003"/>
            <a:ext cx="2145746" cy="119533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a:t>
            </a:r>
            <a:r>
              <a:rPr lang="en-GB" sz="850" dirty="0" smtClean="0">
                <a:latin typeface="+mj-lt"/>
              </a:rPr>
              <a:t>eHealth Agency</a:t>
            </a:r>
          </a:p>
          <a:p>
            <a:pPr algn="ctr">
              <a:spcAft>
                <a:spcPts val="100"/>
              </a:spcAft>
            </a:pPr>
            <a:r>
              <a:rPr lang="en-GB" sz="850" dirty="0" smtClean="0">
                <a:latin typeface="+mj-lt"/>
              </a:rPr>
              <a:t>The Public Health Agency </a:t>
            </a:r>
            <a:br>
              <a:rPr lang="en-GB" sz="850" dirty="0" smtClean="0">
                <a:latin typeface="+mj-lt"/>
              </a:rPr>
            </a:br>
            <a:r>
              <a:rPr lang="en-GB" sz="850" dirty="0" smtClean="0">
                <a:latin typeface="+mj-lt"/>
              </a:rPr>
              <a:t>of Sweden</a:t>
            </a:r>
          </a:p>
          <a:p>
            <a:pPr algn="ctr">
              <a:spcAft>
                <a:spcPts val="100"/>
              </a:spcAft>
            </a:pPr>
            <a:r>
              <a:rPr lang="sv-SE" sz="850" dirty="0" smtClean="0">
                <a:latin typeface="+mj-lt"/>
              </a:rPr>
              <a:t>The </a:t>
            </a:r>
            <a:r>
              <a:rPr lang="sv-SE" sz="850" dirty="0">
                <a:latin typeface="+mj-lt"/>
              </a:rPr>
              <a:t>Swedish Medical Products Agency</a:t>
            </a:r>
          </a:p>
        </p:txBody>
      </p:sp>
      <p:sp>
        <p:nvSpPr>
          <p:cNvPr id="34" name="Bild 6">
            <a:extLst>
              <a:ext uri="{FF2B5EF4-FFF2-40B4-BE49-F238E27FC236}">
                <a16:creationId xmlns:a16="http://schemas.microsoft.com/office/drawing/2014/main" id="{B700243B-5B6C-FBCD-17B2-9EF7D093E8AB}"/>
              </a:ext>
            </a:extLst>
          </p:cNvPr>
          <p:cNvSpPr/>
          <p:nvPr/>
        </p:nvSpPr>
        <p:spPr>
          <a:xfrm flipH="1">
            <a:off x="2655445" y="4184295"/>
            <a:ext cx="2145745" cy="425431"/>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FOOD SUPPLY AND </a:t>
            </a:r>
            <a:br>
              <a:rPr lang="sv-SE" sz="1000" dirty="0">
                <a:solidFill>
                  <a:schemeClr val="bg1"/>
                </a:solidFill>
                <a:latin typeface="+mj-lt"/>
              </a:rPr>
            </a:br>
            <a:r>
              <a:rPr lang="sv-SE" sz="1000" dirty="0">
                <a:solidFill>
                  <a:schemeClr val="bg1"/>
                </a:solidFill>
                <a:latin typeface="+mj-lt"/>
              </a:rPr>
              <a:t>DRINKING WATER</a:t>
            </a:r>
          </a:p>
        </p:txBody>
      </p:sp>
      <p:sp>
        <p:nvSpPr>
          <p:cNvPr id="35" name="Bild 8">
            <a:extLst>
              <a:ext uri="{FF2B5EF4-FFF2-40B4-BE49-F238E27FC236}">
                <a16:creationId xmlns:a16="http://schemas.microsoft.com/office/drawing/2014/main" id="{82B70081-EA47-9568-7103-7A0CE0F04698}"/>
              </a:ext>
            </a:extLst>
          </p:cNvPr>
          <p:cNvSpPr/>
          <p:nvPr/>
        </p:nvSpPr>
        <p:spPr>
          <a:xfrm flipH="1">
            <a:off x="2648798" y="4628521"/>
            <a:ext cx="2145745" cy="263737"/>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a:t>
            </a:r>
            <a:r>
              <a:rPr lang="en-GB" sz="900" dirty="0" smtClean="0">
                <a:solidFill>
                  <a:schemeClr val="bg1"/>
                </a:solidFill>
                <a:latin typeface="+mj-lt"/>
              </a:rPr>
              <a:t>Food </a:t>
            </a:r>
            <a:r>
              <a:rPr lang="sv-SE" sz="900" dirty="0" smtClean="0">
                <a:solidFill>
                  <a:schemeClr val="bg1"/>
                </a:solidFill>
                <a:latin typeface="+mj-lt"/>
              </a:rPr>
              <a:t>Agency</a:t>
            </a:r>
            <a:endParaRPr lang="sv-SE" sz="900" dirty="0">
              <a:solidFill>
                <a:schemeClr val="bg1"/>
              </a:solidFill>
              <a:latin typeface="+mj-lt"/>
            </a:endParaRPr>
          </a:p>
        </p:txBody>
      </p:sp>
      <p:sp>
        <p:nvSpPr>
          <p:cNvPr id="36" name="Bild 10">
            <a:extLst>
              <a:ext uri="{FF2B5EF4-FFF2-40B4-BE49-F238E27FC236}">
                <a16:creationId xmlns:a16="http://schemas.microsoft.com/office/drawing/2014/main" id="{99C4499E-3A90-FFC6-20EA-AF431DCC6FBC}"/>
              </a:ext>
            </a:extLst>
          </p:cNvPr>
          <p:cNvSpPr/>
          <p:nvPr/>
        </p:nvSpPr>
        <p:spPr>
          <a:xfrm flipH="1">
            <a:off x="2648799" y="4919001"/>
            <a:ext cx="2145745" cy="1193523"/>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Board </a:t>
            </a:r>
            <a:r>
              <a:rPr lang="en-GB" sz="850" dirty="0" smtClean="0">
                <a:latin typeface="+mj-lt"/>
              </a:rPr>
              <a:t>of Agriculture</a:t>
            </a:r>
          </a:p>
          <a:p>
            <a:pPr algn="ctr">
              <a:spcAft>
                <a:spcPts val="100"/>
              </a:spcAft>
            </a:pPr>
            <a:r>
              <a:rPr lang="en-GB" sz="850" dirty="0" smtClean="0">
                <a:latin typeface="+mj-lt"/>
              </a:rPr>
              <a:t>The County Administrative Boards</a:t>
            </a:r>
          </a:p>
          <a:p>
            <a:pPr algn="ctr">
              <a:spcAft>
                <a:spcPts val="100"/>
              </a:spcAft>
            </a:pPr>
            <a:r>
              <a:rPr lang="en-GB" sz="850" dirty="0" smtClean="0">
                <a:latin typeface="+mj-lt"/>
              </a:rPr>
              <a:t>The Swedish Environmental Protection Agency</a:t>
            </a:r>
          </a:p>
          <a:p>
            <a:pPr algn="ctr">
              <a:spcAft>
                <a:spcPts val="100"/>
              </a:spcAft>
            </a:pPr>
            <a:r>
              <a:rPr lang="en-GB" sz="850" dirty="0" smtClean="0">
                <a:latin typeface="+mj-lt"/>
              </a:rPr>
              <a:t>The National Veterinary Institute</a:t>
            </a:r>
            <a:endParaRPr lang="en-GB" sz="850" dirty="0">
              <a:latin typeface="+mj-lt"/>
            </a:endParaRPr>
          </a:p>
        </p:txBody>
      </p:sp>
      <p:sp>
        <p:nvSpPr>
          <p:cNvPr id="37" name="Bild 6">
            <a:extLst>
              <a:ext uri="{FF2B5EF4-FFF2-40B4-BE49-F238E27FC236}">
                <a16:creationId xmlns:a16="http://schemas.microsoft.com/office/drawing/2014/main" id="{A16D091C-4599-C37C-C9EE-ACF354823176}"/>
              </a:ext>
            </a:extLst>
          </p:cNvPr>
          <p:cNvSpPr/>
          <p:nvPr/>
        </p:nvSpPr>
        <p:spPr>
          <a:xfrm flipH="1">
            <a:off x="4959875" y="4184296"/>
            <a:ext cx="2106728"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PUBLIC ORDER AND SECURITY</a:t>
            </a:r>
          </a:p>
        </p:txBody>
      </p:sp>
      <p:sp>
        <p:nvSpPr>
          <p:cNvPr id="38" name="Bild 8">
            <a:extLst>
              <a:ext uri="{FF2B5EF4-FFF2-40B4-BE49-F238E27FC236}">
                <a16:creationId xmlns:a16="http://schemas.microsoft.com/office/drawing/2014/main" id="{024F0303-C8E6-FD94-7B3F-1C41293182A1}"/>
              </a:ext>
            </a:extLst>
          </p:cNvPr>
          <p:cNvSpPr/>
          <p:nvPr/>
        </p:nvSpPr>
        <p:spPr>
          <a:xfrm flipH="1">
            <a:off x="4959873" y="4630264"/>
            <a:ext cx="2124829" cy="261526"/>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Police </a:t>
            </a:r>
            <a:r>
              <a:rPr lang="en-GB" sz="900" dirty="0" smtClean="0">
                <a:solidFill>
                  <a:schemeClr val="bg1"/>
                </a:solidFill>
                <a:latin typeface="+mj-lt"/>
              </a:rPr>
              <a:t>Authority</a:t>
            </a:r>
            <a:endParaRPr lang="en-GB" sz="900" dirty="0">
              <a:solidFill>
                <a:schemeClr val="bg1"/>
              </a:solidFill>
              <a:latin typeface="+mj-lt"/>
            </a:endParaRPr>
          </a:p>
        </p:txBody>
      </p:sp>
      <p:sp>
        <p:nvSpPr>
          <p:cNvPr id="39" name="Bild 10">
            <a:extLst>
              <a:ext uri="{FF2B5EF4-FFF2-40B4-BE49-F238E27FC236}">
                <a16:creationId xmlns:a16="http://schemas.microsoft.com/office/drawing/2014/main" id="{F43F901D-F901-F677-5AEA-3BD130D93803}"/>
              </a:ext>
            </a:extLst>
          </p:cNvPr>
          <p:cNvSpPr/>
          <p:nvPr/>
        </p:nvSpPr>
        <p:spPr>
          <a:xfrm flipH="1">
            <a:off x="4955327" y="4919000"/>
            <a:ext cx="2125402" cy="1193523"/>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en-GB" sz="850" dirty="0" smtClean="0">
                <a:latin typeface="+mj-lt"/>
              </a:rPr>
              <a:t>The Swedish Prison and Probation Service</a:t>
            </a:r>
          </a:p>
          <a:p>
            <a:pPr algn="ctr">
              <a:spcAft>
                <a:spcPts val="100"/>
              </a:spcAft>
            </a:pPr>
            <a:r>
              <a:rPr lang="en-GB" sz="850" dirty="0" smtClean="0">
                <a:latin typeface="+mj-lt"/>
              </a:rPr>
              <a:t>The Swedish Coast Guard</a:t>
            </a:r>
          </a:p>
          <a:p>
            <a:pPr algn="ctr">
              <a:spcAft>
                <a:spcPts val="100"/>
              </a:spcAft>
            </a:pPr>
            <a:r>
              <a:rPr lang="en-GB" sz="850" dirty="0" smtClean="0">
                <a:latin typeface="+mj-lt"/>
              </a:rPr>
              <a:t>The Security Service</a:t>
            </a:r>
          </a:p>
          <a:p>
            <a:pPr algn="ctr">
              <a:spcAft>
                <a:spcPts val="100"/>
              </a:spcAft>
            </a:pPr>
            <a:r>
              <a:rPr lang="en-GB" sz="850" dirty="0" smtClean="0">
                <a:latin typeface="+mj-lt"/>
              </a:rPr>
              <a:t>The Swedish Customs</a:t>
            </a:r>
          </a:p>
          <a:p>
            <a:pPr algn="ctr">
              <a:spcAft>
                <a:spcPts val="100"/>
              </a:spcAft>
            </a:pPr>
            <a:r>
              <a:rPr lang="en-GB" sz="850" dirty="0" smtClean="0">
                <a:latin typeface="+mj-lt"/>
              </a:rPr>
              <a:t>The Swedish Prosecution Authority</a:t>
            </a:r>
          </a:p>
          <a:p>
            <a:pPr algn="ctr">
              <a:spcAft>
                <a:spcPts val="100"/>
              </a:spcAft>
            </a:pPr>
            <a:r>
              <a:rPr lang="en-GB" sz="850" dirty="0" smtClean="0">
                <a:latin typeface="+mj-lt"/>
              </a:rPr>
              <a:t>The Swedish National Courts Administration</a:t>
            </a:r>
            <a:endParaRPr lang="en-GB" sz="850" dirty="0">
              <a:latin typeface="+mj-lt"/>
            </a:endParaRPr>
          </a:p>
        </p:txBody>
      </p:sp>
      <p:sp>
        <p:nvSpPr>
          <p:cNvPr id="40" name="Bild 6">
            <a:extLst>
              <a:ext uri="{FF2B5EF4-FFF2-40B4-BE49-F238E27FC236}">
                <a16:creationId xmlns:a16="http://schemas.microsoft.com/office/drawing/2014/main" id="{F2DF8A4B-5282-8685-B2D9-6130B4E31FF1}"/>
              </a:ext>
            </a:extLst>
          </p:cNvPr>
          <p:cNvSpPr/>
          <p:nvPr/>
        </p:nvSpPr>
        <p:spPr>
          <a:xfrm flipH="1">
            <a:off x="7253255" y="4184296"/>
            <a:ext cx="2241087"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spc="-10" dirty="0">
                <a:solidFill>
                  <a:schemeClr val="bg1"/>
                </a:solidFill>
                <a:latin typeface="+mj-lt"/>
              </a:rPr>
              <a:t>CIVIL PROTECTION</a:t>
            </a:r>
            <a:endParaRPr lang="sv-SE" sz="1000" dirty="0">
              <a:solidFill>
                <a:schemeClr val="bg1"/>
              </a:solidFill>
              <a:latin typeface="+mj-lt"/>
            </a:endParaRPr>
          </a:p>
        </p:txBody>
      </p:sp>
      <p:sp>
        <p:nvSpPr>
          <p:cNvPr id="41" name="Bild 8">
            <a:extLst>
              <a:ext uri="{FF2B5EF4-FFF2-40B4-BE49-F238E27FC236}">
                <a16:creationId xmlns:a16="http://schemas.microsoft.com/office/drawing/2014/main" id="{288F58AF-52D2-106C-43D0-7AE753ADB280}"/>
              </a:ext>
            </a:extLst>
          </p:cNvPr>
          <p:cNvSpPr/>
          <p:nvPr/>
        </p:nvSpPr>
        <p:spPr>
          <a:xfrm flipH="1">
            <a:off x="7253255" y="4628521"/>
            <a:ext cx="2239486" cy="261526"/>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Swedish Civil </a:t>
            </a:r>
            <a:br>
              <a:rPr lang="sv-SE" sz="850" dirty="0">
                <a:solidFill>
                  <a:schemeClr val="bg1"/>
                </a:solidFill>
                <a:latin typeface="+mj-lt"/>
              </a:rPr>
            </a:br>
            <a:r>
              <a:rPr lang="en-GB" sz="850" dirty="0" smtClean="0">
                <a:solidFill>
                  <a:schemeClr val="bg1"/>
                </a:solidFill>
                <a:latin typeface="+mj-lt"/>
              </a:rPr>
              <a:t>Contingencies </a:t>
            </a:r>
            <a:r>
              <a:rPr lang="sv-SE" sz="850" dirty="0" smtClean="0">
                <a:solidFill>
                  <a:schemeClr val="bg1"/>
                </a:solidFill>
                <a:latin typeface="+mj-lt"/>
              </a:rPr>
              <a:t>Agency</a:t>
            </a:r>
            <a:endParaRPr lang="sv-SE" sz="850" dirty="0">
              <a:solidFill>
                <a:schemeClr val="bg1"/>
              </a:solidFill>
              <a:latin typeface="+mj-lt"/>
            </a:endParaRPr>
          </a:p>
        </p:txBody>
      </p:sp>
      <p:sp>
        <p:nvSpPr>
          <p:cNvPr id="42" name="Bild 10">
            <a:extLst>
              <a:ext uri="{FF2B5EF4-FFF2-40B4-BE49-F238E27FC236}">
                <a16:creationId xmlns:a16="http://schemas.microsoft.com/office/drawing/2014/main" id="{94436100-9DEE-944E-7B89-45E3A997EFB9}"/>
              </a:ext>
            </a:extLst>
          </p:cNvPr>
          <p:cNvSpPr/>
          <p:nvPr/>
        </p:nvSpPr>
        <p:spPr>
          <a:xfrm flipH="1">
            <a:off x="7241511" y="4917260"/>
            <a:ext cx="2251230" cy="119533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en-GB" sz="850" dirty="0" smtClean="0">
                <a:latin typeface="+mj-lt"/>
              </a:rPr>
              <a:t>The Swedish Coast Guard</a:t>
            </a:r>
          </a:p>
          <a:p>
            <a:pPr algn="ctr">
              <a:spcAft>
                <a:spcPts val="100"/>
              </a:spcAft>
            </a:pPr>
            <a:r>
              <a:rPr lang="en-GB" sz="850" dirty="0" smtClean="0">
                <a:latin typeface="+mj-lt"/>
              </a:rPr>
              <a:t>The County Administrative Boards</a:t>
            </a:r>
          </a:p>
          <a:p>
            <a:pPr algn="ctr">
              <a:spcAft>
                <a:spcPts val="100"/>
              </a:spcAft>
            </a:pPr>
            <a:r>
              <a:rPr lang="en-GB" sz="850" dirty="0" smtClean="0">
                <a:latin typeface="+mj-lt"/>
              </a:rPr>
              <a:t>The Swedish Police Authority</a:t>
            </a:r>
          </a:p>
          <a:p>
            <a:pPr algn="ctr">
              <a:spcAft>
                <a:spcPts val="100"/>
              </a:spcAft>
            </a:pPr>
            <a:r>
              <a:rPr lang="en-GB" sz="850" dirty="0" smtClean="0">
                <a:latin typeface="+mj-lt"/>
              </a:rPr>
              <a:t>The Swedish Maritime Administration</a:t>
            </a:r>
          </a:p>
          <a:p>
            <a:pPr algn="ctr">
              <a:spcAft>
                <a:spcPts val="100"/>
              </a:spcAft>
            </a:pPr>
            <a:r>
              <a:rPr lang="en-GB" sz="850" dirty="0" smtClean="0">
                <a:latin typeface="+mj-lt"/>
              </a:rPr>
              <a:t>The Swedish Meteorological and Hydrological Institute</a:t>
            </a:r>
          </a:p>
          <a:p>
            <a:pPr algn="ctr">
              <a:spcAft>
                <a:spcPts val="100"/>
              </a:spcAft>
            </a:pPr>
            <a:r>
              <a:rPr lang="en-GB" sz="850" spc="-20" dirty="0" smtClean="0">
                <a:latin typeface="+mj-lt"/>
              </a:rPr>
              <a:t>The Swedish Radiation Safety Authority</a:t>
            </a:r>
            <a:endParaRPr lang="en-GB" sz="850" spc="-20" dirty="0">
              <a:latin typeface="+mj-lt"/>
            </a:endParaRPr>
          </a:p>
        </p:txBody>
      </p:sp>
      <p:sp>
        <p:nvSpPr>
          <p:cNvPr id="43" name="Bild 6">
            <a:extLst>
              <a:ext uri="{FF2B5EF4-FFF2-40B4-BE49-F238E27FC236}">
                <a16:creationId xmlns:a16="http://schemas.microsoft.com/office/drawing/2014/main" id="{35FC2546-A510-D6D5-1526-A2B34CE8C342}"/>
              </a:ext>
            </a:extLst>
          </p:cNvPr>
          <p:cNvSpPr/>
          <p:nvPr/>
        </p:nvSpPr>
        <p:spPr>
          <a:xfrm flipH="1">
            <a:off x="9662316" y="4184296"/>
            <a:ext cx="2108456"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TRANSPORT</a:t>
            </a:r>
          </a:p>
        </p:txBody>
      </p:sp>
      <p:sp>
        <p:nvSpPr>
          <p:cNvPr id="44" name="Bild 8">
            <a:extLst>
              <a:ext uri="{FF2B5EF4-FFF2-40B4-BE49-F238E27FC236}">
                <a16:creationId xmlns:a16="http://schemas.microsoft.com/office/drawing/2014/main" id="{5A606D37-9D77-4616-522F-09463B4308C8}"/>
              </a:ext>
            </a:extLst>
          </p:cNvPr>
          <p:cNvSpPr/>
          <p:nvPr/>
        </p:nvSpPr>
        <p:spPr>
          <a:xfrm flipH="1">
            <a:off x="9654361" y="4628116"/>
            <a:ext cx="2205047" cy="261526"/>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Transport Administration</a:t>
            </a:r>
          </a:p>
        </p:txBody>
      </p:sp>
      <p:sp>
        <p:nvSpPr>
          <p:cNvPr id="45" name="Bild 10">
            <a:extLst>
              <a:ext uri="{FF2B5EF4-FFF2-40B4-BE49-F238E27FC236}">
                <a16:creationId xmlns:a16="http://schemas.microsoft.com/office/drawing/2014/main" id="{C8957161-C347-1ECF-299A-5B0956774D96}"/>
              </a:ext>
            </a:extLst>
          </p:cNvPr>
          <p:cNvSpPr/>
          <p:nvPr/>
        </p:nvSpPr>
        <p:spPr>
          <a:xfrm flipH="1">
            <a:off x="9653525" y="4919002"/>
            <a:ext cx="2205048" cy="1193522"/>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en-GB" sz="850" dirty="0" smtClean="0">
                <a:latin typeface="+mj-lt"/>
              </a:rPr>
              <a:t>Air Navigation Services of Sweden</a:t>
            </a:r>
          </a:p>
          <a:p>
            <a:pPr algn="ctr">
              <a:spcAft>
                <a:spcPts val="100"/>
              </a:spcAft>
            </a:pPr>
            <a:r>
              <a:rPr lang="en-GB" sz="850" dirty="0" smtClean="0">
                <a:latin typeface="+mj-lt"/>
              </a:rPr>
              <a:t>The Swedish Maritime Administration</a:t>
            </a:r>
          </a:p>
          <a:p>
            <a:pPr algn="ctr">
              <a:spcAft>
                <a:spcPts val="100"/>
              </a:spcAft>
            </a:pPr>
            <a:r>
              <a:rPr lang="sv-SE" sz="850" dirty="0" smtClean="0">
                <a:latin typeface="+mj-lt"/>
              </a:rPr>
              <a:t>The </a:t>
            </a:r>
            <a:r>
              <a:rPr lang="sv-SE" sz="850" dirty="0">
                <a:latin typeface="+mj-lt"/>
              </a:rPr>
              <a:t>Swedish Transport Agency</a:t>
            </a:r>
          </a:p>
        </p:txBody>
      </p:sp>
      <p:pic>
        <p:nvPicPr>
          <p:cNvPr id="48" name="Bild 47">
            <a:extLst>
              <a:ext uri="{FF2B5EF4-FFF2-40B4-BE49-F238E27FC236}">
                <a16:creationId xmlns:a16="http://schemas.microsoft.com/office/drawing/2014/main" id="{BCE0AEDF-BEC5-01D1-5698-D8A79DC5A65B}"/>
              </a:ext>
              <a:ext uri="{C183D7F6-B498-43B3-948B-1728B52AA6E4}">
                <adec:decorative xmlns:adec="http://schemas.microsoft.com/office/drawing/2017/decorative" xmlns="" val="1"/>
              </a:ext>
            </a:extLst>
          </p:cNvPr>
          <p:cNvPicPr>
            <a:picLocks noChangeAspect="1"/>
          </p:cNvPicPr>
          <p:nvPr/>
        </p:nvPicPr>
        <p:blipFill>
          <a:blip r:embed="rId19" cstate="hqprint">
            <a:extLst>
              <a:ext uri="{28A0092B-C50C-407E-A947-70E740481C1C}">
                <a14:useLocalDpi xmlns:a14="http://schemas.microsoft.com/office/drawing/2010/main"/>
              </a:ext>
              <a:ext uri="{96DAC541-7B7A-43D3-8B79-37D633B846F1}">
                <asvg:svgBlip xmlns:asvg="http://schemas.microsoft.com/office/drawing/2016/SVG/main" xmlns="" r:embed="rId20"/>
              </a:ext>
            </a:extLst>
          </a:blip>
          <a:stretch>
            <a:fillRect/>
          </a:stretch>
        </p:blipFill>
        <p:spPr>
          <a:xfrm>
            <a:off x="7588783" y="3619265"/>
            <a:ext cx="1504619" cy="640263"/>
          </a:xfrm>
          <a:prstGeom prst="rect">
            <a:avLst/>
          </a:prstGeom>
        </p:spPr>
      </p:pic>
      <p:pic>
        <p:nvPicPr>
          <p:cNvPr id="50" name="Bild 49">
            <a:extLst>
              <a:ext uri="{FF2B5EF4-FFF2-40B4-BE49-F238E27FC236}">
                <a16:creationId xmlns:a16="http://schemas.microsoft.com/office/drawing/2014/main" id="{2E5BAE7E-4593-BBA5-5017-22D09CFFC430}"/>
              </a:ext>
              <a:ext uri="{C183D7F6-B498-43B3-948B-1728B52AA6E4}">
                <adec:decorative xmlns:adec="http://schemas.microsoft.com/office/drawing/2017/decorative" xmlns="" val="1"/>
              </a:ext>
            </a:extLst>
          </p:cNvPr>
          <p:cNvPicPr>
            <a:picLocks noChangeAspect="1"/>
          </p:cNvPicPr>
          <p:nvPr/>
        </p:nvPicPr>
        <p:blipFill>
          <a:blip r:embed="rId21" cstate="hqprint">
            <a:extLst>
              <a:ext uri="{28A0092B-C50C-407E-A947-70E740481C1C}">
                <a14:useLocalDpi xmlns:a14="http://schemas.microsoft.com/office/drawing/2010/main"/>
              </a:ext>
              <a:ext uri="{96DAC541-7B7A-43D3-8B79-37D633B846F1}">
                <asvg:svgBlip xmlns:asvg="http://schemas.microsoft.com/office/drawing/2016/SVG/main" xmlns="" r:embed="rId22"/>
              </a:ext>
            </a:extLst>
          </a:blip>
          <a:stretch>
            <a:fillRect/>
          </a:stretch>
        </p:blipFill>
        <p:spPr>
          <a:xfrm>
            <a:off x="-2001097" y="-355212"/>
            <a:ext cx="4152514" cy="2275232"/>
          </a:xfrm>
          <a:prstGeom prst="rect">
            <a:avLst/>
          </a:prstGeom>
        </p:spPr>
      </p:pic>
      <p:pic>
        <p:nvPicPr>
          <p:cNvPr id="52" name="Bild 51">
            <a:extLst>
              <a:ext uri="{FF2B5EF4-FFF2-40B4-BE49-F238E27FC236}">
                <a16:creationId xmlns:a16="http://schemas.microsoft.com/office/drawing/2014/main" id="{397B4620-5066-DADB-A933-80306889749C}"/>
              </a:ext>
              <a:ext uri="{C183D7F6-B498-43B3-948B-1728B52AA6E4}">
                <adec:decorative xmlns:adec="http://schemas.microsoft.com/office/drawing/2017/decorative" xmlns="" val="1"/>
              </a:ext>
            </a:extLst>
          </p:cNvPr>
          <p:cNvPicPr>
            <a:picLocks noChangeAspect="1"/>
          </p:cNvPicPr>
          <p:nvPr/>
        </p:nvPicPr>
        <p:blipFill>
          <a:blip r:embed="rId23" cstate="hqprint">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10293198" y="1441853"/>
            <a:ext cx="925699" cy="386555"/>
          </a:xfrm>
          <a:prstGeom prst="rect">
            <a:avLst/>
          </a:prstGeom>
        </p:spPr>
      </p:pic>
      <p:sp>
        <p:nvSpPr>
          <p:cNvPr id="4" name="Platshållare för innehåll 7">
            <a:extLst>
              <a:ext uri="{FF2B5EF4-FFF2-40B4-BE49-F238E27FC236}">
                <a16:creationId xmlns:a16="http://schemas.microsoft.com/office/drawing/2014/main" id="{D720BB84-2F3F-B2DE-9000-DF8CA0174D6E}"/>
              </a:ext>
            </a:extLst>
          </p:cNvPr>
          <p:cNvSpPr txBox="1">
            <a:spLocks/>
          </p:cNvSpPr>
          <p:nvPr/>
        </p:nvSpPr>
        <p:spPr>
          <a:xfrm>
            <a:off x="339665" y="6395292"/>
            <a:ext cx="7363957" cy="425430"/>
          </a:xfrm>
          <a:prstGeom prst="rect">
            <a:avLst/>
          </a:prstGeom>
          <a:ln>
            <a:solidFill>
              <a:srgbClr val="822757"/>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50" dirty="0" smtClean="0">
                <a:latin typeface="Century Gothic" panose="020B0502020202020204" pitchFamily="34" charset="0"/>
              </a:rPr>
              <a:t>Within each sector, there is an agency with sectoral responsibilities for civil preparedness. This involves developing civil preparedness within the sector, supporting the national civil preparedness agencies and ensuring coordination and cooperation with other relevant actors.</a:t>
            </a:r>
            <a:endParaRPr lang="en-GB" sz="850" dirty="0">
              <a:latin typeface="Century Gothic" panose="020B0502020202020204" pitchFamily="34" charset="0"/>
            </a:endParaRPr>
          </a:p>
        </p:txBody>
      </p:sp>
      <p:sp>
        <p:nvSpPr>
          <p:cNvPr id="5" name="Rektangel 4"/>
          <p:cNvSpPr/>
          <p:nvPr/>
        </p:nvSpPr>
        <p:spPr>
          <a:xfrm>
            <a:off x="7808430" y="6368226"/>
            <a:ext cx="3256740" cy="484748"/>
          </a:xfrm>
          <a:prstGeom prst="rect">
            <a:avLst/>
          </a:prstGeom>
        </p:spPr>
        <p:txBody>
          <a:bodyPr wrap="square">
            <a:spAutoFit/>
          </a:bodyPr>
          <a:lstStyle/>
          <a:p>
            <a:r>
              <a:rPr lang="sv-SE" sz="850" dirty="0">
                <a:solidFill>
                  <a:srgbClr val="000000"/>
                </a:solidFill>
                <a:latin typeface="Century Gothic" panose="020B0502020202020204" pitchFamily="34" charset="0"/>
                <a:cs typeface="Arial" panose="020B0604020202020204" pitchFamily="34" charset="0"/>
              </a:rPr>
              <a:t>*Sveriges </a:t>
            </a:r>
            <a:r>
              <a:rPr lang="sv-SE" sz="850" dirty="0" smtClean="0">
                <a:solidFill>
                  <a:srgbClr val="000000"/>
                </a:solidFill>
                <a:latin typeface="Century Gothic" panose="020B0502020202020204" pitchFamily="34" charset="0"/>
                <a:cs typeface="Arial" panose="020B0604020202020204" pitchFamily="34" charset="0"/>
              </a:rPr>
              <a:t>riksbank, </a:t>
            </a:r>
            <a:r>
              <a:rPr lang="en-GB" sz="850" dirty="0" smtClean="0">
                <a:latin typeface="Century Gothic" panose="020B0502020202020204" pitchFamily="34" charset="0"/>
                <a:cs typeface="Arial" panose="020B0604020202020204" pitchFamily="34" charset="0"/>
              </a:rPr>
              <a:t>Sweden´s central bank </a:t>
            </a:r>
            <a:r>
              <a:rPr lang="en-GB" sz="850" dirty="0" smtClean="0">
                <a:solidFill>
                  <a:srgbClr val="000000"/>
                </a:solidFill>
                <a:latin typeface="Century Gothic" panose="020B0502020202020204" pitchFamily="34" charset="0"/>
                <a:cs typeface="Arial" panose="020B0604020202020204" pitchFamily="34" charset="0"/>
              </a:rPr>
              <a:t>is not formally part of the sector, but participates as an authority under the Parliament.</a:t>
            </a:r>
            <a:endParaRPr lang="en-GB" sz="850" dirty="0">
              <a:solidFill>
                <a:srgbClr val="0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98553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E089A27-AAE3-851E-EC96-DB0EE6BDFC6F}"/>
              </a:ext>
              <a:ext uri="{C183D7F6-B498-43B3-948B-1728B52AA6E4}">
                <adec:decorative xmlns:adec="http://schemas.microsoft.com/office/drawing/2017/decorative" xmlns="" val="1"/>
              </a:ext>
            </a:extLst>
          </p:cNvPr>
          <p:cNvSpPr>
            <a:spLocks noGrp="1"/>
          </p:cNvSpPr>
          <p:nvPr>
            <p:ph type="body" idx="1"/>
          </p:nvPr>
        </p:nvSpPr>
        <p:spPr>
          <a:xfrm>
            <a:off x="225974" y="244085"/>
            <a:ext cx="5870026" cy="276999"/>
          </a:xfrm>
        </p:spPr>
        <p:txBody>
          <a:bodyPr/>
          <a:lstStyle/>
          <a:p>
            <a:r>
              <a:rPr lang="sv-SE" dirty="0"/>
              <a:t>Civil preparedness</a:t>
            </a:r>
          </a:p>
        </p:txBody>
      </p:sp>
      <p:pic>
        <p:nvPicPr>
          <p:cNvPr id="6" name="Bild 5">
            <a:extLst>
              <a:ext uri="{FF2B5EF4-FFF2-40B4-BE49-F238E27FC236}">
                <a16:creationId xmlns:a16="http://schemas.microsoft.com/office/drawing/2014/main" id="{D2ABA94E-2AB7-8CD4-0D0F-BDEDD06111F7}"/>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3" name="Rubrik 2">
            <a:extLst>
              <a:ext uri="{FF2B5EF4-FFF2-40B4-BE49-F238E27FC236}">
                <a16:creationId xmlns:a16="http://schemas.microsoft.com/office/drawing/2014/main" id="{0B1844B1-B673-455A-886B-FDCCE2B21030}"/>
              </a:ext>
            </a:extLst>
          </p:cNvPr>
          <p:cNvSpPr>
            <a:spLocks noGrp="1"/>
          </p:cNvSpPr>
          <p:nvPr>
            <p:ph type="title"/>
          </p:nvPr>
        </p:nvSpPr>
        <p:spPr/>
        <p:txBody>
          <a:bodyPr/>
          <a:lstStyle/>
          <a:p>
            <a:r>
              <a:rPr lang="sv-SE" sz="2800" dirty="0"/>
              <a:t>OTHER IMPORTANT SOCIETAL FUNCTIONS</a:t>
            </a:r>
          </a:p>
        </p:txBody>
      </p:sp>
      <p:pic>
        <p:nvPicPr>
          <p:cNvPr id="2" name="Bildobjekt 1">
            <a:extLst>
              <a:ext uri="{C183D7F6-B498-43B3-948B-1728B52AA6E4}">
                <adec:decorative xmlns:adec="http://schemas.microsoft.com/office/drawing/2017/decorative" xmlns=""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88" r="5447" b="47734"/>
          <a:stretch/>
        </p:blipFill>
        <p:spPr>
          <a:xfrm>
            <a:off x="3612660" y="1618715"/>
            <a:ext cx="4985070" cy="1225433"/>
          </a:xfrm>
          <a:prstGeom prst="rect">
            <a:avLst/>
          </a:prstGeom>
        </p:spPr>
      </p:pic>
      <p:sp>
        <p:nvSpPr>
          <p:cNvPr id="7" name="Rektangel 6">
            <a:extLst>
              <a:ext uri="{FF2B5EF4-FFF2-40B4-BE49-F238E27FC236}">
                <a16:creationId xmlns:a16="http://schemas.microsoft.com/office/drawing/2014/main" id="{C18E7B2B-CF67-6440-2FE3-C3E7BB9DB5F2}"/>
              </a:ext>
            </a:extLst>
          </p:cNvPr>
          <p:cNvSpPr/>
          <p:nvPr/>
        </p:nvSpPr>
        <p:spPr>
          <a:xfrm>
            <a:off x="3612660" y="2844148"/>
            <a:ext cx="4985071" cy="770206"/>
          </a:xfrm>
          <a:prstGeom prst="rect">
            <a:avLst/>
          </a:prstGeom>
          <a:solidFill>
            <a:srgbClr val="72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50" dirty="0" smtClean="0">
                <a:latin typeface="+mj-lt"/>
              </a:rPr>
              <a:t>OTHER IMPORTANT AREAS FOR CIVIL PREPAREDNESS</a:t>
            </a:r>
            <a:endParaRPr lang="en-US" spc="50" dirty="0">
              <a:latin typeface="+mj-lt"/>
            </a:endParaRPr>
          </a:p>
        </p:txBody>
      </p:sp>
      <p:sp>
        <p:nvSpPr>
          <p:cNvPr id="5" name="Rektangel 4"/>
          <p:cNvSpPr/>
          <p:nvPr/>
        </p:nvSpPr>
        <p:spPr>
          <a:xfrm>
            <a:off x="3612664" y="3728893"/>
            <a:ext cx="4966672" cy="18270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GB" dirty="0" smtClean="0">
                <a:solidFill>
                  <a:schemeClr val="tx1"/>
                </a:solidFill>
                <a:latin typeface="+mj-lt"/>
              </a:rPr>
              <a:t>Cyber security</a:t>
            </a:r>
          </a:p>
          <a:p>
            <a:pPr algn="ctr">
              <a:lnSpc>
                <a:spcPct val="150000"/>
              </a:lnSpc>
            </a:pPr>
            <a:r>
              <a:rPr lang="en-GB" dirty="0" smtClean="0">
                <a:solidFill>
                  <a:schemeClr val="tx1"/>
                </a:solidFill>
                <a:latin typeface="+mj-lt"/>
              </a:rPr>
              <a:t>Psychological defence</a:t>
            </a:r>
          </a:p>
          <a:p>
            <a:pPr algn="ctr">
              <a:lnSpc>
                <a:spcPct val="150000"/>
              </a:lnSpc>
            </a:pPr>
            <a:r>
              <a:rPr lang="en-GB" dirty="0" smtClean="0">
                <a:solidFill>
                  <a:schemeClr val="tx1"/>
                </a:solidFill>
                <a:latin typeface="+mj-lt"/>
              </a:rPr>
              <a:t>Schools and preschool</a:t>
            </a:r>
          </a:p>
          <a:p>
            <a:pPr algn="ctr">
              <a:lnSpc>
                <a:spcPct val="150000"/>
              </a:lnSpc>
            </a:pPr>
            <a:r>
              <a:rPr lang="en-GB" dirty="0" smtClean="0">
                <a:solidFill>
                  <a:schemeClr val="tx1"/>
                </a:solidFill>
                <a:latin typeface="+mj-lt"/>
              </a:rPr>
              <a:t>Migration</a:t>
            </a:r>
            <a:endParaRPr lang="en-GB" dirty="0">
              <a:solidFill>
                <a:schemeClr val="tx1"/>
              </a:solidFill>
              <a:latin typeface="+mj-lt"/>
            </a:endParaRPr>
          </a:p>
        </p:txBody>
      </p:sp>
    </p:spTree>
    <p:extLst>
      <p:ext uri="{BB962C8B-B14F-4D97-AF65-F5344CB8AC3E}">
        <p14:creationId xmlns:p14="http://schemas.microsoft.com/office/powerpoint/2010/main" val="284660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5EFCAA-31F4-5929-A477-915793D03195}"/>
              </a:ext>
            </a:extLst>
          </p:cNvPr>
          <p:cNvSpPr>
            <a:spLocks noGrp="1"/>
          </p:cNvSpPr>
          <p:nvPr>
            <p:ph type="title"/>
          </p:nvPr>
        </p:nvSpPr>
        <p:spPr/>
        <p:txBody>
          <a:bodyPr/>
          <a:lstStyle/>
          <a:p>
            <a:r>
              <a:rPr lang="sv-SE" sz="2800" dirty="0"/>
              <a:t>SIX CIVIL DEFENCE REGIONS</a:t>
            </a:r>
          </a:p>
        </p:txBody>
      </p:sp>
      <p:pic>
        <p:nvPicPr>
          <p:cNvPr id="3" name="Bildobjekt 6">
            <a:extLst>
              <a:ext uri="{FF2B5EF4-FFF2-40B4-BE49-F238E27FC236}">
                <a16:creationId xmlns:a16="http://schemas.microsoft.com/office/drawing/2014/main" id="{3D56BBA9-9CFA-FA52-35D2-1859ECD3B649}"/>
              </a:ext>
              <a:ext uri="{C183D7F6-B498-43B3-948B-1728B52AA6E4}">
                <adec:decorative xmlns:adec="http://schemas.microsoft.com/office/drawing/2017/decorative" xmlns="" val="1"/>
              </a:ext>
            </a:extLst>
          </p:cNvPr>
          <p:cNvPicPr>
            <a:picLocks noChangeAspect="1"/>
          </p:cNvPicPr>
          <p:nvPr/>
        </p:nvPicPr>
        <p:blipFill>
          <a:blip r:embed="rId3">
            <a:alphaModFix amt="50000"/>
          </a:blip>
          <a:stretch>
            <a:fillRect/>
          </a:stretch>
        </p:blipFill>
        <p:spPr>
          <a:xfrm>
            <a:off x="328406" y="2127503"/>
            <a:ext cx="1263716" cy="611628"/>
          </a:xfrm>
          <a:prstGeom prst="rect">
            <a:avLst/>
          </a:prstGeom>
        </p:spPr>
      </p:pic>
      <p:pic>
        <p:nvPicPr>
          <p:cNvPr id="2" name="Bildobjekt 2">
            <a:extLst>
              <a:ext uri="{FF2B5EF4-FFF2-40B4-BE49-F238E27FC236}">
                <a16:creationId xmlns:a16="http://schemas.microsoft.com/office/drawing/2014/main" id="{B4352FC1-4785-32C6-6FC4-3457C1802289}"/>
              </a:ext>
              <a:ext uri="{C183D7F6-B498-43B3-948B-1728B52AA6E4}">
                <adec:decorative xmlns:adec="http://schemas.microsoft.com/office/drawing/2017/decorative" xmlns="" val="1"/>
              </a:ext>
            </a:extLst>
          </p:cNvPr>
          <p:cNvPicPr>
            <a:picLocks noChangeAspect="1"/>
          </p:cNvPicPr>
          <p:nvPr/>
        </p:nvPicPr>
        <p:blipFill>
          <a:blip r:embed="rId4">
            <a:alphaModFix amt="50000"/>
          </a:blip>
          <a:stretch>
            <a:fillRect/>
          </a:stretch>
        </p:blipFill>
        <p:spPr>
          <a:xfrm>
            <a:off x="328405" y="2874827"/>
            <a:ext cx="1548518" cy="631071"/>
          </a:xfrm>
          <a:prstGeom prst="rect">
            <a:avLst/>
          </a:prstGeom>
        </p:spPr>
      </p:pic>
      <p:pic>
        <p:nvPicPr>
          <p:cNvPr id="7" name="Bildobjekt 8">
            <a:extLst>
              <a:ext uri="{FF2B5EF4-FFF2-40B4-BE49-F238E27FC236}">
                <a16:creationId xmlns:a16="http://schemas.microsoft.com/office/drawing/2014/main" id="{E789C3C8-727E-33E3-69DC-38263B8E5E2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8405" y="3642386"/>
            <a:ext cx="3284911" cy="1171078"/>
          </a:xfrm>
          <a:prstGeom prst="rect">
            <a:avLst/>
          </a:prstGeom>
        </p:spPr>
      </p:pic>
      <p:pic>
        <p:nvPicPr>
          <p:cNvPr id="16" name="Bildobjekt 9">
            <a:extLst>
              <a:ext uri="{FF2B5EF4-FFF2-40B4-BE49-F238E27FC236}">
                <a16:creationId xmlns:a16="http://schemas.microsoft.com/office/drawing/2014/main" id="{AE027CF0-376E-F6D6-1FF0-A5524289EA18}"/>
              </a:ext>
              <a:ext uri="{C183D7F6-B498-43B3-948B-1728B52AA6E4}">
                <adec:decorative xmlns:adec="http://schemas.microsoft.com/office/drawing/2017/decorative" xmlns="" val="1"/>
              </a:ext>
            </a:extLst>
          </p:cNvPr>
          <p:cNvPicPr>
            <a:picLocks noChangeAspect="1"/>
          </p:cNvPicPr>
          <p:nvPr/>
        </p:nvPicPr>
        <p:blipFill>
          <a:blip r:embed="rId6">
            <a:alphaModFix amt="50000"/>
          </a:blip>
          <a:stretch>
            <a:fillRect/>
          </a:stretch>
        </p:blipFill>
        <p:spPr>
          <a:xfrm>
            <a:off x="328405" y="4949952"/>
            <a:ext cx="2083625" cy="679058"/>
          </a:xfrm>
          <a:prstGeom prst="rect">
            <a:avLst/>
          </a:prstGeom>
        </p:spPr>
      </p:pic>
      <p:pic>
        <p:nvPicPr>
          <p:cNvPr id="10" name="Bildobjekt 10">
            <a:extLst>
              <a:ext uri="{FF2B5EF4-FFF2-40B4-BE49-F238E27FC236}">
                <a16:creationId xmlns:a16="http://schemas.microsoft.com/office/drawing/2014/main" id="{6AA2D49E-45C2-CA23-B6B4-620ADC6CF618}"/>
              </a:ext>
              <a:ext uri="{C183D7F6-B498-43B3-948B-1728B52AA6E4}">
                <adec:decorative xmlns:adec="http://schemas.microsoft.com/office/drawing/2017/decorative" xmlns="" val="1"/>
              </a:ext>
            </a:extLst>
          </p:cNvPr>
          <p:cNvPicPr>
            <a:picLocks noChangeAspect="1"/>
          </p:cNvPicPr>
          <p:nvPr/>
        </p:nvPicPr>
        <p:blipFill>
          <a:blip r:embed="rId7">
            <a:alphaModFix amt="50000"/>
          </a:blip>
          <a:stretch>
            <a:fillRect/>
          </a:stretch>
        </p:blipFill>
        <p:spPr>
          <a:xfrm>
            <a:off x="328405" y="5764705"/>
            <a:ext cx="2321780" cy="580088"/>
          </a:xfrm>
          <a:prstGeom prst="rect">
            <a:avLst/>
          </a:prstGeom>
        </p:spPr>
      </p:pic>
      <p:pic>
        <p:nvPicPr>
          <p:cNvPr id="11" name="Bildobjekt 10" descr="Bilden visar en sverigekarta där det är utmärkt 6 civilområden som förkortas CIvo N (Norra), Civo M (Mellersta), Civo V (Västra), Civo Ö (Östra), Civo SÖ (Sydöstra) och CIvos S (Södra). ">
            <a:extLst>
              <a:ext uri="{FF2B5EF4-FFF2-40B4-BE49-F238E27FC236}">
                <a16:creationId xmlns:a16="http://schemas.microsoft.com/office/drawing/2014/main" id="{C98F133F-C88B-30AC-C71F-508F40ECD3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1906" y="326640"/>
            <a:ext cx="2998694" cy="6191998"/>
          </a:xfrm>
          <a:prstGeom prst="rect">
            <a:avLst/>
          </a:prstGeom>
        </p:spPr>
      </p:pic>
      <p:sp>
        <p:nvSpPr>
          <p:cNvPr id="37" name="Rektangel 36">
            <a:extLst>
              <a:ext uri="{FF2B5EF4-FFF2-40B4-BE49-F238E27FC236}">
                <a16:creationId xmlns:a16="http://schemas.microsoft.com/office/drawing/2014/main" id="{983EC28C-AC52-FDAF-9932-DE6493327AFA}"/>
              </a:ext>
              <a:ext uri="{C183D7F6-B498-43B3-948B-1728B52AA6E4}">
                <adec:decorative xmlns:adec="http://schemas.microsoft.com/office/drawing/2017/decorative" xmlns="" val="1"/>
              </a:ext>
            </a:extLst>
          </p:cNvPr>
          <p:cNvSpPr/>
          <p:nvPr/>
        </p:nvSpPr>
        <p:spPr>
          <a:xfrm>
            <a:off x="9406130" y="1594884"/>
            <a:ext cx="149448" cy="104766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D6CE5B39-E519-2A9A-99C1-6D714D4D9DB1}"/>
              </a:ext>
            </a:extLst>
          </p:cNvPr>
          <p:cNvSpPr/>
          <p:nvPr/>
        </p:nvSpPr>
        <p:spPr>
          <a:xfrm>
            <a:off x="9536061" y="1594884"/>
            <a:ext cx="2470837" cy="1047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NORTH </a:t>
            </a:r>
            <a:r>
              <a:rPr lang="sv-SE" sz="1000" dirty="0">
                <a:solidFill>
                  <a:schemeClr val="tx1"/>
                </a:solidFill>
                <a:latin typeface="+mj-lt"/>
              </a:rPr>
              <a:t>Västernorrland, Jämtland, Västerbotten and Norrbotten </a:t>
            </a:r>
            <a:r>
              <a:rPr lang="sv-SE" sz="1000" b="1" dirty="0" smtClean="0">
                <a:solidFill>
                  <a:srgbClr val="9A4E6F"/>
                </a:solidFill>
                <a:latin typeface="+mj-lt"/>
              </a:rPr>
              <a:t>RESPONSIBLE </a:t>
            </a:r>
            <a:r>
              <a:rPr lang="sv-SE" sz="1000" b="1" dirty="0">
                <a:solidFill>
                  <a:srgbClr val="9A4E6F"/>
                </a:solidFill>
                <a:latin typeface="+mj-lt"/>
              </a:rPr>
              <a:t>COUNTY ADMINISTRATIVE BOARD </a:t>
            </a:r>
            <a:r>
              <a:rPr lang="sv-SE" sz="1000" dirty="0">
                <a:solidFill>
                  <a:schemeClr val="tx1"/>
                </a:solidFill>
                <a:latin typeface="+mj-lt"/>
              </a:rPr>
              <a:t>Norrbotten County Administrative Board</a:t>
            </a:r>
          </a:p>
        </p:txBody>
      </p:sp>
      <p:sp>
        <p:nvSpPr>
          <p:cNvPr id="39" name="Rektangel 38">
            <a:extLst>
              <a:ext uri="{FF2B5EF4-FFF2-40B4-BE49-F238E27FC236}">
                <a16:creationId xmlns:a16="http://schemas.microsoft.com/office/drawing/2014/main" id="{8C8B2945-809F-E6BA-527D-DC7C4708503F}"/>
              </a:ext>
              <a:ext uri="{C183D7F6-B498-43B3-948B-1728B52AA6E4}">
                <adec:decorative xmlns:adec="http://schemas.microsoft.com/office/drawing/2017/decorative" xmlns="" val="1"/>
              </a:ext>
            </a:extLst>
          </p:cNvPr>
          <p:cNvSpPr/>
          <p:nvPr/>
        </p:nvSpPr>
        <p:spPr>
          <a:xfrm>
            <a:off x="8905422" y="2841748"/>
            <a:ext cx="144000" cy="1123199"/>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C6AD505E-8DEC-D613-AE01-298AED14FE17}"/>
              </a:ext>
            </a:extLst>
          </p:cNvPr>
          <p:cNvSpPr/>
          <p:nvPr/>
        </p:nvSpPr>
        <p:spPr>
          <a:xfrm>
            <a:off x="9035354" y="2841748"/>
            <a:ext cx="2470837" cy="1123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MIDDLE </a:t>
            </a:r>
          </a:p>
          <a:p>
            <a:r>
              <a:rPr lang="sv-SE" sz="1000" dirty="0">
                <a:solidFill>
                  <a:schemeClr val="tx1"/>
                </a:solidFill>
                <a:latin typeface="+mj-lt"/>
              </a:rPr>
              <a:t>Uppsala, Södermanland, Västmanland, Värmland, Örebro, Dalarna och Gävleborg</a:t>
            </a:r>
            <a:r>
              <a:rPr lang="sv-SE" sz="1000" strike="sngStrike" dirty="0">
                <a:solidFill>
                  <a:schemeClr val="tx1"/>
                </a:solidFill>
                <a:latin typeface="+mj-lt"/>
              </a:rPr>
              <a:t> </a:t>
            </a:r>
            <a:r>
              <a:rPr lang="sv-SE" sz="1000" b="1" dirty="0" smtClean="0">
                <a:solidFill>
                  <a:srgbClr val="9A4E6F"/>
                </a:solidFill>
                <a:latin typeface="+mj-lt"/>
              </a:rPr>
              <a:t>RESPONSIBLE </a:t>
            </a:r>
            <a:r>
              <a:rPr lang="sv-SE" sz="1000" b="1" dirty="0">
                <a:solidFill>
                  <a:srgbClr val="9A4E6F"/>
                </a:solidFill>
                <a:latin typeface="+mj-lt"/>
              </a:rPr>
              <a:t>COUNTY ADMINISTRATIVE BOARD </a:t>
            </a:r>
          </a:p>
          <a:p>
            <a:r>
              <a:rPr lang="sv-SE" sz="1000" dirty="0">
                <a:solidFill>
                  <a:schemeClr val="tx1"/>
                </a:solidFill>
                <a:latin typeface="+mj-lt"/>
              </a:rPr>
              <a:t>Örebro County Administrative Board</a:t>
            </a:r>
          </a:p>
        </p:txBody>
      </p:sp>
      <p:sp>
        <p:nvSpPr>
          <p:cNvPr id="45" name="Rektangel 44">
            <a:extLst>
              <a:ext uri="{FF2B5EF4-FFF2-40B4-BE49-F238E27FC236}">
                <a16:creationId xmlns:a16="http://schemas.microsoft.com/office/drawing/2014/main" id="{6165E250-E240-BA89-C11F-8324EEE4B972}"/>
              </a:ext>
              <a:ext uri="{C183D7F6-B498-43B3-948B-1728B52AA6E4}">
                <adec:decorative xmlns:adec="http://schemas.microsoft.com/office/drawing/2017/decorative" xmlns="" val="1"/>
              </a:ext>
            </a:extLst>
          </p:cNvPr>
          <p:cNvSpPr/>
          <p:nvPr/>
        </p:nvSpPr>
        <p:spPr>
          <a:xfrm>
            <a:off x="3850246" y="3585437"/>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D2E347E0-8B06-56DB-CF0D-18D37938B25A}"/>
              </a:ext>
            </a:extLst>
          </p:cNvPr>
          <p:cNvSpPr/>
          <p:nvPr/>
        </p:nvSpPr>
        <p:spPr>
          <a:xfrm>
            <a:off x="3987212" y="3585437"/>
            <a:ext cx="3058625"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WEST </a:t>
            </a:r>
          </a:p>
          <a:p>
            <a:r>
              <a:rPr lang="sv-SE" sz="1000" dirty="0">
                <a:solidFill>
                  <a:schemeClr val="tx1"/>
                </a:solidFill>
                <a:latin typeface="+mj-lt"/>
              </a:rPr>
              <a:t>Halland and Västra </a:t>
            </a:r>
            <a:r>
              <a:rPr lang="sv-SE" sz="1000" dirty="0" smtClean="0">
                <a:solidFill>
                  <a:schemeClr val="tx1"/>
                </a:solidFill>
                <a:latin typeface="+mj-lt"/>
              </a:rPr>
              <a:t>Götaland</a:t>
            </a:r>
            <a:br>
              <a:rPr lang="sv-SE" sz="1000" dirty="0" smtClean="0">
                <a:solidFill>
                  <a:schemeClr val="tx1"/>
                </a:solidFill>
                <a:latin typeface="+mj-lt"/>
              </a:rPr>
            </a:br>
            <a:r>
              <a:rPr lang="sv-SE" sz="1000" b="1" dirty="0" smtClean="0">
                <a:solidFill>
                  <a:srgbClr val="9A4E6F"/>
                </a:solidFill>
                <a:latin typeface="+mj-lt"/>
              </a:rPr>
              <a:t>RESPONSIBLE </a:t>
            </a:r>
            <a:r>
              <a:rPr lang="sv-SE" sz="1000" b="1" dirty="0">
                <a:solidFill>
                  <a:srgbClr val="9A4E6F"/>
                </a:solidFill>
                <a:latin typeface="+mj-lt"/>
              </a:rPr>
              <a:t>COUNTY ADMINISTRATIVE BOARD </a:t>
            </a:r>
          </a:p>
          <a:p>
            <a:r>
              <a:rPr lang="sv-SE" sz="1000" dirty="0">
                <a:solidFill>
                  <a:schemeClr val="tx1"/>
                </a:solidFill>
                <a:latin typeface="+mj-lt"/>
              </a:rPr>
              <a:t>Västra Götaland County Administrative Board</a:t>
            </a:r>
          </a:p>
        </p:txBody>
      </p:sp>
      <p:sp>
        <p:nvSpPr>
          <p:cNvPr id="41" name="Rektangel 40">
            <a:extLst>
              <a:ext uri="{FF2B5EF4-FFF2-40B4-BE49-F238E27FC236}">
                <a16:creationId xmlns:a16="http://schemas.microsoft.com/office/drawing/2014/main" id="{0886764A-5D19-0A87-21A4-79032BDAFE78}"/>
              </a:ext>
              <a:ext uri="{C183D7F6-B498-43B3-948B-1728B52AA6E4}">
                <adec:decorative xmlns:adec="http://schemas.microsoft.com/office/drawing/2017/decorative" xmlns="" val="1"/>
              </a:ext>
            </a:extLst>
          </p:cNvPr>
          <p:cNvSpPr/>
          <p:nvPr/>
        </p:nvSpPr>
        <p:spPr>
          <a:xfrm>
            <a:off x="9230668" y="4160475"/>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60B9CA44-60C6-DE17-AACF-1B5E2CC2C828}"/>
              </a:ext>
            </a:extLst>
          </p:cNvPr>
          <p:cNvSpPr/>
          <p:nvPr/>
        </p:nvSpPr>
        <p:spPr>
          <a:xfrm>
            <a:off x="9360600" y="4160475"/>
            <a:ext cx="2650490" cy="802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EAST </a:t>
            </a:r>
            <a:r>
              <a:rPr lang="sv-SE" sz="1000" dirty="0">
                <a:solidFill>
                  <a:schemeClr val="tx1"/>
                </a:solidFill>
                <a:latin typeface="+mj-lt"/>
              </a:rPr>
              <a:t>Stockholm and </a:t>
            </a:r>
            <a:r>
              <a:rPr lang="sv-SE" sz="1000" dirty="0" smtClean="0">
                <a:solidFill>
                  <a:schemeClr val="tx1"/>
                </a:solidFill>
                <a:latin typeface="+mj-lt"/>
              </a:rPr>
              <a:t>Gotland</a:t>
            </a:r>
            <a:r>
              <a:rPr lang="sv-SE" sz="1000" b="1" dirty="0" smtClean="0">
                <a:solidFill>
                  <a:srgbClr val="9A4E6F"/>
                </a:solidFill>
                <a:latin typeface="+mj-lt"/>
              </a:rPr>
              <a:t/>
            </a:r>
            <a:br>
              <a:rPr lang="sv-SE" sz="1000" b="1" dirty="0" smtClean="0">
                <a:solidFill>
                  <a:srgbClr val="9A4E6F"/>
                </a:solidFill>
                <a:latin typeface="+mj-lt"/>
              </a:rPr>
            </a:br>
            <a:r>
              <a:rPr lang="sv-SE" sz="1000" b="1" dirty="0" smtClean="0">
                <a:solidFill>
                  <a:srgbClr val="9A4E6F"/>
                </a:solidFill>
                <a:latin typeface="+mj-lt"/>
              </a:rPr>
              <a:t>RESPONSIBLE </a:t>
            </a:r>
            <a:r>
              <a:rPr lang="sv-SE" sz="1000" b="1" dirty="0">
                <a:solidFill>
                  <a:srgbClr val="9A4E6F"/>
                </a:solidFill>
                <a:latin typeface="+mj-lt"/>
              </a:rPr>
              <a:t>COUNTY ADMINISTRATIVE BOARD</a:t>
            </a:r>
          </a:p>
          <a:p>
            <a:r>
              <a:rPr lang="sv-SE" sz="1000" dirty="0">
                <a:solidFill>
                  <a:schemeClr val="tx1"/>
                </a:solidFill>
                <a:latin typeface="+mj-lt"/>
              </a:rPr>
              <a:t>Stockholm County Administrative Board</a:t>
            </a:r>
          </a:p>
        </p:txBody>
      </p:sp>
      <p:sp>
        <p:nvSpPr>
          <p:cNvPr id="43" name="Rektangel 42">
            <a:extLst>
              <a:ext uri="{FF2B5EF4-FFF2-40B4-BE49-F238E27FC236}">
                <a16:creationId xmlns:a16="http://schemas.microsoft.com/office/drawing/2014/main" id="{950094B8-3709-AAFE-30E8-0F36B57DADEC}"/>
              </a:ext>
              <a:ext uri="{C183D7F6-B498-43B3-948B-1728B52AA6E4}">
                <adec:decorative xmlns:adec="http://schemas.microsoft.com/office/drawing/2017/decorative" xmlns="" val="1"/>
              </a:ext>
            </a:extLst>
          </p:cNvPr>
          <p:cNvSpPr/>
          <p:nvPr/>
        </p:nvSpPr>
        <p:spPr>
          <a:xfrm>
            <a:off x="8891354" y="5138227"/>
            <a:ext cx="144000" cy="1045177"/>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9BA1BCC0-4E97-BA00-2501-8B4D69F22078}"/>
              </a:ext>
            </a:extLst>
          </p:cNvPr>
          <p:cNvSpPr/>
          <p:nvPr/>
        </p:nvSpPr>
        <p:spPr>
          <a:xfrm>
            <a:off x="9020497" y="5138227"/>
            <a:ext cx="2558459" cy="1045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SOUTHEAST </a:t>
            </a:r>
          </a:p>
          <a:p>
            <a:r>
              <a:rPr lang="sv-SE" sz="1000" dirty="0">
                <a:solidFill>
                  <a:schemeClr val="tx1"/>
                </a:solidFill>
                <a:latin typeface="+mj-lt"/>
              </a:rPr>
              <a:t>Jönköping, Kalmar and </a:t>
            </a:r>
            <a:br>
              <a:rPr lang="sv-SE" sz="1000" dirty="0">
                <a:solidFill>
                  <a:schemeClr val="tx1"/>
                </a:solidFill>
                <a:latin typeface="+mj-lt"/>
              </a:rPr>
            </a:br>
            <a:r>
              <a:rPr lang="sv-SE" sz="1000" dirty="0" smtClean="0">
                <a:solidFill>
                  <a:schemeClr val="tx1"/>
                </a:solidFill>
                <a:latin typeface="+mj-lt"/>
              </a:rPr>
              <a:t>Östergötland</a:t>
            </a:r>
            <a:endParaRPr lang="sv-SE" sz="1000" strike="sngStrike" dirty="0">
              <a:solidFill>
                <a:schemeClr val="tx1"/>
              </a:solidFill>
              <a:latin typeface="+mj-lt"/>
            </a:endParaRPr>
          </a:p>
          <a:p>
            <a:r>
              <a:rPr lang="sv-SE" sz="1000" b="1" dirty="0">
                <a:solidFill>
                  <a:srgbClr val="9A4E6F"/>
                </a:solidFill>
                <a:latin typeface="+mj-lt"/>
              </a:rPr>
              <a:t>RESPONSIBLE COUNTY ADMINISTRATIVE BOARD </a:t>
            </a:r>
            <a:r>
              <a:rPr lang="sv-SE" sz="1000" dirty="0">
                <a:solidFill>
                  <a:schemeClr val="tx1"/>
                </a:solidFill>
                <a:latin typeface="+mj-lt"/>
              </a:rPr>
              <a:t>Östergötland County Administrative Board</a:t>
            </a:r>
          </a:p>
        </p:txBody>
      </p:sp>
      <p:sp>
        <p:nvSpPr>
          <p:cNvPr id="47" name="Rektangel 46">
            <a:extLst>
              <a:ext uri="{FF2B5EF4-FFF2-40B4-BE49-F238E27FC236}">
                <a16:creationId xmlns:a16="http://schemas.microsoft.com/office/drawing/2014/main" id="{BC5A95A3-BFAE-E937-B6F6-7BDA4CB4749E}"/>
              </a:ext>
              <a:ext uri="{C183D7F6-B498-43B3-948B-1728B52AA6E4}">
                <adec:decorative xmlns:adec="http://schemas.microsoft.com/office/drawing/2017/decorative" xmlns="" val="1"/>
              </a:ext>
            </a:extLst>
          </p:cNvPr>
          <p:cNvSpPr/>
          <p:nvPr/>
        </p:nvSpPr>
        <p:spPr>
          <a:xfrm>
            <a:off x="3706246" y="5583113"/>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BED50E0D-EE24-132E-C92E-F71E8A98C333}"/>
              </a:ext>
            </a:extLst>
          </p:cNvPr>
          <p:cNvSpPr/>
          <p:nvPr/>
        </p:nvSpPr>
        <p:spPr>
          <a:xfrm>
            <a:off x="3850246" y="5583113"/>
            <a:ext cx="3058625"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SOUTH </a:t>
            </a:r>
            <a:r>
              <a:rPr lang="sv-SE" sz="1000" dirty="0">
                <a:solidFill>
                  <a:schemeClr val="tx1"/>
                </a:solidFill>
                <a:latin typeface="+mj-lt"/>
              </a:rPr>
              <a:t>Kronoberg, Blekinge and </a:t>
            </a:r>
            <a:r>
              <a:rPr lang="sv-SE" sz="1000" dirty="0" smtClean="0">
                <a:solidFill>
                  <a:schemeClr val="tx1"/>
                </a:solidFill>
                <a:latin typeface="+mj-lt"/>
              </a:rPr>
              <a:t>Skåne</a:t>
            </a:r>
            <a:endParaRPr lang="sv-SE" sz="1000" b="1" dirty="0">
              <a:solidFill>
                <a:srgbClr val="9A4E6F"/>
              </a:solidFill>
              <a:latin typeface="+mj-lt"/>
            </a:endParaRPr>
          </a:p>
          <a:p>
            <a:r>
              <a:rPr lang="sv-SE" sz="1000" b="1" dirty="0">
                <a:solidFill>
                  <a:srgbClr val="9A4E6F"/>
                </a:solidFill>
                <a:latin typeface="+mj-lt"/>
              </a:rPr>
              <a:t>RESPONSIBLE COUNTY ADMINISTRATIVE BOARD </a:t>
            </a:r>
          </a:p>
          <a:p>
            <a:r>
              <a:rPr lang="sv-SE" sz="1000" dirty="0">
                <a:solidFill>
                  <a:schemeClr val="tx1"/>
                </a:solidFill>
                <a:latin typeface="+mj-lt"/>
              </a:rPr>
              <a:t>Skåne County Administrative Board</a:t>
            </a:r>
          </a:p>
        </p:txBody>
      </p:sp>
      <p:pic>
        <p:nvPicPr>
          <p:cNvPr id="6" name="Bild 5">
            <a:extLst>
              <a:ext uri="{FF2B5EF4-FFF2-40B4-BE49-F238E27FC236}">
                <a16:creationId xmlns:a16="http://schemas.microsoft.com/office/drawing/2014/main" id="{37B52ED5-EF66-17A1-CC4E-D07FCAF7BB4B}"/>
              </a:ext>
              <a:ext uri="{C183D7F6-B498-43B3-948B-1728B52AA6E4}">
                <adec:decorative xmlns:adec="http://schemas.microsoft.com/office/drawing/2017/decorative" xmlns="" val="1"/>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1290824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0"/>
</p:tagLst>
</file>

<file path=ppt/tags/tag41.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0"/>
</p:tagLst>
</file>

<file path=ppt/tags/tag43.xml><?xml version="1.0" encoding="utf-8"?>
<p:tagLst xmlns:a="http://schemas.openxmlformats.org/drawingml/2006/main" xmlns:r="http://schemas.openxmlformats.org/officeDocument/2006/relationships" xmlns:p="http://schemas.openxmlformats.org/presentationml/2006/main">
  <p:tag name="TEXTCOLOR" val="0"/>
</p:tagLst>
</file>

<file path=ppt/tags/tag4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0"/>
</p:tagLst>
</file>

<file path=ppt/tags/tag4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0"/>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TEXTCOLOR" val="0"/>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TEXTCOLOR" val="0"/>
</p:tagLst>
</file>

<file path=ppt/tags/tag6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1_MSB PPT Civil beredskap, krisberedskap och civilt försvar">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narkiveras xmlns="9c950a28-eb4a-4f43-b9f9-45c02166cf8c">true</Kanarkiveras>
    <lcf76f155ced4ddcb4097134ff3c332f xmlns="9c950a28-eb4a-4f43-b9f9-45c02166cf8c">
      <Terms xmlns="http://schemas.microsoft.com/office/infopath/2007/PartnerControls"/>
    </lcf76f155ced4ddcb4097134ff3c332f>
    <TaxCatchAll xmlns="1d358615-c749-462e-b141-ebbf7cdbce9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7" ma:contentTypeDescription="Skapa ett nytt dokument." ma:contentTypeScope="" ma:versionID="b1fea0990ebf0ae478f8b84446b1aa24">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c977e53980771c8fbbe1d85f4dcc81bb"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Kanarkivera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77465500-9256-4092-9b36-834d7d989053}" ma:internalName="TaxCatchAll" ma:showField="CatchAllData" ma:web="1d358615-c749-462e-b141-ebbf7cdbce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anarkiveras" ma:index="20" nillable="true" ma:displayName="Kan arkiveras" ma:default="1" ma:format="Dropdown" ma:internalName="Kanarkiveras">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352301d2-a180-4e7a-9452-ab8a182b1d5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CF8251-3828-4706-AFDE-1EFC2EAADE4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1d358615-c749-462e-b141-ebbf7cdbce9a"/>
    <ds:schemaRef ds:uri="http://schemas.microsoft.com/office/infopath/2007/PartnerControls"/>
    <ds:schemaRef ds:uri="http://purl.org/dc/elements/1.1/"/>
    <ds:schemaRef ds:uri="9c950a28-eb4a-4f43-b9f9-45c02166cf8c"/>
    <ds:schemaRef ds:uri="http://www.w3.org/XML/1998/namespace"/>
    <ds:schemaRef ds:uri="http://purl.org/dc/dcmitype/"/>
  </ds:schemaRefs>
</ds:datastoreItem>
</file>

<file path=customXml/itemProps2.xml><?xml version="1.0" encoding="utf-8"?>
<ds:datastoreItem xmlns:ds="http://schemas.openxmlformats.org/officeDocument/2006/customXml" ds:itemID="{90131F6F-DBC5-4253-AFB5-3744A958E2A8}">
  <ds:schemaRefs>
    <ds:schemaRef ds:uri="1d358615-c749-462e-b141-ebbf7cdbce9a"/>
    <ds:schemaRef ds:uri="9c950a28-eb4a-4f43-b9f9-45c02166cf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D7892D-FEA2-46C6-AE8A-2CBBFB40DF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5229</TotalTime>
  <Words>1399</Words>
  <Application>Microsoft Office PowerPoint</Application>
  <PresentationFormat>Bredbild</PresentationFormat>
  <Paragraphs>145</Paragraphs>
  <Slides>7</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Calibri</vt:lpstr>
      <vt:lpstr>Century Gothic</vt:lpstr>
      <vt:lpstr>Times New Roman</vt:lpstr>
      <vt:lpstr>1_MSB PPT Civil beredskap, krisberedskap och civilt försvar</vt:lpstr>
      <vt:lpstr>The governmental structure for Swedish civil defence</vt:lpstr>
      <vt:lpstr>EMERGENCY PREPAREDNESS, CIVIL DEFENCE AND TOTAL DEFENCE</vt:lpstr>
      <vt:lpstr>The goal for the civil defence shall be to have the capability to: </vt:lpstr>
      <vt:lpstr>CIVILIAN ACTORS</vt:lpstr>
      <vt:lpstr>10 CIVIL PREPAREDNESS SECTORS</vt:lpstr>
      <vt:lpstr>OTHER IMPORTANT SOCIETAL FUNCTIONS</vt:lpstr>
      <vt:lpstr>SIX CIVIL DEFENCE REGIONS</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Pålsson</dc:creator>
  <cp:lastModifiedBy>Lagerkvist Nina</cp:lastModifiedBy>
  <cp:revision>66</cp:revision>
  <cp:lastPrinted>2022-08-26T13:33:56Z</cp:lastPrinted>
  <dcterms:created xsi:type="dcterms:W3CDTF">2022-05-24T06:05:27Z</dcterms:created>
  <dcterms:modified xsi:type="dcterms:W3CDTF">2023-05-22T13:11:41Z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0x01010050631653F924324698BE7D90F97B627A</vt:lpwstr>
  </property>
  <property fmtid="{D5CDD505-2E9C-101B-9397-08002B2CF9AE}" pid="4" name="MediaServiceImageTags">
    <vt:lpwstr/>
  </property>
</Properties>
</file>