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35"/>
  </p:notesMasterIdLst>
  <p:sldIdLst>
    <p:sldId id="292" r:id="rId5"/>
    <p:sldId id="761" r:id="rId6"/>
    <p:sldId id="755" r:id="rId7"/>
    <p:sldId id="695" r:id="rId8"/>
    <p:sldId id="678" r:id="rId9"/>
    <p:sldId id="679" r:id="rId10"/>
    <p:sldId id="776" r:id="rId11"/>
    <p:sldId id="777" r:id="rId12"/>
    <p:sldId id="378" r:id="rId13"/>
    <p:sldId id="643" r:id="rId14"/>
    <p:sldId id="774" r:id="rId15"/>
    <p:sldId id="766" r:id="rId16"/>
    <p:sldId id="763" r:id="rId17"/>
    <p:sldId id="739" r:id="rId18"/>
    <p:sldId id="762" r:id="rId19"/>
    <p:sldId id="743" r:id="rId20"/>
    <p:sldId id="692" r:id="rId21"/>
    <p:sldId id="595" r:id="rId22"/>
    <p:sldId id="767" r:id="rId23"/>
    <p:sldId id="771" r:id="rId24"/>
    <p:sldId id="768" r:id="rId25"/>
    <p:sldId id="372" r:id="rId26"/>
    <p:sldId id="376" r:id="rId27"/>
    <p:sldId id="751" r:id="rId28"/>
    <p:sldId id="775" r:id="rId29"/>
    <p:sldId id="303" r:id="rId30"/>
    <p:sldId id="658" r:id="rId31"/>
    <p:sldId id="295" r:id="rId32"/>
    <p:sldId id="778" r:id="rId33"/>
    <p:sldId id="750"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A1BB27-0F44-FF99-D770-B5893E5FBC6A}" name="Svensson Sara" initials="SS" userId="S-1-5-21-466509168-1772936955-2901788264-50816" providerId="AD"/>
  <p188:author id="{23AF1885-52C3-F771-6F95-3423616390D3}" name="Emma Nilsson" initials="" userId="S::emma@advant.se::b8b68d02-0b1e-4898-a21a-450a2a0656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undel Lauritzen Alexandra" initials="GLA" lastIdx="16" clrIdx="0">
    <p:extLst>
      <p:ext uri="{19B8F6BF-5375-455C-9EA6-DF929625EA0E}">
        <p15:presenceInfo xmlns:p15="http://schemas.microsoft.com/office/powerpoint/2012/main" userId="S-1-5-21-466509168-1772936955-2901788264-15327" providerId="AD"/>
      </p:ext>
    </p:extLst>
  </p:cmAuthor>
  <p:cmAuthor id="2" name="Alicia  Olofsson" initials="AO" lastIdx="62" clrIdx="1">
    <p:extLst>
      <p:ext uri="{19B8F6BF-5375-455C-9EA6-DF929625EA0E}">
        <p15:presenceInfo xmlns:p15="http://schemas.microsoft.com/office/powerpoint/2012/main" userId="S::alicia@advant.se::75d50086-8c2d-486d-bf7c-c04f18e9c1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E4E4E1"/>
    <a:srgbClr val="013399"/>
    <a:srgbClr val="08254C"/>
    <a:srgbClr val="191359"/>
    <a:srgbClr val="41B496"/>
    <a:srgbClr val="D9F0EA"/>
    <a:srgbClr val="B3E1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3" autoAdjust="0"/>
    <p:restoredTop sz="62952" autoAdjust="0"/>
  </p:normalViewPr>
  <p:slideViewPr>
    <p:cSldViewPr snapToGrid="0" showGuides="1">
      <p:cViewPr>
        <p:scale>
          <a:sx n="60" d="100"/>
          <a:sy n="60" d="100"/>
        </p:scale>
        <p:origin x="1714" y="134"/>
      </p:cViewPr>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CD508-895D-9B4C-A016-FC49B73725DF}" type="datetimeFigureOut">
              <a:rPr lang="sv-SE" smtClean="0"/>
              <a:t>2025-06-04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5C853-681D-984D-8972-B9CEB8416737}" type="slidenum">
              <a:rPr lang="sv-SE" smtClean="0"/>
              <a:t>‹#›</a:t>
            </a:fld>
            <a:endParaRPr lang="sv-SE"/>
          </a:p>
        </p:txBody>
      </p:sp>
    </p:spTree>
    <p:extLst>
      <p:ext uri="{BB962C8B-B14F-4D97-AF65-F5344CB8AC3E}">
        <p14:creationId xmlns:p14="http://schemas.microsoft.com/office/powerpoint/2010/main" val="241940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NIS och den kommande cybersäkerhetslagen – </a:t>
            </a:r>
            <a:r>
              <a:rPr lang="sv-SE" sz="1200" b="1" dirty="0"/>
              <a:t>Vad är NIS</a:t>
            </a:r>
            <a:r>
              <a:rPr lang="sv-SE" sz="1200" dirty="0"/>
              <a:t>, </a:t>
            </a:r>
            <a:r>
              <a:rPr lang="sv-SE" sz="1200" b="1" dirty="0"/>
              <a:t>hur NIS2 skiljer sig från nuvarande lagstiftning, vad NIS2-direktivet innebär för de organisationer som omfattas samt hur man kan förbereda sig inför att lagen träder i kraft.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Presentationen utgår ifrån vad vi </a:t>
            </a:r>
            <a:r>
              <a:rPr lang="sv-SE" sz="1200" b="1"/>
              <a:t>vet 1 </a:t>
            </a:r>
            <a:r>
              <a:rPr lang="sv-SE" sz="1200" b="1" dirty="0"/>
              <a:t>juni 2025. </a:t>
            </a:r>
          </a:p>
          <a:p>
            <a:endParaRPr lang="sv-SE" dirty="0"/>
          </a:p>
        </p:txBody>
      </p:sp>
      <p:sp>
        <p:nvSpPr>
          <p:cNvPr id="4" name="Platshållare för bildnummer 3"/>
          <p:cNvSpPr>
            <a:spLocks noGrp="1"/>
          </p:cNvSpPr>
          <p:nvPr>
            <p:ph type="sldNum" sz="quarter" idx="5"/>
          </p:nvPr>
        </p:nvSpPr>
        <p:spPr/>
        <p:txBody>
          <a:bodyPr/>
          <a:lstStyle/>
          <a:p>
            <a:fld id="{97D9ECDC-7CBC-4F05-AED3-32C681589C16}" type="slidenum">
              <a:rPr lang="sv-SE" smtClean="0"/>
              <a:t>1</a:t>
            </a:fld>
            <a:endParaRPr lang="sv-SE" dirty="0"/>
          </a:p>
        </p:txBody>
      </p:sp>
    </p:spTree>
    <p:extLst>
      <p:ext uri="{BB962C8B-B14F-4D97-AF65-F5344CB8AC3E}">
        <p14:creationId xmlns:p14="http://schemas.microsoft.com/office/powerpoint/2010/main" val="191448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15C853-681D-984D-8972-B9CEB841673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62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Vi</a:t>
            </a:r>
            <a:r>
              <a:rPr lang="sv-SE" b="1" dirty="0"/>
              <a:t> </a:t>
            </a:r>
            <a:r>
              <a:rPr lang="sv-SE" dirty="0"/>
              <a:t>nämnde förut att en av de stora skillnaderna med NIS2 jämfört med tidigare är att det är många fler som omfattas. Från 7 till 18 sektorer, och dessutom fler som omfattas i de befintliga sektorerna. Sektorerna är inte samma som i beredskapssystemet.</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sv-SE" sz="1200" dirty="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sv-SE" sz="1200" dirty="0">
                <a:solidFill>
                  <a:srgbClr val="333333"/>
                </a:solidFill>
                <a:effectLst/>
                <a:latin typeface="Open Sans Light" panose="020B0606030504020204" pitchFamily="34" charset="0"/>
              </a:rPr>
              <a:t>De exakta kriterierna för vilka som ska omfattas i Sverige är inte klara ännu, det kommer att bli tydligare när lag och föreskrifter är klara. </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lang="sv-SE" sz="1200" dirty="0">
              <a:solidFill>
                <a:srgbClr val="333333"/>
              </a:solidFill>
              <a:effectLst/>
              <a:latin typeface="Calibri" panose="020F0502020204030204" pitchFamily="34" charset="0"/>
            </a:endParaRPr>
          </a:p>
          <a:p>
            <a:pPr rtl="0" fontAlgn="ctr">
              <a:lnSpc>
                <a:spcPts val="1800"/>
              </a:lnSpc>
              <a:spcBef>
                <a:spcPts val="0"/>
              </a:spcBef>
              <a:spcAft>
                <a:spcPts val="0"/>
              </a:spcAft>
              <a:buFont typeface="Arial" panose="020B0604020202020204" pitchFamily="34" charset="0"/>
              <a:buNone/>
            </a:pPr>
            <a:r>
              <a:rPr lang="sv-SE" sz="1200" dirty="0">
                <a:solidFill>
                  <a:srgbClr val="333333"/>
                </a:solidFill>
                <a:effectLst/>
                <a:latin typeface="Open Sans Light" panose="020B0606030504020204" pitchFamily="34" charset="0"/>
              </a:rPr>
              <a:t>Det finns däremot ett storlekskriterium: En offentlig eller privat verksamhetsutövare som är medelstor enligt EU:s mått, vilket innebär 50 anställda eller fler, eller som har 10 miljoner euro </a:t>
            </a:r>
            <a:r>
              <a:rPr lang="sv-SE" sz="2400" dirty="0"/>
              <a:t>i årsomsättning </a:t>
            </a:r>
            <a:r>
              <a:rPr lang="sv-SE" sz="1200" dirty="0">
                <a:solidFill>
                  <a:srgbClr val="333333"/>
                </a:solidFill>
                <a:effectLst/>
                <a:latin typeface="Open Sans Light" panose="020B0606030504020204" pitchFamily="34" charset="0"/>
              </a:rPr>
              <a:t>eller i balansomslutning</a:t>
            </a:r>
            <a:br>
              <a:rPr lang="sv-SE" sz="1200" dirty="0">
                <a:solidFill>
                  <a:srgbClr val="333333"/>
                </a:solidFill>
                <a:effectLst/>
                <a:latin typeface="Open Sans Light" panose="020B0606030504020204" pitchFamily="34" charset="0"/>
              </a:rPr>
            </a:br>
            <a:br>
              <a:rPr lang="sv-SE" sz="1200" dirty="0">
                <a:solidFill>
                  <a:srgbClr val="333333"/>
                </a:solidFill>
                <a:effectLst/>
                <a:latin typeface="Calibri" panose="020F0502020204030204" pitchFamily="34" charset="0"/>
              </a:rPr>
            </a:br>
            <a:r>
              <a:rPr lang="sv-SE" sz="1200" dirty="0">
                <a:effectLst/>
                <a:latin typeface="Calibri" panose="020F0502020204030204" pitchFamily="34" charset="0"/>
              </a:rPr>
              <a:t>Detta är huvudregeln, det finns undantag. Vissa verksamhetsutövare omfattas oavsett storlek eller omsättning, exempelvis toppdomäner, betrodda tjänster och telekom. I nationell reglering kan man även lägga till ytterligare verksamhetsutövare som inte uppfyller storlekskravet men som anses behöva omfattas av regleringen. </a:t>
            </a:r>
          </a:p>
          <a:p>
            <a:pPr rtl="0" fontAlgn="ctr">
              <a:lnSpc>
                <a:spcPts val="1800"/>
              </a:lnSpc>
              <a:spcBef>
                <a:spcPts val="0"/>
              </a:spcBef>
              <a:spcAft>
                <a:spcPts val="0"/>
              </a:spcAft>
              <a:buFont typeface="Arial" panose="020B0604020202020204" pitchFamily="34" charset="0"/>
              <a:buNone/>
            </a:pPr>
            <a:endParaRPr lang="sv-SE" sz="1200" dirty="0">
              <a:effectLst/>
              <a:latin typeface="Calibri" panose="020F0502020204030204" pitchFamily="34" charset="0"/>
            </a:endParaRPr>
          </a:p>
          <a:p>
            <a:pPr marL="0" marR="0" lvl="0" indent="0" algn="l" defTabSz="914400" rtl="0" eaLnBrk="1" fontAlgn="ctr" latinLnBrk="0" hangingPunct="1">
              <a:lnSpc>
                <a:spcPts val="1800"/>
              </a:lnSpc>
              <a:spcBef>
                <a:spcPts val="0"/>
              </a:spcBef>
              <a:spcAft>
                <a:spcPts val="0"/>
              </a:spcAft>
              <a:buClrTx/>
              <a:buSzTx/>
              <a:buFont typeface="Arial" panose="020B0604020202020204" pitchFamily="34" charset="0"/>
              <a:buNone/>
              <a:tabLst/>
              <a:defRPr/>
            </a:pPr>
            <a:r>
              <a:rPr lang="sv-SE" sz="1200" i="0" dirty="0">
                <a:solidFill>
                  <a:schemeClr val="bg1"/>
                </a:solidFill>
                <a:latin typeface="Century Gothic" panose="020B0502020202020204" pitchFamily="34" charset="0"/>
              </a:rPr>
              <a:t>Samhällsviktig verksamhet som omfattas CER-direktivet omfattas per automatik av NIS2</a:t>
            </a:r>
          </a:p>
          <a:p>
            <a:pPr marL="342900" marR="0">
              <a:lnSpc>
                <a:spcPts val="1800"/>
              </a:lnSpc>
              <a:spcBef>
                <a:spcPts val="0"/>
              </a:spcBef>
              <a:spcAft>
                <a:spcPts val="0"/>
              </a:spcAft>
            </a:pPr>
            <a:endParaRPr lang="sv-SE" sz="1800" dirty="0">
              <a:solidFill>
                <a:srgbClr val="333333"/>
              </a:solidFill>
              <a:effectLst/>
              <a:latin typeface="Open Sans Light" panose="020B0606030504020204" pitchFamily="34" charset="0"/>
            </a:endParaRPr>
          </a:p>
          <a:p>
            <a:endParaRPr lang="sv-SE" dirty="0"/>
          </a:p>
        </p:txBody>
      </p:sp>
      <p:sp>
        <p:nvSpPr>
          <p:cNvPr id="4" name="Platshållare för bildnummer 3"/>
          <p:cNvSpPr>
            <a:spLocks noGrp="1"/>
          </p:cNvSpPr>
          <p:nvPr>
            <p:ph type="sldNum" sz="quarter" idx="5"/>
          </p:nvPr>
        </p:nvSpPr>
        <p:spPr/>
        <p:txBody>
          <a:bodyPr/>
          <a:lstStyle/>
          <a:p>
            <a:fld id="{3F9C99CE-3D6B-49F7-90CB-6FB72307485E}" type="slidenum">
              <a:rPr lang="sv-SE" smtClean="0"/>
              <a:t>11</a:t>
            </a:fld>
            <a:endParaRPr lang="sv-SE" dirty="0"/>
          </a:p>
        </p:txBody>
      </p:sp>
    </p:spTree>
    <p:extLst>
      <p:ext uri="{BB962C8B-B14F-4D97-AF65-F5344CB8AC3E}">
        <p14:creationId xmlns:p14="http://schemas.microsoft.com/office/powerpoint/2010/main" val="71527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Viktigt att notera är att sektorerna inte är exakt samma som sektorerna som beskrivs i beredskapssystemet.</a:t>
            </a:r>
          </a:p>
          <a:p>
            <a:endParaRPr lang="sv-SE" dirty="0"/>
          </a:p>
        </p:txBody>
      </p:sp>
      <p:sp>
        <p:nvSpPr>
          <p:cNvPr id="4" name="Platshållare för bildnummer 3"/>
          <p:cNvSpPr>
            <a:spLocks noGrp="1"/>
          </p:cNvSpPr>
          <p:nvPr>
            <p:ph type="sldNum" sz="quarter" idx="5"/>
          </p:nvPr>
        </p:nvSpPr>
        <p:spPr/>
        <p:txBody>
          <a:bodyPr/>
          <a:lstStyle/>
          <a:p>
            <a:fld id="{9A758879-2008-684E-9421-868C4E375AD9}" type="slidenum">
              <a:rPr lang="sv-SE" smtClean="0"/>
              <a:t>12</a:t>
            </a:fld>
            <a:endParaRPr lang="sv-SE"/>
          </a:p>
        </p:txBody>
      </p:sp>
    </p:spTree>
    <p:extLst>
      <p:ext uri="{BB962C8B-B14F-4D97-AF65-F5344CB8AC3E}">
        <p14:creationId xmlns:p14="http://schemas.microsoft.com/office/powerpoint/2010/main" val="340530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Organisationen behöver själv undersöka om man omfattas av reglerna, och i så fall anmäla sig. Hur anmälan ska gå till kommer att framgå av den nya regleringen.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omfattas, så behöver man b</a:t>
            </a:r>
            <a:r>
              <a:rPr lang="sv-SE" altLang="sv-SE" dirty="0"/>
              <a:t>edöma risk och införa säkerhetsåtgärder</a:t>
            </a:r>
            <a:r>
              <a:rPr lang="sv-SE" dirty="0"/>
              <a:t>. Syftet är att minska risken för att incidenter ska inträffa, men ingen kan skydda sig helt, incidenter kommer att inträffa, så det handlar också om att begränsa konsekvenserna om något ändå händer. Det finns också krav på att utbilda, särskilt ledningen behöver ha nödvändig förståelse för att kunna ta ansvar för säkerheten. </a:t>
            </a:r>
          </a:p>
          <a:p>
            <a:r>
              <a:rPr lang="sv-SE" dirty="0"/>
              <a:t>Slutligen så finns det krav på att man ska rapportera in betydande incidenter som inträffar till MSB. Syftet är att kunna varna andra som riskerar att drabbas, att kunna samordna insatser och att få en samlad bild av incidenter som inträffar, inte minst för att kunna analysera och återföra erfarenheter. </a:t>
            </a:r>
          </a:p>
          <a:p>
            <a:endParaRPr lang="sv-SE" dirty="0"/>
          </a:p>
          <a:p>
            <a:pPr algn="l"/>
            <a:endParaRPr lang="sv-SE" sz="1800" b="0" i="0" u="none" strike="noStrike" baseline="0" dirty="0">
              <a:solidFill>
                <a:srgbClr val="000000"/>
              </a:solidFill>
              <a:latin typeface="Aeonik"/>
            </a:endParaRPr>
          </a:p>
          <a:p>
            <a:endParaRPr lang="sv-SE" dirty="0"/>
          </a:p>
          <a:p>
            <a:pPr marL="0" marR="0">
              <a:spcBef>
                <a:spcPts val="0"/>
              </a:spcBef>
              <a:spcAft>
                <a:spcPts val="0"/>
              </a:spcAft>
            </a:pPr>
            <a:r>
              <a:rPr lang="sv-SE" sz="1800" dirty="0">
                <a:solidFill>
                  <a:srgbClr val="333333"/>
                </a:solidFill>
                <a:effectLst/>
                <a:latin typeface="Calibri" panose="020F0502020204030204" pitchFamily="34" charset="0"/>
              </a:rPr>
              <a:t> </a:t>
            </a:r>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13</a:t>
            </a:fld>
            <a:endParaRPr lang="sv-SE"/>
          </a:p>
        </p:txBody>
      </p:sp>
    </p:spTree>
    <p:extLst>
      <p:ext uri="{BB962C8B-B14F-4D97-AF65-F5344CB8AC3E}">
        <p14:creationId xmlns:p14="http://schemas.microsoft.com/office/powerpoint/2010/main" val="302857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dirty="0"/>
              <a:t>En annan </a:t>
            </a:r>
            <a:r>
              <a:rPr lang="sv-SE" sz="1200" b="1" dirty="0"/>
              <a:t>nyhet i NIS2 </a:t>
            </a:r>
            <a:r>
              <a:rPr lang="sv-SE" sz="1200" dirty="0"/>
              <a:t>är alltså att det finns </a:t>
            </a:r>
            <a:r>
              <a:rPr lang="sv-SE" sz="1200" b="1" dirty="0"/>
              <a:t>tydligare och skarpare krav på arbetet med säkerhetsåtgärder</a:t>
            </a:r>
            <a:r>
              <a:rPr lang="sv-SE" sz="1200" dirty="0"/>
              <a:t>. Det anges särskilt att det ska finnas rutiner för hantering av</a:t>
            </a:r>
            <a:r>
              <a:rPr lang="sv-SE" sz="1200" b="1" dirty="0"/>
              <a:t> incidenter</a:t>
            </a:r>
            <a:r>
              <a:rPr lang="sv-SE" sz="1200" dirty="0"/>
              <a:t>, för </a:t>
            </a:r>
            <a:r>
              <a:rPr lang="sv-SE" sz="1200" b="1" dirty="0"/>
              <a:t>personalsäkerhe</a:t>
            </a:r>
            <a:r>
              <a:rPr lang="sv-SE" sz="1200" dirty="0"/>
              <a:t>t och ett antal områden till.  </a:t>
            </a:r>
          </a:p>
          <a:p>
            <a:pPr fontAlgn="base"/>
            <a:endParaRPr lang="sv-SE" sz="1200" dirty="0"/>
          </a:p>
          <a:p>
            <a:pPr fontAlgn="base"/>
            <a:r>
              <a:rPr lang="sv-SE" sz="1200" dirty="0"/>
              <a:t>För att kunna införa de säkerhetsåtgärder som behövs måste man ju först veta vilka risker som finns för verksamheten eller organisationen, det pratade vi ju nyss om.</a:t>
            </a:r>
          </a:p>
          <a:p>
            <a:pPr fontAlgn="base"/>
            <a:endParaRPr lang="sv-SE" sz="1200" dirty="0"/>
          </a:p>
          <a:p>
            <a:pPr fontAlgn="base"/>
            <a:r>
              <a:rPr lang="sv-SE" sz="1200" dirty="0"/>
              <a:t>Det finns flera olika stöd i det här arbetet, för er som inte riktigt kommit igång med arbetet skulle jag rekommendera </a:t>
            </a:r>
            <a:r>
              <a:rPr lang="sv-SE" sz="1200" b="1" dirty="0"/>
              <a:t>Mognadsdialogen</a:t>
            </a:r>
            <a:r>
              <a:rPr lang="sv-SE" sz="1200" dirty="0"/>
              <a:t>. Det är ett </a:t>
            </a:r>
            <a:r>
              <a:rPr lang="sv-SE" sz="1200" b="1" dirty="0"/>
              <a:t>diskussionsverktyg</a:t>
            </a:r>
            <a:r>
              <a:rPr lang="sv-SE" sz="1200" dirty="0"/>
              <a:t> man kan använda tillsammans med sin ledning för </a:t>
            </a:r>
            <a:r>
              <a:rPr lang="sv-SE" sz="1200" b="1" dirty="0"/>
              <a:t>att bli överens om var organisationen befinner sig </a:t>
            </a:r>
            <a:r>
              <a:rPr lang="sv-SE" sz="1200" dirty="0"/>
              <a:t>och få en gemensam bild över vad som behöver göras. Underlag och instruktioner till Mognadsdialogen finns på </a:t>
            </a:r>
            <a:r>
              <a:rPr lang="sv-SE" sz="1200" b="1" dirty="0"/>
              <a:t>msb.se </a:t>
            </a:r>
            <a:r>
              <a:rPr lang="sv-SE" sz="1200" dirty="0"/>
              <a:t>och ni kommer efter det här </a:t>
            </a:r>
            <a:r>
              <a:rPr lang="sv-SE" sz="1200" dirty="0" err="1"/>
              <a:t>webbinariet</a:t>
            </a:r>
            <a:r>
              <a:rPr lang="sv-SE" sz="1200" dirty="0"/>
              <a:t> att få länkar dit, och i slutet kommer jag också berätta om fler stöd ni kan få i arbetet.</a:t>
            </a:r>
          </a:p>
          <a:p>
            <a:pPr fontAlgn="base"/>
            <a:endParaRPr lang="sv-SE" sz="1200" dirty="0"/>
          </a:p>
          <a:p>
            <a:pPr fontAlgn="base"/>
            <a:r>
              <a:rPr lang="sv-SE" sz="1200" dirty="0"/>
              <a:t>Det ställs även krav på </a:t>
            </a:r>
            <a:r>
              <a:rPr lang="sv-SE" sz="1200" b="1" dirty="0"/>
              <a:t>kontinuitetshantering</a:t>
            </a:r>
            <a:r>
              <a:rPr lang="sv-SE" sz="1200" dirty="0"/>
              <a:t>, det vill säga att NIS2-verksamheter har en plan för hur verksamheten ska kunna fortsätta fungera under en incident och även hur det är tänkt att arbetet med att återgå till normalläge ska ske, till exempel hur vi får upp våra </a:t>
            </a:r>
            <a:r>
              <a:rPr lang="sv-SE" sz="1200" dirty="0" err="1"/>
              <a:t>it-system</a:t>
            </a:r>
            <a:r>
              <a:rPr lang="sv-SE" sz="1200" dirty="0"/>
              <a:t> igen och i vilken ordning.</a:t>
            </a:r>
          </a:p>
          <a:p>
            <a:pPr fontAlgn="base"/>
            <a:endParaRPr lang="sv-SE" sz="1200" dirty="0"/>
          </a:p>
          <a:p>
            <a:pPr fontAlgn="base"/>
            <a:r>
              <a:rPr lang="sv-SE" sz="1200" dirty="0"/>
              <a:t>Säkerhet i leveranskedjan är ett område som betonas mer än tidigare, det vill säga att </a:t>
            </a:r>
            <a:r>
              <a:rPr lang="sv-SE" sz="1200" b="0" i="0" dirty="0">
                <a:solidFill>
                  <a:srgbClr val="FFFFFF"/>
                </a:solidFill>
                <a:effectLst/>
                <a:latin typeface="+mj-lt"/>
              </a:rPr>
              <a:t>verksamhetsutövarens ansvar omfattar även dess leverantörer, exempelvis</a:t>
            </a:r>
          </a:p>
          <a:p>
            <a:pPr marL="800100" lvl="1" indent="-342900" fontAlgn="base">
              <a:buFont typeface="Arial" panose="020B0604020202020204" pitchFamily="34" charset="0"/>
              <a:buChar char="•"/>
            </a:pPr>
            <a:r>
              <a:rPr lang="sv-SE" sz="1200" dirty="0">
                <a:solidFill>
                  <a:srgbClr val="FFFFFF"/>
                </a:solidFill>
              </a:rPr>
              <a:t>Krav på </a:t>
            </a:r>
            <a:r>
              <a:rPr lang="sv-SE" sz="1200" b="1" dirty="0">
                <a:solidFill>
                  <a:srgbClr val="FFFFFF"/>
                </a:solidFill>
              </a:rPr>
              <a:t>informations- och cybersäkerhetsarbete i leverantörsavtal</a:t>
            </a:r>
          </a:p>
          <a:p>
            <a:pPr marL="800100" lvl="1" indent="-342900" fontAlgn="base">
              <a:buFont typeface="Arial" panose="020B0604020202020204" pitchFamily="34" charset="0"/>
              <a:buChar char="•"/>
            </a:pPr>
            <a:r>
              <a:rPr lang="sv-SE" sz="1200" b="1" dirty="0">
                <a:solidFill>
                  <a:srgbClr val="FFFFFF"/>
                </a:solidFill>
              </a:rPr>
              <a:t>Uppföljning av att avtalskraven uppfylls</a:t>
            </a:r>
          </a:p>
          <a:p>
            <a:pPr marL="800100" lvl="1" indent="-342900" fontAlgn="base">
              <a:buFont typeface="Arial" panose="020B0604020202020204" pitchFamily="34" charset="0"/>
              <a:buChar char="•"/>
            </a:pPr>
            <a:endParaRPr lang="sv-SE" sz="1200" b="1" dirty="0">
              <a:solidFill>
                <a:srgbClr val="FFFFFF"/>
              </a:solidFill>
            </a:endParaRPr>
          </a:p>
          <a:p>
            <a:pPr marL="342900" indent="-342900" fontAlgn="base"/>
            <a:r>
              <a:rPr lang="sv-SE" sz="1200" dirty="0">
                <a:solidFill>
                  <a:srgbClr val="FFFFFF"/>
                </a:solidFill>
              </a:rPr>
              <a:t>Syftet är att säkerställa att leveranskedjan klarar de nödvändiga säkerhetskraven. Här är ett område till där vi behöver </a:t>
            </a:r>
            <a:r>
              <a:rPr lang="sv-SE" sz="1200" b="1" dirty="0">
                <a:solidFill>
                  <a:srgbClr val="FFFFFF"/>
                </a:solidFill>
              </a:rPr>
              <a:t>vänta in regleringen </a:t>
            </a:r>
            <a:r>
              <a:rPr lang="sv-SE" sz="1200" dirty="0">
                <a:solidFill>
                  <a:srgbClr val="FFFFFF"/>
                </a:solidFill>
              </a:rPr>
              <a:t>för att veta hur långt ansvaret går. Leverantörer har i ofta i sin tur underleverantörer och det kan vara ganska många led, så hur långt har en verksamhet egentligen ansvaret att kontrollera?</a:t>
            </a:r>
          </a:p>
          <a:p>
            <a:r>
              <a:rPr lang="sv-SE" dirty="0"/>
              <a:t>.</a:t>
            </a:r>
          </a:p>
        </p:txBody>
      </p:sp>
      <p:sp>
        <p:nvSpPr>
          <p:cNvPr id="4" name="Platshållare för bildnummer 3"/>
          <p:cNvSpPr>
            <a:spLocks noGrp="1"/>
          </p:cNvSpPr>
          <p:nvPr>
            <p:ph type="sldNum" sz="quarter" idx="5"/>
          </p:nvPr>
        </p:nvSpPr>
        <p:spPr/>
        <p:txBody>
          <a:bodyPr/>
          <a:lstStyle/>
          <a:p>
            <a:fld id="{7915C853-681D-984D-8972-B9CEB8416737}" type="slidenum">
              <a:rPr lang="sv-SE" smtClean="0"/>
              <a:t>14</a:t>
            </a:fld>
            <a:endParaRPr lang="sv-SE"/>
          </a:p>
        </p:txBody>
      </p:sp>
    </p:spTree>
    <p:extLst>
      <p:ext uri="{BB962C8B-B14F-4D97-AF65-F5344CB8AC3E}">
        <p14:creationId xmlns:p14="http://schemas.microsoft.com/office/powerpoint/2010/main" val="328011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lnSpc>
                <a:spcPts val="1800"/>
              </a:lnSpc>
              <a:spcBef>
                <a:spcPts val="0"/>
              </a:spcBef>
              <a:spcAft>
                <a:spcPts val="0"/>
              </a:spcAft>
            </a:pPr>
            <a:r>
              <a:rPr lang="sv-SE" sz="1200" dirty="0">
                <a:solidFill>
                  <a:srgbClr val="333333"/>
                </a:solidFill>
                <a:effectLst/>
                <a:latin typeface="Poppins" panose="00000500000000000000" pitchFamily="2" charset="0"/>
              </a:rPr>
              <a:t>Ett område som betonas i NIS2 mer än tidigare är </a:t>
            </a:r>
            <a:r>
              <a:rPr lang="sv-SE" sz="1200" b="1" dirty="0">
                <a:solidFill>
                  <a:srgbClr val="333333"/>
                </a:solidFill>
                <a:effectLst/>
                <a:latin typeface="Poppins" panose="00000500000000000000" pitchFamily="2" charset="0"/>
              </a:rPr>
              <a:t>ledningens ansvar. </a:t>
            </a:r>
            <a:endParaRPr lang="sv-SE" sz="1200" dirty="0">
              <a:solidFill>
                <a:srgbClr val="333333"/>
              </a:solidFill>
              <a:effectLst/>
              <a:latin typeface="Poppins" panose="00000500000000000000" pitchFamily="2" charset="0"/>
            </a:endParaRPr>
          </a:p>
          <a:p>
            <a:pPr marL="0" marR="0">
              <a:lnSpc>
                <a:spcPts val="1800"/>
              </a:lnSpc>
              <a:spcBef>
                <a:spcPts val="0"/>
              </a:spcBef>
              <a:spcAft>
                <a:spcPts val="0"/>
              </a:spcAft>
            </a:pPr>
            <a:r>
              <a:rPr lang="sv-SE" sz="1200" dirty="0">
                <a:solidFill>
                  <a:srgbClr val="333333"/>
                </a:solidFill>
                <a:effectLst/>
                <a:latin typeface="Poppins" panose="00000500000000000000" pitchFamily="2" charset="0"/>
              </a:rPr>
              <a:t>Ledningen är alltså de som ansvarar för de säkerhetsåtgärder organisationen behöver införa. </a:t>
            </a:r>
          </a:p>
          <a:p>
            <a:pPr marL="0" marR="0">
              <a:lnSpc>
                <a:spcPts val="1800"/>
              </a:lnSpc>
              <a:spcBef>
                <a:spcPts val="0"/>
              </a:spcBef>
              <a:spcAft>
                <a:spcPts val="0"/>
              </a:spcAft>
            </a:pPr>
            <a:endParaRPr lang="sv-SE" sz="1200" dirty="0">
              <a:solidFill>
                <a:srgbClr val="333333"/>
              </a:solidFill>
              <a:effectLst/>
              <a:latin typeface="Poppins" panose="00000500000000000000" pitchFamily="2" charset="0"/>
            </a:endParaRPr>
          </a:p>
          <a:p>
            <a:pPr marL="0" marR="0">
              <a:lnSpc>
                <a:spcPts val="1800"/>
              </a:lnSpc>
              <a:spcBef>
                <a:spcPts val="0"/>
              </a:spcBef>
              <a:spcAft>
                <a:spcPts val="0"/>
              </a:spcAft>
            </a:pPr>
            <a:r>
              <a:rPr lang="sv-SE" sz="1200" dirty="0">
                <a:solidFill>
                  <a:srgbClr val="333333"/>
                </a:solidFill>
                <a:effectLst/>
                <a:latin typeface="Poppins" panose="00000500000000000000" pitchFamily="2" charset="0"/>
              </a:rPr>
              <a:t>Nästa krav som ställs på ledningen är att de ska utbilda sig. Det är ju ett måste att den som ska ta ansvar för en fråga faktiskt förstår det den ansvarar för och det kommer krävas grundläggande förståelse för riskbaserat och systematiskt arbetssätt, men utbildningskravet kommer specificeras i föreskrifter. </a:t>
            </a:r>
          </a:p>
          <a:p>
            <a:pPr marL="0" marR="0">
              <a:lnSpc>
                <a:spcPts val="1800"/>
              </a:lnSpc>
              <a:spcBef>
                <a:spcPts val="0"/>
              </a:spcBef>
              <a:spcAft>
                <a:spcPts val="0"/>
              </a:spcAft>
            </a:pPr>
            <a:endParaRPr lang="sv-SE" sz="1200" dirty="0">
              <a:solidFill>
                <a:srgbClr val="333333"/>
              </a:solidFill>
              <a:effectLst/>
              <a:latin typeface="Poppins" panose="00000500000000000000" pitchFamily="2" charset="0"/>
            </a:endParaRPr>
          </a:p>
          <a:p>
            <a:pPr marL="0" marR="0">
              <a:lnSpc>
                <a:spcPts val="1800"/>
              </a:lnSpc>
              <a:spcBef>
                <a:spcPts val="0"/>
              </a:spcBef>
              <a:spcAft>
                <a:spcPts val="0"/>
              </a:spcAft>
            </a:pPr>
            <a:r>
              <a:rPr lang="sv-SE" sz="1200" dirty="0">
                <a:solidFill>
                  <a:srgbClr val="333333"/>
                </a:solidFill>
                <a:effectLst/>
                <a:latin typeface="Poppins" panose="00000500000000000000" pitchFamily="2" charset="0"/>
              </a:rPr>
              <a:t>Vem är ledningen enligt NIS2?</a:t>
            </a:r>
          </a:p>
          <a:p>
            <a:pPr marL="0" marR="0">
              <a:lnSpc>
                <a:spcPts val="1800"/>
              </a:lnSpc>
              <a:spcBef>
                <a:spcPts val="0"/>
              </a:spcBef>
              <a:spcAft>
                <a:spcPts val="0"/>
              </a:spcAft>
            </a:pPr>
            <a:r>
              <a:rPr lang="sv-SE" sz="1200" dirty="0">
                <a:solidFill>
                  <a:srgbClr val="333333"/>
                </a:solidFill>
                <a:effectLst/>
                <a:latin typeface="Open Sans Light" panose="020B0606030504020204" pitchFamily="34" charset="0"/>
              </a:rPr>
              <a:t>Utredningens förslag är att kravet på utbildning ska gälla:</a:t>
            </a:r>
          </a:p>
          <a:p>
            <a:pPr rtl="0" fontAlgn="ctr">
              <a:spcBef>
                <a:spcPts val="0"/>
              </a:spcBef>
              <a:spcAft>
                <a:spcPts val="0"/>
              </a:spcAft>
              <a:buFont typeface="Arial" panose="020B0604020202020204" pitchFamily="34" charset="0"/>
              <a:buChar char="•"/>
            </a:pPr>
            <a:r>
              <a:rPr lang="sv-SE" sz="1200" dirty="0">
                <a:solidFill>
                  <a:srgbClr val="333333"/>
                </a:solidFill>
                <a:effectLst/>
                <a:latin typeface="Open Sans Light" panose="020B0606030504020204" pitchFamily="34" charset="0"/>
              </a:rPr>
              <a:t>för aktiebolag, </a:t>
            </a:r>
            <a:r>
              <a:rPr lang="sv-SE" sz="1200" b="1" dirty="0">
                <a:solidFill>
                  <a:srgbClr val="333333"/>
                </a:solidFill>
                <a:effectLst/>
                <a:latin typeface="Open Sans Light" panose="020B0606030504020204" pitchFamily="34" charset="0"/>
              </a:rPr>
              <a:t>styrelse och vd</a:t>
            </a:r>
            <a:r>
              <a:rPr lang="sv-SE" sz="1200" dirty="0">
                <a:solidFill>
                  <a:srgbClr val="333333"/>
                </a:solidFill>
                <a:effectLst/>
                <a:latin typeface="Open Sans Light" panose="020B0606030504020204" pitchFamily="34" charset="0"/>
              </a:rPr>
              <a:t>,</a:t>
            </a:r>
            <a:endParaRPr lang="sv-SE" sz="1200" dirty="0">
              <a:solidFill>
                <a:srgbClr val="333333"/>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sv-SE" sz="1200" dirty="0">
                <a:solidFill>
                  <a:srgbClr val="333333"/>
                </a:solidFill>
                <a:effectLst/>
                <a:latin typeface="Open Sans Light" panose="020B0606030504020204" pitchFamily="34" charset="0"/>
              </a:rPr>
              <a:t>för statliga myndigheter, </a:t>
            </a:r>
            <a:r>
              <a:rPr lang="sv-SE" sz="1200" b="1" dirty="0">
                <a:solidFill>
                  <a:srgbClr val="333333"/>
                </a:solidFill>
                <a:effectLst/>
                <a:latin typeface="Open Sans Light" panose="020B0606030504020204" pitchFamily="34" charset="0"/>
              </a:rPr>
              <a:t>generaldirektören och de anställda som utövar ledningsfunktioner</a:t>
            </a:r>
            <a:r>
              <a:rPr lang="sv-SE" sz="1200" dirty="0">
                <a:solidFill>
                  <a:srgbClr val="333333"/>
                </a:solidFill>
                <a:effectLst/>
                <a:latin typeface="Open Sans Light" panose="020B0606030504020204" pitchFamily="34" charset="0"/>
              </a:rPr>
              <a:t>,</a:t>
            </a:r>
            <a:endParaRPr lang="sv-SE" sz="1200" dirty="0">
              <a:solidFill>
                <a:srgbClr val="333333"/>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sv-SE" sz="1200" dirty="0">
                <a:solidFill>
                  <a:srgbClr val="333333"/>
                </a:solidFill>
                <a:effectLst/>
                <a:latin typeface="Open Sans Light" panose="020B0606030504020204" pitchFamily="34" charset="0"/>
              </a:rPr>
              <a:t>för regioner och kommuner, </a:t>
            </a:r>
            <a:r>
              <a:rPr lang="sv-SE" sz="1200" b="1" dirty="0">
                <a:solidFill>
                  <a:srgbClr val="333333"/>
                </a:solidFill>
                <a:effectLst/>
                <a:latin typeface="Open Sans Light" panose="020B0606030504020204" pitchFamily="34" charset="0"/>
              </a:rPr>
              <a:t>regions- eller kommunstyrelse.</a:t>
            </a:r>
          </a:p>
          <a:p>
            <a:pPr rtl="0" fontAlgn="ctr">
              <a:spcBef>
                <a:spcPts val="0"/>
              </a:spcBef>
              <a:spcAft>
                <a:spcPts val="0"/>
              </a:spcAft>
              <a:buFont typeface="Arial" panose="020B0604020202020204" pitchFamily="34" charset="0"/>
              <a:buChar char="•"/>
            </a:pPr>
            <a:endParaRPr lang="sv-SE" sz="1200" dirty="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sv-SE" sz="1200" dirty="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sv-SE" sz="1200" dirty="0">
                <a:solidFill>
                  <a:srgbClr val="333333"/>
                </a:solidFill>
                <a:effectLst/>
                <a:latin typeface="Open Sans Light" panose="020B0606030504020204" pitchFamily="34" charset="0"/>
              </a:rPr>
              <a:t>Eftersom det är ledningen som har ansvaret för organisationens säkerhetsåtgärder är det också ledningen som står till svars om de inte införts eller är bristfälliga. </a:t>
            </a:r>
          </a:p>
        </p:txBody>
      </p:sp>
      <p:sp>
        <p:nvSpPr>
          <p:cNvPr id="4" name="Platshållare för bildnummer 3"/>
          <p:cNvSpPr>
            <a:spLocks noGrp="1"/>
          </p:cNvSpPr>
          <p:nvPr>
            <p:ph type="sldNum" sz="quarter" idx="5"/>
          </p:nvPr>
        </p:nvSpPr>
        <p:spPr/>
        <p:txBody>
          <a:bodyPr/>
          <a:lstStyle/>
          <a:p>
            <a:fld id="{7915C853-681D-984D-8972-B9CEB8416737}" type="slidenum">
              <a:rPr lang="sv-SE" smtClean="0"/>
              <a:t>15</a:t>
            </a:fld>
            <a:endParaRPr lang="sv-SE"/>
          </a:p>
        </p:txBody>
      </p:sp>
    </p:spTree>
    <p:extLst>
      <p:ext uri="{BB962C8B-B14F-4D97-AF65-F5344CB8AC3E}">
        <p14:creationId xmlns:p14="http://schemas.microsoft.com/office/powerpoint/2010/main" val="2835297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Säkerhet i leveranskedjan är ett område som betonas mer än tidigare. </a:t>
            </a:r>
            <a:r>
              <a:rPr lang="sv-SE" b="0" dirty="0"/>
              <a:t>Om man är en verksamhetsutövare enligt NIS2, så måste man ju uppfylla kraven vi gått igenom. Man måste också se till att de </a:t>
            </a:r>
            <a:r>
              <a:rPr lang="sv-SE" b="0" u="sng" dirty="0"/>
              <a:t>underleverantörer</a:t>
            </a:r>
            <a:r>
              <a:rPr lang="sv-SE" b="0" u="none" dirty="0"/>
              <a:t> man har, i sin tur uppfyller kraven. </a:t>
            </a:r>
          </a:p>
          <a:p>
            <a:endParaRPr lang="sv-SE" b="0" u="none" dirty="0"/>
          </a:p>
          <a:p>
            <a:r>
              <a:rPr lang="sv-SE" b="0" u="none" dirty="0"/>
              <a:t>&gt; 1. exempel riskbedömningar, säkerhetsåtgärder</a:t>
            </a:r>
          </a:p>
          <a:p>
            <a:r>
              <a:rPr lang="sv-SE" b="0" u="none" dirty="0"/>
              <a:t>&gt; 2. hur det ska kontrolleras, kanske revision eller annat</a:t>
            </a:r>
          </a:p>
          <a:p>
            <a:r>
              <a:rPr lang="sv-SE" b="0" u="none" dirty="0"/>
              <a:t>&gt; 3. inte bara för det löpande arbetet utan också för särskilda situationer, ansvar och arbetssätt</a:t>
            </a:r>
          </a:p>
          <a:p>
            <a:endParaRPr lang="sv-SE" b="0" u="none" dirty="0"/>
          </a:p>
          <a:p>
            <a:pPr marL="0" marR="0" lvl="0" indent="0" algn="l" defTabSz="914400" rtl="0" eaLnBrk="1" fontAlgn="auto" latinLnBrk="0" hangingPunct="1">
              <a:lnSpc>
                <a:spcPct val="107000"/>
              </a:lnSpc>
              <a:spcBef>
                <a:spcPts val="200"/>
              </a:spcBef>
              <a:spcAft>
                <a:spcPts val="200"/>
              </a:spcAft>
              <a:buClrTx/>
              <a:buSzTx/>
              <a:buFontTx/>
              <a:buNone/>
              <a:tabLst/>
              <a:defRPr/>
            </a:pPr>
            <a:r>
              <a:rPr lang="sv-SE" b="0" u="none" dirty="0"/>
              <a:t>Verksamhetsutövaren ansvarar för kravställningen mot direkta leverantörer, </a:t>
            </a:r>
            <a:r>
              <a:rPr lang="sv-SE" sz="1800" dirty="0">
                <a:effectLst/>
                <a:latin typeface="Times New Roman" panose="02020603050405020304" pitchFamily="18" charset="0"/>
              </a:rPr>
              <a:t>men bör också väga in risker i andra leverantörsled. </a:t>
            </a:r>
            <a:r>
              <a:rPr lang="sv-SE" sz="1800" dirty="0">
                <a:effectLst/>
                <a:latin typeface="Garamond" panose="02020404030301010803" pitchFamily="18" charset="0"/>
                <a:cs typeface="Times New Roman" panose="02020603050405020304" pitchFamily="18" charset="0"/>
              </a:rPr>
              <a:t>D</a:t>
            </a:r>
            <a:r>
              <a:rPr lang="sv-SE" sz="1800" dirty="0">
                <a:effectLst/>
                <a:latin typeface="Garamond" panose="02020404030301010803" pitchFamily="18" charset="0"/>
                <a:ea typeface="Garamond" panose="02020404030301010803" pitchFamily="18" charset="0"/>
                <a:cs typeface="Times New Roman" panose="02020603050405020304" pitchFamily="18" charset="0"/>
              </a:rPr>
              <a:t>et innebär dock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inte</a:t>
            </a:r>
            <a:r>
              <a:rPr lang="sv-SE" sz="1800" dirty="0">
                <a:effectLst/>
                <a:latin typeface="Garamond" panose="02020404030301010803" pitchFamily="18" charset="0"/>
                <a:ea typeface="Garamond" panose="02020404030301010803" pitchFamily="18" charset="0"/>
                <a:cs typeface="Times New Roman" panose="02020603050405020304" pitchFamily="18" charset="0"/>
              </a:rPr>
              <a:t> att underleverantören blir en NIS-leverantör som ska anmäla sig.</a:t>
            </a:r>
          </a:p>
          <a:p>
            <a:pPr>
              <a:lnSpc>
                <a:spcPct val="107000"/>
              </a:lnSpc>
              <a:spcBef>
                <a:spcPts val="200"/>
              </a:spcBef>
              <a:spcAft>
                <a:spcPts val="200"/>
              </a:spcAft>
            </a:pPr>
            <a:endParaRPr lang="sv-SE" sz="1800" dirty="0">
              <a:effectLst/>
              <a:latin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7915C853-681D-984D-8972-B9CEB8416737}" type="slidenum">
              <a:rPr lang="sv-SE" smtClean="0"/>
              <a:t>16</a:t>
            </a:fld>
            <a:endParaRPr lang="sv-SE"/>
          </a:p>
        </p:txBody>
      </p:sp>
    </p:spTree>
    <p:extLst>
      <p:ext uri="{BB962C8B-B14F-4D97-AF65-F5344CB8AC3E}">
        <p14:creationId xmlns:p14="http://schemas.microsoft.com/office/powerpoint/2010/main" val="214771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Slutligen ska man alltså rapportera in incidenter. Det här känner ni ju igen från GDPR-sidan, men det går till på lite annorlunda sätt. </a:t>
            </a:r>
          </a:p>
          <a:p>
            <a:r>
              <a:rPr lang="sv-SE" b="0" dirty="0"/>
              <a:t>Incidentrapporteringen kommer att vara ensad med CER, och det kommer vara lite längre tid för en första varning. Men ju snabbare ni varnar desto bättre, hellre fort och det blir lite fel (då går det att backa eller ändra) än för sent.</a:t>
            </a:r>
          </a:p>
          <a:p>
            <a:r>
              <a:rPr lang="sv-SE" b="0" dirty="0"/>
              <a:t>Om det samtidigt är fråga om en personuppgiftsincident så ska man dessutom underrätta IMY. </a:t>
            </a:r>
          </a:p>
          <a:p>
            <a:endParaRPr lang="sv-SE" b="0" dirty="0"/>
          </a:p>
          <a:p>
            <a:endParaRPr lang="sv-SE" b="0"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17</a:t>
            </a:fld>
            <a:endParaRPr lang="sv-SE"/>
          </a:p>
        </p:txBody>
      </p:sp>
    </p:spTree>
    <p:extLst>
      <p:ext uri="{BB962C8B-B14F-4D97-AF65-F5344CB8AC3E}">
        <p14:creationId xmlns:p14="http://schemas.microsoft.com/office/powerpoint/2010/main" val="276899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Tillsyn kan ske på olika sätt och det finns olika kategorier eller nivåer av tillsyn. Vi ska inte gå in i detalj på det här, men det är lite beroende vilken typ av verksamhet ni har. Kraven är desamma, men tillsyn och sanktioner skiljer lite mellan de två kategorierna. </a:t>
            </a:r>
          </a:p>
          <a:p>
            <a:endParaRPr lang="sv-SE" dirty="0"/>
          </a:p>
          <a:p>
            <a:pPr marL="171450" indent="-171450">
              <a:spcAft>
                <a:spcPts val="100"/>
              </a:spcAft>
              <a:buFont typeface="Arial" panose="020B0604020202020204" pitchFamily="34" charset="0"/>
              <a:buChar char="•"/>
              <a:defRPr/>
            </a:pPr>
            <a:r>
              <a:rPr lang="sv-SE" sz="2000" dirty="0">
                <a:solidFill>
                  <a:schemeClr val="bg1"/>
                </a:solidFill>
                <a:latin typeface="Century Gothic"/>
              </a:rPr>
              <a:t>NIS2 delar upp sina tillsynsobjekt i två olika kategorier</a:t>
            </a:r>
          </a:p>
          <a:p>
            <a:pPr marL="628650" lvl="1" indent="-171450">
              <a:spcAft>
                <a:spcPts val="100"/>
              </a:spcAft>
              <a:buFont typeface="Arial" panose="020B0604020202020204" pitchFamily="34" charset="0"/>
              <a:buChar char="•"/>
              <a:defRPr/>
            </a:pPr>
            <a:r>
              <a:rPr lang="sv-SE" sz="2000" dirty="0">
                <a:solidFill>
                  <a:schemeClr val="bg1"/>
                </a:solidFill>
                <a:latin typeface="Century Gothic"/>
              </a:rPr>
              <a:t>Väsentliga verksamhetsutövare</a:t>
            </a:r>
          </a:p>
          <a:p>
            <a:pPr marL="628650" lvl="1" indent="-171450">
              <a:spcAft>
                <a:spcPts val="100"/>
              </a:spcAft>
              <a:buFont typeface="Arial" panose="020B0604020202020204" pitchFamily="34" charset="0"/>
              <a:buChar char="•"/>
              <a:defRPr/>
            </a:pPr>
            <a:r>
              <a:rPr lang="sv-SE" sz="2000" dirty="0">
                <a:solidFill>
                  <a:schemeClr val="bg1"/>
                </a:solidFill>
                <a:latin typeface="Century Gothic"/>
              </a:rPr>
              <a:t>Viktiga verksamhetsutövare</a:t>
            </a:r>
          </a:p>
          <a:p>
            <a:pPr marL="171450" indent="-171450">
              <a:spcAft>
                <a:spcPts val="100"/>
              </a:spcAft>
              <a:buFont typeface="Arial" panose="020B0604020202020204" pitchFamily="34" charset="0"/>
              <a:buChar char="•"/>
              <a:defRPr/>
            </a:pPr>
            <a:r>
              <a:rPr lang="sv-SE" sz="2000" dirty="0">
                <a:solidFill>
                  <a:schemeClr val="bg1"/>
                </a:solidFill>
                <a:latin typeface="Century Gothic"/>
              </a:rPr>
              <a:t>Olika möjligheter till tillsyn</a:t>
            </a:r>
          </a:p>
          <a:p>
            <a:pPr marL="171450" indent="-171450">
              <a:spcAft>
                <a:spcPts val="100"/>
              </a:spcAft>
              <a:buFont typeface="Arial" panose="020B0604020202020204" pitchFamily="34" charset="0"/>
              <a:buChar char="•"/>
              <a:defRPr/>
            </a:pPr>
            <a:r>
              <a:rPr lang="sv-SE" sz="2000" dirty="0">
                <a:solidFill>
                  <a:schemeClr val="bg1"/>
                </a:solidFill>
                <a:latin typeface="Century Gothic"/>
              </a:rPr>
              <a:t>Olika sanktionsbelopp</a:t>
            </a:r>
          </a:p>
        </p:txBody>
      </p:sp>
      <p:sp>
        <p:nvSpPr>
          <p:cNvPr id="4" name="Platshållare för bildnummer 3"/>
          <p:cNvSpPr>
            <a:spLocks noGrp="1"/>
          </p:cNvSpPr>
          <p:nvPr>
            <p:ph type="sldNum" sz="quarter" idx="5"/>
          </p:nvPr>
        </p:nvSpPr>
        <p:spPr/>
        <p:txBody>
          <a:bodyPr/>
          <a:lstStyle/>
          <a:p>
            <a:fld id="{9A758879-2008-684E-9421-868C4E375AD9}" type="slidenum">
              <a:rPr lang="sv-SE" smtClean="0"/>
              <a:t>19</a:t>
            </a:fld>
            <a:endParaRPr lang="sv-SE"/>
          </a:p>
        </p:txBody>
      </p:sp>
    </p:spTree>
    <p:extLst>
      <p:ext uri="{BB962C8B-B14F-4D97-AF65-F5344CB8AC3E}">
        <p14:creationId xmlns:p14="http://schemas.microsoft.com/office/powerpoint/2010/main" val="2005283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A2A2D"/>
                </a:solidFill>
                <a:effectLst/>
                <a:latin typeface="Akkurat Pro"/>
              </a:rPr>
              <a:t>Tillsyn innebär kontrollerande åtgärder som direkt syftar till att enskilda följer reglerna. </a:t>
            </a:r>
          </a:p>
          <a:p>
            <a:endParaRPr lang="sv-SE" b="0" i="0" dirty="0">
              <a:solidFill>
                <a:srgbClr val="2A2A2D"/>
              </a:solidFill>
              <a:effectLst/>
              <a:latin typeface="Akkurat Pro"/>
            </a:endParaRPr>
          </a:p>
          <a:p>
            <a:r>
              <a:rPr lang="sv-SE" dirty="0"/>
              <a:t>Tillsynen handlar förstås om att kontrollera att </a:t>
            </a:r>
            <a:r>
              <a:rPr lang="sv-SE" b="1" dirty="0"/>
              <a:t>reglerna följs</a:t>
            </a:r>
            <a:r>
              <a:rPr lang="sv-SE" dirty="0"/>
              <a:t>, så att de uppnår sitt syfte och att </a:t>
            </a:r>
            <a:r>
              <a:rPr lang="sv-SE" b="1" dirty="0"/>
              <a:t>verksamheterna är så robusta </a:t>
            </a:r>
            <a:r>
              <a:rPr lang="sv-SE" dirty="0"/>
              <a:t>som möjligt. Det kan till exempel handla </a:t>
            </a:r>
            <a:r>
              <a:rPr lang="sv-SE" b="1" dirty="0"/>
              <a:t>om granskning av dokumentation, inspektioner, intervjuer</a:t>
            </a:r>
            <a:r>
              <a:rPr lang="sv-SE" dirty="0"/>
              <a:t>. För att undersöka om </a:t>
            </a:r>
            <a:r>
              <a:rPr lang="sv-SE" b="1" dirty="0"/>
              <a:t>rätt organisationer anmält sig, om de genomfört riskanalyser och vidtagit säkerhetsåtgärder, och om de rapporterat incidenter </a:t>
            </a:r>
            <a:r>
              <a:rPr lang="sv-SE" dirty="0"/>
              <a:t>i enlighet med reglerna i lag och föreskrifter. Tillsynen ska också vara ett </a:t>
            </a:r>
            <a:r>
              <a:rPr lang="sv-SE" b="1" dirty="0"/>
              <a:t>stöd för verksamheten</a:t>
            </a:r>
            <a:r>
              <a:rPr lang="sv-SE" dirty="0"/>
              <a:t>, så att den kan veta att den är på rätt väg och tillsynsmyndigheterna har </a:t>
            </a:r>
            <a:r>
              <a:rPr lang="sv-SE" b="1" dirty="0"/>
              <a:t>mycket branschspecifik </a:t>
            </a:r>
            <a:r>
              <a:rPr lang="sv-SE" dirty="0"/>
              <a:t>information som ni kan ta del av.</a:t>
            </a:r>
          </a:p>
          <a:p>
            <a:br>
              <a:rPr lang="sv-SE" dirty="0"/>
            </a:br>
            <a:r>
              <a:rPr lang="sv-SE" dirty="0"/>
              <a:t>Tillsyn kan ske på olika sätt och det finns olika kategorier eller nivåer av tillsyn. Vi ska inte gå in i detalj på det här, men organisationerna som omfattas är antingen väsentliga eller viktiga verksamhetsutövare. Kraven är desamma, men tillsyn och sanktioner skiljer lite mellan de två kategorierna. </a:t>
            </a:r>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20</a:t>
            </a:fld>
            <a:endParaRPr lang="sv-SE"/>
          </a:p>
        </p:txBody>
      </p:sp>
    </p:spTree>
    <p:extLst>
      <p:ext uri="{BB962C8B-B14F-4D97-AF65-F5344CB8AC3E}">
        <p14:creationId xmlns:p14="http://schemas.microsoft.com/office/powerpoint/2010/main" val="197554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t>Det finns mycket att säga om NIS2-direktivet och den nya cybersäkerhetslagen, i den här presentationen ger övergripande och grundläggande information om den. Vi kommer idag att gå igenom:</a:t>
            </a:r>
          </a:p>
          <a:p>
            <a:endParaRPr lang="sv-SE" sz="1800" dirty="0"/>
          </a:p>
          <a:p>
            <a:r>
              <a:rPr lang="sv-SE" sz="1800" b="1" dirty="0"/>
              <a:t>Motståndskraft i samhällsviktig verksamhet </a:t>
            </a:r>
            <a:r>
              <a:rPr lang="sv-SE" sz="1800" dirty="0"/>
              <a:t>– vad är syftet med regleringen och vad vill den uppnå?</a:t>
            </a:r>
          </a:p>
          <a:p>
            <a:endParaRPr lang="sv-SE" sz="1800" dirty="0"/>
          </a:p>
          <a:p>
            <a:r>
              <a:rPr lang="sv-SE" sz="1800" b="1" dirty="0"/>
              <a:t>Vad är nytt i och med NIS2</a:t>
            </a:r>
            <a:r>
              <a:rPr lang="sv-SE" sz="1800" dirty="0"/>
              <a:t>, till skillnad från den nuvarande NIS-regleringen</a:t>
            </a:r>
          </a:p>
          <a:p>
            <a:endParaRPr lang="sv-SE" sz="1800" dirty="0"/>
          </a:p>
          <a:p>
            <a:r>
              <a:rPr lang="sv-SE" sz="1800" b="1" dirty="0"/>
              <a:t>Vilka omfattas av NIS2 och vad innebär det för den som omfattas</a:t>
            </a:r>
            <a:r>
              <a:rPr lang="sv-SE" sz="1800" dirty="0"/>
              <a:t>?</a:t>
            </a:r>
          </a:p>
          <a:p>
            <a:endParaRPr lang="sv-SE" sz="1800" dirty="0"/>
          </a:p>
          <a:p>
            <a:r>
              <a:rPr lang="sv-SE" sz="1800" b="1" dirty="0"/>
              <a:t>Tillsyn och sanktioner</a:t>
            </a:r>
          </a:p>
          <a:p>
            <a:endParaRPr lang="sv-SE" sz="1800" dirty="0"/>
          </a:p>
          <a:p>
            <a:r>
              <a:rPr lang="sv-SE" sz="1800" b="1" dirty="0"/>
              <a:t>Vad händer under 2025?</a:t>
            </a:r>
          </a:p>
          <a:p>
            <a:endParaRPr lang="sv-SE" sz="1800" dirty="0"/>
          </a:p>
          <a:p>
            <a:r>
              <a:rPr lang="sv-SE" sz="1800" dirty="0"/>
              <a:t>Och slutligen titta på </a:t>
            </a:r>
            <a:r>
              <a:rPr lang="sv-SE" sz="1800" b="1" dirty="0"/>
              <a:t>Hur kan man förbereda sig och vilket stöd finns</a:t>
            </a:r>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2</a:t>
            </a:fld>
            <a:endParaRPr lang="sv-SE"/>
          </a:p>
        </p:txBody>
      </p:sp>
    </p:spTree>
    <p:extLst>
      <p:ext uri="{BB962C8B-B14F-4D97-AF65-F5344CB8AC3E}">
        <p14:creationId xmlns:p14="http://schemas.microsoft.com/office/powerpoint/2010/main" val="24293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varje </a:t>
            </a:r>
            <a:r>
              <a:rPr lang="sv-SE" b="1" dirty="0"/>
              <a:t>sektor finns en tillsynsmyndighet</a:t>
            </a:r>
            <a:r>
              <a:rPr lang="sv-SE" dirty="0"/>
              <a:t>, som ansvarar för tillsyn och vägledning. Det är </a:t>
            </a:r>
            <a:r>
              <a:rPr lang="sv-SE" b="1" dirty="0"/>
              <a:t>till exempel </a:t>
            </a:r>
            <a:r>
              <a:rPr lang="sv-SE" dirty="0"/>
              <a:t>Transportstyrelsen, Livsmedelsverket och PTS, men nya är också ett </a:t>
            </a:r>
            <a:r>
              <a:rPr lang="sv-SE" b="1" dirty="0"/>
              <a:t>antal länsstyrelser och Läkemedelsverket</a:t>
            </a:r>
            <a:r>
              <a:rPr lang="sv-SE" dirty="0"/>
              <a:t>. De här tillsynsmyndigheterna </a:t>
            </a:r>
            <a:r>
              <a:rPr lang="sv-SE" b="1" dirty="0"/>
              <a:t>styr själva hur tillsynen ska göras</a:t>
            </a:r>
            <a:r>
              <a:rPr lang="sv-SE" dirty="0"/>
              <a:t>, men de samordnar sig också i ett gemensamt samarbetsforum.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NIS2-verksamheter kommer ha minst en tillsynsmyndighet, men det </a:t>
            </a:r>
            <a:r>
              <a:rPr lang="sv-SE" b="1" dirty="0"/>
              <a:t>kan också vara flera </a:t>
            </a:r>
            <a:r>
              <a:rPr lang="sv-SE" dirty="0"/>
              <a:t>i de fall där organisationen bedriver verksamhet inom flera sektorer. </a:t>
            </a:r>
          </a:p>
        </p:txBody>
      </p:sp>
      <p:sp>
        <p:nvSpPr>
          <p:cNvPr id="4" name="Platshållare för bildnummer 3"/>
          <p:cNvSpPr>
            <a:spLocks noGrp="1"/>
          </p:cNvSpPr>
          <p:nvPr>
            <p:ph type="sldNum" sz="quarter" idx="5"/>
          </p:nvPr>
        </p:nvSpPr>
        <p:spPr/>
        <p:txBody>
          <a:bodyPr/>
          <a:lstStyle/>
          <a:p>
            <a:fld id="{7915C853-681D-984D-8972-B9CEB8416737}" type="slidenum">
              <a:rPr lang="sv-SE" smtClean="0"/>
              <a:t>21</a:t>
            </a:fld>
            <a:endParaRPr lang="sv-SE"/>
          </a:p>
        </p:txBody>
      </p:sp>
    </p:spTree>
    <p:extLst>
      <p:ext uri="{BB962C8B-B14F-4D97-AF65-F5344CB8AC3E}">
        <p14:creationId xmlns:p14="http://schemas.microsoft.com/office/powerpoint/2010/main" val="3472369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NIS2 kommer också med </a:t>
            </a:r>
            <a:r>
              <a:rPr lang="sv-SE" b="1" dirty="0"/>
              <a:t>stärkta sanktioner</a:t>
            </a:r>
            <a:r>
              <a:rPr lang="sv-SE" dirty="0"/>
              <a:t>. Om man </a:t>
            </a:r>
            <a:r>
              <a:rPr lang="sv-SE" b="1" dirty="0"/>
              <a:t>inte fullgör sina skyldigheter </a:t>
            </a:r>
            <a:r>
              <a:rPr lang="sv-SE" dirty="0"/>
              <a:t>enligt NIS2 så har tillsynsmyndigheten rätt att besluta om sanktioner.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Anledningen till att sanktionerna stärks är just för att skapa incitament att följa regleringen.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Dels finns det sanktionsavgifter. Den lägsta nivån för alla är 5000 kr, högsta nivån är olika för olika grupper:</a:t>
            </a:r>
          </a:p>
          <a:p>
            <a:r>
              <a:rPr lang="sv-SE" dirty="0"/>
              <a:t>För privata verksamhetsutövare som räknas som </a:t>
            </a:r>
            <a:r>
              <a:rPr lang="sv-SE" i="1" dirty="0"/>
              <a:t>väsentliga</a:t>
            </a:r>
            <a:r>
              <a:rPr lang="sv-SE" dirty="0"/>
              <a:t> kan det uppgå </a:t>
            </a:r>
            <a:r>
              <a:rPr lang="sv-SE" b="1" dirty="0"/>
              <a:t>2% av årsomsättningen </a:t>
            </a:r>
            <a:r>
              <a:rPr lang="sv-SE" dirty="0"/>
              <a:t>eller 10 </a:t>
            </a:r>
            <a:r>
              <a:rPr lang="sv-SE" dirty="0" err="1"/>
              <a:t>milj</a:t>
            </a:r>
            <a:r>
              <a:rPr lang="sv-SE" dirty="0"/>
              <a:t> EUR – </a:t>
            </a:r>
            <a:r>
              <a:rPr lang="sv-SE" b="1" dirty="0"/>
              <a:t>vilket som är högst</a:t>
            </a:r>
            <a:r>
              <a:rPr lang="sv-SE" dirty="0"/>
              <a:t>. För dem som räknas som </a:t>
            </a:r>
            <a:r>
              <a:rPr lang="sv-SE" i="1" dirty="0"/>
              <a:t>viktiga </a:t>
            </a:r>
            <a:r>
              <a:rPr lang="sv-SE" i="0" dirty="0"/>
              <a:t>kan sanktionsavgiften bli upp till </a:t>
            </a:r>
            <a:r>
              <a:rPr lang="sv-SE" b="1" i="0" dirty="0"/>
              <a:t>1,4% av omsättningen </a:t>
            </a:r>
            <a:r>
              <a:rPr lang="sv-SE" i="0" dirty="0"/>
              <a:t>eller 7 </a:t>
            </a:r>
            <a:r>
              <a:rPr lang="sv-SE" i="0" dirty="0" err="1"/>
              <a:t>milj</a:t>
            </a:r>
            <a:r>
              <a:rPr lang="sv-SE" i="0" dirty="0"/>
              <a:t> EUR – vilket som är högst. </a:t>
            </a:r>
          </a:p>
          <a:p>
            <a:r>
              <a:rPr lang="sv-SE" b="1" i="0" dirty="0"/>
              <a:t>Det här bestäms i direktivet</a:t>
            </a:r>
            <a:r>
              <a:rPr lang="sv-SE" i="0" dirty="0"/>
              <a:t>. </a:t>
            </a:r>
          </a:p>
          <a:p>
            <a:endParaRPr lang="sv-SE" i="0" dirty="0"/>
          </a:p>
          <a:p>
            <a:r>
              <a:rPr lang="sv-SE" i="0" dirty="0"/>
              <a:t>För </a:t>
            </a:r>
            <a:r>
              <a:rPr lang="sv-SE" b="1" i="0" dirty="0"/>
              <a:t>offentliga</a:t>
            </a:r>
            <a:r>
              <a:rPr lang="sv-SE" i="0" dirty="0"/>
              <a:t> verksamhetsutövare får </a:t>
            </a:r>
            <a:r>
              <a:rPr lang="sv-SE" b="1" i="0" dirty="0"/>
              <a:t>medlemsstaten själv bestämma</a:t>
            </a:r>
            <a:r>
              <a:rPr lang="sv-SE" i="0" dirty="0"/>
              <a:t>, och förslaget i Sverige är upp till </a:t>
            </a:r>
            <a:r>
              <a:rPr lang="sv-SE" b="1" i="0" dirty="0"/>
              <a:t>10 </a:t>
            </a:r>
            <a:r>
              <a:rPr lang="sv-SE" b="1" i="0" dirty="0" err="1"/>
              <a:t>milj</a:t>
            </a:r>
            <a:r>
              <a:rPr lang="sv-SE" b="1" i="0" dirty="0"/>
              <a:t> SEK</a:t>
            </a:r>
            <a:r>
              <a:rPr lang="sv-SE" i="0" dirty="0"/>
              <a:t>.</a:t>
            </a:r>
          </a:p>
          <a:p>
            <a:endParaRPr lang="sv-SE" i="1" dirty="0"/>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22</a:t>
            </a:fld>
            <a:endParaRPr lang="sv-SE"/>
          </a:p>
        </p:txBody>
      </p:sp>
    </p:spTree>
    <p:extLst>
      <p:ext uri="{BB962C8B-B14F-4D97-AF65-F5344CB8AC3E}">
        <p14:creationId xmlns:p14="http://schemas.microsoft.com/office/powerpoint/2010/main" val="246704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Sanktioner ska vara effektiva, proportionella och avskräckande med beaktande av omständigheterna i varje enskilt fall.</a:t>
            </a:r>
          </a:p>
          <a:p>
            <a:endParaRPr lang="sv-SE" dirty="0"/>
          </a:p>
          <a:p>
            <a:endParaRPr lang="sv-SE" dirty="0"/>
          </a:p>
          <a:p>
            <a:r>
              <a:rPr lang="sv-SE" dirty="0"/>
              <a:t>Utöver sanktionsavgifter finns det också andra typer av sanktioner…</a:t>
            </a:r>
          </a:p>
          <a:p>
            <a:endParaRPr lang="sv-SE" dirty="0"/>
          </a:p>
          <a:p>
            <a:pPr marL="0" indent="0">
              <a:buNone/>
            </a:pPr>
            <a:r>
              <a:rPr lang="sv-SE" sz="1400" b="1" dirty="0">
                <a:solidFill>
                  <a:schemeClr val="bg1"/>
                </a:solidFill>
                <a:latin typeface="Century Gothic" panose="020B0502020202020204" pitchFamily="34" charset="0"/>
              </a:rPr>
              <a:t>Några exempel på nya sanktioner som införs:</a:t>
            </a:r>
          </a:p>
          <a:p>
            <a:r>
              <a:rPr lang="sv-SE" sz="1200" dirty="0">
                <a:solidFill>
                  <a:schemeClr val="bg1"/>
                </a:solidFill>
                <a:latin typeface="Century Gothic" panose="020B0502020202020204" pitchFamily="34" charset="0"/>
              </a:rPr>
              <a:t>Anmärkning</a:t>
            </a:r>
          </a:p>
          <a:p>
            <a:r>
              <a:rPr lang="sv-SE" sz="1200" dirty="0">
                <a:solidFill>
                  <a:schemeClr val="bg1"/>
                </a:solidFill>
                <a:latin typeface="Century Gothic" panose="020B0502020202020204" pitchFamily="34" charset="0"/>
              </a:rPr>
              <a:t>Bli ålagd att Informera användare om betydande cyberhot</a:t>
            </a:r>
          </a:p>
          <a:p>
            <a:r>
              <a:rPr lang="sv-SE" sz="1200" dirty="0">
                <a:solidFill>
                  <a:schemeClr val="bg1"/>
                </a:solidFill>
                <a:latin typeface="Century Gothic" panose="020B0502020202020204" pitchFamily="34" charset="0"/>
              </a:rPr>
              <a:t>Bli ålagd att offentliggöra överträdelser</a:t>
            </a:r>
          </a:p>
          <a:p>
            <a:r>
              <a:rPr lang="sv-SE" sz="1200" dirty="0">
                <a:solidFill>
                  <a:schemeClr val="bg1"/>
                </a:solidFill>
                <a:latin typeface="Century Gothic" panose="020B0502020202020204" pitchFamily="34" charset="0"/>
              </a:rPr>
              <a:t>I särskilda fall kan det alltså också bli aktuellt med förbud för personer att utöva ledningsfunktioner (återigen, gäller inte politiker)</a:t>
            </a:r>
            <a:endParaRPr lang="sv-SE" dirty="0"/>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23</a:t>
            </a:fld>
            <a:endParaRPr lang="sv-SE" dirty="0"/>
          </a:p>
        </p:txBody>
      </p:sp>
    </p:spTree>
    <p:extLst>
      <p:ext uri="{BB962C8B-B14F-4D97-AF65-F5344CB8AC3E}">
        <p14:creationId xmlns:p14="http://schemas.microsoft.com/office/powerpoint/2010/main" val="1818555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F9C99CE-3D6B-49F7-90CB-6FB72307485E}" type="slidenum">
              <a:rPr lang="sv-SE" smtClean="0"/>
              <a:t>24</a:t>
            </a:fld>
            <a:endParaRPr lang="sv-SE" dirty="0"/>
          </a:p>
        </p:txBody>
      </p:sp>
    </p:spTree>
    <p:extLst>
      <p:ext uri="{BB962C8B-B14F-4D97-AF65-F5344CB8AC3E}">
        <p14:creationId xmlns:p14="http://schemas.microsoft.com/office/powerpoint/2010/main" val="366618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3266-07EF-6051-E76C-099FBBAD48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80E13CD-3DD6-C5CE-8990-59461813BE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7F1D8C-93B4-8526-62E9-6D12851D8B0C}"/>
              </a:ext>
            </a:extLst>
          </p:cNvPr>
          <p:cNvSpPr>
            <a:spLocks noGrp="1"/>
          </p:cNvSpPr>
          <p:nvPr>
            <p:ph type="body" idx="1"/>
          </p:nvPr>
        </p:nvSpPr>
        <p:spPr/>
        <p:txBody>
          <a:bodyPr/>
          <a:lstStyle/>
          <a:p>
            <a:r>
              <a:rPr lang="sv-SE" dirty="0"/>
              <a:t>Direktivet </a:t>
            </a:r>
            <a:r>
              <a:rPr lang="sv-SE" sz="1800" kern="1200" dirty="0">
                <a:solidFill>
                  <a:srgbClr val="000000"/>
                </a:solidFill>
                <a:effectLst/>
                <a:latin typeface="Calibri" panose="020F0502020204030204" pitchFamily="34" charset="0"/>
                <a:ea typeface="+mn-ea"/>
                <a:cs typeface="+mn-cs"/>
              </a:rPr>
              <a:t>skulle ha införts i nationell rätt senast 18 </a:t>
            </a:r>
            <a:r>
              <a:rPr lang="sv-SE" dirty="0"/>
              <a:t>oktober 2024. Det införs i Sverige genom cybersäkerhetslagen som beräknas träda i kraft årsskiftet 2025-2026. När lagen med tillhörande förordning har beslutats kan utpekade myndigheter utfärda föreskrifter.</a:t>
            </a:r>
          </a:p>
          <a:p>
            <a:endParaRPr lang="sv-SE" dirty="0"/>
          </a:p>
          <a:p>
            <a:r>
              <a:rPr lang="sv-SE" dirty="0"/>
              <a:t>Detta är tidslinjen som den ser ut </a:t>
            </a:r>
            <a:r>
              <a:rPr lang="sv-SE" b="1" dirty="0"/>
              <a:t>1 juni 2025</a:t>
            </a:r>
            <a:r>
              <a:rPr lang="sv-SE" dirty="0"/>
              <a:t>. Det är viktigt att ha med sig att den kan komma att ändras, och datumen är beroende av när propositionen kommer och när lagen beslutas.</a:t>
            </a:r>
          </a:p>
        </p:txBody>
      </p:sp>
      <p:sp>
        <p:nvSpPr>
          <p:cNvPr id="4" name="Platshållare för bildnummer 3">
            <a:extLst>
              <a:ext uri="{FF2B5EF4-FFF2-40B4-BE49-F238E27FC236}">
                <a16:creationId xmlns:a16="http://schemas.microsoft.com/office/drawing/2014/main" id="{9D6EC6C4-726D-8191-D929-8CAD927DEF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D9ECDC-7CBC-4F05-AED3-32C681589C1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23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3F9C99CE-3D6B-49F7-90CB-6FB72307485E}" type="slidenum">
              <a:rPr lang="sv-SE" smtClean="0"/>
              <a:t>26</a:t>
            </a:fld>
            <a:endParaRPr lang="sv-SE"/>
          </a:p>
        </p:txBody>
      </p:sp>
    </p:spTree>
    <p:extLst>
      <p:ext uri="{BB962C8B-B14F-4D97-AF65-F5344CB8AC3E}">
        <p14:creationId xmlns:p14="http://schemas.microsoft.com/office/powerpoint/2010/main" val="4136372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latin typeface="+mj-lt"/>
              </a:rPr>
              <a:t>NIS-regleringen syftar till att höja nivån på informations- och cybersäkerheten. Det handlar ju om att verksamhetsutövare behöver arbeta systematiskt och förebyggande - med att  identifiera och hantera risker, införa säkerhetsåtgärder och löpande utvärdera och anpassa arbetet. </a:t>
            </a:r>
            <a:endParaRPr kumimoji="0" lang="sv-SE" sz="1800" b="1" i="0" u="none" strike="noStrike" kern="1200" cap="none" spc="0" normalizeH="0" baseline="0" noProof="0" dirty="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lumMod val="50000"/>
                  </a:prstClr>
                </a:solidFill>
                <a:effectLst/>
                <a:uLnTx/>
                <a:uFillTx/>
                <a:latin typeface="Arial"/>
                <a:ea typeface="+mn-ea"/>
                <a:cs typeface="+mn-cs"/>
              </a:rPr>
              <a:t>MSB har ett brett </a:t>
            </a:r>
            <a:r>
              <a:rPr kumimoji="0" lang="sv-SE" sz="1800" b="1" i="0" u="none" strike="noStrike" kern="1200" cap="none" spc="0" normalizeH="0" baseline="0" noProof="0" dirty="0">
                <a:ln>
                  <a:noFill/>
                </a:ln>
                <a:solidFill>
                  <a:prstClr val="black">
                    <a:lumMod val="85000"/>
                    <a:lumOff val="15000"/>
                  </a:prstClr>
                </a:solidFill>
                <a:effectLst/>
                <a:uLnTx/>
                <a:uFillTx/>
                <a:latin typeface="Arial"/>
                <a:ea typeface="+mn-ea"/>
                <a:cs typeface="+mn-cs"/>
              </a:rPr>
              <a:t>stöd som man kan använda sig av - </a:t>
            </a:r>
            <a:r>
              <a:rPr kumimoji="0" lang="sv-SE"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allt ifrån </a:t>
            </a:r>
            <a:r>
              <a:rPr kumimoji="0" lang="sv-SE" sz="1800" b="0" i="0" u="none" strike="noStrike" kern="1200" cap="none" spc="0" normalizeH="0" baseline="0" noProof="0" dirty="0" err="1">
                <a:ln>
                  <a:noFill/>
                </a:ln>
                <a:solidFill>
                  <a:prstClr val="black">
                    <a:lumMod val="85000"/>
                    <a:lumOff val="15000"/>
                  </a:prstClr>
                </a:solidFill>
                <a:effectLst/>
                <a:uLnTx/>
                <a:uFillTx/>
                <a:latin typeface="Arial"/>
                <a:ea typeface="+mn-ea"/>
                <a:cs typeface="+mn-cs"/>
              </a:rPr>
              <a:t>webbinarier</a:t>
            </a:r>
            <a:r>
              <a:rPr kumimoji="0" lang="sv-SE"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och digitala webbkurser till vägledningar, metodstöd och verktyg.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sv-SE" sz="2800" b="0" i="0" dirty="0">
              <a:solidFill>
                <a:srgbClr val="000000"/>
              </a:solidFill>
              <a:effectLst/>
              <a:latin typeface="helvetica-w01-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b="0" i="0" dirty="0">
              <a:solidFill>
                <a:srgbClr val="000000"/>
              </a:solidFill>
              <a:effectLst/>
              <a:latin typeface="helvetica-w01-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27</a:t>
            </a:fld>
            <a:endParaRPr lang="sv-SE"/>
          </a:p>
        </p:txBody>
      </p:sp>
    </p:spTree>
    <p:extLst>
      <p:ext uri="{BB962C8B-B14F-4D97-AF65-F5344CB8AC3E}">
        <p14:creationId xmlns:p14="http://schemas.microsoft.com/office/powerpoint/2010/main" val="176396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chemeClr val="bg1"/>
                </a:solidFill>
              </a:rPr>
              <a:t>Cybersäkerhetsrådgivningen</a:t>
            </a:r>
            <a:r>
              <a:rPr lang="sv-SE" sz="1200" dirty="0">
                <a:solidFill>
                  <a:schemeClr val="bg1"/>
                </a:solidFill>
              </a:rPr>
              <a:t> – här kan ni få </a:t>
            </a:r>
            <a:r>
              <a:rPr lang="sv-SE" sz="1200" dirty="0" err="1">
                <a:solidFill>
                  <a:schemeClr val="bg1"/>
                </a:solidFill>
              </a:rPr>
              <a:t>en-till-en</a:t>
            </a:r>
            <a:r>
              <a:rPr lang="sv-SE" sz="1200" dirty="0">
                <a:solidFill>
                  <a:schemeClr val="bg1"/>
                </a:solidFill>
              </a:rPr>
              <a:t> stöd av våra eminenta rådgivare om NIS2 och hur ni kommer vidare med informations- och cybersäkerhetsarbetet i just er organisation.</a:t>
            </a:r>
          </a:p>
          <a:p>
            <a:endParaRPr lang="sv-SE" sz="1200" dirty="0">
              <a:solidFill>
                <a:schemeClr val="bg1"/>
              </a:solidFill>
            </a:endParaRPr>
          </a:p>
          <a:p>
            <a:r>
              <a:rPr lang="sv-SE" sz="1200" b="1" i="0" dirty="0">
                <a:solidFill>
                  <a:schemeClr val="bg1"/>
                </a:solidFill>
                <a:effectLst/>
              </a:rPr>
              <a:t>Metodstöd för informationssäkerhet </a:t>
            </a:r>
            <a:r>
              <a:rPr lang="sv-SE" sz="1200" i="0" dirty="0">
                <a:solidFill>
                  <a:schemeClr val="bg1"/>
                </a:solidFill>
                <a:effectLst/>
              </a:rPr>
              <a:t>– uppslagsverket inom informationssäkerhet. Här finns både vägledningar och olika mallar som kan hjälpa er med bland annat riskanalyser och säkerhetsåtgärder.</a:t>
            </a:r>
          </a:p>
          <a:p>
            <a:endParaRPr lang="sv-SE" sz="1200" i="0" dirty="0">
              <a:solidFill>
                <a:schemeClr val="bg1"/>
              </a:solidFill>
              <a:effectLst/>
            </a:endParaRPr>
          </a:p>
          <a:p>
            <a:pPr algn="l">
              <a:buFont typeface="Arial" panose="020B0604020202020204" pitchFamily="34" charset="0"/>
              <a:buNone/>
            </a:pPr>
            <a:r>
              <a:rPr lang="sv-SE" sz="1200" b="1" i="0" dirty="0">
                <a:solidFill>
                  <a:schemeClr val="bg1"/>
                </a:solidFill>
                <a:effectLst/>
              </a:rPr>
              <a:t>Mognadsdialogen</a:t>
            </a:r>
            <a:r>
              <a:rPr lang="sv-SE" sz="1200" i="0" dirty="0">
                <a:solidFill>
                  <a:schemeClr val="bg1"/>
                </a:solidFill>
                <a:effectLst/>
              </a:rPr>
              <a:t> – ett diskussionsverktyg som organisationen och dess ledning kan använda för att bli överens om var de står och vad som behöver göras. Inte minst för den något mindre organisationen och organisationer som är nya på området, men alla kan ha nytta av den.</a:t>
            </a:r>
          </a:p>
          <a:p>
            <a:pPr algn="l">
              <a:buFont typeface="Arial" panose="020B0604020202020204" pitchFamily="34" charset="0"/>
              <a:buNone/>
            </a:pPr>
            <a:endParaRPr lang="sv-SE" sz="1200" i="0" dirty="0">
              <a:solidFill>
                <a:schemeClr val="bg1"/>
              </a:solidFill>
              <a:effectLst/>
            </a:endParaRPr>
          </a:p>
          <a:p>
            <a:pPr algn="l">
              <a:buFont typeface="Arial" panose="020B0604020202020204" pitchFamily="34" charset="0"/>
              <a:buNone/>
            </a:pPr>
            <a:r>
              <a:rPr lang="sv-SE" sz="1200" b="1" dirty="0">
                <a:solidFill>
                  <a:schemeClr val="bg1"/>
                </a:solidFill>
              </a:rPr>
              <a:t>Cybersäkerhetskollen</a:t>
            </a:r>
            <a:r>
              <a:rPr lang="sv-SE" sz="1200" dirty="0">
                <a:solidFill>
                  <a:schemeClr val="bg1"/>
                </a:solidFill>
              </a:rPr>
              <a:t> – </a:t>
            </a:r>
            <a:r>
              <a:rPr lang="sv-SE" sz="1200" dirty="0" err="1">
                <a:solidFill>
                  <a:schemeClr val="bg1"/>
                </a:solidFill>
              </a:rPr>
              <a:t>infosäkkollen</a:t>
            </a:r>
            <a:r>
              <a:rPr lang="sv-SE" sz="1200" dirty="0">
                <a:solidFill>
                  <a:schemeClr val="bg1"/>
                </a:solidFill>
              </a:rPr>
              <a:t> har utökats och paketet med kollar innehåller också it-</a:t>
            </a:r>
            <a:r>
              <a:rPr lang="sv-SE" sz="1200" dirty="0" err="1">
                <a:solidFill>
                  <a:schemeClr val="bg1"/>
                </a:solidFill>
              </a:rPr>
              <a:t>säkkollen</a:t>
            </a:r>
            <a:r>
              <a:rPr lang="sv-SE" sz="1200" dirty="0">
                <a:solidFill>
                  <a:schemeClr val="bg1"/>
                </a:solidFill>
              </a:rPr>
              <a:t>, </a:t>
            </a:r>
            <a:r>
              <a:rPr lang="sv-SE" sz="1200" dirty="0" err="1">
                <a:solidFill>
                  <a:schemeClr val="bg1"/>
                </a:solidFill>
              </a:rPr>
              <a:t>ot-säkkollen</a:t>
            </a:r>
            <a:r>
              <a:rPr lang="sv-SE" sz="1200" dirty="0">
                <a:solidFill>
                  <a:schemeClr val="bg1"/>
                </a:solidFill>
              </a:rPr>
              <a:t> och leveranskedjekollen. Alla typer av NIS2-aktörer kan använda sig av det här verktyget för att se hur organisationen ligger till i arbetet, och få förbättringsförslag baserat på resultatet. </a:t>
            </a:r>
          </a:p>
          <a:p>
            <a:pPr algn="l">
              <a:buFont typeface="Arial" panose="020B0604020202020204" pitchFamily="34" charset="0"/>
              <a:buNone/>
            </a:pPr>
            <a:endParaRPr lang="sv-SE"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solidFill>
                  <a:schemeClr val="bg1"/>
                </a:solidFill>
              </a:rPr>
              <a:t>Kurs för beslutsfattare </a:t>
            </a:r>
            <a:r>
              <a:rPr lang="sv-SE" sz="1200" b="1" dirty="0">
                <a:solidFill>
                  <a:schemeClr val="bg1"/>
                </a:solidFill>
                <a:latin typeface="+mj-lt"/>
              </a:rPr>
              <a:t>- </a:t>
            </a:r>
            <a:r>
              <a:rPr lang="sv-SE" sz="1200" b="1" dirty="0">
                <a:effectLst/>
                <a:latin typeface="+mj-lt"/>
                <a:ea typeface="Times New Roman" panose="02020603050405020304" pitchFamily="18" charset="0"/>
              </a:rPr>
              <a:t>Ledningsperspektiv på informations- och cybersäkerhet </a:t>
            </a:r>
            <a:r>
              <a:rPr lang="sv-SE" sz="1200" dirty="0">
                <a:effectLst/>
                <a:latin typeface="+mj-lt"/>
                <a:ea typeface="Times New Roman" panose="02020603050405020304" pitchFamily="18" charset="0"/>
              </a:rPr>
              <a:t>– En bra kurs för beslutsfattare att gå för att få en bättre förståelse för informations- och cybersäkerhetsarbete och deras roll i det arbetet. Den </a:t>
            </a:r>
            <a:r>
              <a:rPr lang="sv-SE" sz="1800" b="1" dirty="0">
                <a:effectLst/>
                <a:latin typeface="Calibri" panose="020F0502020204030204" pitchFamily="34" charset="0"/>
              </a:rPr>
              <a:t>minskar också insteget till att uppfylla de nya kraven </a:t>
            </a:r>
            <a:r>
              <a:rPr lang="sv-SE" sz="1800" dirty="0">
                <a:effectLst/>
                <a:latin typeface="Calibri" panose="020F0502020204030204" pitchFamily="34" charset="0"/>
              </a:rPr>
              <a:t>när de kommer. </a:t>
            </a:r>
          </a:p>
          <a:p>
            <a:pPr algn="l">
              <a:buFont typeface="Arial" panose="020B0604020202020204" pitchFamily="34" charset="0"/>
              <a:buChar char="•"/>
            </a:pPr>
            <a:endParaRPr lang="sv-SE" sz="1200" dirty="0">
              <a:effectLst/>
              <a:latin typeface="+mj-lt"/>
              <a:ea typeface="Times New Roman" panose="02020603050405020304" pitchFamily="18" charset="0"/>
            </a:endParaRPr>
          </a:p>
          <a:p>
            <a:pPr algn="l">
              <a:buFont typeface="Arial" panose="020B0604020202020204" pitchFamily="34" charset="0"/>
              <a:buChar char="•"/>
            </a:pPr>
            <a:endParaRPr lang="sv-SE" sz="1200" dirty="0">
              <a:effectLst/>
              <a:latin typeface="+mj-lt"/>
              <a:ea typeface="Times New Roman" panose="02020603050405020304" pitchFamily="18" charset="0"/>
            </a:endParaRPr>
          </a:p>
          <a:p>
            <a:r>
              <a:rPr lang="sv-SE" sz="1200" b="1" dirty="0">
                <a:solidFill>
                  <a:schemeClr val="bg1"/>
                </a:solidFill>
              </a:rPr>
              <a:t>Föreskrifter och vägledningar </a:t>
            </a:r>
            <a:r>
              <a:rPr lang="sv-SE" sz="1200" dirty="0">
                <a:solidFill>
                  <a:schemeClr val="bg1"/>
                </a:solidFill>
              </a:rPr>
              <a:t>– även om föreskrifterna för NIS2 inte är klara så finns det ett antal föreskrifter och vägledningar som redan gäller, bland andra de som gäller för NIS1. </a:t>
            </a:r>
          </a:p>
          <a:p>
            <a:endParaRPr lang="sv-SE" sz="1200" dirty="0">
              <a:solidFill>
                <a:schemeClr val="bg1"/>
              </a:solidFill>
            </a:endParaRPr>
          </a:p>
          <a:p>
            <a:r>
              <a:rPr lang="sv-SE" sz="1200" b="1" dirty="0">
                <a:solidFill>
                  <a:schemeClr val="bg1"/>
                </a:solidFill>
              </a:rPr>
              <a:t>Nätverk och samarbetsforum </a:t>
            </a:r>
            <a:r>
              <a:rPr lang="sv-SE" sz="1200" dirty="0">
                <a:solidFill>
                  <a:schemeClr val="bg1"/>
                </a:solidFill>
              </a:rPr>
              <a:t>– ensam är inte stark och ibland behöver man prata med andra i samma situation. Det finns nätverk för kommuner, för regioner, för statliga myndigheter men även branschspecifika nätverk i andra sektorer som andra ordnar. </a:t>
            </a:r>
            <a:endParaRPr lang="sv-SE" sz="1200" b="0" dirty="0">
              <a:solidFill>
                <a:srgbClr val="000000"/>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3F9C99CE-3D6B-49F7-90CB-6FB72307485E}" type="slidenum">
              <a:rPr lang="sv-SE" smtClean="0"/>
              <a:t>28</a:t>
            </a:fld>
            <a:endParaRPr lang="sv-SE"/>
          </a:p>
        </p:txBody>
      </p:sp>
    </p:spTree>
    <p:extLst>
      <p:ext uri="{BB962C8B-B14F-4D97-AF65-F5344CB8AC3E}">
        <p14:creationId xmlns:p14="http://schemas.microsoft.com/office/powerpoint/2010/main" val="2287740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MSB publicerar löpande information om NIS2 på msb.se/</a:t>
            </a:r>
            <a:r>
              <a:rPr lang="sv-SE" dirty="0" err="1"/>
              <a:t>nis</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9C99CE-3D6B-49F7-90CB-6FB72307485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79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30</a:t>
            </a:fld>
            <a:endParaRPr lang="sv-SE"/>
          </a:p>
        </p:txBody>
      </p:sp>
    </p:spTree>
    <p:extLst>
      <p:ext uri="{BB962C8B-B14F-4D97-AF65-F5344CB8AC3E}">
        <p14:creationId xmlns:p14="http://schemas.microsoft.com/office/powerpoint/2010/main" val="329437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effectLst/>
              <a:latin typeface="Calibri" panose="020F0502020204030204" pitchFamily="34" charset="0"/>
            </a:endParaRPr>
          </a:p>
          <a:p>
            <a:pPr>
              <a:lnSpc>
                <a:spcPct val="107000"/>
              </a:lnSpc>
              <a:spcBef>
                <a:spcPts val="200"/>
              </a:spcBef>
              <a:spcAft>
                <a:spcPts val="200"/>
              </a:spcAft>
            </a:pPr>
            <a:r>
              <a:rPr lang="sv-SE" sz="1200" dirty="0">
                <a:effectLst/>
                <a:latin typeface="Calibri" panose="020F0502020204030204" pitchFamily="34" charset="0"/>
              </a:rPr>
              <a:t>Vi vet mer än vi gjorde förra året, men samtidigt är det är fortfarande mycket vi inte vet.</a:t>
            </a:r>
          </a:p>
          <a:p>
            <a:pPr>
              <a:lnSpc>
                <a:spcPct val="107000"/>
              </a:lnSpc>
              <a:spcAft>
                <a:spcPts val="800"/>
              </a:spcAft>
            </a:pPr>
            <a:r>
              <a:rPr lang="sv-SE" sz="1200" dirty="0">
                <a:effectLst/>
                <a:latin typeface="Calibri" panose="020F0502020204030204" pitchFamily="34" charset="0"/>
              </a:rPr>
              <a:t>En del av det vi pratar om utgår från förslag från den utredning som genomförts om hur direktivet ska implementeras i Sverige. Vi vet inte än exakt hur det kommer att landa.</a:t>
            </a:r>
          </a:p>
          <a:p>
            <a:pPr>
              <a:lnSpc>
                <a:spcPct val="107000"/>
              </a:lnSpc>
              <a:spcAft>
                <a:spcPts val="800"/>
              </a:spcAft>
            </a:pPr>
            <a:endParaRPr lang="sv-SE" sz="1200" dirty="0">
              <a:effectLst/>
              <a:latin typeface="Calibri" panose="020F050202020403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3</a:t>
            </a:fld>
            <a:endParaRPr lang="sv-SE"/>
          </a:p>
        </p:txBody>
      </p:sp>
    </p:spTree>
    <p:extLst>
      <p:ext uri="{BB962C8B-B14F-4D97-AF65-F5344CB8AC3E}">
        <p14:creationId xmlns:p14="http://schemas.microsoft.com/office/powerpoint/2010/main" val="303590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Arial" panose="020B0604020202020204" pitchFamily="34" charset="0"/>
                <a:cs typeface="Arial" panose="020B0604020202020204" pitchFamily="34" charset="0"/>
              </a:rPr>
              <a:t>Vi lever i ett digitaliserat samhälle, samhällsviktig verksamhet som vård, betalsystem, elnät mm. vilar i dag på digital grund och är alltså beroende av IT och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Utvecklingen har i och med digitaliseringen rusat framåt och har i mångt och mycket varit bra, den har hjälpt oss effektivisera produktion och tjänster och bidrar till underhållning och trygghet. Men digitaliseringen har också gjort oss sårbara för nya typer av hon och i</a:t>
            </a:r>
            <a:r>
              <a:rPr lang="sv-SE" sz="1200" dirty="0">
                <a:latin typeface="Arial" panose="020B0604020202020204" pitchFamily="34" charset="0"/>
                <a:cs typeface="Arial" panose="020B0604020202020204" pitchFamily="34" charset="0"/>
              </a:rPr>
              <a:t>ncidenter i systemen kan leda till störningar som i sin tur kan ge samhällskonsekvenser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Det sker allt fler cyberattacker som syftar till att både stjäla information och destabilisera verksamheter vilket kan få både säkerhetsmässiga och ekonomiska konsekvenser. De senaste åren har vi fått flera exempel på när alltifrån regioner och kommuner till </a:t>
            </a:r>
            <a:r>
              <a:rPr lang="sv-SE" sz="1200" dirty="0" err="1">
                <a:latin typeface="Arial" panose="020B0604020202020204" pitchFamily="34" charset="0"/>
                <a:cs typeface="Arial" panose="020B0604020202020204" pitchFamily="34" charset="0"/>
              </a:rPr>
              <a:t>it-leverantörer</a:t>
            </a:r>
            <a:r>
              <a:rPr lang="sv-SE" sz="1200" dirty="0">
                <a:latin typeface="Arial" panose="020B0604020202020204" pitchFamily="34" charset="0"/>
                <a:cs typeface="Arial" panose="020B0604020202020204" pitchFamily="34" charset="0"/>
              </a:rPr>
              <a:t> drabbats av allvarliga incidenter som fått stor påverkan på samhället.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Risken för incidenter ökar i en orolig omvärld. Det här gör i dagsläget informations- och cybersäkerhet till en central fråga för både den enskilda verksamheten som för samhällets motståndskraft i stort.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81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latin typeface="+mj-lt"/>
              </a:rPr>
              <a:t>EU beslutade i slutet av 2022 om två nya direktiv </a:t>
            </a:r>
            <a:r>
              <a:rPr lang="sv-SE" sz="1200" dirty="0">
                <a:latin typeface="+mj-lt"/>
              </a:rPr>
              <a:t>för </a:t>
            </a:r>
            <a:r>
              <a:rPr lang="sv-SE" sz="1200" b="1" dirty="0">
                <a:latin typeface="+mj-lt"/>
              </a:rPr>
              <a:t>ökad motståndskraft i samhällsviktig verksamhet </a:t>
            </a:r>
            <a:r>
              <a:rPr lang="sv-SE" sz="1200" dirty="0">
                <a:latin typeface="+mj-lt"/>
              </a:rPr>
              <a:t>och en </a:t>
            </a:r>
            <a:r>
              <a:rPr lang="sv-SE" sz="1200" b="1" dirty="0">
                <a:latin typeface="+mj-lt"/>
              </a:rPr>
              <a:t>hög gemensam cybersäkerhetsnivå</a:t>
            </a:r>
            <a:r>
              <a:rPr lang="sv-SE" sz="1200" dirty="0">
                <a:latin typeface="+mj-lt"/>
              </a:rPr>
              <a:t> i hela unionen. </a:t>
            </a:r>
            <a:r>
              <a:rPr lang="sv-SE" dirty="0"/>
              <a:t>NIS2 kommer i ett paket tillsammans med en annan reglering, CER-direktivet, som ska skydda samhällsviktig infrastruktur. Tanken är att de ska komplettera varandra, och vara ytterligare två pusselbitar i vår gemensamma säkerhet. </a:t>
            </a:r>
          </a:p>
          <a:p>
            <a:endParaRPr lang="sv-SE" dirty="0"/>
          </a:p>
          <a:p>
            <a:endParaRPr lang="sv-SE" dirty="0"/>
          </a:p>
          <a:p>
            <a:r>
              <a:rPr lang="sv-SE" b="1" dirty="0"/>
              <a:t>NIS2</a:t>
            </a:r>
            <a:r>
              <a:rPr lang="sv-SE" dirty="0"/>
              <a:t> – The </a:t>
            </a:r>
            <a:r>
              <a:rPr lang="sv-SE" dirty="0" err="1"/>
              <a:t>directive</a:t>
            </a:r>
            <a:r>
              <a:rPr lang="sv-SE" dirty="0"/>
              <a:t> on </a:t>
            </a:r>
            <a:r>
              <a:rPr lang="sv-SE" b="1" dirty="0" err="1"/>
              <a:t>Security</a:t>
            </a:r>
            <a:r>
              <a:rPr lang="sv-SE" b="1" dirty="0"/>
              <a:t> </a:t>
            </a:r>
            <a:r>
              <a:rPr lang="sv-SE" b="1" dirty="0" err="1"/>
              <a:t>of</a:t>
            </a:r>
            <a:r>
              <a:rPr lang="sv-SE" b="1" dirty="0"/>
              <a:t> </a:t>
            </a:r>
            <a:r>
              <a:rPr lang="sv-SE" b="1" dirty="0" err="1"/>
              <a:t>network</a:t>
            </a:r>
            <a:r>
              <a:rPr lang="sv-SE" b="1" dirty="0"/>
              <a:t> and information systems </a:t>
            </a:r>
            <a:r>
              <a:rPr lang="sv-SE" dirty="0"/>
              <a:t>- säkerhet i nätverk och informationssystem</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CER</a:t>
            </a:r>
            <a:r>
              <a:rPr lang="sv-SE" dirty="0"/>
              <a:t> - </a:t>
            </a:r>
            <a:r>
              <a:rPr lang="sv-SE" b="0" i="0" dirty="0" err="1">
                <a:solidFill>
                  <a:srgbClr val="002337"/>
                </a:solidFill>
                <a:effectLst/>
                <a:latin typeface="Raleway_local"/>
              </a:rPr>
              <a:t>Critical</a:t>
            </a:r>
            <a:r>
              <a:rPr lang="sv-SE" b="0" i="0" dirty="0">
                <a:solidFill>
                  <a:srgbClr val="002337"/>
                </a:solidFill>
                <a:effectLst/>
                <a:latin typeface="Raleway_local"/>
              </a:rPr>
              <a:t> </a:t>
            </a:r>
            <a:r>
              <a:rPr lang="sv-SE" b="0" i="0" dirty="0" err="1">
                <a:solidFill>
                  <a:srgbClr val="002337"/>
                </a:solidFill>
                <a:effectLst/>
                <a:latin typeface="Raleway_local"/>
              </a:rPr>
              <a:t>Entities</a:t>
            </a:r>
            <a:r>
              <a:rPr lang="sv-SE" b="0" i="0" dirty="0">
                <a:solidFill>
                  <a:srgbClr val="002337"/>
                </a:solidFill>
                <a:effectLst/>
                <a:latin typeface="Raleway_local"/>
              </a:rPr>
              <a:t> </a:t>
            </a:r>
            <a:r>
              <a:rPr lang="sv-SE" b="0" i="0" dirty="0" err="1">
                <a:solidFill>
                  <a:srgbClr val="002337"/>
                </a:solidFill>
                <a:effectLst/>
                <a:latin typeface="Raleway_local"/>
              </a:rPr>
              <a:t>Resilience</a:t>
            </a:r>
            <a:r>
              <a:rPr lang="sv-SE" b="0" i="0" dirty="0">
                <a:solidFill>
                  <a:srgbClr val="002337"/>
                </a:solidFill>
                <a:effectLst/>
                <a:latin typeface="Raleway_local"/>
              </a:rPr>
              <a:t> </a:t>
            </a:r>
            <a:r>
              <a:rPr lang="sv-SE" b="0" i="0" dirty="0" err="1">
                <a:solidFill>
                  <a:srgbClr val="002337"/>
                </a:solidFill>
                <a:effectLst/>
                <a:latin typeface="Raleway_local"/>
              </a:rPr>
              <a:t>Directive</a:t>
            </a:r>
            <a:r>
              <a:rPr lang="sv-SE" dirty="0"/>
              <a:t>– </a:t>
            </a:r>
            <a:r>
              <a:rPr lang="sv-SE" b="1" i="0" dirty="0">
                <a:solidFill>
                  <a:srgbClr val="040C28"/>
                </a:solidFill>
                <a:effectLst/>
                <a:latin typeface="Google Sans"/>
              </a:rPr>
              <a:t>CER</a:t>
            </a:r>
            <a:r>
              <a:rPr lang="sv-SE" b="0" i="0" dirty="0">
                <a:solidFill>
                  <a:srgbClr val="040C28"/>
                </a:solidFill>
                <a:effectLst/>
                <a:latin typeface="Google Sans"/>
              </a:rPr>
              <a:t>-direktivet ska säkerställa att störningar eller avbrott bland samhällsviktiga verksamheter kan förebyggas, motverkas, och hanteras</a:t>
            </a:r>
            <a:r>
              <a:rPr lang="sv-SE" b="0" i="0" dirty="0">
                <a:solidFill>
                  <a:srgbClr val="1F1F1F"/>
                </a:solidFill>
                <a:effectLst/>
                <a:latin typeface="Google Sans"/>
              </a:rPr>
              <a:t>. </a:t>
            </a:r>
            <a:r>
              <a:rPr lang="sv-SE" dirty="0"/>
              <a:t>Man kan säga att CER omfattar samhällsviktig verksamhet som måste upprätthållas utöver nätverk och informationssystem (NIS)  (ex. inom vattenverk, kraftstationer osv.)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även branschspecifika regleringar ex Dora för finansbranschen, och reglering som ska skydda individer GDPR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NIS2-direktivet började gälla i EU oktober 2024. För att verksamheter ska kunna leva upp till direktivet måste det omsättas i lag i Sverige och detaljeras i föreskrifter. Det här är en process som pågår, vilket gör att vi inte vet exakt hur det kommer att se ut i Sverige. Den här presentationen baseras på direktivet och det förslag som finns till cybersäkerhetslag.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NIS regleringen finns ju redan i dag genom ”Lag om informationssäkerhet för digitala och samhällsviktiga tjänster”. Denna lag kommer </a:t>
            </a:r>
            <a:r>
              <a:rPr lang="sv-SE" dirty="0" err="1"/>
              <a:t>iom</a:t>
            </a:r>
            <a:r>
              <a:rPr lang="sv-SE" dirty="0"/>
              <a:t> NIS2-direktivet att ersättas av ”Cybersäkerhetslagen”.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Både direktiv och den kommande lagen är ganska övergripande och talar om </a:t>
            </a:r>
            <a:r>
              <a:rPr lang="sv-SE" i="1" dirty="0"/>
              <a:t>vad</a:t>
            </a:r>
            <a:r>
              <a:rPr lang="sv-SE" dirty="0"/>
              <a:t> som ska uppnås, därför krävs det föreskrifter som anger vad som måste göras för att nå 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dirty="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040C28"/>
                </a:solidFill>
                <a:effectLst/>
                <a:latin typeface="Google Sans"/>
              </a:rPr>
              <a:t>NIS2</a:t>
            </a:r>
            <a:r>
              <a:rPr lang="sv-SE" b="0" i="0" dirty="0">
                <a:solidFill>
                  <a:srgbClr val="040C28"/>
                </a:solidFill>
                <a:effectLst/>
                <a:latin typeface="Google Sans"/>
              </a:rPr>
              <a:t> höjer EU:s gemensamma ambitionsnivå för </a:t>
            </a:r>
            <a:r>
              <a:rPr lang="sv-SE" b="0" i="0" dirty="0" err="1">
                <a:solidFill>
                  <a:srgbClr val="040C28"/>
                </a:solidFill>
                <a:effectLst/>
                <a:latin typeface="Google Sans"/>
              </a:rPr>
              <a:t>it-säkerhet</a:t>
            </a:r>
            <a:r>
              <a:rPr lang="sv-SE" b="0" i="0" dirty="0">
                <a:solidFill>
                  <a:srgbClr val="040C28"/>
                </a:solidFill>
                <a:effectLst/>
                <a:latin typeface="Google Sans"/>
              </a:rPr>
              <a:t> genom ett bredare tillämpningsområde, tydligare regler och starkare tillsynsverktyg</a:t>
            </a:r>
            <a:r>
              <a:rPr lang="sv-SE" b="0" i="0" dirty="0">
                <a:solidFill>
                  <a:srgbClr val="1F1F1F"/>
                </a:solidFill>
                <a:effectLst/>
                <a:latin typeface="Google Sans"/>
              </a:rPr>
              <a:t>. </a:t>
            </a:r>
          </a:p>
          <a:p>
            <a:endParaRPr lang="sv-SE" dirty="0"/>
          </a:p>
          <a:p>
            <a:r>
              <a:rPr lang="sv-SE" b="1" dirty="0"/>
              <a:t>NIS2</a:t>
            </a:r>
            <a:r>
              <a:rPr lang="sv-SE" dirty="0"/>
              <a:t> ställer både utökade krav och fler omfattas. </a:t>
            </a:r>
          </a:p>
          <a:p>
            <a:endParaRPr lang="sv-SE" dirty="0"/>
          </a:p>
          <a:p>
            <a:r>
              <a:rPr lang="sv-SE" b="1" dirty="0"/>
              <a:t>CER</a:t>
            </a:r>
            <a:r>
              <a:rPr lang="sv-SE" dirty="0"/>
              <a:t>-direktivet däremot har ingen nuvarande reglering utan är helt ny i Sverige. Tanken är att CER och NIS2 ska gå hand i hand för ett mer komplett skydd av 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356"/>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5</a:t>
            </a:fld>
            <a:endParaRPr lang="sv-SE"/>
          </a:p>
        </p:txBody>
      </p:sp>
    </p:spTree>
    <p:extLst>
      <p:ext uri="{BB962C8B-B14F-4D97-AF65-F5344CB8AC3E}">
        <p14:creationId xmlns:p14="http://schemas.microsoft.com/office/powerpoint/2010/main" val="45455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NIS2- och CER direktivet ska tillsammans öka motståndskraften i samhället. De har mycket gemensamt men också en del som skiljer dem åt.</a:t>
            </a:r>
          </a:p>
        </p:txBody>
      </p:sp>
      <p:sp>
        <p:nvSpPr>
          <p:cNvPr id="4" name="Platshållare för bildnummer 3"/>
          <p:cNvSpPr>
            <a:spLocks noGrp="1"/>
          </p:cNvSpPr>
          <p:nvPr>
            <p:ph type="sldNum" sz="quarter" idx="5"/>
          </p:nvPr>
        </p:nvSpPr>
        <p:spPr/>
        <p:txBody>
          <a:bodyPr/>
          <a:lstStyle/>
          <a:p>
            <a:fld id="{7915C853-681D-984D-8972-B9CEB8416737}" type="slidenum">
              <a:rPr lang="sv-SE" smtClean="0"/>
              <a:t>6</a:t>
            </a:fld>
            <a:endParaRPr lang="sv-SE"/>
          </a:p>
        </p:txBody>
      </p:sp>
    </p:spTree>
    <p:extLst>
      <p:ext uri="{BB962C8B-B14F-4D97-AF65-F5344CB8AC3E}">
        <p14:creationId xmlns:p14="http://schemas.microsoft.com/office/powerpoint/2010/main" val="134598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finns flera saker som är gemensamma för de båda direktiven:</a:t>
            </a:r>
          </a:p>
          <a:p>
            <a:endParaRPr lang="sv-SE" b="1" dirty="0"/>
          </a:p>
          <a:p>
            <a:pPr marL="285750" indent="-285750">
              <a:buFont typeface="Arial" panose="020B0604020202020204" pitchFamily="34" charset="0"/>
              <a:buChar char="•"/>
            </a:pPr>
            <a:r>
              <a:rPr lang="sv-SE" sz="1200" dirty="0">
                <a:latin typeface="Century Gothic" panose="020B0502020202020204" pitchFamily="34" charset="0"/>
              </a:rPr>
              <a:t>Identifiering av offentliga och privata aktörer som omfattas</a:t>
            </a:r>
          </a:p>
          <a:p>
            <a:pPr marL="285750" indent="-285750">
              <a:buFont typeface="Arial" panose="020B0604020202020204" pitchFamily="34" charset="0"/>
              <a:buChar char="•"/>
            </a:pPr>
            <a:r>
              <a:rPr lang="sv-SE" sz="1200" dirty="0">
                <a:latin typeface="Century Gothic" panose="020B0502020202020204" pitchFamily="34" charset="0"/>
              </a:rPr>
              <a:t>Krav på riskanalys</a:t>
            </a:r>
          </a:p>
          <a:p>
            <a:pPr marL="285750" indent="-285750">
              <a:buFont typeface="Arial" panose="020B0604020202020204" pitchFamily="34" charset="0"/>
              <a:buChar char="•"/>
            </a:pPr>
            <a:r>
              <a:rPr lang="sv-SE" sz="1200" dirty="0">
                <a:latin typeface="Century Gothic" panose="020B0502020202020204" pitchFamily="34" charset="0"/>
              </a:rPr>
              <a:t>Krav på verksamhetsutövarna att införa åtgärder som syftar till att stärka motståndskraften, bland annat tekniska (som brandväggar), fysiska (som lås och larm) och organisatoriska (som utbildning)</a:t>
            </a:r>
          </a:p>
          <a:p>
            <a:pPr marL="285750" indent="-285750">
              <a:buFont typeface="Arial" panose="020B0604020202020204" pitchFamily="34" charset="0"/>
              <a:buChar char="•"/>
            </a:pPr>
            <a:r>
              <a:rPr lang="sv-SE" sz="1200" dirty="0">
                <a:latin typeface="Century Gothic" panose="020B0502020202020204" pitchFamily="34" charset="0"/>
              </a:rPr>
              <a:t>Incidentrapportering</a:t>
            </a:r>
          </a:p>
          <a:p>
            <a:pPr marL="285750" indent="-285750">
              <a:buFont typeface="Arial" panose="020B0604020202020204" pitchFamily="34" charset="0"/>
              <a:buChar char="•"/>
            </a:pPr>
            <a:r>
              <a:rPr lang="sv-SE" sz="1200" dirty="0">
                <a:latin typeface="Century Gothic" panose="020B0502020202020204" pitchFamily="34" charset="0"/>
              </a:rPr>
              <a:t>Tillsyn</a:t>
            </a:r>
          </a:p>
          <a:p>
            <a:pPr marL="285750" indent="-265113">
              <a:buFont typeface="Arial" panose="020B0604020202020204" pitchFamily="34" charset="0"/>
              <a:buChar char="•"/>
            </a:pPr>
            <a:r>
              <a:rPr lang="sv-SE" sz="1200" dirty="0">
                <a:latin typeface="Century Gothic" panose="020B0502020202020204" pitchFamily="34" charset="0"/>
              </a:rPr>
              <a:t>Stärkt nationellt arbete</a:t>
            </a:r>
          </a:p>
          <a:p>
            <a:pPr marL="285750" indent="-285750">
              <a:buFont typeface="Arial" panose="020B0604020202020204" pitchFamily="34" charset="0"/>
              <a:buChar char="•"/>
            </a:pPr>
            <a:r>
              <a:rPr lang="sv-SE" sz="1200" dirty="0">
                <a:latin typeface="Century Gothic" panose="020B0502020202020204" pitchFamily="34" charset="0"/>
              </a:rPr>
              <a:t>Stärkt EU-samarbete</a:t>
            </a:r>
          </a:p>
          <a:p>
            <a:endParaRPr lang="sv-SE" b="1" dirty="0"/>
          </a:p>
          <a:p>
            <a:r>
              <a:rPr lang="sv-SE" b="1" dirty="0"/>
              <a:t>I praktiken betyder det att varje medlemsland måste se till att deras verksamheter</a:t>
            </a:r>
          </a:p>
          <a:p>
            <a:r>
              <a:rPr lang="sv-SE" dirty="0"/>
              <a:t>Aktivt förebygga och kunna motstå störningar</a:t>
            </a:r>
          </a:p>
          <a:p>
            <a:r>
              <a:rPr lang="sv-SE" dirty="0"/>
              <a:t>Arbeta systematiskt med säkerhetsåtgärder, utbildning, kontinuitetshantering</a:t>
            </a:r>
          </a:p>
          <a:p>
            <a:r>
              <a:rPr lang="sv-SE" dirty="0"/>
              <a:t>Rapporterar incidenter</a:t>
            </a:r>
          </a:p>
        </p:txBody>
      </p:sp>
      <p:sp>
        <p:nvSpPr>
          <p:cNvPr id="4" name="Platshållare för bildnummer 3"/>
          <p:cNvSpPr>
            <a:spLocks noGrp="1"/>
          </p:cNvSpPr>
          <p:nvPr>
            <p:ph type="sldNum" sz="quarter" idx="5"/>
          </p:nvPr>
        </p:nvSpPr>
        <p:spPr/>
        <p:txBody>
          <a:bodyPr/>
          <a:lstStyle/>
          <a:p>
            <a:fld id="{7915C853-681D-984D-8972-B9CEB8416737}" type="slidenum">
              <a:rPr lang="sv-SE" smtClean="0"/>
              <a:t>7</a:t>
            </a:fld>
            <a:endParaRPr lang="sv-SE"/>
          </a:p>
        </p:txBody>
      </p:sp>
    </p:spTree>
    <p:extLst>
      <p:ext uri="{BB962C8B-B14F-4D97-AF65-F5344CB8AC3E}">
        <p14:creationId xmlns:p14="http://schemas.microsoft.com/office/powerpoint/2010/main" val="347059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Förutom de gemensamma delarna finns också några ytterligare delar i respektive direktiv: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CER-direktivet ställs krav på att medlemsländerna måste genomföra en </a:t>
            </a:r>
            <a:r>
              <a:rPr lang="sv-SE" b="1" dirty="0"/>
              <a:t>nationell riskanalys</a:t>
            </a:r>
            <a:r>
              <a:rPr lang="sv-SE" b="0" dirty="0"/>
              <a:t>. </a:t>
            </a:r>
            <a:r>
              <a:rPr lang="sv-SE" sz="1800" dirty="0">
                <a:effectLst/>
                <a:latin typeface="Garamond" panose="02020404030301010803" pitchFamily="18" charset="0"/>
                <a:ea typeface="Garamond" panose="02020404030301010803" pitchFamily="18" charset="0"/>
                <a:cs typeface="Times New Roman" panose="02020603050405020304" pitchFamily="18" charset="0"/>
              </a:rPr>
              <a:t>Denna motsvaras i princip av den nationella risk- och sårberhetsbedömning MSB redan tar fram, om än utvecklad.</a:t>
            </a:r>
            <a:endParaRPr lang="sv-SE" b="0" dirty="0"/>
          </a:p>
          <a:p>
            <a:endParaRPr lang="sv-SE" b="0" i="0" dirty="0">
              <a:solidFill>
                <a:srgbClr val="212529"/>
              </a:solidFill>
              <a:effectLst/>
              <a:latin typeface="system-ui"/>
            </a:endParaRPr>
          </a:p>
          <a:p>
            <a:endParaRPr lang="sv-SE" b="0" i="0" dirty="0">
              <a:solidFill>
                <a:srgbClr val="212529"/>
              </a:solidFill>
              <a:effectLst/>
              <a:latin typeface="system-ui"/>
            </a:endParaRPr>
          </a:p>
          <a:p>
            <a:r>
              <a:rPr lang="sv-SE" b="0" i="0" dirty="0">
                <a:solidFill>
                  <a:srgbClr val="212529"/>
                </a:solidFill>
                <a:effectLst/>
                <a:latin typeface="system-ui"/>
              </a:rPr>
              <a:t>MSB – blir nationell </a:t>
            </a:r>
            <a:r>
              <a:rPr lang="sv-SE" b="1" i="0" dirty="0">
                <a:solidFill>
                  <a:srgbClr val="212529"/>
                </a:solidFill>
                <a:effectLst/>
                <a:latin typeface="system-ui"/>
              </a:rPr>
              <a:t>cyberkrishanteringsmyndighet</a:t>
            </a:r>
            <a:r>
              <a:rPr lang="sv-SE" b="0" i="0" dirty="0">
                <a:solidFill>
                  <a:srgbClr val="212529"/>
                </a:solidFill>
                <a:effectLst/>
                <a:latin typeface="system-ui"/>
              </a:rPr>
              <a:t> och ska tillsammans med FRA ta fram en cyberkrishanteringsplan (regeringsuppdrag)</a:t>
            </a:r>
          </a:p>
          <a:p>
            <a:endParaRPr lang="sv-SE" b="0" i="0" dirty="0">
              <a:solidFill>
                <a:srgbClr val="212529"/>
              </a:solidFill>
              <a:effectLst/>
              <a:latin typeface="system-ui"/>
            </a:endParaRPr>
          </a:p>
          <a:p>
            <a:r>
              <a:rPr lang="sv-SE" b="1" i="0" dirty="0">
                <a:solidFill>
                  <a:srgbClr val="212529"/>
                </a:solidFill>
                <a:effectLst/>
                <a:latin typeface="system-ui"/>
              </a:rPr>
              <a:t>EU-</a:t>
            </a:r>
            <a:r>
              <a:rPr lang="sv-SE" b="1" i="0" dirty="0" err="1">
                <a:solidFill>
                  <a:srgbClr val="212529"/>
                </a:solidFill>
                <a:effectLst/>
                <a:latin typeface="system-ui"/>
              </a:rPr>
              <a:t>CyCLONe</a:t>
            </a:r>
            <a:r>
              <a:rPr lang="sv-SE" b="0" i="0" dirty="0">
                <a:solidFill>
                  <a:srgbClr val="212529"/>
                </a:solidFill>
                <a:effectLst/>
                <a:latin typeface="system-ui"/>
              </a:rPr>
              <a:t> – </a:t>
            </a:r>
            <a:r>
              <a:rPr lang="sv-SE" b="0" i="0" dirty="0" err="1">
                <a:solidFill>
                  <a:srgbClr val="212529"/>
                </a:solidFill>
                <a:effectLst/>
                <a:latin typeface="system-ui"/>
              </a:rPr>
              <a:t>European</a:t>
            </a:r>
            <a:r>
              <a:rPr lang="sv-SE" b="0" i="0" dirty="0">
                <a:solidFill>
                  <a:srgbClr val="212529"/>
                </a:solidFill>
                <a:effectLst/>
                <a:latin typeface="system-ui"/>
              </a:rPr>
              <a:t> cyber </a:t>
            </a:r>
            <a:r>
              <a:rPr lang="sv-SE" b="0" i="0" dirty="0" err="1">
                <a:solidFill>
                  <a:srgbClr val="212529"/>
                </a:solidFill>
                <a:effectLst/>
                <a:latin typeface="system-ui"/>
              </a:rPr>
              <a:t>crisis</a:t>
            </a:r>
            <a:r>
              <a:rPr lang="sv-SE" b="0" i="0" dirty="0">
                <a:solidFill>
                  <a:srgbClr val="212529"/>
                </a:solidFill>
                <a:effectLst/>
                <a:latin typeface="system-ui"/>
              </a:rPr>
              <a:t> liaison organisation </a:t>
            </a:r>
            <a:r>
              <a:rPr lang="sv-SE" b="0" i="0" dirty="0" err="1">
                <a:solidFill>
                  <a:srgbClr val="212529"/>
                </a:solidFill>
                <a:effectLst/>
                <a:latin typeface="system-ui"/>
              </a:rPr>
              <a:t>network</a:t>
            </a:r>
            <a:r>
              <a:rPr lang="sv-SE" b="0" i="0" dirty="0">
                <a:solidFill>
                  <a:srgbClr val="212529"/>
                </a:solidFill>
                <a:effectLst/>
                <a:latin typeface="system-ui"/>
              </a:rPr>
              <a:t>, </a:t>
            </a:r>
            <a:r>
              <a:rPr lang="sv-SE" b="1" i="0" dirty="0">
                <a:solidFill>
                  <a:srgbClr val="212529"/>
                </a:solidFill>
                <a:effectLst/>
                <a:latin typeface="system-ui"/>
              </a:rPr>
              <a:t>är ett samarbetsnätverk för medlemsstaternas nationella myndigheter som ansvarar för hantering av cyberkriser.</a:t>
            </a:r>
          </a:p>
          <a:p>
            <a:endParaRPr lang="sv-SE" b="1" i="0" dirty="0">
              <a:solidFill>
                <a:srgbClr val="212529"/>
              </a:solidFill>
              <a:effectLst/>
              <a:latin typeface="system-ui"/>
            </a:endParaRPr>
          </a:p>
          <a:p>
            <a:r>
              <a:rPr lang="sv-SE" b="0" i="0" dirty="0">
                <a:solidFill>
                  <a:srgbClr val="212529"/>
                </a:solidFill>
                <a:effectLst/>
                <a:latin typeface="system-ui"/>
              </a:rPr>
              <a:t>Medlemsländerna måste även bidra till en </a:t>
            </a:r>
            <a:r>
              <a:rPr lang="sv-SE" b="1" i="0" dirty="0">
                <a:solidFill>
                  <a:srgbClr val="212529"/>
                </a:solidFill>
                <a:effectLst/>
                <a:latin typeface="system-ui"/>
              </a:rPr>
              <a:t>Europeisk sårbarhetsdatabas</a:t>
            </a:r>
          </a:p>
          <a:p>
            <a:endParaRPr lang="sv-SE" b="0" i="0" dirty="0">
              <a:solidFill>
                <a:srgbClr val="212529"/>
              </a:solidFill>
              <a:effectLst/>
              <a:latin typeface="system-ui"/>
            </a:endParaRPr>
          </a:p>
          <a:p>
            <a:r>
              <a:rPr lang="sv-SE" b="0" i="0" dirty="0">
                <a:solidFill>
                  <a:srgbClr val="212529"/>
                </a:solidFill>
                <a:effectLst/>
                <a:latin typeface="system-ui"/>
              </a:rPr>
              <a:t>I NIS2 läggs även särskilt fokus på verksamhetsledningarnas ansvar och säkerhet i leveranskedjan, vilket vi kommer prata mer om senare.</a:t>
            </a:r>
            <a:endParaRPr lang="sv-SE" b="0"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8</a:t>
            </a:fld>
            <a:endParaRPr lang="sv-SE"/>
          </a:p>
        </p:txBody>
      </p:sp>
    </p:spTree>
    <p:extLst>
      <p:ext uri="{BB962C8B-B14F-4D97-AF65-F5344CB8AC3E}">
        <p14:creationId xmlns:p14="http://schemas.microsoft.com/office/powerpoint/2010/main" val="78431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Det ursprungliga NIS-direktivet (</a:t>
            </a:r>
            <a:r>
              <a:rPr lang="sv-SE" sz="1200" dirty="0" err="1">
                <a:effectLst/>
                <a:latin typeface="Calibri" panose="020F0502020204030204" pitchFamily="34" charset="0"/>
                <a:ea typeface="Times New Roman" panose="02020603050405020304" pitchFamily="18" charset="0"/>
              </a:rPr>
              <a:t>Network</a:t>
            </a:r>
            <a:r>
              <a:rPr lang="sv-SE" sz="1200" dirty="0">
                <a:effectLst/>
                <a:latin typeface="Calibri" panose="020F0502020204030204" pitchFamily="34" charset="0"/>
                <a:ea typeface="Times New Roman" panose="02020603050405020304" pitchFamily="18" charset="0"/>
              </a:rPr>
              <a:t> and Information </a:t>
            </a:r>
            <a:r>
              <a:rPr lang="sv-SE" sz="1200" dirty="0" err="1">
                <a:effectLst/>
                <a:latin typeface="Calibri" panose="020F0502020204030204" pitchFamily="34" charset="0"/>
                <a:ea typeface="Times New Roman" panose="02020603050405020304" pitchFamily="18" charset="0"/>
              </a:rPr>
              <a:t>Security</a:t>
            </a:r>
            <a:r>
              <a:rPr lang="sv-SE" sz="1200" dirty="0">
                <a:effectLst/>
                <a:latin typeface="Calibri" panose="020F0502020204030204" pitchFamily="34" charset="0"/>
                <a:ea typeface="Times New Roman" panose="02020603050405020304" pitchFamily="18" charset="0"/>
              </a:rPr>
              <a:t> </a:t>
            </a:r>
            <a:r>
              <a:rPr lang="sv-SE" sz="1200" dirty="0" err="1">
                <a:effectLst/>
                <a:latin typeface="Calibri" panose="020F0502020204030204" pitchFamily="34" charset="0"/>
                <a:ea typeface="Times New Roman" panose="02020603050405020304" pitchFamily="18" charset="0"/>
              </a:rPr>
              <a:t>Directive</a:t>
            </a:r>
            <a:r>
              <a:rPr lang="sv-SE" sz="1200" dirty="0">
                <a:effectLst/>
                <a:latin typeface="Calibri" panose="020F0502020204030204" pitchFamily="34" charset="0"/>
                <a:ea typeface="Times New Roman" panose="02020603050405020304" pitchFamily="18" charset="0"/>
              </a:rPr>
              <a:t>), </a:t>
            </a:r>
            <a:r>
              <a:rPr lang="sv-SE" dirty="0"/>
              <a:t>säkerhet i nätverk och informationssystem, </a:t>
            </a:r>
            <a:r>
              <a:rPr lang="sv-SE" sz="1200" dirty="0">
                <a:effectLst/>
                <a:latin typeface="Calibri" panose="020F0502020204030204" pitchFamily="34" charset="0"/>
                <a:ea typeface="Times New Roman" panose="02020603050405020304" pitchFamily="18" charset="0"/>
              </a:rPr>
              <a:t>är ett EU direktiv som antogs i EU i 2016. Direktivet implementerades i Sverige 2018 med lagen </a:t>
            </a:r>
            <a:r>
              <a:rPr lang="sv-SE" sz="1200" b="1" dirty="0">
                <a:effectLst/>
                <a:latin typeface="Calibri" panose="020F0502020204030204" pitchFamily="34" charset="0"/>
                <a:ea typeface="Times New Roman" panose="02020603050405020304" pitchFamily="18" charset="0"/>
              </a:rPr>
              <a:t>”Lag om informationssäkerhet för samhällsviktiga och digitala tjänster.” </a:t>
            </a:r>
            <a:r>
              <a:rPr lang="sv-SE" sz="1200" dirty="0">
                <a:effectLst/>
                <a:latin typeface="Calibri" panose="020F0502020204030204" pitchFamily="34" charset="0"/>
                <a:ea typeface="Times New Roman" panose="02020603050405020304" pitchFamily="18" charset="0"/>
              </a:rPr>
              <a:t>Direktivet syftade alltså till att stärka den övergripande cybersäkerheten i EU genom att säkerställa att dessa viktiga aktörer vidtog lämpliga säkerhetsåtgärder och rapporterade allvarliga incidenter.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Behovet av en högre säkerhet och skydd för våra viktigaste verksamheter har gett ett högre behov av regleringar. Implementeringen av den nuvarande NIS-regleringen har varit spretig i hela EU och den har ansetts tandlös. Nu måste vi växla upp, och därför har EU beslutat om ett uppdaterat direktiv, NIS2, som ska omfatta fler, ha tydligare krav och skärpta sanktioner för den som inte följer dem. Grunden är densamma, men med vissa tydliga förändringar:</a:t>
            </a:r>
            <a:endParaRPr lang="sv-SE" sz="1200" b="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effectLst/>
              <a:latin typeface="Calibri" panose="020F0502020204030204" pitchFamily="34" charset="0"/>
              <a:ea typeface="Calibri" panose="020F0502020204030204" pitchFamily="34" charset="0"/>
            </a:endParaRPr>
          </a:p>
          <a:p>
            <a:r>
              <a:rPr lang="sv-SE" dirty="0"/>
              <a:t>En av de största förändringarna är att många fler verksamheter omfattas. Befintliga </a:t>
            </a:r>
            <a:r>
              <a:rPr lang="sv-SE" i="0" dirty="0"/>
              <a:t>NIS-sektorer utökas och nya tillkommer</a:t>
            </a:r>
            <a:r>
              <a:rPr lang="sv-SE" b="1" dirty="0"/>
              <a:t>. </a:t>
            </a:r>
            <a:r>
              <a:rPr lang="sv-SE" dirty="0"/>
              <a:t>I NIS omfattades bara de delar av organisationen som bedrev verksamhet som omfattades av NIS,  i NIS2 breddar man och omfattar </a:t>
            </a:r>
            <a:r>
              <a:rPr lang="sv-SE" b="0" dirty="0"/>
              <a:t>hela organisationen</a:t>
            </a:r>
            <a:r>
              <a:rPr lang="sv-SE" dirty="0"/>
              <a:t>. Anledningen är att verksamhetsdelarna ofta är nära sammankopplade med gemensamma </a:t>
            </a:r>
            <a:r>
              <a:rPr lang="sv-SE" dirty="0" err="1"/>
              <a:t>it-system</a:t>
            </a:r>
            <a:r>
              <a:rPr lang="sv-SE" dirty="0"/>
              <a:t>, infrastruktur och styrning och måste ha ett gemensamt skydd för att det inte ska vara möjligt att komma åt en verksamhet genom en annan.</a:t>
            </a:r>
          </a:p>
          <a:p>
            <a:endParaRPr lang="sv-SE" dirty="0"/>
          </a:p>
          <a:p>
            <a:r>
              <a:rPr lang="sv-SE" dirty="0"/>
              <a:t>Det innebär också att verksamheten måste säkerställa säkerheten i </a:t>
            </a:r>
            <a:r>
              <a:rPr lang="sv-SE" b="1" dirty="0"/>
              <a:t>leveranskedjan</a:t>
            </a:r>
            <a:r>
              <a:rPr lang="sv-SE" dirty="0"/>
              <a:t>, det vill säga att även underleverantörer lever upp till kraven i NIS2.</a:t>
            </a:r>
          </a:p>
          <a:p>
            <a:endParaRPr lang="sv-SE" dirty="0"/>
          </a:p>
          <a:p>
            <a:r>
              <a:rPr lang="sv-SE" b="1" i="0" dirty="0">
                <a:solidFill>
                  <a:srgbClr val="002337"/>
                </a:solidFill>
                <a:effectLst/>
                <a:latin typeface="Raleway_local"/>
              </a:rPr>
              <a:t>Ensad kravställning och incidentrapportering </a:t>
            </a:r>
            <a:r>
              <a:rPr lang="sv-SE" b="0" i="0" dirty="0">
                <a:solidFill>
                  <a:srgbClr val="002337"/>
                </a:solidFill>
                <a:effectLst/>
                <a:latin typeface="Raleway_local"/>
              </a:rPr>
              <a:t>– NIS2 innebär en harmonisering av kraven mellan de olika medlemsländerna, bland annat för att underlätta för organisationer som verkar i flera länder och för att få jämförbara data.</a:t>
            </a:r>
          </a:p>
          <a:p>
            <a:endParaRPr lang="sv-SE" b="0" i="0" dirty="0">
              <a:solidFill>
                <a:srgbClr val="002337"/>
              </a:solidFill>
              <a:effectLst/>
              <a:latin typeface="Raleway_local"/>
            </a:endParaRPr>
          </a:p>
          <a:p>
            <a:r>
              <a:rPr lang="sv-SE" b="1" i="0" dirty="0">
                <a:solidFill>
                  <a:srgbClr val="002337"/>
                </a:solidFill>
                <a:effectLst/>
                <a:latin typeface="Raleway_local"/>
              </a:rPr>
              <a:t>Utökade krav på bland annat utbildning och förtydligande av ledningens ansvar </a:t>
            </a:r>
            <a:r>
              <a:rPr lang="sv-SE" b="0" i="0" dirty="0">
                <a:solidFill>
                  <a:srgbClr val="002337"/>
                </a:solidFill>
                <a:effectLst/>
                <a:latin typeface="Raleway_local"/>
              </a:rPr>
              <a:t>är andra delar som är nya jämfört med den förra regleringen. </a:t>
            </a:r>
            <a:endParaRPr lang="sv-SE" b="1" i="0" dirty="0">
              <a:solidFill>
                <a:srgbClr val="002337"/>
              </a:solidFill>
              <a:effectLst/>
              <a:latin typeface="Raleway_local"/>
            </a:endParaRPr>
          </a:p>
          <a:p>
            <a:endParaRPr lang="sv-SE" b="0" i="0" dirty="0">
              <a:solidFill>
                <a:srgbClr val="002337"/>
              </a:solidFill>
              <a:effectLst/>
              <a:latin typeface="Raleway_local"/>
            </a:endParaRPr>
          </a:p>
          <a:p>
            <a:r>
              <a:rPr lang="sv-SE" b="0" i="0" dirty="0">
                <a:solidFill>
                  <a:srgbClr val="002337"/>
                </a:solidFill>
                <a:effectLst/>
                <a:latin typeface="Raleway_local"/>
              </a:rPr>
              <a:t>På en övergripande nivå så innebär NIS2 också att det internationella samarbetet stärks, med skrivningar om ömsesidigt bistånd vid tillsyn, och om hantering av stora incidenter och cyberkriser som berör flera medlemsstater.</a:t>
            </a:r>
          </a:p>
          <a:p>
            <a:endParaRPr lang="sv-SE" b="0" i="0" dirty="0">
              <a:solidFill>
                <a:srgbClr val="002337"/>
              </a:solidFill>
              <a:effectLst/>
              <a:latin typeface="Raleway_local"/>
            </a:endParaRPr>
          </a:p>
          <a:p>
            <a:pPr algn="l"/>
            <a:endParaRPr lang="sv-SE" sz="1800" b="0" i="0" u="none" strike="noStrike" baseline="0" dirty="0">
              <a:solidFill>
                <a:srgbClr val="000000"/>
              </a:solidFill>
              <a:latin typeface="Aeonik"/>
            </a:endParaRPr>
          </a:p>
          <a:p>
            <a:endParaRPr lang="sv-SE" dirty="0"/>
          </a:p>
        </p:txBody>
      </p:sp>
      <p:sp>
        <p:nvSpPr>
          <p:cNvPr id="4" name="Platshållare för bildnummer 3"/>
          <p:cNvSpPr>
            <a:spLocks noGrp="1"/>
          </p:cNvSpPr>
          <p:nvPr>
            <p:ph type="sldNum" sz="quarter" idx="5"/>
          </p:nvPr>
        </p:nvSpPr>
        <p:spPr/>
        <p:txBody>
          <a:bodyPr/>
          <a:lstStyle/>
          <a:p>
            <a:fld id="{7915C853-681D-984D-8972-B9CEB8416737}" type="slidenum">
              <a:rPr lang="sv-SE" smtClean="0"/>
              <a:t>9</a:t>
            </a:fld>
            <a:endParaRPr lang="sv-SE"/>
          </a:p>
        </p:txBody>
      </p:sp>
    </p:spTree>
    <p:extLst>
      <p:ext uri="{BB962C8B-B14F-4D97-AF65-F5344CB8AC3E}">
        <p14:creationId xmlns:p14="http://schemas.microsoft.com/office/powerpoint/2010/main" val="3423968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rå, Rubrikbild">
    <p:bg>
      <p:bgPr>
        <a:solidFill>
          <a:srgbClr val="E2E2E1"/>
        </a:solidFill>
        <a:effectLst/>
      </p:bgPr>
    </p:bg>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85D3525-C3B4-D48A-A3C8-1CD789E0E804}"/>
              </a:ext>
            </a:extLst>
          </p:cNvPr>
          <p:cNvSpPr>
            <a:spLocks noGrp="1"/>
          </p:cNvSpPr>
          <p:nvPr>
            <p:ph type="title" hasCustomPrompt="1"/>
            <p:custDataLst>
              <p:tags r:id="rId2"/>
            </p:custDataLst>
          </p:nvPr>
        </p:nvSpPr>
        <p:spPr>
          <a:xfrm>
            <a:off x="1774800" y="2155032"/>
            <a:ext cx="8582400" cy="1273968"/>
          </a:xfrm>
        </p:spPr>
        <p:txBody>
          <a:bodyPr anchor="b"/>
          <a:lstStyle>
            <a:lvl1pPr>
              <a:defRPr sz="4000">
                <a:solidFill>
                  <a:schemeClr val="tx1"/>
                </a:solidFill>
                <a:latin typeface="+mj-lt"/>
              </a:defRPr>
            </a:lvl1pPr>
          </a:lstStyle>
          <a:p>
            <a:r>
              <a:rPr lang="sv-SE" dirty="0"/>
              <a:t>Klicka här för att skriva rubrik</a:t>
            </a:r>
          </a:p>
        </p:txBody>
      </p:sp>
      <p:sp>
        <p:nvSpPr>
          <p:cNvPr id="6" name="Platshållare för text 2">
            <a:extLst>
              <a:ext uri="{FF2B5EF4-FFF2-40B4-BE49-F238E27FC236}">
                <a16:creationId xmlns:a16="http://schemas.microsoft.com/office/drawing/2014/main" id="{EEA49DA0-6E04-D712-FB70-9D4D12C75348}"/>
              </a:ext>
            </a:extLst>
          </p:cNvPr>
          <p:cNvSpPr>
            <a:spLocks noGrp="1"/>
          </p:cNvSpPr>
          <p:nvPr>
            <p:ph type="body" idx="1"/>
            <p:custDataLst>
              <p:tags r:id="rId3"/>
            </p:custDataLst>
          </p:nvPr>
        </p:nvSpPr>
        <p:spPr>
          <a:xfrm>
            <a:off x="1774800" y="3460777"/>
            <a:ext cx="8582400" cy="633743"/>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7" name="Bildobjekt 6" descr="MSB Logotyp">
            <a:extLst>
              <a:ext uri="{FF2B5EF4-FFF2-40B4-BE49-F238E27FC236}">
                <a16:creationId xmlns:a16="http://schemas.microsoft.com/office/drawing/2014/main" id="{83A74777-A92F-649C-F12A-6C7EFF81D3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4655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56082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Mörkgrå, 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7295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örkgrå, Avslut">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9640C95B-F2BC-32A9-0896-15C0F7BE1437}"/>
              </a:ext>
            </a:extLst>
          </p:cNvPr>
          <p:cNvSpPr>
            <a:spLocks noGrp="1"/>
          </p:cNvSpPr>
          <p:nvPr>
            <p:ph type="ctrTitle" hasCustomPrompt="1"/>
            <p:custDataLst>
              <p:tags r:id="rId2"/>
            </p:custDataLst>
          </p:nvPr>
        </p:nvSpPr>
        <p:spPr>
          <a:xfrm>
            <a:off x="2019298" y="1362077"/>
            <a:ext cx="8100433" cy="633743"/>
          </a:xfrm>
        </p:spPr>
        <p:txBody>
          <a:bodyPr anchor="b">
            <a:noAutofit/>
          </a:bodyPr>
          <a:lstStyle>
            <a:lvl1pPr algn="l">
              <a:defRPr sz="4000">
                <a:solidFill>
                  <a:schemeClr val="bg1"/>
                </a:solidFill>
              </a:defRPr>
            </a:lvl1pPr>
          </a:lstStyle>
          <a:p>
            <a:r>
              <a:rPr lang="sv-SE" dirty="0"/>
              <a:t>Klicka här rubrik</a:t>
            </a:r>
          </a:p>
        </p:txBody>
      </p:sp>
      <p:sp>
        <p:nvSpPr>
          <p:cNvPr id="6" name="Underrubrik 2">
            <a:extLst>
              <a:ext uri="{FF2B5EF4-FFF2-40B4-BE49-F238E27FC236}">
                <a16:creationId xmlns:a16="http://schemas.microsoft.com/office/drawing/2014/main" id="{43E2F0D3-1190-2976-B593-417BC19BD8DC}"/>
              </a:ext>
            </a:extLst>
          </p:cNvPr>
          <p:cNvSpPr>
            <a:spLocks noGrp="1"/>
          </p:cNvSpPr>
          <p:nvPr>
            <p:ph type="subTitle" idx="1"/>
            <p:custDataLst>
              <p:tags r:id="rId3"/>
            </p:custDataLst>
          </p:nvPr>
        </p:nvSpPr>
        <p:spPr>
          <a:xfrm>
            <a:off x="2019298" y="2046494"/>
            <a:ext cx="8100433" cy="1382506"/>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32607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Mörkgrå, avsnittsrubrik">
    <p:bg>
      <p:bgPr>
        <a:solidFill>
          <a:srgbClr val="E2E2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chemeClr val="tx1"/>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descr="MSB Logotyp">
            <a:extLst>
              <a:ext uri="{FF2B5EF4-FFF2-40B4-BE49-F238E27FC236}">
                <a16:creationId xmlns:a16="http://schemas.microsoft.com/office/drawing/2014/main" id="{2ED21828-FF32-896C-34C2-9A481E7F50E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34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örkgrå,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6639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örgrå,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6452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örkgrå, 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162204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Mörkgrå, 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chemeClr val="bg1"/>
                </a:solidFill>
              </a:defRPr>
            </a:lvl1pPr>
          </a:lstStyle>
          <a:p>
            <a:r>
              <a:rPr lang="sv-SE" dirty="0"/>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55624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örkgrå, Rubrikbild med foto">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Platshållare för bild 4">
            <a:extLst>
              <a:ext uri="{FF2B5EF4-FFF2-40B4-BE49-F238E27FC236}">
                <a16:creationId xmlns:a16="http://schemas.microsoft.com/office/drawing/2014/main" id="{AB2469A7-3F79-8C45-1C4C-808E3E2F5B99}"/>
              </a:ext>
            </a:extLst>
          </p:cNvPr>
          <p:cNvSpPr>
            <a:spLocks noGrp="1"/>
          </p:cNvSpPr>
          <p:nvPr>
            <p:ph type="pic" sz="quarter" idx="10"/>
            <p:custDataLst>
              <p:tags r:id="rId2"/>
            </p:custDataLst>
          </p:nvPr>
        </p:nvSpPr>
        <p:spPr>
          <a:xfrm>
            <a:off x="-1" y="0"/>
            <a:ext cx="12192001" cy="615161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6" name="Rubrik 1">
            <a:extLst>
              <a:ext uri="{FF2B5EF4-FFF2-40B4-BE49-F238E27FC236}">
                <a16:creationId xmlns:a16="http://schemas.microsoft.com/office/drawing/2014/main" id="{C407DEF7-9354-CD7C-6C38-7128F8F231B3}"/>
              </a:ext>
            </a:extLst>
          </p:cNvPr>
          <p:cNvSpPr>
            <a:spLocks noGrp="1"/>
          </p:cNvSpPr>
          <p:nvPr>
            <p:ph type="ctrTitle" hasCustomPrompt="1"/>
            <p:custDataLst>
              <p:tags r:id="rId3"/>
            </p:custDataLst>
          </p:nvPr>
        </p:nvSpPr>
        <p:spPr>
          <a:xfrm>
            <a:off x="2700000" y="2502224"/>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Tree>
    <p:extLst>
      <p:ext uri="{BB962C8B-B14F-4D97-AF65-F5344CB8AC3E}">
        <p14:creationId xmlns:p14="http://schemas.microsoft.com/office/powerpoint/2010/main" val="27858941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örkgrå, 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3">
            <a:extLst>
              <a:ext uri="{FF2B5EF4-FFF2-40B4-BE49-F238E27FC236}">
                <a16:creationId xmlns:a16="http://schemas.microsoft.com/office/drawing/2014/main" id="{36FC76CE-7E2E-45B7-4811-DE02D3420FF0}"/>
              </a:ext>
            </a:extLst>
          </p:cNvPr>
          <p:cNvSpPr>
            <a:spLocks noGrp="1"/>
          </p:cNvSpPr>
          <p:nvPr>
            <p:ph type="title"/>
          </p:nvPr>
        </p:nvSpPr>
        <p:spPr>
          <a:xfrm>
            <a:off x="2700652" y="1368000"/>
            <a:ext cx="6552000" cy="1273968"/>
          </a:xfrm>
        </p:spPr>
        <p:txBody>
          <a:bodyPr/>
          <a:lstStyle>
            <a:lvl1pPr>
              <a:defRPr sz="4000">
                <a:solidFill>
                  <a:schemeClr val="tx1"/>
                </a:solidFill>
              </a:defRPr>
            </a:lvl1pPr>
          </a:lstStyle>
          <a:p>
            <a:endParaRPr lang="sv-SE" dirty="0"/>
          </a:p>
        </p:txBody>
      </p:sp>
    </p:spTree>
    <p:extLst>
      <p:ext uri="{BB962C8B-B14F-4D97-AF65-F5344CB8AC3E}">
        <p14:creationId xmlns:p14="http://schemas.microsoft.com/office/powerpoint/2010/main" val="18095617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örkgrå, Foto hel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56332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A494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1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1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16"/>
            </p:custDataLst>
          </p:nvPr>
        </p:nvSpPr>
        <p:spPr>
          <a:xfrm>
            <a:off x="838200" y="6356350"/>
            <a:ext cx="1418617" cy="365125"/>
          </a:xfrm>
          <a:prstGeom prst="rect">
            <a:avLst/>
          </a:prstGeom>
        </p:spPr>
        <p:txBody>
          <a:bodyPr vert="horz" lIns="91440" tIns="45720" rIns="91440" bIns="45720" rtlCol="0" anchor="ctr"/>
          <a:lstStyle>
            <a:lvl1pPr algn="l">
              <a:defRPr sz="1200">
                <a:solidFill>
                  <a:schemeClr val="bg1"/>
                </a:solidFill>
              </a:defRPr>
            </a:lvl1pPr>
          </a:lstStyle>
          <a:p>
            <a:fld id="{EBE9B6F4-6F0E-449D-99C3-FA3961AAF713}" type="datetimeFigureOut">
              <a:rPr lang="sv-SE" smtClean="0"/>
              <a:pPr/>
              <a:t>2025-06-04</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17"/>
            </p:custDataLst>
          </p:nvPr>
        </p:nvSpPr>
        <p:spPr>
          <a:xfrm>
            <a:off x="4038600" y="6356350"/>
            <a:ext cx="1700719"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18"/>
            </p:custDataLst>
          </p:nvPr>
        </p:nvSpPr>
        <p:spPr>
          <a:xfrm>
            <a:off x="8182706" y="6356350"/>
            <a:ext cx="387231" cy="365125"/>
          </a:xfrm>
          <a:prstGeom prst="rect">
            <a:avLst/>
          </a:prstGeom>
        </p:spPr>
        <p:txBody>
          <a:bodyPr vert="horz" lIns="91440" tIns="45720" rIns="91440" bIns="45720" rtlCol="0" anchor="ctr"/>
          <a:lstStyle>
            <a:lvl1pPr algn="r">
              <a:defRPr sz="1200">
                <a:solidFill>
                  <a:schemeClr val="bg1"/>
                </a:solidFill>
              </a:defRPr>
            </a:lvl1pPr>
          </a:lstStyle>
          <a:p>
            <a:fld id="{B56B4F8C-CEC5-4B2C-9C29-5300068510B6}" type="slidenum">
              <a:rPr lang="sv-SE" smtClean="0"/>
              <a:pPr/>
              <a:t>‹#›</a:t>
            </a:fld>
            <a:endParaRPr lang="sv-SE"/>
          </a:p>
        </p:txBody>
      </p:sp>
      <p:pic>
        <p:nvPicPr>
          <p:cNvPr id="9" name="Bildobjekt 8">
            <a:extLst>
              <a:ext uri="{FF2B5EF4-FFF2-40B4-BE49-F238E27FC236}">
                <a16:creationId xmlns:a16="http://schemas.microsoft.com/office/drawing/2014/main" id="{C61C71E5-2BEA-4EE5-8908-79C24C365760}"/>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11068050" y="6297285"/>
            <a:ext cx="952500" cy="420000"/>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1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76658040"/>
      </p:ext>
    </p:extLst>
  </p:cSld>
  <p:clrMap bg1="lt1" tx1="dk1" bg2="lt2" tx2="dk2" accent1="accent1" accent2="accent2" accent3="accent3" accent4="accent4" accent5="accent5" accent6="accent6" hlink="hlink" folHlink="folHlink"/>
  <p:sldLayoutIdLst>
    <p:sldLayoutId id="2147483752" r:id="rId1"/>
    <p:sldLayoutId id="2147483713" r:id="rId2"/>
    <p:sldLayoutId id="2147483712" r:id="rId3"/>
    <p:sldLayoutId id="2147483715" r:id="rId4"/>
    <p:sldLayoutId id="2147483716" r:id="rId5"/>
    <p:sldLayoutId id="2147483717" r:id="rId6"/>
    <p:sldLayoutId id="2147483711" r:id="rId7"/>
    <p:sldLayoutId id="2147483714" r:id="rId8"/>
    <p:sldLayoutId id="2147483718" r:id="rId9"/>
    <p:sldLayoutId id="2147483751" r:id="rId10"/>
    <p:sldLayoutId id="2147483720" r:id="rId11"/>
    <p:sldLayoutId id="2147483719" r:id="rId12"/>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Century Gothic" panose="020B0502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Century Gothic" panose="020B0502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53.sv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26.xml"/><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1.sv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sv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svg"/><Relationship Id="rId27"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9.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www.msb.se/nis" TargetMode="Externa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msb.se/nis" TargetMode="External"/><Relationship Id="rId7" Type="http://schemas.openxmlformats.org/officeDocument/2006/relationships/hyperlink" Target="https://www.msb.se/sv/amnesomraden/informationssakerhet-cybersakerhet-och-sakra-kommunikationer/arbeta-systematiskt-informationssakerhet-och-cybersakerhet/radgivningstjans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msb.se/sv/amnesomraden/informationssakerhet-cybersakerhet-och-sakra-kommunikationer/arbeta-systematiskt-informationssakerhet-och-cybersakerhet/cybersakerhetskollen/om-cybersakerhetskollen/" TargetMode="External"/><Relationship Id="rId5" Type="http://schemas.openxmlformats.org/officeDocument/2006/relationships/hyperlink" Target="https://www.msb.se/sv/amnesomraden/informationssakerhet-cybersakerhet-och-sakra-kommunikationer/arbeta-systematiskt-informationssakerhet-och-cybersakerhet/mognadsdialogen/" TargetMode="External"/><Relationship Id="rId4" Type="http://schemas.openxmlformats.org/officeDocument/2006/relationships/hyperlink" Target="https://www.msb.se/sv/amnesomraden/informationssakerhet-cybersakerhet-och-sakra-kommunikationer/arbeta-systematiskt-informationssakerhet-och-cybersakerhet/metodstod-for-informationssakerhetsarbet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DDE29BD-A4B9-7D54-E00A-AF95B05B3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pic>
        <p:nvPicPr>
          <p:cNvPr id="9" name="Bildobjekt 8">
            <a:extLst>
              <a:ext uri="{FF2B5EF4-FFF2-40B4-BE49-F238E27FC236}">
                <a16:creationId xmlns:a16="http://schemas.microsoft.com/office/drawing/2014/main" id="{315AEA70-9269-B53C-30B2-834873FCC63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4891" y="6358558"/>
            <a:ext cx="1044834" cy="343355"/>
          </a:xfrm>
          <a:prstGeom prst="rect">
            <a:avLst/>
          </a:prstGeom>
        </p:spPr>
      </p:pic>
      <p:pic>
        <p:nvPicPr>
          <p:cNvPr id="11" name="Bildobjekt 10">
            <a:extLst>
              <a:ext uri="{FF2B5EF4-FFF2-40B4-BE49-F238E27FC236}">
                <a16:creationId xmlns:a16="http://schemas.microsoft.com/office/drawing/2014/main" id="{4E30DF0E-DFFD-7226-0CEB-F5C6B7B89D0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5389" y="6335311"/>
            <a:ext cx="1508125" cy="335817"/>
          </a:xfrm>
          <a:prstGeom prst="rect">
            <a:avLst/>
          </a:prstGeom>
        </p:spPr>
      </p:pic>
      <p:sp>
        <p:nvSpPr>
          <p:cNvPr id="14" name="Rubrik 13">
            <a:extLst>
              <a:ext uri="{FF2B5EF4-FFF2-40B4-BE49-F238E27FC236}">
                <a16:creationId xmlns:a16="http://schemas.microsoft.com/office/drawing/2014/main" id="{295E9F73-9238-5A60-591A-7601D17A2B56}"/>
              </a:ext>
            </a:extLst>
          </p:cNvPr>
          <p:cNvSpPr>
            <a:spLocks noGrp="1"/>
          </p:cNvSpPr>
          <p:nvPr>
            <p:ph type="title"/>
          </p:nvPr>
        </p:nvSpPr>
        <p:spPr>
          <a:xfrm>
            <a:off x="1774799" y="2155032"/>
            <a:ext cx="9453181" cy="1273968"/>
          </a:xfrm>
        </p:spPr>
        <p:txBody>
          <a:bodyPr/>
          <a:lstStyle/>
          <a:p>
            <a:r>
              <a:rPr lang="sv-SE" dirty="0">
                <a:solidFill>
                  <a:schemeClr val="tx1"/>
                </a:solidFill>
              </a:rPr>
              <a:t>NIS2 och nya cybersäkerhetslagen</a:t>
            </a:r>
          </a:p>
        </p:txBody>
      </p:sp>
      <p:sp>
        <p:nvSpPr>
          <p:cNvPr id="15" name="Platshållare för text 14">
            <a:extLst>
              <a:ext uri="{FF2B5EF4-FFF2-40B4-BE49-F238E27FC236}">
                <a16:creationId xmlns:a16="http://schemas.microsoft.com/office/drawing/2014/main" id="{BC292B64-33DD-D87F-9C2B-D88F621D47A2}"/>
              </a:ext>
            </a:extLst>
          </p:cNvPr>
          <p:cNvSpPr>
            <a:spLocks noGrp="1"/>
          </p:cNvSpPr>
          <p:nvPr>
            <p:ph type="body" idx="1"/>
          </p:nvPr>
        </p:nvSpPr>
        <p:spPr/>
        <p:txBody>
          <a:bodyPr/>
          <a:lstStyle/>
          <a:p>
            <a:r>
              <a:rPr lang="sv-SE" sz="3000" dirty="0">
                <a:solidFill>
                  <a:schemeClr val="tx1"/>
                </a:solidFill>
              </a:rPr>
              <a:t>Juni 2025</a:t>
            </a:r>
          </a:p>
        </p:txBody>
      </p:sp>
    </p:spTree>
    <p:extLst>
      <p:ext uri="{BB962C8B-B14F-4D97-AF65-F5344CB8AC3E}">
        <p14:creationId xmlns:p14="http://schemas.microsoft.com/office/powerpoint/2010/main" val="26876734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76CD646-4136-4521-08FE-D77775C6CD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2" cy="6896100"/>
          </a:xfrm>
          <a:prstGeom prst="rect">
            <a:avLst/>
          </a:prstGeom>
        </p:spPr>
      </p:pic>
      <p:sp>
        <p:nvSpPr>
          <p:cNvPr id="8" name="Rubrik 7">
            <a:extLst>
              <a:ext uri="{FF2B5EF4-FFF2-40B4-BE49-F238E27FC236}">
                <a16:creationId xmlns:a16="http://schemas.microsoft.com/office/drawing/2014/main" id="{F3BFE073-0054-35F3-9847-5F09FADF2518}"/>
              </a:ext>
            </a:extLst>
          </p:cNvPr>
          <p:cNvSpPr>
            <a:spLocks noGrp="1"/>
          </p:cNvSpPr>
          <p:nvPr>
            <p:ph type="title"/>
          </p:nvPr>
        </p:nvSpPr>
        <p:spPr>
          <a:xfrm>
            <a:off x="1774800" y="2792016"/>
            <a:ext cx="8582400" cy="1273968"/>
          </a:xfrm>
        </p:spPr>
        <p:txBody>
          <a:bodyPr/>
          <a:lstStyle/>
          <a:p>
            <a:r>
              <a:rPr lang="sv-SE" dirty="0">
                <a:solidFill>
                  <a:schemeClr val="tx1"/>
                </a:solidFill>
              </a:rPr>
              <a:t>Vilka omfattas av NIS2 och vad innebär det för de som omfattas?</a:t>
            </a:r>
            <a:endParaRPr lang="sv-SE" dirty="0"/>
          </a:p>
        </p:txBody>
      </p:sp>
    </p:spTree>
    <p:extLst>
      <p:ext uri="{BB962C8B-B14F-4D97-AF65-F5344CB8AC3E}">
        <p14:creationId xmlns:p14="http://schemas.microsoft.com/office/powerpoint/2010/main" val="31860172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69A22-C66A-48DA-80D9-F2E7A5FF0C81}"/>
              </a:ext>
            </a:extLst>
          </p:cNvPr>
          <p:cNvSpPr>
            <a:spLocks noGrp="1"/>
          </p:cNvSpPr>
          <p:nvPr>
            <p:ph type="title"/>
          </p:nvPr>
        </p:nvSpPr>
        <p:spPr/>
        <p:txBody>
          <a:bodyPr/>
          <a:lstStyle/>
          <a:p>
            <a:br>
              <a:rPr lang="sv-SE" sz="4000" dirty="0"/>
            </a:br>
            <a:br>
              <a:rPr lang="sv-SE" sz="4000" dirty="0"/>
            </a:br>
            <a:r>
              <a:rPr lang="sv-SE" sz="4000" dirty="0"/>
              <a:t>Vilka omfattas?</a:t>
            </a:r>
            <a:endParaRPr lang="sv-SE" sz="4000" b="0" dirty="0"/>
          </a:p>
        </p:txBody>
      </p:sp>
      <p:pic>
        <p:nvPicPr>
          <p:cNvPr id="9" name="Platshållare för bild 8">
            <a:extLst>
              <a:ext uri="{FF2B5EF4-FFF2-40B4-BE49-F238E27FC236}">
                <a16:creationId xmlns:a16="http://schemas.microsoft.com/office/drawing/2014/main" id="{164C1F42-B1B4-9BDB-A989-4596F97F3122}"/>
              </a:ext>
              <a:ext uri="{C183D7F6-B498-43B3-948B-1728B52AA6E4}">
                <adec:decorative xmlns:adec="http://schemas.microsoft.com/office/drawing/2017/decorative" val="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1" y="0"/>
            <a:ext cx="6103323" cy="6866237"/>
          </a:xfrm>
          <a:ln>
            <a:noFill/>
          </a:ln>
        </p:spPr>
      </p:pic>
      <p:sp>
        <p:nvSpPr>
          <p:cNvPr id="7" name="Platshållare för text 6">
            <a:extLst>
              <a:ext uri="{FF2B5EF4-FFF2-40B4-BE49-F238E27FC236}">
                <a16:creationId xmlns:a16="http://schemas.microsoft.com/office/drawing/2014/main" id="{D35FA470-42B8-9AC8-4850-CE4A2210BE54}"/>
              </a:ext>
            </a:extLst>
          </p:cNvPr>
          <p:cNvSpPr>
            <a:spLocks noGrp="1"/>
          </p:cNvSpPr>
          <p:nvPr>
            <p:ph type="body" sz="quarter" idx="10"/>
          </p:nvPr>
        </p:nvSpPr>
        <p:spPr>
          <a:xfrm>
            <a:off x="7293162" y="2258402"/>
            <a:ext cx="3764305" cy="3833813"/>
          </a:xfrm>
        </p:spPr>
        <p:txBody>
          <a:bodyPr/>
          <a:lstStyle/>
          <a:p>
            <a:pPr marL="285750" indent="-285750"/>
            <a:r>
              <a:rPr lang="sv-SE" dirty="0"/>
              <a:t>CER ➔ NIS2</a:t>
            </a:r>
          </a:p>
          <a:p>
            <a:pPr marL="285750" indent="-285750"/>
            <a:r>
              <a:rPr lang="sv-SE" dirty="0"/>
              <a:t>18 sektorer</a:t>
            </a:r>
          </a:p>
          <a:p>
            <a:pPr marL="285750" indent="-285750"/>
            <a:r>
              <a:rPr lang="sv-SE" dirty="0"/>
              <a:t>Minst 50 sysselsatta eller 10 </a:t>
            </a:r>
            <a:r>
              <a:rPr lang="sv-SE" dirty="0" err="1"/>
              <a:t>milj</a:t>
            </a:r>
            <a:r>
              <a:rPr lang="sv-SE" dirty="0"/>
              <a:t> EUR</a:t>
            </a:r>
          </a:p>
        </p:txBody>
      </p:sp>
      <p:sp>
        <p:nvSpPr>
          <p:cNvPr id="3" name="Platshållare för text 3">
            <a:extLst>
              <a:ext uri="{FF2B5EF4-FFF2-40B4-BE49-F238E27FC236}">
                <a16:creationId xmlns:a16="http://schemas.microsoft.com/office/drawing/2014/main" id="{9949B4FF-1159-4351-A1CA-49446F0669A4}"/>
              </a:ext>
              <a:ext uri="{C183D7F6-B498-43B3-948B-1728B52AA6E4}">
                <adec:decorative xmlns:adec="http://schemas.microsoft.com/office/drawing/2017/decorative" val="1"/>
              </a:ext>
            </a:extLst>
          </p:cNvPr>
          <p:cNvSpPr txBox="1">
            <a:spLocks/>
          </p:cNvSpPr>
          <p:nvPr/>
        </p:nvSpPr>
        <p:spPr>
          <a:xfrm>
            <a:off x="0" y="6326237"/>
            <a:ext cx="2858814" cy="540000"/>
          </a:xfrm>
          <a:prstGeom prst="rect">
            <a:avLst/>
          </a:prstGeom>
        </p:spPr>
        <p:txBody>
          <a:bodyPr vert="horz" lIns="360000" tIns="360000" rIns="180000" bIns="360000" rtlCol="0" anchor="ctr" anchorCtr="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dirty="0">
                <a:solidFill>
                  <a:schemeClr val="tx1"/>
                </a:solidFill>
                <a:latin typeface="+mn-lt"/>
              </a:rPr>
              <a:t>Foto: </a:t>
            </a:r>
            <a:r>
              <a:rPr lang="sv-SE" b="0" spc="0" dirty="0" err="1">
                <a:solidFill>
                  <a:schemeClr val="tx1"/>
                </a:solidFill>
                <a:latin typeface="+mn-lt"/>
              </a:rPr>
              <a:t>plainpicture</a:t>
            </a:r>
            <a:endParaRPr lang="sv-SE" b="0" spc="0" dirty="0">
              <a:solidFill>
                <a:schemeClr val="tx1"/>
              </a:solidFill>
              <a:latin typeface="+mn-lt"/>
            </a:endParaRPr>
          </a:p>
        </p:txBody>
      </p:sp>
    </p:spTree>
    <p:extLst>
      <p:ext uri="{BB962C8B-B14F-4D97-AF65-F5344CB8AC3E}">
        <p14:creationId xmlns:p14="http://schemas.microsoft.com/office/powerpoint/2010/main" val="30755531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8971E8B-9550-8B63-52CC-9D52C935DF66}"/>
              </a:ext>
            </a:extLst>
          </p:cNvPr>
          <p:cNvSpPr>
            <a:spLocks noGrp="1"/>
          </p:cNvSpPr>
          <p:nvPr>
            <p:ph type="title"/>
          </p:nvPr>
        </p:nvSpPr>
        <p:spPr/>
        <p:txBody>
          <a:bodyPr anchor="b"/>
          <a:lstStyle/>
          <a:p>
            <a:r>
              <a:rPr lang="sv-SE" dirty="0"/>
              <a:t>NIS2-sektorer</a:t>
            </a:r>
            <a:r>
              <a:rPr lang="sv-SE" dirty="0">
                <a:solidFill>
                  <a:schemeClr val="bg1"/>
                </a:solidFill>
              </a:rPr>
              <a:t> som omfattas</a:t>
            </a:r>
          </a:p>
        </p:txBody>
      </p:sp>
      <p:sp>
        <p:nvSpPr>
          <p:cNvPr id="10" name="textruta 9">
            <a:extLst>
              <a:ext uri="{FF2B5EF4-FFF2-40B4-BE49-F238E27FC236}">
                <a16:creationId xmlns:a16="http://schemas.microsoft.com/office/drawing/2014/main" id="{684CBB59-029D-47F9-DABD-F8C7843DE712}"/>
              </a:ext>
            </a:extLst>
          </p:cNvPr>
          <p:cNvSpPr txBox="1"/>
          <p:nvPr/>
        </p:nvSpPr>
        <p:spPr>
          <a:xfrm>
            <a:off x="1789917" y="2265118"/>
            <a:ext cx="4458479" cy="3267561"/>
          </a:xfrm>
          <a:prstGeom prst="rect">
            <a:avLst/>
          </a:prstGeom>
          <a:noFill/>
        </p:spPr>
        <p:txBody>
          <a:bodyPr wrap="square" rtlCol="0">
            <a:spAutoFit/>
          </a:bodyPr>
          <a:lstStyle/>
          <a:p>
            <a:pPr marL="171450" indent="-171450">
              <a:spcAft>
                <a:spcPts val="100"/>
              </a:spcAft>
              <a:buFont typeface="Arial" panose="020B0604020202020204" pitchFamily="34" charset="0"/>
              <a:buChar char="•"/>
              <a:defRPr/>
            </a:pPr>
            <a:r>
              <a:rPr lang="sv-SE" dirty="0">
                <a:solidFill>
                  <a:schemeClr val="bg1"/>
                </a:solidFill>
                <a:latin typeface="Century Gothic"/>
              </a:rPr>
              <a:t>Energi</a:t>
            </a:r>
          </a:p>
          <a:p>
            <a:pPr marL="171450" indent="-171450">
              <a:spcAft>
                <a:spcPts val="100"/>
              </a:spcAft>
              <a:buFont typeface="Arial" panose="020B0604020202020204" pitchFamily="34" charset="0"/>
              <a:buChar char="•"/>
              <a:defRPr/>
            </a:pPr>
            <a:r>
              <a:rPr lang="sv-SE" dirty="0">
                <a:solidFill>
                  <a:schemeClr val="bg1"/>
                </a:solidFill>
                <a:latin typeface="Century Gothic"/>
              </a:rPr>
              <a:t>Transporter</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Bankverksamhet</a:t>
            </a:r>
          </a:p>
          <a:p>
            <a:pPr marL="171450" indent="-171450">
              <a:spcAft>
                <a:spcPts val="100"/>
              </a:spcAft>
              <a:buFont typeface="Arial" panose="020B0604020202020204" pitchFamily="34" charset="0"/>
              <a:buChar char="•"/>
              <a:defRPr/>
            </a:pPr>
            <a:r>
              <a:rPr lang="sv-SE" dirty="0">
                <a:solidFill>
                  <a:schemeClr val="bg1"/>
                </a:solidFill>
                <a:latin typeface="Century Gothic"/>
              </a:rPr>
              <a:t>Finansmarknads-infrastruktur</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Hälso- och sjukvårdssektorn</a:t>
            </a:r>
          </a:p>
          <a:p>
            <a:pPr marL="171450" indent="-171450">
              <a:spcAft>
                <a:spcPts val="100"/>
              </a:spcAft>
              <a:buFont typeface="Arial" panose="020B0604020202020204" pitchFamily="34" charset="0"/>
              <a:buChar char="•"/>
              <a:defRPr/>
            </a:pPr>
            <a:r>
              <a:rPr lang="sv-SE" dirty="0">
                <a:solidFill>
                  <a:schemeClr val="bg1"/>
                </a:solidFill>
                <a:latin typeface="Century Gothic"/>
              </a:rPr>
              <a:t>Dricksvatten</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Avloppsvatten</a:t>
            </a:r>
          </a:p>
          <a:p>
            <a:pPr marL="171450" indent="-171450">
              <a:spcAft>
                <a:spcPts val="100"/>
              </a:spcAft>
              <a:buFont typeface="Arial" panose="020B0604020202020204" pitchFamily="34" charset="0"/>
              <a:buChar char="•"/>
              <a:defRPr/>
            </a:pPr>
            <a:r>
              <a:rPr lang="sv-SE" dirty="0">
                <a:solidFill>
                  <a:schemeClr val="bg1"/>
                </a:solidFill>
                <a:latin typeface="Century Gothic"/>
              </a:rPr>
              <a:t>Digital infrastruktur</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Förvaltning av IKT-tjänster </a:t>
            </a:r>
          </a:p>
          <a:p>
            <a:pPr marL="171450" indent="-171450">
              <a:spcAft>
                <a:spcPts val="100"/>
              </a:spcAft>
              <a:buFont typeface="Arial" panose="020B0604020202020204" pitchFamily="34" charset="0"/>
              <a:buChar char="•"/>
              <a:defRPr/>
            </a:pPr>
            <a:r>
              <a:rPr lang="sv-SE" dirty="0">
                <a:solidFill>
                  <a:schemeClr val="bg1"/>
                </a:solidFill>
                <a:latin typeface="Century Gothic"/>
              </a:rPr>
              <a:t>Offentlig förvaltning</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Rymden</a:t>
            </a:r>
          </a:p>
        </p:txBody>
      </p:sp>
      <p:sp>
        <p:nvSpPr>
          <p:cNvPr id="8" name="textruta 7">
            <a:extLst>
              <a:ext uri="{FF2B5EF4-FFF2-40B4-BE49-F238E27FC236}">
                <a16:creationId xmlns:a16="http://schemas.microsoft.com/office/drawing/2014/main" id="{EFC92431-10B1-1293-6D06-8F84D929C50C}"/>
              </a:ext>
            </a:extLst>
          </p:cNvPr>
          <p:cNvSpPr txBox="1"/>
          <p:nvPr/>
        </p:nvSpPr>
        <p:spPr>
          <a:xfrm>
            <a:off x="6485301" y="2265118"/>
            <a:ext cx="4458479" cy="2662267"/>
          </a:xfrm>
          <a:prstGeom prst="rect">
            <a:avLst/>
          </a:prstGeom>
          <a:noFill/>
        </p:spPr>
        <p:txBody>
          <a:bodyPr wrap="square" rtlCol="0">
            <a:spAutoFit/>
          </a:bodyPr>
          <a:lstStyle/>
          <a:p>
            <a:pPr marL="171450" indent="-171450">
              <a:spcAft>
                <a:spcPts val="100"/>
              </a:spcAft>
              <a:buFont typeface="Arial" panose="020B0604020202020204" pitchFamily="34" charset="0"/>
              <a:buChar char="•"/>
              <a:defRPr/>
            </a:pPr>
            <a:r>
              <a:rPr lang="sv-SE" dirty="0">
                <a:solidFill>
                  <a:schemeClr val="bg1"/>
                </a:solidFill>
                <a:latin typeface="Century Gothic"/>
              </a:rPr>
              <a:t>Post- och budtjänster</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Avfallshantering</a:t>
            </a:r>
          </a:p>
          <a:p>
            <a:pPr marL="171450" indent="-171450">
              <a:spcAft>
                <a:spcPts val="100"/>
              </a:spcAft>
              <a:buFont typeface="Arial" panose="020B0604020202020204" pitchFamily="34" charset="0"/>
              <a:buChar char="•"/>
              <a:defRPr/>
            </a:pPr>
            <a:r>
              <a:rPr lang="sv-SE" dirty="0">
                <a:solidFill>
                  <a:schemeClr val="bg1"/>
                </a:solidFill>
                <a:latin typeface="Century Gothic"/>
              </a:rPr>
              <a:t>Tillverkning, produktion och distribution av kemikalier</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Produktion, bearbetning </a:t>
            </a:r>
            <a:r>
              <a:rPr kumimoji="0" lang="sv-SE" b="0" i="0" u="none" strike="noStrike" kern="1200" cap="none" spc="0" normalizeH="0" baseline="0" noProof="0" dirty="0" err="1">
                <a:ln>
                  <a:noFill/>
                </a:ln>
                <a:solidFill>
                  <a:schemeClr val="bg1"/>
                </a:solidFill>
                <a:effectLst/>
                <a:uLnTx/>
                <a:uFillTx/>
                <a:latin typeface="Century Gothic"/>
                <a:ea typeface="+mn-ea"/>
                <a:cs typeface="+mn-cs"/>
              </a:rPr>
              <a:t>oc</a:t>
            </a:r>
            <a:r>
              <a:rPr lang="sv-SE" dirty="0">
                <a:solidFill>
                  <a:schemeClr val="bg1"/>
                </a:solidFill>
                <a:latin typeface="Century Gothic"/>
              </a:rPr>
              <a:t>h distribution av livsmedel</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Tillverkning</a:t>
            </a:r>
          </a:p>
          <a:p>
            <a:pPr marL="171450" indent="-171450">
              <a:spcAft>
                <a:spcPts val="100"/>
              </a:spcAft>
              <a:buFont typeface="Arial" panose="020B0604020202020204" pitchFamily="34" charset="0"/>
              <a:buChar char="•"/>
              <a:defRPr/>
            </a:pPr>
            <a:r>
              <a:rPr lang="sv-SE" dirty="0">
                <a:solidFill>
                  <a:schemeClr val="bg1"/>
                </a:solidFill>
                <a:latin typeface="Century Gothic"/>
              </a:rPr>
              <a:t>Digitala leverantörer</a:t>
            </a:r>
          </a:p>
          <a:p>
            <a:pPr marL="171450" indent="-171450">
              <a:spcAft>
                <a:spcPts val="100"/>
              </a:spcAft>
              <a:buFont typeface="Arial" panose="020B0604020202020204" pitchFamily="34" charset="0"/>
              <a:buChar char="•"/>
              <a:defRPr/>
            </a:pPr>
            <a:r>
              <a:rPr kumimoji="0" lang="sv-SE" b="0" i="0" u="none" strike="noStrike" kern="1200" cap="none" spc="0" normalizeH="0" baseline="0" noProof="0" dirty="0">
                <a:ln>
                  <a:noFill/>
                </a:ln>
                <a:solidFill>
                  <a:schemeClr val="bg1"/>
                </a:solidFill>
                <a:effectLst/>
                <a:uLnTx/>
                <a:uFillTx/>
                <a:latin typeface="Century Gothic"/>
                <a:ea typeface="+mn-ea"/>
                <a:cs typeface="+mn-cs"/>
              </a:rPr>
              <a:t>Forskning</a:t>
            </a:r>
          </a:p>
        </p:txBody>
      </p:sp>
    </p:spTree>
    <p:extLst>
      <p:ext uri="{BB962C8B-B14F-4D97-AF65-F5344CB8AC3E}">
        <p14:creationId xmlns:p14="http://schemas.microsoft.com/office/powerpoint/2010/main" val="27990247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4139B-4A79-5C34-328A-65C4BB945880}"/>
              </a:ext>
            </a:extLst>
          </p:cNvPr>
          <p:cNvSpPr>
            <a:spLocks noGrp="1"/>
          </p:cNvSpPr>
          <p:nvPr>
            <p:ph type="title"/>
          </p:nvPr>
        </p:nvSpPr>
        <p:spPr>
          <a:xfrm>
            <a:off x="7174629" y="785136"/>
            <a:ext cx="4272305" cy="943824"/>
          </a:xfrm>
        </p:spPr>
        <p:txBody>
          <a:bodyPr/>
          <a:lstStyle/>
          <a:p>
            <a:r>
              <a:rPr lang="sv-SE" sz="3400" dirty="0"/>
              <a:t>Organisationen ska</a:t>
            </a:r>
          </a:p>
        </p:txBody>
      </p:sp>
      <p:sp>
        <p:nvSpPr>
          <p:cNvPr id="8" name="Platshållare för bild 7">
            <a:extLst>
              <a:ext uri="{FF2B5EF4-FFF2-40B4-BE49-F238E27FC236}">
                <a16:creationId xmlns:a16="http://schemas.microsoft.com/office/drawing/2014/main" id="{649ED30A-DD46-DC03-E04B-9495F8955FFE}"/>
              </a:ext>
              <a:ext uri="{C183D7F6-B498-43B3-948B-1728B52AA6E4}">
                <adec:decorative xmlns:adec="http://schemas.microsoft.com/office/drawing/2017/decorative" val="1"/>
              </a:ext>
            </a:extLst>
          </p:cNvPr>
          <p:cNvSpPr>
            <a:spLocks noGrp="1"/>
          </p:cNvSpPr>
          <p:nvPr>
            <p:ph type="pic" idx="1"/>
          </p:nvPr>
        </p:nvSpPr>
        <p:spPr/>
        <p:txBody>
          <a:bodyPr/>
          <a:lstStyle/>
          <a:p>
            <a:endParaRPr lang="sv-SE"/>
          </a:p>
        </p:txBody>
      </p:sp>
      <p:sp>
        <p:nvSpPr>
          <p:cNvPr id="4" name="Platshållare för text 3">
            <a:extLst>
              <a:ext uri="{FF2B5EF4-FFF2-40B4-BE49-F238E27FC236}">
                <a16:creationId xmlns:a16="http://schemas.microsoft.com/office/drawing/2014/main" id="{41E43D30-6C8E-6A1E-2276-6A6065AE49BB}"/>
              </a:ext>
            </a:extLst>
          </p:cNvPr>
          <p:cNvSpPr>
            <a:spLocks noGrp="1"/>
          </p:cNvSpPr>
          <p:nvPr>
            <p:ph type="body" sz="quarter" idx="10"/>
          </p:nvPr>
        </p:nvSpPr>
        <p:spPr>
          <a:xfrm>
            <a:off x="7174630" y="1902802"/>
            <a:ext cx="4492438" cy="3833813"/>
          </a:xfrm>
        </p:spPr>
        <p:txBody>
          <a:bodyPr/>
          <a:lstStyle/>
          <a:p>
            <a:pPr lvl="0" fontAlgn="base">
              <a:spcAft>
                <a:spcPct val="0"/>
              </a:spcAft>
            </a:pPr>
            <a:r>
              <a:rPr lang="sv-SE" altLang="sv-SE" dirty="0"/>
              <a:t>Identifiera och anmäla sig  </a:t>
            </a:r>
          </a:p>
          <a:p>
            <a:pPr lvl="0" fontAlgn="base">
              <a:spcAft>
                <a:spcPct val="0"/>
              </a:spcAft>
            </a:pPr>
            <a:r>
              <a:rPr lang="sv-SE" altLang="sv-SE" dirty="0"/>
              <a:t>Utbilda ledning och anställda</a:t>
            </a:r>
          </a:p>
          <a:p>
            <a:pPr lvl="0" fontAlgn="base">
              <a:spcAft>
                <a:spcPct val="0"/>
              </a:spcAft>
            </a:pPr>
            <a:r>
              <a:rPr lang="sv-SE" altLang="sv-SE" dirty="0"/>
              <a:t>Bedöma risk och införa säkerhetsåtgärder</a:t>
            </a:r>
          </a:p>
          <a:p>
            <a:pPr lvl="0" fontAlgn="base">
              <a:spcAft>
                <a:spcPct val="0"/>
              </a:spcAft>
            </a:pPr>
            <a:r>
              <a:rPr lang="sv-SE" altLang="sv-SE" dirty="0"/>
              <a:t>Rapportera in betydande incidenter  </a:t>
            </a:r>
          </a:p>
          <a:p>
            <a:endParaRPr lang="sv-SE" dirty="0"/>
          </a:p>
        </p:txBody>
      </p:sp>
      <p:pic>
        <p:nvPicPr>
          <p:cNvPr id="14" name="Platshållare för bild 7">
            <a:extLst>
              <a:ext uri="{FF2B5EF4-FFF2-40B4-BE49-F238E27FC236}">
                <a16:creationId xmlns:a16="http://schemas.microsoft.com/office/drawing/2014/main" id="{0C1D41C5-BF11-43C1-A123-42035E3DA0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62" y="13501"/>
            <a:ext cx="6099762" cy="6844499"/>
          </a:xfrm>
          <a:prstGeom prst="rect">
            <a:avLst/>
          </a:prstGeom>
          <a:solidFill>
            <a:srgbClr val="F7F7F7"/>
          </a:solidFill>
        </p:spPr>
      </p:pic>
      <p:sp>
        <p:nvSpPr>
          <p:cNvPr id="10" name="Platshållare för text 3">
            <a:extLst>
              <a:ext uri="{FF2B5EF4-FFF2-40B4-BE49-F238E27FC236}">
                <a16:creationId xmlns:a16="http://schemas.microsoft.com/office/drawing/2014/main" id="{4A4D5B73-8DAA-9E75-66AE-839BCD965466}"/>
              </a:ext>
              <a:ext uri="{C183D7F6-B498-43B3-948B-1728B52AA6E4}">
                <adec:decorative xmlns:adec="http://schemas.microsoft.com/office/drawing/2017/decorative" val="1"/>
              </a:ext>
            </a:extLst>
          </p:cNvPr>
          <p:cNvSpPr txBox="1">
            <a:spLocks/>
          </p:cNvSpPr>
          <p:nvPr/>
        </p:nvSpPr>
        <p:spPr>
          <a:xfrm>
            <a:off x="-3762" y="6304499"/>
            <a:ext cx="2374429" cy="540000"/>
          </a:xfrm>
          <a:prstGeom prst="rect">
            <a:avLst/>
          </a:prstGeom>
        </p:spPr>
        <p:txBody>
          <a:bodyPr vert="horz" lIns="180000" tIns="180000" rIns="180000" bIns="180000" rtlCol="0" anchor="ctr" anchorCtr="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dirty="0">
                <a:solidFill>
                  <a:schemeClr val="bg1"/>
                </a:solidFill>
                <a:latin typeface="+mn-lt"/>
              </a:rPr>
              <a:t>Foto: Plattform Stockholm</a:t>
            </a:r>
          </a:p>
        </p:txBody>
      </p:sp>
    </p:spTree>
    <p:extLst>
      <p:ext uri="{BB962C8B-B14F-4D97-AF65-F5344CB8AC3E}">
        <p14:creationId xmlns:p14="http://schemas.microsoft.com/office/powerpoint/2010/main" val="36222173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EFA1AA7-753E-06EA-2803-A65EEDB4EA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026F63A-7ED0-56FA-D1EB-3FCC1403B115}"/>
              </a:ext>
            </a:extLst>
          </p:cNvPr>
          <p:cNvSpPr>
            <a:spLocks noGrp="1"/>
          </p:cNvSpPr>
          <p:nvPr>
            <p:ph type="title"/>
          </p:nvPr>
        </p:nvSpPr>
        <p:spPr>
          <a:xfrm>
            <a:off x="6150564" y="1108423"/>
            <a:ext cx="5428616" cy="966397"/>
          </a:xfrm>
        </p:spPr>
        <p:txBody>
          <a:bodyPr/>
          <a:lstStyle/>
          <a:p>
            <a:r>
              <a:rPr lang="sv-SE" sz="3200" dirty="0"/>
              <a:t>Krav på säkerhetsåtgärder enligt NIS2-direktivet</a:t>
            </a:r>
            <a:endParaRPr lang="sv-SE" dirty="0"/>
          </a:p>
        </p:txBody>
      </p:sp>
      <p:sp>
        <p:nvSpPr>
          <p:cNvPr id="4" name="Platshållare för text 3">
            <a:extLst>
              <a:ext uri="{FF2B5EF4-FFF2-40B4-BE49-F238E27FC236}">
                <a16:creationId xmlns:a16="http://schemas.microsoft.com/office/drawing/2014/main" id="{4B5BFABF-ED59-45A8-AF26-74EB1DC9E87B}"/>
              </a:ext>
            </a:extLst>
          </p:cNvPr>
          <p:cNvSpPr>
            <a:spLocks noGrp="1"/>
          </p:cNvSpPr>
          <p:nvPr>
            <p:ph idx="1"/>
          </p:nvPr>
        </p:nvSpPr>
        <p:spPr>
          <a:xfrm>
            <a:off x="6150564" y="2265119"/>
            <a:ext cx="5428616" cy="3601527"/>
          </a:xfrm>
        </p:spPr>
        <p:txBody>
          <a:bodyPr/>
          <a:lstStyle/>
          <a:p>
            <a:pPr marL="0" indent="0">
              <a:buNone/>
            </a:pPr>
            <a:r>
              <a:rPr lang="sv-SE" sz="1800" dirty="0">
                <a:latin typeface="Century Gothic" panose="020B0502020202020204" pitchFamily="34" charset="0"/>
              </a:rPr>
              <a:t>Vidta åtgärder för att hantera risker som hotar säkerheten i nätverks- och informationssystem, till exempel:</a:t>
            </a:r>
          </a:p>
          <a:p>
            <a:pPr marL="285750" indent="-285750">
              <a:buFont typeface="Arial" panose="020B0604020202020204" pitchFamily="34" charset="0"/>
              <a:buChar char="•"/>
            </a:pPr>
            <a:r>
              <a:rPr lang="sv-SE" sz="1800" dirty="0">
                <a:latin typeface="Century Gothic" panose="020B0502020202020204" pitchFamily="34" charset="0"/>
              </a:rPr>
              <a:t>Riskanalys</a:t>
            </a:r>
          </a:p>
          <a:p>
            <a:pPr marL="285750" indent="-285750">
              <a:buFont typeface="Arial" panose="020B0604020202020204" pitchFamily="34" charset="0"/>
              <a:buChar char="•"/>
            </a:pPr>
            <a:r>
              <a:rPr lang="sv-SE" sz="1800" dirty="0">
                <a:latin typeface="Century Gothic" panose="020B0502020202020204" pitchFamily="34" charset="0"/>
              </a:rPr>
              <a:t>Kontinuitetshantering</a:t>
            </a:r>
          </a:p>
          <a:p>
            <a:pPr marL="285750" indent="-285750">
              <a:buFont typeface="Arial" panose="020B0604020202020204" pitchFamily="34" charset="0"/>
              <a:buChar char="•"/>
            </a:pPr>
            <a:r>
              <a:rPr lang="sv-SE" sz="1800" dirty="0">
                <a:latin typeface="Century Gothic" panose="020B0502020202020204" pitchFamily="34" charset="0"/>
              </a:rPr>
              <a:t>Säkerhet i leveranskedjan</a:t>
            </a:r>
          </a:p>
          <a:p>
            <a:pPr marL="285750" indent="-285750">
              <a:buFont typeface="Arial" panose="020B0604020202020204" pitchFamily="34" charset="0"/>
              <a:buChar char="•"/>
            </a:pPr>
            <a:r>
              <a:rPr lang="sv-SE" sz="1800" dirty="0">
                <a:latin typeface="Century Gothic" panose="020B0502020202020204" pitchFamily="34" charset="0"/>
              </a:rPr>
              <a:t>Tydligare ansvar för ledningen</a:t>
            </a:r>
          </a:p>
          <a:p>
            <a:endParaRPr lang="sv-SE" dirty="0"/>
          </a:p>
        </p:txBody>
      </p:sp>
    </p:spTree>
    <p:extLst>
      <p:ext uri="{BB962C8B-B14F-4D97-AF65-F5344CB8AC3E}">
        <p14:creationId xmlns:p14="http://schemas.microsoft.com/office/powerpoint/2010/main" val="402456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14">
            <a:extLst>
              <a:ext uri="{FF2B5EF4-FFF2-40B4-BE49-F238E27FC236}">
                <a16:creationId xmlns:a16="http://schemas.microsoft.com/office/drawing/2014/main" id="{D77D3843-7625-C58B-09C5-1A71D4F564F3}"/>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a:fillRect/>
          </a:stretch>
        </p:blipFill>
        <p:spPr>
          <a:xfrm>
            <a:off x="1" y="0"/>
            <a:ext cx="6096000" cy="6858000"/>
          </a:xfrm>
          <a:prstGeom prst="rect">
            <a:avLst/>
          </a:prstGeom>
        </p:spPr>
      </p:pic>
      <p:sp>
        <p:nvSpPr>
          <p:cNvPr id="2" name="Rubrik 1">
            <a:extLst>
              <a:ext uri="{FF2B5EF4-FFF2-40B4-BE49-F238E27FC236}">
                <a16:creationId xmlns:a16="http://schemas.microsoft.com/office/drawing/2014/main" id="{0384139B-4A79-5C34-328A-65C4BB945880}"/>
              </a:ext>
            </a:extLst>
          </p:cNvPr>
          <p:cNvSpPr>
            <a:spLocks noGrp="1"/>
          </p:cNvSpPr>
          <p:nvPr>
            <p:ph type="title"/>
          </p:nvPr>
        </p:nvSpPr>
        <p:spPr/>
        <p:txBody>
          <a:bodyPr anchor="b"/>
          <a:lstStyle/>
          <a:p>
            <a:r>
              <a:rPr lang="sv-SE" sz="3600" dirty="0">
                <a:solidFill>
                  <a:schemeClr val="bg1"/>
                </a:solidFill>
              </a:rPr>
              <a:t>Ledningens roll</a:t>
            </a:r>
          </a:p>
        </p:txBody>
      </p:sp>
      <p:sp>
        <p:nvSpPr>
          <p:cNvPr id="7" name="Platshållare för innehåll 6">
            <a:extLst>
              <a:ext uri="{FF2B5EF4-FFF2-40B4-BE49-F238E27FC236}">
                <a16:creationId xmlns:a16="http://schemas.microsoft.com/office/drawing/2014/main" id="{8740D762-4087-896C-5D53-D8E233731E28}"/>
              </a:ext>
            </a:extLst>
          </p:cNvPr>
          <p:cNvSpPr>
            <a:spLocks noGrp="1"/>
          </p:cNvSpPr>
          <p:nvPr>
            <p:ph type="body" sz="quarter" idx="10"/>
          </p:nvPr>
        </p:nvSpPr>
        <p:spPr/>
        <p:txBody>
          <a:bodyPr/>
          <a:lstStyle/>
          <a:p>
            <a:r>
              <a:rPr lang="sv-SE" dirty="0"/>
              <a:t>Ansvarar för säkerhetsåtgärder </a:t>
            </a:r>
          </a:p>
          <a:p>
            <a:r>
              <a:rPr lang="sv-SE" dirty="0"/>
              <a:t>Ska genomgå utbildning  </a:t>
            </a:r>
          </a:p>
          <a:p>
            <a:r>
              <a:rPr lang="sv-SE" dirty="0"/>
              <a:t>Kan ställas till svars för överträdelser  </a:t>
            </a:r>
          </a:p>
          <a:p>
            <a:pPr marL="0" indent="0">
              <a:buNone/>
            </a:pPr>
            <a:endParaRPr lang="sv-SE" dirty="0"/>
          </a:p>
        </p:txBody>
      </p:sp>
      <p:sp>
        <p:nvSpPr>
          <p:cNvPr id="11" name="Platshållare för text 3">
            <a:extLst>
              <a:ext uri="{FF2B5EF4-FFF2-40B4-BE49-F238E27FC236}">
                <a16:creationId xmlns:a16="http://schemas.microsoft.com/office/drawing/2014/main" id="{C915CBF3-FB7D-4A20-8084-823C792159D8}"/>
              </a:ext>
              <a:ext uri="{C183D7F6-B498-43B3-948B-1728B52AA6E4}">
                <adec:decorative xmlns:adec="http://schemas.microsoft.com/office/drawing/2017/decorative" val="1"/>
              </a:ext>
            </a:extLst>
          </p:cNvPr>
          <p:cNvSpPr txBox="1">
            <a:spLocks/>
          </p:cNvSpPr>
          <p:nvPr/>
        </p:nvSpPr>
        <p:spPr>
          <a:xfrm>
            <a:off x="171450"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dirty="0">
                <a:solidFill>
                  <a:schemeClr val="bg1"/>
                </a:solidFill>
                <a:latin typeface="+mn-lt"/>
              </a:rPr>
              <a:t>Foto: </a:t>
            </a:r>
            <a:r>
              <a:rPr lang="sv-SE" b="0" spc="0" dirty="0" err="1">
                <a:solidFill>
                  <a:schemeClr val="bg1"/>
                </a:solidFill>
                <a:latin typeface="+mn-lt"/>
              </a:rPr>
              <a:t>AdobeStock</a:t>
            </a:r>
            <a:endParaRPr lang="sv-SE" b="0" spc="0" dirty="0">
              <a:solidFill>
                <a:schemeClr val="bg1"/>
              </a:solidFill>
              <a:latin typeface="+mn-lt"/>
            </a:endParaRPr>
          </a:p>
        </p:txBody>
      </p:sp>
    </p:spTree>
    <p:extLst>
      <p:ext uri="{BB962C8B-B14F-4D97-AF65-F5344CB8AC3E}">
        <p14:creationId xmlns:p14="http://schemas.microsoft.com/office/powerpoint/2010/main" val="2651348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5F2DB-488C-45C8-9199-DE5D315EA155}"/>
              </a:ext>
            </a:extLst>
          </p:cNvPr>
          <p:cNvSpPr>
            <a:spLocks noGrp="1"/>
          </p:cNvSpPr>
          <p:nvPr>
            <p:ph type="title"/>
          </p:nvPr>
        </p:nvSpPr>
        <p:spPr/>
        <p:txBody>
          <a:bodyPr/>
          <a:lstStyle/>
          <a:p>
            <a:r>
              <a:rPr lang="sv-SE" dirty="0"/>
              <a:t>Fler som berörs - säkerhet i leveranskedjan </a:t>
            </a:r>
            <a:endParaRPr lang="sv-SE" dirty="0">
              <a:solidFill>
                <a:schemeClr val="bg1"/>
              </a:solidFill>
            </a:endParaRPr>
          </a:p>
        </p:txBody>
      </p:sp>
      <p:sp>
        <p:nvSpPr>
          <p:cNvPr id="3" name="Platshållare för text 2">
            <a:extLst>
              <a:ext uri="{FF2B5EF4-FFF2-40B4-BE49-F238E27FC236}">
                <a16:creationId xmlns:a16="http://schemas.microsoft.com/office/drawing/2014/main" id="{EF968E80-0140-44E5-9785-245D0A9E59C9}"/>
              </a:ext>
            </a:extLst>
          </p:cNvPr>
          <p:cNvSpPr>
            <a:spLocks noGrp="1"/>
          </p:cNvSpPr>
          <p:nvPr>
            <p:ph idx="1"/>
          </p:nvPr>
        </p:nvSpPr>
        <p:spPr/>
        <p:txBody>
          <a:bodyPr/>
          <a:lstStyle/>
          <a:p>
            <a:pPr fontAlgn="base"/>
            <a:r>
              <a:rPr lang="sv-SE" sz="2000" b="0" i="0" dirty="0">
                <a:solidFill>
                  <a:srgbClr val="FFFFFF"/>
                </a:solidFill>
                <a:effectLst/>
                <a:latin typeface="+mj-lt"/>
              </a:rPr>
              <a:t>Verksamhetsutövarens ansvar omfattar även leverantörer, exempelvis</a:t>
            </a:r>
          </a:p>
          <a:p>
            <a:pPr marL="800100" lvl="1" indent="-342900" fontAlgn="base"/>
            <a:r>
              <a:rPr lang="sv-SE" sz="1600" dirty="0">
                <a:solidFill>
                  <a:srgbClr val="FFFFFF"/>
                </a:solidFill>
              </a:rPr>
              <a:t>Krav på informations- och cybersäkerhetsarbete i leverantörsavtal</a:t>
            </a:r>
          </a:p>
          <a:p>
            <a:pPr marL="800100" lvl="1" indent="-342900" fontAlgn="base"/>
            <a:r>
              <a:rPr lang="sv-SE" sz="1600" dirty="0">
                <a:solidFill>
                  <a:srgbClr val="FFFFFF"/>
                </a:solidFill>
              </a:rPr>
              <a:t>Uppföljning av att avtalskraven uppfylls</a:t>
            </a:r>
          </a:p>
          <a:p>
            <a:pPr marL="800100" lvl="1" indent="-342900" fontAlgn="base"/>
            <a:r>
              <a:rPr lang="sv-SE" sz="1600" dirty="0">
                <a:solidFill>
                  <a:srgbClr val="FFFFFF"/>
                </a:solidFill>
              </a:rPr>
              <a:t>Överenskomna rutiner för samarbete vid incidenter och tillsyn</a:t>
            </a:r>
          </a:p>
          <a:p>
            <a:pPr marL="342900" indent="-342900" fontAlgn="base"/>
            <a:r>
              <a:rPr lang="sv-SE" sz="2000" dirty="0">
                <a:solidFill>
                  <a:srgbClr val="FFFFFF"/>
                </a:solidFill>
              </a:rPr>
              <a:t>Syftet är att säkerställa att leveranskedjan klarar de nödvändiga säkerhetskraven</a:t>
            </a:r>
          </a:p>
          <a:p>
            <a:endParaRPr lang="sv-SE" sz="2000" dirty="0">
              <a:latin typeface="+mj-lt"/>
            </a:endParaRPr>
          </a:p>
        </p:txBody>
      </p:sp>
    </p:spTree>
    <p:extLst>
      <p:ext uri="{BB962C8B-B14F-4D97-AF65-F5344CB8AC3E}">
        <p14:creationId xmlns:p14="http://schemas.microsoft.com/office/powerpoint/2010/main" val="13931804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A00A1-99FC-4F8A-CEC3-F5E64CF1604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4F02BD-2AB4-7149-C3B1-777A33C80AB7}"/>
              </a:ext>
            </a:extLst>
          </p:cNvPr>
          <p:cNvSpPr>
            <a:spLocks noGrp="1"/>
          </p:cNvSpPr>
          <p:nvPr>
            <p:ph type="title"/>
          </p:nvPr>
        </p:nvSpPr>
        <p:spPr>
          <a:xfrm>
            <a:off x="837397" y="479892"/>
            <a:ext cx="10517206" cy="516224"/>
          </a:xfrm>
        </p:spPr>
        <p:txBody>
          <a:bodyPr/>
          <a:lstStyle/>
          <a:p>
            <a:pPr algn="ctr"/>
            <a:r>
              <a:rPr lang="sv-SE" dirty="0"/>
              <a:t>Krav på incidentrapportering</a:t>
            </a:r>
          </a:p>
        </p:txBody>
      </p:sp>
      <p:grpSp>
        <p:nvGrpSpPr>
          <p:cNvPr id="7" name="Bild 7">
            <a:extLst>
              <a:ext uri="{FF2B5EF4-FFF2-40B4-BE49-F238E27FC236}">
                <a16:creationId xmlns:a16="http://schemas.microsoft.com/office/drawing/2014/main" id="{F6DBBBEE-F481-0B2A-0F37-1B4EBB9F63EF}"/>
              </a:ext>
              <a:ext uri="{C183D7F6-B498-43B3-948B-1728B52AA6E4}">
                <adec:decorative xmlns:adec="http://schemas.microsoft.com/office/drawing/2017/decorative" val="1"/>
              </a:ext>
            </a:extLst>
          </p:cNvPr>
          <p:cNvGrpSpPr/>
          <p:nvPr/>
        </p:nvGrpSpPr>
        <p:grpSpPr>
          <a:xfrm>
            <a:off x="2416097" y="4442725"/>
            <a:ext cx="7359806" cy="1447316"/>
            <a:chOff x="6200120" y="1100601"/>
            <a:chExt cx="5321905" cy="1892905"/>
          </a:xfrm>
          <a:solidFill>
            <a:srgbClr val="F8D6C7"/>
          </a:solidFill>
        </p:grpSpPr>
        <p:sp>
          <p:nvSpPr>
            <p:cNvPr id="8" name="Frihandsfigur 7">
              <a:extLst>
                <a:ext uri="{FF2B5EF4-FFF2-40B4-BE49-F238E27FC236}">
                  <a16:creationId xmlns:a16="http://schemas.microsoft.com/office/drawing/2014/main" id="{9463C9ED-CA64-F5AA-B058-9B4A9C2180E1}"/>
                </a:ext>
              </a:extLst>
            </p:cNvPr>
            <p:cNvSpPr/>
            <p:nvPr/>
          </p:nvSpPr>
          <p:spPr>
            <a:xfrm>
              <a:off x="6200120" y="1100601"/>
              <a:ext cx="5321905" cy="1710518"/>
            </a:xfrm>
            <a:custGeom>
              <a:avLst/>
              <a:gdLst>
                <a:gd name="connsiteX0" fmla="*/ 5278580 w 5321905"/>
                <a:gd name="connsiteY0" fmla="*/ 1710519 h 1710519"/>
                <a:gd name="connsiteX1" fmla="*/ 43326 w 5321905"/>
                <a:gd name="connsiteY1" fmla="*/ 1710519 h 1710519"/>
                <a:gd name="connsiteX2" fmla="*/ 0 w 5321905"/>
                <a:gd name="connsiteY2" fmla="*/ 1645299 h 1710519"/>
                <a:gd name="connsiteX3" fmla="*/ 0 w 5321905"/>
                <a:gd name="connsiteY3" fmla="*/ 51946 h 1710519"/>
                <a:gd name="connsiteX4" fmla="*/ 43326 w 5321905"/>
                <a:gd name="connsiteY4" fmla="*/ 0 h 1710519"/>
                <a:gd name="connsiteX5" fmla="*/ 5278580 w 5321905"/>
                <a:gd name="connsiteY5" fmla="*/ 0 h 1710519"/>
                <a:gd name="connsiteX6" fmla="*/ 5321906 w 5321905"/>
                <a:gd name="connsiteY6" fmla="*/ 51946 h 1710519"/>
                <a:gd name="connsiteX7" fmla="*/ 5321906 w 5321905"/>
                <a:gd name="connsiteY7" fmla="*/ 1659339 h 1710519"/>
                <a:gd name="connsiteX8" fmla="*/ 5278580 w 5321905"/>
                <a:gd name="connsiteY8" fmla="*/ 1710519 h 17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5" h="1710519">
                  <a:moveTo>
                    <a:pt x="5278580" y="1710519"/>
                  </a:moveTo>
                  <a:lnTo>
                    <a:pt x="43326" y="1710519"/>
                  </a:lnTo>
                  <a:cubicBezTo>
                    <a:pt x="19369" y="1710519"/>
                    <a:pt x="0" y="1674016"/>
                    <a:pt x="0" y="1645299"/>
                  </a:cubicBezTo>
                  <a:lnTo>
                    <a:pt x="0" y="51946"/>
                  </a:lnTo>
                  <a:cubicBezTo>
                    <a:pt x="0" y="23229"/>
                    <a:pt x="19369" y="0"/>
                    <a:pt x="43326" y="0"/>
                  </a:cubicBezTo>
                  <a:lnTo>
                    <a:pt x="5278580" y="0"/>
                  </a:lnTo>
                  <a:cubicBezTo>
                    <a:pt x="5302537" y="0"/>
                    <a:pt x="5321906" y="23229"/>
                    <a:pt x="5321906" y="51946"/>
                  </a:cubicBezTo>
                  <a:lnTo>
                    <a:pt x="5321906" y="1659339"/>
                  </a:lnTo>
                  <a:cubicBezTo>
                    <a:pt x="5321906" y="1688056"/>
                    <a:pt x="5302537" y="1710519"/>
                    <a:pt x="5278580" y="1710519"/>
                  </a:cubicBezTo>
                  <a:close/>
                </a:path>
              </a:pathLst>
            </a:custGeom>
            <a:grpFill/>
            <a:ln w="0" cap="flat">
              <a:noFill/>
              <a:prstDash val="solid"/>
              <a:miter/>
            </a:ln>
          </p:spPr>
          <p:txBody>
            <a:bodyPr lIns="180000" tIns="360000" rIns="180000" bIns="234000" rtlCol="0" anchor="t" anchorCtr="0"/>
            <a:lstStyle/>
            <a:p>
              <a:r>
                <a:rPr lang="sv-SE" sz="1500" b="1" dirty="0">
                  <a:latin typeface="Century Gothic" panose="020B0502020202020204" pitchFamily="34" charset="0"/>
                </a:rPr>
                <a:t>När</a:t>
              </a:r>
            </a:p>
            <a:p>
              <a:r>
                <a:rPr lang="sv-SE" sz="1500" dirty="0">
                  <a:latin typeface="Century Gothic" panose="020B0502020202020204" pitchFamily="34" charset="0"/>
                </a:rPr>
                <a:t>En tidig varning inom 24 timmar, en incident-anmälan med uppdaterad information inom 72 timmar och en slutrapport inom 1 månad.</a:t>
              </a:r>
            </a:p>
          </p:txBody>
        </p:sp>
        <p:sp>
          <p:nvSpPr>
            <p:cNvPr id="9" name="Frihandsfigur 8">
              <a:extLst>
                <a:ext uri="{FF2B5EF4-FFF2-40B4-BE49-F238E27FC236}">
                  <a16:creationId xmlns:a16="http://schemas.microsoft.com/office/drawing/2014/main" id="{E727B822-71D9-02EC-DAB4-1BBD34C3D15C}"/>
                </a:ext>
              </a:extLst>
            </p:cNvPr>
            <p:cNvSpPr/>
            <p:nvPr/>
          </p:nvSpPr>
          <p:spPr>
            <a:xfrm>
              <a:off x="8661775" y="2802441"/>
              <a:ext cx="398595" cy="191065"/>
            </a:xfrm>
            <a:custGeom>
              <a:avLst/>
              <a:gdLst>
                <a:gd name="connsiteX0" fmla="*/ 199298 w 398595"/>
                <a:gd name="connsiteY0" fmla="*/ 0 h 191064"/>
                <a:gd name="connsiteX1" fmla="*/ 398595 w 398595"/>
                <a:gd name="connsiteY1" fmla="*/ 0 h 191064"/>
                <a:gd name="connsiteX2" fmla="*/ 298946 w 398595"/>
                <a:gd name="connsiteY2" fmla="*/ 95596 h 191064"/>
                <a:gd name="connsiteX3" fmla="*/ 199298 w 398595"/>
                <a:gd name="connsiteY3" fmla="*/ 191065 h 191064"/>
                <a:gd name="connsiteX4" fmla="*/ 99649 w 398595"/>
                <a:gd name="connsiteY4" fmla="*/ 95596 h 191064"/>
                <a:gd name="connsiteX5" fmla="*/ 0 w 398595"/>
                <a:gd name="connsiteY5" fmla="*/ 0 h 191064"/>
                <a:gd name="connsiteX6" fmla="*/ 199298 w 398595"/>
                <a:gd name="connsiteY6" fmla="*/ 0 h 1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91064">
                  <a:moveTo>
                    <a:pt x="199298" y="0"/>
                  </a:moveTo>
                  <a:lnTo>
                    <a:pt x="398595" y="0"/>
                  </a:lnTo>
                  <a:lnTo>
                    <a:pt x="298946" y="95596"/>
                  </a:lnTo>
                  <a:lnTo>
                    <a:pt x="199298" y="191065"/>
                  </a:lnTo>
                  <a:lnTo>
                    <a:pt x="99649" y="95596"/>
                  </a:lnTo>
                  <a:lnTo>
                    <a:pt x="0" y="0"/>
                  </a:lnTo>
                  <a:lnTo>
                    <a:pt x="199298" y="0"/>
                  </a:lnTo>
                  <a:close/>
                </a:path>
              </a:pathLst>
            </a:custGeom>
            <a:grpFill/>
            <a:ln w="0" cap="flat">
              <a:noFill/>
              <a:prstDash val="solid"/>
              <a:miter/>
            </a:ln>
          </p:spPr>
          <p:txBody>
            <a:bodyPr rtlCol="0" anchor="ctr"/>
            <a:lstStyle/>
            <a:p>
              <a:endParaRPr lang="sv-SE"/>
            </a:p>
          </p:txBody>
        </p:sp>
      </p:grpSp>
      <p:grpSp>
        <p:nvGrpSpPr>
          <p:cNvPr id="10" name="Bild 7">
            <a:extLst>
              <a:ext uri="{FF2B5EF4-FFF2-40B4-BE49-F238E27FC236}">
                <a16:creationId xmlns:a16="http://schemas.microsoft.com/office/drawing/2014/main" id="{5E115693-BB04-F3F6-4594-0DA70569C29F}"/>
              </a:ext>
              <a:ext uri="{C183D7F6-B498-43B3-948B-1728B52AA6E4}">
                <adec:decorative xmlns:adec="http://schemas.microsoft.com/office/drawing/2017/decorative" val="1"/>
              </a:ext>
            </a:extLst>
          </p:cNvPr>
          <p:cNvGrpSpPr/>
          <p:nvPr/>
        </p:nvGrpSpPr>
        <p:grpSpPr>
          <a:xfrm>
            <a:off x="2416097" y="2686953"/>
            <a:ext cx="7359806" cy="2107956"/>
            <a:chOff x="6200120" y="822834"/>
            <a:chExt cx="5321905" cy="2334560"/>
          </a:xfrm>
          <a:solidFill>
            <a:srgbClr val="F0AB92"/>
          </a:solidFill>
        </p:grpSpPr>
        <p:sp>
          <p:nvSpPr>
            <p:cNvPr id="11" name="Frihandsfigur 10">
              <a:extLst>
                <a:ext uri="{FF2B5EF4-FFF2-40B4-BE49-F238E27FC236}">
                  <a16:creationId xmlns:a16="http://schemas.microsoft.com/office/drawing/2014/main" id="{5D387AC4-394E-5BA8-9905-E2244B2FBA69}"/>
                </a:ext>
              </a:extLst>
            </p:cNvPr>
            <p:cNvSpPr/>
            <p:nvPr/>
          </p:nvSpPr>
          <p:spPr>
            <a:xfrm>
              <a:off x="6200120" y="822834"/>
              <a:ext cx="5321905" cy="2144278"/>
            </a:xfrm>
            <a:custGeom>
              <a:avLst/>
              <a:gdLst>
                <a:gd name="connsiteX0" fmla="*/ 5278580 w 5321905"/>
                <a:gd name="connsiteY0" fmla="*/ 1710519 h 1710519"/>
                <a:gd name="connsiteX1" fmla="*/ 43326 w 5321905"/>
                <a:gd name="connsiteY1" fmla="*/ 1710519 h 1710519"/>
                <a:gd name="connsiteX2" fmla="*/ 0 w 5321905"/>
                <a:gd name="connsiteY2" fmla="*/ 1645299 h 1710519"/>
                <a:gd name="connsiteX3" fmla="*/ 0 w 5321905"/>
                <a:gd name="connsiteY3" fmla="*/ 51946 h 1710519"/>
                <a:gd name="connsiteX4" fmla="*/ 43326 w 5321905"/>
                <a:gd name="connsiteY4" fmla="*/ 0 h 1710519"/>
                <a:gd name="connsiteX5" fmla="*/ 5278580 w 5321905"/>
                <a:gd name="connsiteY5" fmla="*/ 0 h 1710519"/>
                <a:gd name="connsiteX6" fmla="*/ 5321906 w 5321905"/>
                <a:gd name="connsiteY6" fmla="*/ 51946 h 1710519"/>
                <a:gd name="connsiteX7" fmla="*/ 5321906 w 5321905"/>
                <a:gd name="connsiteY7" fmla="*/ 1659339 h 1710519"/>
                <a:gd name="connsiteX8" fmla="*/ 5278580 w 5321905"/>
                <a:gd name="connsiteY8" fmla="*/ 1710519 h 17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5" h="1710519">
                  <a:moveTo>
                    <a:pt x="5278580" y="1710519"/>
                  </a:moveTo>
                  <a:lnTo>
                    <a:pt x="43326" y="1710519"/>
                  </a:lnTo>
                  <a:cubicBezTo>
                    <a:pt x="19369" y="1710519"/>
                    <a:pt x="0" y="1674016"/>
                    <a:pt x="0" y="1645299"/>
                  </a:cubicBezTo>
                  <a:lnTo>
                    <a:pt x="0" y="51946"/>
                  </a:lnTo>
                  <a:cubicBezTo>
                    <a:pt x="0" y="23229"/>
                    <a:pt x="19369" y="0"/>
                    <a:pt x="43326" y="0"/>
                  </a:cubicBezTo>
                  <a:lnTo>
                    <a:pt x="5278580" y="0"/>
                  </a:lnTo>
                  <a:cubicBezTo>
                    <a:pt x="5302537" y="0"/>
                    <a:pt x="5321906" y="23229"/>
                    <a:pt x="5321906" y="51946"/>
                  </a:cubicBezTo>
                  <a:lnTo>
                    <a:pt x="5321906" y="1659339"/>
                  </a:lnTo>
                  <a:cubicBezTo>
                    <a:pt x="5321906" y="1688056"/>
                    <a:pt x="5302537" y="1710519"/>
                    <a:pt x="5278580" y="1710519"/>
                  </a:cubicBezTo>
                  <a:close/>
                </a:path>
              </a:pathLst>
            </a:custGeom>
            <a:grpFill/>
            <a:ln w="0" cap="flat">
              <a:noFill/>
              <a:prstDash val="solid"/>
              <a:miter/>
            </a:ln>
          </p:spPr>
          <p:txBody>
            <a:bodyPr lIns="180000" rIns="540000" bIns="216000" rtlCol="0" anchor="b" anchorCtr="0"/>
            <a:lstStyle/>
            <a:p>
              <a:r>
                <a:rPr lang="sv-SE" sz="1500" b="1" dirty="0">
                  <a:latin typeface="Century Gothic" panose="020B0502020202020204" pitchFamily="34" charset="0"/>
                </a:rPr>
                <a:t>Tröskelvärden</a:t>
              </a:r>
            </a:p>
            <a:p>
              <a:pPr marL="144000" indent="-144000">
                <a:spcAft>
                  <a:spcPts val="600"/>
                </a:spcAft>
                <a:buFont typeface="Arial" panose="020B0604020202020204" pitchFamily="34" charset="0"/>
                <a:buChar char="•"/>
              </a:pPr>
              <a:r>
                <a:rPr lang="sv-SE" sz="1500" dirty="0">
                  <a:latin typeface="Century Gothic" panose="020B0502020202020204" pitchFamily="34" charset="0"/>
                </a:rPr>
                <a:t>Den har orsakat eller kan orsaka allvarliga driftsstörningar eller ekonomiska förluster.</a:t>
              </a:r>
            </a:p>
            <a:p>
              <a:pPr marL="144000" indent="-144000">
                <a:buFont typeface="Arial" panose="020B0604020202020204" pitchFamily="34" charset="0"/>
                <a:buChar char="•"/>
              </a:pPr>
              <a:r>
                <a:rPr lang="sv-SE" sz="1500" dirty="0">
                  <a:latin typeface="Century Gothic" panose="020B0502020202020204" pitchFamily="34" charset="0"/>
                </a:rPr>
                <a:t>Den har påverkat eller kan påverka andra fysiska eller juridiska personer genom att vålla betydande skada.</a:t>
              </a:r>
            </a:p>
          </p:txBody>
        </p:sp>
        <p:sp>
          <p:nvSpPr>
            <p:cNvPr id="12" name="Frihandsfigur 11">
              <a:extLst>
                <a:ext uri="{FF2B5EF4-FFF2-40B4-BE49-F238E27FC236}">
                  <a16:creationId xmlns:a16="http://schemas.microsoft.com/office/drawing/2014/main" id="{603E068A-B506-EBCE-57D3-F59C67B77EC9}"/>
                </a:ext>
              </a:extLst>
            </p:cNvPr>
            <p:cNvSpPr/>
            <p:nvPr/>
          </p:nvSpPr>
          <p:spPr>
            <a:xfrm>
              <a:off x="8661775" y="2966330"/>
              <a:ext cx="398595" cy="191064"/>
            </a:xfrm>
            <a:custGeom>
              <a:avLst/>
              <a:gdLst>
                <a:gd name="connsiteX0" fmla="*/ 199298 w 398595"/>
                <a:gd name="connsiteY0" fmla="*/ 0 h 191064"/>
                <a:gd name="connsiteX1" fmla="*/ 398595 w 398595"/>
                <a:gd name="connsiteY1" fmla="*/ 0 h 191064"/>
                <a:gd name="connsiteX2" fmla="*/ 298946 w 398595"/>
                <a:gd name="connsiteY2" fmla="*/ 95596 h 191064"/>
                <a:gd name="connsiteX3" fmla="*/ 199298 w 398595"/>
                <a:gd name="connsiteY3" fmla="*/ 191065 h 191064"/>
                <a:gd name="connsiteX4" fmla="*/ 99649 w 398595"/>
                <a:gd name="connsiteY4" fmla="*/ 95596 h 191064"/>
                <a:gd name="connsiteX5" fmla="*/ 0 w 398595"/>
                <a:gd name="connsiteY5" fmla="*/ 0 h 191064"/>
                <a:gd name="connsiteX6" fmla="*/ 199298 w 398595"/>
                <a:gd name="connsiteY6" fmla="*/ 0 h 1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91064">
                  <a:moveTo>
                    <a:pt x="199298" y="0"/>
                  </a:moveTo>
                  <a:lnTo>
                    <a:pt x="398595" y="0"/>
                  </a:lnTo>
                  <a:lnTo>
                    <a:pt x="298946" y="95596"/>
                  </a:lnTo>
                  <a:lnTo>
                    <a:pt x="199298" y="191065"/>
                  </a:lnTo>
                  <a:lnTo>
                    <a:pt x="99649" y="95596"/>
                  </a:lnTo>
                  <a:lnTo>
                    <a:pt x="0" y="0"/>
                  </a:lnTo>
                  <a:lnTo>
                    <a:pt x="199298" y="0"/>
                  </a:lnTo>
                  <a:close/>
                </a:path>
              </a:pathLst>
            </a:custGeom>
            <a:grpFill/>
            <a:ln w="0" cap="flat">
              <a:noFill/>
              <a:prstDash val="solid"/>
              <a:miter/>
            </a:ln>
          </p:spPr>
          <p:txBody>
            <a:bodyPr rtlCol="0" anchor="ctr"/>
            <a:lstStyle/>
            <a:p>
              <a:endParaRPr lang="sv-SE"/>
            </a:p>
          </p:txBody>
        </p:sp>
      </p:grpSp>
      <p:grpSp>
        <p:nvGrpSpPr>
          <p:cNvPr id="14" name="Bild 7">
            <a:extLst>
              <a:ext uri="{FF2B5EF4-FFF2-40B4-BE49-F238E27FC236}">
                <a16:creationId xmlns:a16="http://schemas.microsoft.com/office/drawing/2014/main" id="{1FAECA4F-09CB-6D48-A7F6-BAEB76A3381D}"/>
              </a:ext>
              <a:ext uri="{C183D7F6-B498-43B3-948B-1728B52AA6E4}">
                <adec:decorative xmlns:adec="http://schemas.microsoft.com/office/drawing/2017/decorative" val="1"/>
              </a:ext>
            </a:extLst>
          </p:cNvPr>
          <p:cNvGrpSpPr/>
          <p:nvPr/>
        </p:nvGrpSpPr>
        <p:grpSpPr>
          <a:xfrm>
            <a:off x="2416097" y="1298661"/>
            <a:ext cx="7359806" cy="1901563"/>
            <a:chOff x="6200120" y="1286032"/>
            <a:chExt cx="5321905" cy="1901563"/>
          </a:xfrm>
          <a:solidFill>
            <a:srgbClr val="E67C5E"/>
          </a:solidFill>
        </p:grpSpPr>
        <p:sp>
          <p:nvSpPr>
            <p:cNvPr id="15" name="Frihandsfigur 14">
              <a:extLst>
                <a:ext uri="{FF2B5EF4-FFF2-40B4-BE49-F238E27FC236}">
                  <a16:creationId xmlns:a16="http://schemas.microsoft.com/office/drawing/2014/main" id="{0107234E-C871-A8C8-AD7D-5CC530F40A85}"/>
                </a:ext>
              </a:extLst>
            </p:cNvPr>
            <p:cNvSpPr/>
            <p:nvPr/>
          </p:nvSpPr>
          <p:spPr>
            <a:xfrm>
              <a:off x="6200120" y="1286032"/>
              <a:ext cx="5321905" cy="1710519"/>
            </a:xfrm>
            <a:custGeom>
              <a:avLst/>
              <a:gdLst>
                <a:gd name="connsiteX0" fmla="*/ 5278580 w 5321905"/>
                <a:gd name="connsiteY0" fmla="*/ 1710519 h 1710519"/>
                <a:gd name="connsiteX1" fmla="*/ 43326 w 5321905"/>
                <a:gd name="connsiteY1" fmla="*/ 1710519 h 1710519"/>
                <a:gd name="connsiteX2" fmla="*/ 0 w 5321905"/>
                <a:gd name="connsiteY2" fmla="*/ 1645299 h 1710519"/>
                <a:gd name="connsiteX3" fmla="*/ 0 w 5321905"/>
                <a:gd name="connsiteY3" fmla="*/ 51946 h 1710519"/>
                <a:gd name="connsiteX4" fmla="*/ 43326 w 5321905"/>
                <a:gd name="connsiteY4" fmla="*/ 0 h 1710519"/>
                <a:gd name="connsiteX5" fmla="*/ 5278580 w 5321905"/>
                <a:gd name="connsiteY5" fmla="*/ 0 h 1710519"/>
                <a:gd name="connsiteX6" fmla="*/ 5321906 w 5321905"/>
                <a:gd name="connsiteY6" fmla="*/ 51946 h 1710519"/>
                <a:gd name="connsiteX7" fmla="*/ 5321906 w 5321905"/>
                <a:gd name="connsiteY7" fmla="*/ 1659339 h 1710519"/>
                <a:gd name="connsiteX8" fmla="*/ 5278580 w 5321905"/>
                <a:gd name="connsiteY8" fmla="*/ 1710519 h 171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5" h="1710519">
                  <a:moveTo>
                    <a:pt x="5278580" y="1710519"/>
                  </a:moveTo>
                  <a:lnTo>
                    <a:pt x="43326" y="1710519"/>
                  </a:lnTo>
                  <a:cubicBezTo>
                    <a:pt x="19369" y="1710519"/>
                    <a:pt x="0" y="1674016"/>
                    <a:pt x="0" y="1645299"/>
                  </a:cubicBezTo>
                  <a:lnTo>
                    <a:pt x="0" y="51946"/>
                  </a:lnTo>
                  <a:cubicBezTo>
                    <a:pt x="0" y="23229"/>
                    <a:pt x="19369" y="0"/>
                    <a:pt x="43326" y="0"/>
                  </a:cubicBezTo>
                  <a:lnTo>
                    <a:pt x="5278580" y="0"/>
                  </a:lnTo>
                  <a:cubicBezTo>
                    <a:pt x="5302537" y="0"/>
                    <a:pt x="5321906" y="23229"/>
                    <a:pt x="5321906" y="51946"/>
                  </a:cubicBezTo>
                  <a:lnTo>
                    <a:pt x="5321906" y="1659339"/>
                  </a:lnTo>
                  <a:cubicBezTo>
                    <a:pt x="5321906" y="1688056"/>
                    <a:pt x="5302537" y="1710519"/>
                    <a:pt x="5278580" y="1710519"/>
                  </a:cubicBezTo>
                  <a:close/>
                </a:path>
              </a:pathLst>
            </a:custGeom>
            <a:grpFill/>
            <a:ln w="0" cap="flat">
              <a:noFill/>
              <a:prstDash val="solid"/>
              <a:miter/>
            </a:ln>
          </p:spPr>
          <p:txBody>
            <a:bodyPr lIns="180000" tIns="612000" rIns="936000" bIns="234000" rtlCol="0" anchor="t" anchorCtr="0"/>
            <a:lstStyle/>
            <a:p>
              <a:r>
                <a:rPr lang="sv-SE" sz="1500" b="1" dirty="0">
                  <a:latin typeface="Century Gothic" panose="020B0502020202020204" pitchFamily="34" charset="0"/>
                </a:rPr>
                <a:t>Typ</a:t>
              </a:r>
            </a:p>
            <a:p>
              <a:r>
                <a:rPr lang="sv-SE" sz="1500" dirty="0">
                  <a:latin typeface="Century Gothic" panose="020B0502020202020204" pitchFamily="34" charset="0"/>
                </a:rPr>
                <a:t>Incidenter som har eller kan ha en betydande inverkan på tillhandahållandet av tjänster.</a:t>
              </a:r>
            </a:p>
          </p:txBody>
        </p:sp>
        <p:sp>
          <p:nvSpPr>
            <p:cNvPr id="16" name="Frihandsfigur 15">
              <a:extLst>
                <a:ext uri="{FF2B5EF4-FFF2-40B4-BE49-F238E27FC236}">
                  <a16:creationId xmlns:a16="http://schemas.microsoft.com/office/drawing/2014/main" id="{8937B471-D71D-EA91-8BA0-58921E16DA46}"/>
                </a:ext>
              </a:extLst>
            </p:cNvPr>
            <p:cNvSpPr/>
            <p:nvPr/>
          </p:nvSpPr>
          <p:spPr>
            <a:xfrm>
              <a:off x="8661775" y="2996531"/>
              <a:ext cx="398595" cy="191064"/>
            </a:xfrm>
            <a:custGeom>
              <a:avLst/>
              <a:gdLst>
                <a:gd name="connsiteX0" fmla="*/ 199298 w 398595"/>
                <a:gd name="connsiteY0" fmla="*/ 0 h 191064"/>
                <a:gd name="connsiteX1" fmla="*/ 398595 w 398595"/>
                <a:gd name="connsiteY1" fmla="*/ 0 h 191064"/>
                <a:gd name="connsiteX2" fmla="*/ 298946 w 398595"/>
                <a:gd name="connsiteY2" fmla="*/ 95596 h 191064"/>
                <a:gd name="connsiteX3" fmla="*/ 199298 w 398595"/>
                <a:gd name="connsiteY3" fmla="*/ 191065 h 191064"/>
                <a:gd name="connsiteX4" fmla="*/ 99649 w 398595"/>
                <a:gd name="connsiteY4" fmla="*/ 95596 h 191064"/>
                <a:gd name="connsiteX5" fmla="*/ 0 w 398595"/>
                <a:gd name="connsiteY5" fmla="*/ 0 h 191064"/>
                <a:gd name="connsiteX6" fmla="*/ 199298 w 398595"/>
                <a:gd name="connsiteY6" fmla="*/ 0 h 19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91064">
                  <a:moveTo>
                    <a:pt x="199298" y="0"/>
                  </a:moveTo>
                  <a:lnTo>
                    <a:pt x="398595" y="0"/>
                  </a:lnTo>
                  <a:lnTo>
                    <a:pt x="298946" y="95596"/>
                  </a:lnTo>
                  <a:lnTo>
                    <a:pt x="199298" y="191065"/>
                  </a:lnTo>
                  <a:lnTo>
                    <a:pt x="99649" y="95596"/>
                  </a:lnTo>
                  <a:lnTo>
                    <a:pt x="0" y="0"/>
                  </a:lnTo>
                  <a:lnTo>
                    <a:pt x="199298" y="0"/>
                  </a:lnTo>
                  <a:close/>
                </a:path>
              </a:pathLst>
            </a:custGeom>
            <a:grpFill/>
            <a:ln w="0" cap="flat">
              <a:noFill/>
              <a:prstDash val="solid"/>
              <a:miter/>
            </a:ln>
          </p:spPr>
          <p:txBody>
            <a:bodyPr tIns="576000" rtlCol="0" anchor="t" anchorCtr="0"/>
            <a:lstStyle/>
            <a:p>
              <a:endParaRPr lang="sv-SE" dirty="0"/>
            </a:p>
          </p:txBody>
        </p:sp>
      </p:grpSp>
      <p:grpSp>
        <p:nvGrpSpPr>
          <p:cNvPr id="20" name="Bild 8">
            <a:extLst>
              <a:ext uri="{FF2B5EF4-FFF2-40B4-BE49-F238E27FC236}">
                <a16:creationId xmlns:a16="http://schemas.microsoft.com/office/drawing/2014/main" id="{C75A8CEC-1EA9-9845-B4BA-B2DA6D99C250}"/>
              </a:ext>
              <a:ext uri="{C183D7F6-B498-43B3-948B-1728B52AA6E4}">
                <adec:decorative xmlns:adec="http://schemas.microsoft.com/office/drawing/2017/decorative" val="1"/>
              </a:ext>
            </a:extLst>
          </p:cNvPr>
          <p:cNvGrpSpPr/>
          <p:nvPr/>
        </p:nvGrpSpPr>
        <p:grpSpPr>
          <a:xfrm>
            <a:off x="2416097" y="1300174"/>
            <a:ext cx="7359806" cy="653697"/>
            <a:chOff x="6211955" y="1270947"/>
            <a:chExt cx="5321903" cy="653697"/>
          </a:xfrm>
          <a:solidFill>
            <a:srgbClr val="CC0000"/>
          </a:solidFill>
        </p:grpSpPr>
        <p:sp>
          <p:nvSpPr>
            <p:cNvPr id="21" name="Frihandsfigur 20">
              <a:extLst>
                <a:ext uri="{FF2B5EF4-FFF2-40B4-BE49-F238E27FC236}">
                  <a16:creationId xmlns:a16="http://schemas.microsoft.com/office/drawing/2014/main" id="{795DFB47-CF69-35B3-3A0A-582EF2A86E98}"/>
                </a:ext>
              </a:extLst>
            </p:cNvPr>
            <p:cNvSpPr/>
            <p:nvPr/>
          </p:nvSpPr>
          <p:spPr>
            <a:xfrm>
              <a:off x="6211955" y="1270947"/>
              <a:ext cx="5321903" cy="468000"/>
            </a:xfrm>
            <a:custGeom>
              <a:avLst/>
              <a:gdLst>
                <a:gd name="connsiteX0" fmla="*/ 5278578 w 5321903"/>
                <a:gd name="connsiteY0" fmla="*/ 606297 h 606296"/>
                <a:gd name="connsiteX1" fmla="*/ 43326 w 5321903"/>
                <a:gd name="connsiteY1" fmla="*/ 606297 h 606296"/>
                <a:gd name="connsiteX2" fmla="*/ 0 w 5321903"/>
                <a:gd name="connsiteY2" fmla="*/ 541778 h 606296"/>
                <a:gd name="connsiteX3" fmla="*/ 0 w 5321903"/>
                <a:gd name="connsiteY3" fmla="*/ 51387 h 606296"/>
                <a:gd name="connsiteX4" fmla="*/ 43326 w 5321903"/>
                <a:gd name="connsiteY4" fmla="*/ 0 h 606296"/>
                <a:gd name="connsiteX5" fmla="*/ 5278578 w 5321903"/>
                <a:gd name="connsiteY5" fmla="*/ 0 h 606296"/>
                <a:gd name="connsiteX6" fmla="*/ 5321904 w 5321903"/>
                <a:gd name="connsiteY6" fmla="*/ 51387 h 606296"/>
                <a:gd name="connsiteX7" fmla="*/ 5321904 w 5321903"/>
                <a:gd name="connsiteY7" fmla="*/ 555667 h 606296"/>
                <a:gd name="connsiteX8" fmla="*/ 5278578 w 5321903"/>
                <a:gd name="connsiteY8" fmla="*/ 606297 h 60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1903" h="606296">
                  <a:moveTo>
                    <a:pt x="5278578" y="606297"/>
                  </a:moveTo>
                  <a:lnTo>
                    <a:pt x="43326" y="606297"/>
                  </a:lnTo>
                  <a:cubicBezTo>
                    <a:pt x="19369" y="606297"/>
                    <a:pt x="0" y="570187"/>
                    <a:pt x="0" y="541778"/>
                  </a:cubicBezTo>
                  <a:lnTo>
                    <a:pt x="0" y="51387"/>
                  </a:lnTo>
                  <a:cubicBezTo>
                    <a:pt x="0" y="22979"/>
                    <a:pt x="19369" y="0"/>
                    <a:pt x="43326" y="0"/>
                  </a:cubicBezTo>
                  <a:lnTo>
                    <a:pt x="5278578" y="0"/>
                  </a:lnTo>
                  <a:cubicBezTo>
                    <a:pt x="5302535" y="0"/>
                    <a:pt x="5321904" y="22979"/>
                    <a:pt x="5321904" y="51387"/>
                  </a:cubicBezTo>
                  <a:lnTo>
                    <a:pt x="5321904" y="555667"/>
                  </a:lnTo>
                  <a:cubicBezTo>
                    <a:pt x="5321904" y="584075"/>
                    <a:pt x="5302535" y="606297"/>
                    <a:pt x="5278578" y="606297"/>
                  </a:cubicBezTo>
                  <a:close/>
                </a:path>
              </a:pathLst>
            </a:custGeom>
            <a:grpFill/>
            <a:ln w="0" cap="flat">
              <a:noFill/>
              <a:prstDash val="solid"/>
              <a:miter/>
            </a:ln>
          </p:spPr>
          <p:txBody>
            <a:bodyPr rtlCol="0" anchor="ctr" anchorCtr="1"/>
            <a:lstStyle/>
            <a:p>
              <a:r>
                <a:rPr lang="sv-SE" b="1" dirty="0">
                  <a:solidFill>
                    <a:schemeClr val="bg1"/>
                  </a:solidFill>
                  <a:latin typeface="Century Gothic" panose="020B0502020202020204" pitchFamily="34" charset="0"/>
                </a:rPr>
                <a:t>NIS2-direktivet</a:t>
              </a:r>
            </a:p>
          </p:txBody>
        </p:sp>
        <p:sp>
          <p:nvSpPr>
            <p:cNvPr id="22" name="Frihandsfigur 21">
              <a:extLst>
                <a:ext uri="{FF2B5EF4-FFF2-40B4-BE49-F238E27FC236}">
                  <a16:creationId xmlns:a16="http://schemas.microsoft.com/office/drawing/2014/main" id="{83003630-E2B4-8894-4846-820C2AA26CB2}"/>
                </a:ext>
              </a:extLst>
            </p:cNvPr>
            <p:cNvSpPr/>
            <p:nvPr/>
          </p:nvSpPr>
          <p:spPr>
            <a:xfrm>
              <a:off x="8673609" y="1735634"/>
              <a:ext cx="398595" cy="189010"/>
            </a:xfrm>
            <a:custGeom>
              <a:avLst/>
              <a:gdLst>
                <a:gd name="connsiteX0" fmla="*/ 199298 w 398595"/>
                <a:gd name="connsiteY0" fmla="*/ 0 h 189010"/>
                <a:gd name="connsiteX1" fmla="*/ 398595 w 398595"/>
                <a:gd name="connsiteY1" fmla="*/ 0 h 189010"/>
                <a:gd name="connsiteX2" fmla="*/ 298946 w 398595"/>
                <a:gd name="connsiteY2" fmla="*/ 94568 h 189010"/>
                <a:gd name="connsiteX3" fmla="*/ 199298 w 398595"/>
                <a:gd name="connsiteY3" fmla="*/ 189010 h 189010"/>
                <a:gd name="connsiteX4" fmla="*/ 99649 w 398595"/>
                <a:gd name="connsiteY4" fmla="*/ 94568 h 189010"/>
                <a:gd name="connsiteX5" fmla="*/ 0 w 398595"/>
                <a:gd name="connsiteY5" fmla="*/ 0 h 189010"/>
                <a:gd name="connsiteX6" fmla="*/ 199298 w 398595"/>
                <a:gd name="connsiteY6" fmla="*/ 0 h 18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95" h="189010">
                  <a:moveTo>
                    <a:pt x="199298" y="0"/>
                  </a:moveTo>
                  <a:lnTo>
                    <a:pt x="398595" y="0"/>
                  </a:lnTo>
                  <a:lnTo>
                    <a:pt x="298946" y="94568"/>
                  </a:lnTo>
                  <a:lnTo>
                    <a:pt x="199298" y="189010"/>
                  </a:lnTo>
                  <a:lnTo>
                    <a:pt x="99649" y="94568"/>
                  </a:lnTo>
                  <a:lnTo>
                    <a:pt x="0" y="0"/>
                  </a:lnTo>
                  <a:lnTo>
                    <a:pt x="199298" y="0"/>
                  </a:lnTo>
                  <a:close/>
                </a:path>
              </a:pathLst>
            </a:custGeom>
            <a:grpFill/>
            <a:ln w="0" cap="flat">
              <a:noFill/>
              <a:prstDash val="solid"/>
              <a:miter/>
            </a:ln>
          </p:spPr>
          <p:txBody>
            <a:bodyPr rtlCol="0" anchor="ctr"/>
            <a:lstStyle/>
            <a:p>
              <a:endParaRPr lang="sv-SE" dirty="0"/>
            </a:p>
          </p:txBody>
        </p:sp>
      </p:grpSp>
    </p:spTree>
    <p:extLst>
      <p:ext uri="{BB962C8B-B14F-4D97-AF65-F5344CB8AC3E}">
        <p14:creationId xmlns:p14="http://schemas.microsoft.com/office/powerpoint/2010/main" val="3471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2F391476-7E65-87F2-119C-FA8F21E423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10" name="Rubrik 9">
            <a:extLst>
              <a:ext uri="{FF2B5EF4-FFF2-40B4-BE49-F238E27FC236}">
                <a16:creationId xmlns:a16="http://schemas.microsoft.com/office/drawing/2014/main" id="{84EB54D1-02A5-274D-A0AF-1CE49965B0C1}"/>
              </a:ext>
            </a:extLst>
          </p:cNvPr>
          <p:cNvSpPr>
            <a:spLocks noGrp="1"/>
          </p:cNvSpPr>
          <p:nvPr>
            <p:ph type="title"/>
          </p:nvPr>
        </p:nvSpPr>
        <p:spPr>
          <a:xfrm>
            <a:off x="1774800" y="2792016"/>
            <a:ext cx="8582400" cy="1273968"/>
          </a:xfrm>
        </p:spPr>
        <p:txBody>
          <a:bodyPr anchor="ctr"/>
          <a:lstStyle/>
          <a:p>
            <a:r>
              <a:rPr lang="sv-SE" dirty="0">
                <a:solidFill>
                  <a:schemeClr val="tx1"/>
                </a:solidFill>
              </a:rPr>
              <a:t>Tillsyn och sanktioner</a:t>
            </a:r>
          </a:p>
        </p:txBody>
      </p:sp>
    </p:spTree>
    <p:extLst>
      <p:ext uri="{BB962C8B-B14F-4D97-AF65-F5344CB8AC3E}">
        <p14:creationId xmlns:p14="http://schemas.microsoft.com/office/powerpoint/2010/main" val="11157717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8971E8B-9550-8B63-52CC-9D52C935DF66}"/>
              </a:ext>
            </a:extLst>
          </p:cNvPr>
          <p:cNvSpPr>
            <a:spLocks noGrp="1"/>
          </p:cNvSpPr>
          <p:nvPr>
            <p:ph type="title"/>
          </p:nvPr>
        </p:nvSpPr>
        <p:spPr>
          <a:xfrm>
            <a:off x="1773388" y="1108423"/>
            <a:ext cx="9453412" cy="966397"/>
          </a:xfrm>
        </p:spPr>
        <p:txBody>
          <a:bodyPr anchor="b"/>
          <a:lstStyle/>
          <a:p>
            <a:r>
              <a:rPr lang="sv-SE" dirty="0">
                <a:solidFill>
                  <a:schemeClr val="bg1"/>
                </a:solidFill>
              </a:rPr>
              <a:t>Väsentliga och viktiga verksamhetsutövare</a:t>
            </a:r>
          </a:p>
        </p:txBody>
      </p:sp>
      <p:sp>
        <p:nvSpPr>
          <p:cNvPr id="2" name="Platshållare för innehåll 1">
            <a:extLst>
              <a:ext uri="{FF2B5EF4-FFF2-40B4-BE49-F238E27FC236}">
                <a16:creationId xmlns:a16="http://schemas.microsoft.com/office/drawing/2014/main" id="{ED5DF5D5-AA01-2D55-DB98-665972C89D75}"/>
              </a:ext>
            </a:extLst>
          </p:cNvPr>
          <p:cNvSpPr>
            <a:spLocks noGrp="1"/>
          </p:cNvSpPr>
          <p:nvPr>
            <p:ph idx="1"/>
          </p:nvPr>
        </p:nvSpPr>
        <p:spPr/>
        <p:txBody>
          <a:bodyPr/>
          <a:lstStyle/>
          <a:p>
            <a:pPr marL="171450" indent="-171450">
              <a:spcAft>
                <a:spcPts val="100"/>
              </a:spcAft>
              <a:buFont typeface="Arial" panose="020B0604020202020204" pitchFamily="34" charset="0"/>
              <a:buChar char="•"/>
              <a:defRPr/>
            </a:pPr>
            <a:r>
              <a:rPr lang="sv-SE" sz="2000" dirty="0">
                <a:solidFill>
                  <a:schemeClr val="bg1"/>
                </a:solidFill>
                <a:latin typeface="Century Gothic"/>
              </a:rPr>
              <a:t>NIS2 delar upp sina tillsynsobjekt i två olika kategorier</a:t>
            </a:r>
          </a:p>
          <a:p>
            <a:pPr marL="628650" lvl="1" indent="-171450">
              <a:spcAft>
                <a:spcPts val="100"/>
              </a:spcAft>
              <a:buFont typeface="Arial" panose="020B0604020202020204" pitchFamily="34" charset="0"/>
              <a:buChar char="•"/>
              <a:defRPr/>
            </a:pPr>
            <a:r>
              <a:rPr lang="sv-SE" sz="2000" dirty="0">
                <a:solidFill>
                  <a:schemeClr val="bg1"/>
                </a:solidFill>
                <a:latin typeface="Century Gothic"/>
              </a:rPr>
              <a:t>Väsentliga verksamhetsutövare</a:t>
            </a:r>
          </a:p>
          <a:p>
            <a:pPr marL="628650" lvl="1" indent="-171450">
              <a:spcAft>
                <a:spcPts val="100"/>
              </a:spcAft>
              <a:buFont typeface="Arial" panose="020B0604020202020204" pitchFamily="34" charset="0"/>
              <a:buChar char="•"/>
              <a:defRPr/>
            </a:pPr>
            <a:r>
              <a:rPr lang="sv-SE" sz="2000" dirty="0">
                <a:solidFill>
                  <a:schemeClr val="bg1"/>
                </a:solidFill>
                <a:latin typeface="Century Gothic"/>
              </a:rPr>
              <a:t>Viktiga verksamhetsutövare</a:t>
            </a:r>
          </a:p>
          <a:p>
            <a:pPr marL="171450" indent="-171450">
              <a:spcAft>
                <a:spcPts val="100"/>
              </a:spcAft>
              <a:buFont typeface="Arial" panose="020B0604020202020204" pitchFamily="34" charset="0"/>
              <a:buChar char="•"/>
              <a:defRPr/>
            </a:pPr>
            <a:r>
              <a:rPr lang="sv-SE" sz="2000" dirty="0">
                <a:solidFill>
                  <a:schemeClr val="bg1"/>
                </a:solidFill>
                <a:latin typeface="Century Gothic"/>
              </a:rPr>
              <a:t>Olika möjligheter till tillsyn</a:t>
            </a:r>
          </a:p>
          <a:p>
            <a:pPr marL="171450" indent="-171450">
              <a:spcAft>
                <a:spcPts val="100"/>
              </a:spcAft>
              <a:buFont typeface="Arial" panose="020B0604020202020204" pitchFamily="34" charset="0"/>
              <a:buChar char="•"/>
              <a:defRPr/>
            </a:pPr>
            <a:r>
              <a:rPr lang="sv-SE" sz="2000" dirty="0">
                <a:solidFill>
                  <a:schemeClr val="bg1"/>
                </a:solidFill>
                <a:latin typeface="Century Gothic"/>
              </a:rPr>
              <a:t>Olika sanktionsbelopp</a:t>
            </a:r>
          </a:p>
          <a:p>
            <a:pPr marL="171450" indent="-171450">
              <a:spcAft>
                <a:spcPts val="100"/>
              </a:spcAft>
              <a:buFont typeface="Arial" panose="020B0604020202020204" pitchFamily="34" charset="0"/>
              <a:buChar char="•"/>
              <a:defRPr/>
            </a:pPr>
            <a:r>
              <a:rPr lang="sv-SE" sz="2000" dirty="0">
                <a:solidFill>
                  <a:schemeClr val="bg1"/>
                </a:solidFill>
                <a:latin typeface="Century Gothic"/>
              </a:rPr>
              <a:t>Huvudsakligen storleken som styr vilken typ</a:t>
            </a:r>
            <a:endParaRPr kumimoji="0" lang="sv-SE" sz="2000" b="0" i="0" u="none" strike="noStrike" kern="1200" cap="none" spc="0" normalizeH="0" baseline="0" noProof="0" dirty="0">
              <a:ln>
                <a:noFill/>
              </a:ln>
              <a:solidFill>
                <a:schemeClr val="bg1"/>
              </a:solidFill>
              <a:effectLst/>
              <a:uLnTx/>
              <a:uFillTx/>
              <a:latin typeface="Century Gothic"/>
              <a:ea typeface="+mn-ea"/>
              <a:cs typeface="+mn-cs"/>
            </a:endParaRPr>
          </a:p>
          <a:p>
            <a:endParaRPr lang="sv-SE" dirty="0"/>
          </a:p>
        </p:txBody>
      </p:sp>
    </p:spTree>
    <p:extLst>
      <p:ext uri="{BB962C8B-B14F-4D97-AF65-F5344CB8AC3E}">
        <p14:creationId xmlns:p14="http://schemas.microsoft.com/office/powerpoint/2010/main" val="23572378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2" name="Bildobjekt 61">
            <a:extLst>
              <a:ext uri="{FF2B5EF4-FFF2-40B4-BE49-F238E27FC236}">
                <a16:creationId xmlns:a16="http://schemas.microsoft.com/office/drawing/2014/main" id="{EA25EB3B-9078-5ADD-02CC-FC400B03E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35" name="Rubrik 1">
            <a:extLst>
              <a:ext uri="{FF2B5EF4-FFF2-40B4-BE49-F238E27FC236}">
                <a16:creationId xmlns:a16="http://schemas.microsoft.com/office/drawing/2014/main" id="{F1F95DFC-69A2-06B0-3090-FFE4AA7CF8EA}"/>
              </a:ext>
            </a:extLst>
          </p:cNvPr>
          <p:cNvSpPr>
            <a:spLocks noGrp="1"/>
          </p:cNvSpPr>
          <p:nvPr>
            <p:ph type="title"/>
          </p:nvPr>
        </p:nvSpPr>
        <p:spPr>
          <a:xfrm>
            <a:off x="1723013" y="1869835"/>
            <a:ext cx="8582400" cy="490371"/>
          </a:xfrm>
        </p:spPr>
        <p:txBody>
          <a:bodyPr/>
          <a:lstStyle/>
          <a:p>
            <a:r>
              <a:rPr lang="sv-SE" dirty="0"/>
              <a:t>Agenda</a:t>
            </a:r>
          </a:p>
        </p:txBody>
      </p:sp>
      <p:grpSp>
        <p:nvGrpSpPr>
          <p:cNvPr id="36" name="Grupp 35">
            <a:extLst>
              <a:ext uri="{FF2B5EF4-FFF2-40B4-BE49-F238E27FC236}">
                <a16:creationId xmlns:a16="http://schemas.microsoft.com/office/drawing/2014/main" id="{D572A96F-9569-63A7-F641-DB987D964AF6}"/>
              </a:ext>
              <a:ext uri="{C183D7F6-B498-43B3-948B-1728B52AA6E4}">
                <adec:decorative xmlns:adec="http://schemas.microsoft.com/office/drawing/2017/decorative" val="1"/>
              </a:ext>
            </a:extLst>
          </p:cNvPr>
          <p:cNvGrpSpPr/>
          <p:nvPr/>
        </p:nvGrpSpPr>
        <p:grpSpPr>
          <a:xfrm>
            <a:off x="1498465" y="3336653"/>
            <a:ext cx="5015723" cy="979988"/>
            <a:chOff x="1136921" y="2220413"/>
            <a:chExt cx="5015723" cy="979988"/>
          </a:xfrm>
        </p:grpSpPr>
        <p:sp>
          <p:nvSpPr>
            <p:cNvPr id="37" name="Platshållare för innehåll 2">
              <a:extLst>
                <a:ext uri="{FF2B5EF4-FFF2-40B4-BE49-F238E27FC236}">
                  <a16:creationId xmlns:a16="http://schemas.microsoft.com/office/drawing/2014/main" id="{348CFDA3-2F0B-59E2-765E-379106D0F8B7}"/>
                </a:ext>
              </a:extLst>
            </p:cNvPr>
            <p:cNvSpPr txBox="1">
              <a:spLocks/>
            </p:cNvSpPr>
            <p:nvPr/>
          </p:nvSpPr>
          <p:spPr>
            <a:xfrm>
              <a:off x="1319249" y="2220413"/>
              <a:ext cx="4833395" cy="979988"/>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Vilka omfattas av NIS2 och vad innebär det för de som omfattas?</a:t>
              </a:r>
            </a:p>
          </p:txBody>
        </p:sp>
        <p:pic>
          <p:nvPicPr>
            <p:cNvPr id="38" name="Bild 37">
              <a:extLst>
                <a:ext uri="{FF2B5EF4-FFF2-40B4-BE49-F238E27FC236}">
                  <a16:creationId xmlns:a16="http://schemas.microsoft.com/office/drawing/2014/main" id="{6A23A381-1E1E-806F-EABC-107F212DD6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921" y="2326328"/>
              <a:ext cx="195298" cy="223197"/>
            </a:xfrm>
            <a:prstGeom prst="rect">
              <a:avLst/>
            </a:prstGeom>
          </p:spPr>
        </p:pic>
      </p:grpSp>
      <p:grpSp>
        <p:nvGrpSpPr>
          <p:cNvPr id="39" name="Grupp 38">
            <a:extLst>
              <a:ext uri="{FF2B5EF4-FFF2-40B4-BE49-F238E27FC236}">
                <a16:creationId xmlns:a16="http://schemas.microsoft.com/office/drawing/2014/main" id="{63610229-8581-A740-8374-FE1106954639}"/>
              </a:ext>
              <a:ext uri="{C183D7F6-B498-43B3-948B-1728B52AA6E4}">
                <adec:decorative xmlns:adec="http://schemas.microsoft.com/office/drawing/2017/decorative" val="1"/>
              </a:ext>
            </a:extLst>
          </p:cNvPr>
          <p:cNvGrpSpPr/>
          <p:nvPr/>
        </p:nvGrpSpPr>
        <p:grpSpPr>
          <a:xfrm>
            <a:off x="1487389" y="2465748"/>
            <a:ext cx="4582944" cy="1297824"/>
            <a:chOff x="1136921" y="3280997"/>
            <a:chExt cx="4582944" cy="1297824"/>
          </a:xfrm>
        </p:grpSpPr>
        <p:sp>
          <p:nvSpPr>
            <p:cNvPr id="40" name="Platshållare för innehåll 2">
              <a:extLst>
                <a:ext uri="{FF2B5EF4-FFF2-40B4-BE49-F238E27FC236}">
                  <a16:creationId xmlns:a16="http://schemas.microsoft.com/office/drawing/2014/main" id="{75764B53-8F14-CA31-118F-08728CBDA578}"/>
                </a:ext>
              </a:extLst>
            </p:cNvPr>
            <p:cNvSpPr txBox="1">
              <a:spLocks/>
            </p:cNvSpPr>
            <p:nvPr/>
          </p:nvSpPr>
          <p:spPr>
            <a:xfrm>
              <a:off x="1317135" y="3280997"/>
              <a:ext cx="4402730" cy="1297824"/>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Cybersäkerhet och samhällets motståndskraft</a:t>
              </a:r>
            </a:p>
          </p:txBody>
        </p:sp>
        <p:pic>
          <p:nvPicPr>
            <p:cNvPr id="41" name="Bild 40">
              <a:extLst>
                <a:ext uri="{FF2B5EF4-FFF2-40B4-BE49-F238E27FC236}">
                  <a16:creationId xmlns:a16="http://schemas.microsoft.com/office/drawing/2014/main" id="{52E0C55A-79E2-1DC3-A0A9-4219F16857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6921" y="3386822"/>
              <a:ext cx="195298" cy="223197"/>
            </a:xfrm>
            <a:prstGeom prst="rect">
              <a:avLst/>
            </a:prstGeom>
          </p:spPr>
        </p:pic>
      </p:grpSp>
      <p:grpSp>
        <p:nvGrpSpPr>
          <p:cNvPr id="42" name="Grupp 41">
            <a:extLst>
              <a:ext uri="{FF2B5EF4-FFF2-40B4-BE49-F238E27FC236}">
                <a16:creationId xmlns:a16="http://schemas.microsoft.com/office/drawing/2014/main" id="{1B2F815B-9893-F9CB-B2D3-7C137AB60CCD}"/>
              </a:ext>
              <a:ext uri="{C183D7F6-B498-43B3-948B-1728B52AA6E4}">
                <adec:decorative xmlns:adec="http://schemas.microsoft.com/office/drawing/2017/decorative" val="1"/>
              </a:ext>
            </a:extLst>
          </p:cNvPr>
          <p:cNvGrpSpPr/>
          <p:nvPr/>
        </p:nvGrpSpPr>
        <p:grpSpPr>
          <a:xfrm>
            <a:off x="1527715" y="4214171"/>
            <a:ext cx="4869365" cy="1241350"/>
            <a:chOff x="1136921" y="4729198"/>
            <a:chExt cx="4869365" cy="1241350"/>
          </a:xfrm>
        </p:grpSpPr>
        <p:sp>
          <p:nvSpPr>
            <p:cNvPr id="43" name="Platshållare för innehåll 2">
              <a:extLst>
                <a:ext uri="{FF2B5EF4-FFF2-40B4-BE49-F238E27FC236}">
                  <a16:creationId xmlns:a16="http://schemas.microsoft.com/office/drawing/2014/main" id="{77DF4F87-CE99-6510-217D-02CC1F812892}"/>
                </a:ext>
              </a:extLst>
            </p:cNvPr>
            <p:cNvSpPr txBox="1">
              <a:spLocks/>
            </p:cNvSpPr>
            <p:nvPr/>
          </p:nvSpPr>
          <p:spPr>
            <a:xfrm>
              <a:off x="1317133" y="4729198"/>
              <a:ext cx="4689153" cy="1241350"/>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Tillsyn och sanktioner</a:t>
              </a:r>
            </a:p>
          </p:txBody>
        </p:sp>
        <p:pic>
          <p:nvPicPr>
            <p:cNvPr id="44" name="Bild 43">
              <a:extLst>
                <a:ext uri="{FF2B5EF4-FFF2-40B4-BE49-F238E27FC236}">
                  <a16:creationId xmlns:a16="http://schemas.microsoft.com/office/drawing/2014/main" id="{363ACAEC-CA7C-E433-8CEA-3E51CF525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921" y="4829579"/>
              <a:ext cx="195298" cy="223197"/>
            </a:xfrm>
            <a:prstGeom prst="rect">
              <a:avLst/>
            </a:prstGeom>
          </p:spPr>
        </p:pic>
      </p:grpSp>
      <p:grpSp>
        <p:nvGrpSpPr>
          <p:cNvPr id="45" name="Grupp 44">
            <a:extLst>
              <a:ext uri="{FF2B5EF4-FFF2-40B4-BE49-F238E27FC236}">
                <a16:creationId xmlns:a16="http://schemas.microsoft.com/office/drawing/2014/main" id="{BF18B45D-ED0C-0B8A-F115-0C318A5A47BB}"/>
              </a:ext>
              <a:ext uri="{C183D7F6-B498-43B3-948B-1728B52AA6E4}">
                <adec:decorative xmlns:adec="http://schemas.microsoft.com/office/drawing/2017/decorative" val="1"/>
              </a:ext>
            </a:extLst>
          </p:cNvPr>
          <p:cNvGrpSpPr/>
          <p:nvPr/>
        </p:nvGrpSpPr>
        <p:grpSpPr>
          <a:xfrm>
            <a:off x="6367806" y="2471009"/>
            <a:ext cx="4620160" cy="979988"/>
            <a:chOff x="6606790" y="2193779"/>
            <a:chExt cx="2992433" cy="979988"/>
          </a:xfrm>
        </p:grpSpPr>
        <p:sp>
          <p:nvSpPr>
            <p:cNvPr id="46" name="Platshållare för innehåll 2">
              <a:extLst>
                <a:ext uri="{FF2B5EF4-FFF2-40B4-BE49-F238E27FC236}">
                  <a16:creationId xmlns:a16="http://schemas.microsoft.com/office/drawing/2014/main" id="{CB61120B-2ACE-126A-56AE-9012B1EBF32C}"/>
                </a:ext>
              </a:extLst>
            </p:cNvPr>
            <p:cNvSpPr txBox="1">
              <a:spLocks/>
            </p:cNvSpPr>
            <p:nvPr/>
          </p:nvSpPr>
          <p:spPr>
            <a:xfrm>
              <a:off x="6730939" y="2193779"/>
              <a:ext cx="2868284" cy="979988"/>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Vad händer under 2025?</a:t>
              </a:r>
            </a:p>
          </p:txBody>
        </p:sp>
        <p:pic>
          <p:nvPicPr>
            <p:cNvPr id="47" name="Bild 46">
              <a:extLst>
                <a:ext uri="{FF2B5EF4-FFF2-40B4-BE49-F238E27FC236}">
                  <a16:creationId xmlns:a16="http://schemas.microsoft.com/office/drawing/2014/main" id="{BE1BD32E-2152-3E63-5595-4CCFC16E3A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6790" y="2325854"/>
              <a:ext cx="126493" cy="218138"/>
            </a:xfrm>
            <a:prstGeom prst="rect">
              <a:avLst/>
            </a:prstGeom>
          </p:spPr>
        </p:pic>
      </p:grpSp>
      <p:grpSp>
        <p:nvGrpSpPr>
          <p:cNvPr id="48" name="Grupp 47">
            <a:extLst>
              <a:ext uri="{FF2B5EF4-FFF2-40B4-BE49-F238E27FC236}">
                <a16:creationId xmlns:a16="http://schemas.microsoft.com/office/drawing/2014/main" id="{C4521B44-DC96-19BC-C612-D5A0EBAB21CD}"/>
              </a:ext>
              <a:ext uri="{C183D7F6-B498-43B3-948B-1728B52AA6E4}">
                <adec:decorative xmlns:adec="http://schemas.microsoft.com/office/drawing/2017/decorative" val="1"/>
              </a:ext>
            </a:extLst>
          </p:cNvPr>
          <p:cNvGrpSpPr/>
          <p:nvPr/>
        </p:nvGrpSpPr>
        <p:grpSpPr>
          <a:xfrm>
            <a:off x="6367808" y="3336653"/>
            <a:ext cx="4013788" cy="448171"/>
            <a:chOff x="6581316" y="3280997"/>
            <a:chExt cx="2723022" cy="448171"/>
          </a:xfrm>
        </p:grpSpPr>
        <p:sp>
          <p:nvSpPr>
            <p:cNvPr id="49" name="Platshållare för innehåll 2">
              <a:extLst>
                <a:ext uri="{FF2B5EF4-FFF2-40B4-BE49-F238E27FC236}">
                  <a16:creationId xmlns:a16="http://schemas.microsoft.com/office/drawing/2014/main" id="{6CF74D05-0652-779C-C8D8-4D52AF83FB06}"/>
                </a:ext>
              </a:extLst>
            </p:cNvPr>
            <p:cNvSpPr txBox="1">
              <a:spLocks/>
            </p:cNvSpPr>
            <p:nvPr/>
          </p:nvSpPr>
          <p:spPr>
            <a:xfrm>
              <a:off x="6728825" y="3280997"/>
              <a:ext cx="2575513" cy="448171"/>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solidFill>
                    <a:schemeClr val="tx1"/>
                  </a:solidFill>
                  <a:latin typeface="Century Gothic" panose="020B0502020202020204" pitchFamily="34" charset="0"/>
                </a:rPr>
                <a:t>Hur kan man förbereda sig och vilket stöd finns?</a:t>
              </a:r>
            </a:p>
          </p:txBody>
        </p:sp>
        <p:pic>
          <p:nvPicPr>
            <p:cNvPr id="50" name="Bild 49">
              <a:extLst>
                <a:ext uri="{FF2B5EF4-FFF2-40B4-BE49-F238E27FC236}">
                  <a16:creationId xmlns:a16="http://schemas.microsoft.com/office/drawing/2014/main" id="{14937EFD-488A-8703-F729-EDC610F36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1316" y="3382926"/>
              <a:ext cx="152264" cy="232493"/>
            </a:xfrm>
            <a:prstGeom prst="rect">
              <a:avLst/>
            </a:prstGeom>
          </p:spPr>
        </p:pic>
      </p:grpSp>
    </p:spTree>
    <p:extLst>
      <p:ext uri="{BB962C8B-B14F-4D97-AF65-F5344CB8AC3E}">
        <p14:creationId xmlns:p14="http://schemas.microsoft.com/office/powerpoint/2010/main" val="630736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3F40EC-5F37-4AEF-A011-0C08E1512F58}"/>
              </a:ext>
            </a:extLst>
          </p:cNvPr>
          <p:cNvSpPr>
            <a:spLocks noGrp="1"/>
          </p:cNvSpPr>
          <p:nvPr>
            <p:ph type="title"/>
          </p:nvPr>
        </p:nvSpPr>
        <p:spPr>
          <a:xfrm>
            <a:off x="6973423" y="1140736"/>
            <a:ext cx="4510148" cy="943824"/>
          </a:xfrm>
        </p:spPr>
        <p:txBody>
          <a:bodyPr/>
          <a:lstStyle/>
          <a:p>
            <a:r>
              <a:rPr lang="sv-SE" sz="3400" dirty="0"/>
              <a:t>Tillsyn – vad är det?</a:t>
            </a:r>
          </a:p>
        </p:txBody>
      </p:sp>
      <p:sp>
        <p:nvSpPr>
          <p:cNvPr id="6" name="Platshållare för text 5">
            <a:extLst>
              <a:ext uri="{FF2B5EF4-FFF2-40B4-BE49-F238E27FC236}">
                <a16:creationId xmlns:a16="http://schemas.microsoft.com/office/drawing/2014/main" id="{672C9D81-7841-59DD-D2A6-41918EC214A9}"/>
              </a:ext>
            </a:extLst>
          </p:cNvPr>
          <p:cNvSpPr>
            <a:spLocks noGrp="1"/>
          </p:cNvSpPr>
          <p:nvPr>
            <p:ph type="body" sz="quarter" idx="10"/>
          </p:nvPr>
        </p:nvSpPr>
        <p:spPr>
          <a:xfrm>
            <a:off x="6973422" y="2258402"/>
            <a:ext cx="4624409" cy="3833813"/>
          </a:xfrm>
        </p:spPr>
        <p:txBody>
          <a:bodyPr/>
          <a:lstStyle/>
          <a:p>
            <a:pPr marL="0" indent="0">
              <a:buNone/>
            </a:pPr>
            <a:r>
              <a:rPr lang="sv-SE" sz="2200" dirty="0"/>
              <a:t>Övervakning av genomförandet av NIS2-regleringen, som sker genom kontroll att reglerna följs</a:t>
            </a:r>
          </a:p>
        </p:txBody>
      </p:sp>
      <p:pic>
        <p:nvPicPr>
          <p:cNvPr id="7" name="Bildobjekt 6">
            <a:extLst>
              <a:ext uri="{FF2B5EF4-FFF2-40B4-BE49-F238E27FC236}">
                <a16:creationId xmlns:a16="http://schemas.microsoft.com/office/drawing/2014/main" id="{EC989057-469A-D949-6846-915CB3CC076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6096000" cy="6844324"/>
          </a:xfrm>
          <a:prstGeom prst="rect">
            <a:avLst/>
          </a:prstGeom>
        </p:spPr>
      </p:pic>
      <p:sp>
        <p:nvSpPr>
          <p:cNvPr id="8" name="Platshållare för text 3">
            <a:extLst>
              <a:ext uri="{FF2B5EF4-FFF2-40B4-BE49-F238E27FC236}">
                <a16:creationId xmlns:a16="http://schemas.microsoft.com/office/drawing/2014/main" id="{918B6B40-AD52-ACE2-2A25-E133922A7652}"/>
              </a:ext>
              <a:ext uri="{C183D7F6-B498-43B3-948B-1728B52AA6E4}">
                <adec:decorative xmlns:adec="http://schemas.microsoft.com/office/drawing/2017/decorative" val="1"/>
              </a:ext>
            </a:extLst>
          </p:cNvPr>
          <p:cNvSpPr txBox="1">
            <a:spLocks/>
          </p:cNvSpPr>
          <p:nvPr/>
        </p:nvSpPr>
        <p:spPr>
          <a:xfrm>
            <a:off x="219186" y="6400831"/>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dirty="0">
                <a:solidFill>
                  <a:schemeClr val="bg1"/>
                </a:solidFill>
                <a:latin typeface="+mn-lt"/>
              </a:rPr>
              <a:t>Foto: Alex &amp; Martin </a:t>
            </a:r>
            <a:r>
              <a:rPr lang="sv-SE" b="0" spc="0" dirty="0" err="1">
                <a:solidFill>
                  <a:schemeClr val="bg1"/>
                </a:solidFill>
                <a:latin typeface="+mn-lt"/>
              </a:rPr>
              <a:t>Photographers</a:t>
            </a:r>
            <a:endParaRPr lang="sv-SE" b="0" spc="0" dirty="0">
              <a:solidFill>
                <a:schemeClr val="bg1"/>
              </a:solidFill>
              <a:latin typeface="+mn-lt"/>
            </a:endParaRPr>
          </a:p>
        </p:txBody>
      </p:sp>
    </p:spTree>
    <p:extLst>
      <p:ext uri="{BB962C8B-B14F-4D97-AF65-F5344CB8AC3E}">
        <p14:creationId xmlns:p14="http://schemas.microsoft.com/office/powerpoint/2010/main" val="36410260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7DB27-D15D-4257-A9F3-8A5699C07B3E}"/>
              </a:ext>
            </a:extLst>
          </p:cNvPr>
          <p:cNvSpPr>
            <a:spLocks noGrp="1"/>
          </p:cNvSpPr>
          <p:nvPr>
            <p:ph type="title"/>
          </p:nvPr>
        </p:nvSpPr>
        <p:spPr/>
        <p:txBody>
          <a:bodyPr anchor="b"/>
          <a:lstStyle/>
          <a:p>
            <a:r>
              <a:rPr lang="sv-SE" dirty="0"/>
              <a:t>Tillsynsmyndigheter</a:t>
            </a:r>
          </a:p>
        </p:txBody>
      </p:sp>
      <p:sp>
        <p:nvSpPr>
          <p:cNvPr id="4" name="Platshållare för innehåll 3">
            <a:extLst>
              <a:ext uri="{FF2B5EF4-FFF2-40B4-BE49-F238E27FC236}">
                <a16:creationId xmlns:a16="http://schemas.microsoft.com/office/drawing/2014/main" id="{D613B8A2-412E-C54E-61FD-91214C48F42D}"/>
              </a:ext>
            </a:extLst>
          </p:cNvPr>
          <p:cNvSpPr>
            <a:spLocks noGrp="1"/>
          </p:cNvSpPr>
          <p:nvPr>
            <p:ph sz="half" idx="1"/>
          </p:nvPr>
        </p:nvSpPr>
        <p:spPr>
          <a:xfrm>
            <a:off x="1773386" y="2265118"/>
            <a:ext cx="4589295" cy="3834000"/>
          </a:xfrm>
        </p:spPr>
        <p:txBody>
          <a:bodyPr/>
          <a:lstStyle/>
          <a:p>
            <a:pPr marL="0" indent="0">
              <a:buNone/>
            </a:pPr>
            <a:r>
              <a:rPr lang="sv-SE" b="1" dirty="0">
                <a:solidFill>
                  <a:schemeClr val="bg1"/>
                </a:solidFill>
                <a:latin typeface="Century Gothic" panose="020B0502020202020204" pitchFamily="34" charset="0"/>
              </a:rPr>
              <a:t>Befintliga enligt NIS</a:t>
            </a:r>
          </a:p>
          <a:p>
            <a:r>
              <a:rPr lang="sv-SE" sz="2000" dirty="0">
                <a:solidFill>
                  <a:schemeClr val="bg1"/>
                </a:solidFill>
                <a:latin typeface="Century Gothic" panose="020B0502020202020204" pitchFamily="34" charset="0"/>
              </a:rPr>
              <a:t>Transportstyrelsen</a:t>
            </a:r>
          </a:p>
          <a:p>
            <a:r>
              <a:rPr lang="sv-SE" sz="2000" dirty="0">
                <a:solidFill>
                  <a:schemeClr val="bg1"/>
                </a:solidFill>
                <a:latin typeface="Century Gothic" panose="020B0502020202020204" pitchFamily="34" charset="0"/>
              </a:rPr>
              <a:t>Energimyndigheten</a:t>
            </a:r>
          </a:p>
          <a:p>
            <a:r>
              <a:rPr lang="sv-SE" sz="2000" dirty="0">
                <a:solidFill>
                  <a:schemeClr val="bg1"/>
                </a:solidFill>
                <a:latin typeface="Century Gothic" panose="020B0502020202020204" pitchFamily="34" charset="0"/>
              </a:rPr>
              <a:t>Livsmedelsverket</a:t>
            </a:r>
          </a:p>
          <a:p>
            <a:r>
              <a:rPr lang="sv-SE" sz="2000" dirty="0">
                <a:solidFill>
                  <a:schemeClr val="bg1"/>
                </a:solidFill>
                <a:latin typeface="Century Gothic" panose="020B0502020202020204" pitchFamily="34" charset="0"/>
              </a:rPr>
              <a:t>Post- och telestyrelsen</a:t>
            </a:r>
          </a:p>
          <a:p>
            <a:r>
              <a:rPr lang="sv-SE" sz="2000" dirty="0">
                <a:solidFill>
                  <a:schemeClr val="bg1"/>
                </a:solidFill>
                <a:latin typeface="Century Gothic" panose="020B0502020202020204" pitchFamily="34" charset="0"/>
              </a:rPr>
              <a:t>Finansinspektionen</a:t>
            </a:r>
          </a:p>
          <a:p>
            <a:r>
              <a:rPr lang="sv-SE" sz="2000" dirty="0">
                <a:solidFill>
                  <a:schemeClr val="bg1"/>
                </a:solidFill>
                <a:latin typeface="Century Gothic" panose="020B0502020202020204" pitchFamily="34" charset="0"/>
              </a:rPr>
              <a:t>Inspektionen för vård och omsorg</a:t>
            </a:r>
            <a:br>
              <a:rPr lang="sv-SE" sz="2000" dirty="0">
                <a:solidFill>
                  <a:schemeClr val="bg1"/>
                </a:solidFill>
                <a:latin typeface="Century Gothic" panose="020B0502020202020204" pitchFamily="34" charset="0"/>
              </a:rPr>
            </a:br>
            <a:endParaRPr lang="sv-SE" sz="2000" dirty="0">
              <a:solidFill>
                <a:schemeClr val="bg1"/>
              </a:solidFill>
              <a:latin typeface="Century Gothic" panose="020B0502020202020204" pitchFamily="34" charset="0"/>
            </a:endParaRPr>
          </a:p>
          <a:p>
            <a:endParaRPr lang="sv-SE" dirty="0"/>
          </a:p>
        </p:txBody>
      </p:sp>
      <p:sp>
        <p:nvSpPr>
          <p:cNvPr id="6" name="Platshållare för innehåll 5">
            <a:extLst>
              <a:ext uri="{FF2B5EF4-FFF2-40B4-BE49-F238E27FC236}">
                <a16:creationId xmlns:a16="http://schemas.microsoft.com/office/drawing/2014/main" id="{63D7AE04-F15C-2E0F-B8E8-A4B92B77B206}"/>
              </a:ext>
            </a:extLst>
          </p:cNvPr>
          <p:cNvSpPr>
            <a:spLocks noGrp="1"/>
          </p:cNvSpPr>
          <p:nvPr>
            <p:ph sz="half" idx="2"/>
          </p:nvPr>
        </p:nvSpPr>
        <p:spPr>
          <a:xfrm>
            <a:off x="6510181" y="2265118"/>
            <a:ext cx="4589294" cy="3834000"/>
          </a:xfrm>
        </p:spPr>
        <p:txBody>
          <a:bodyPr/>
          <a:lstStyle/>
          <a:p>
            <a:pPr marL="0" indent="0">
              <a:buNone/>
            </a:pPr>
            <a:r>
              <a:rPr lang="sv-SE" sz="2400" b="1" dirty="0">
                <a:solidFill>
                  <a:schemeClr val="bg1"/>
                </a:solidFill>
                <a:latin typeface="Century Gothic" panose="020B0502020202020204" pitchFamily="34" charset="0"/>
              </a:rPr>
              <a:t>Tillkommande enligt NIS2</a:t>
            </a:r>
          </a:p>
          <a:p>
            <a:pPr marL="228600" indent="-228600">
              <a:spcBef>
                <a:spcPts val="1000"/>
              </a:spcBef>
              <a:buFont typeface="Arial" panose="020B0604020202020204" pitchFamily="34" charset="0"/>
              <a:buChar char="•"/>
            </a:pPr>
            <a:r>
              <a:rPr lang="sv-SE" sz="2000" dirty="0">
                <a:solidFill>
                  <a:schemeClr val="bg1"/>
                </a:solidFill>
                <a:latin typeface="Century Gothic" panose="020B0502020202020204" pitchFamily="34" charset="0"/>
                <a:cs typeface="Arial" panose="020B0604020202020204" pitchFamily="34" charset="0"/>
              </a:rPr>
              <a:t>Länsstyrelsen i Norrbotten</a:t>
            </a:r>
          </a:p>
          <a:p>
            <a:pPr marL="228600" indent="-228600">
              <a:spcBef>
                <a:spcPts val="1000"/>
              </a:spcBef>
              <a:buFont typeface="Arial" panose="020B0604020202020204" pitchFamily="34" charset="0"/>
              <a:buChar char="•"/>
            </a:pPr>
            <a:r>
              <a:rPr lang="sv-SE" sz="2000" dirty="0">
                <a:solidFill>
                  <a:schemeClr val="bg1"/>
                </a:solidFill>
                <a:latin typeface="Century Gothic" panose="020B0502020202020204" pitchFamily="34" charset="0"/>
                <a:cs typeface="Arial" panose="020B0604020202020204" pitchFamily="34" charset="0"/>
              </a:rPr>
              <a:t>Länsstyrelsen i Västra Götaland</a:t>
            </a:r>
          </a:p>
          <a:p>
            <a:pPr marL="228600" indent="-228600">
              <a:spcBef>
                <a:spcPts val="1000"/>
              </a:spcBef>
              <a:buFont typeface="Arial" panose="020B0604020202020204" pitchFamily="34" charset="0"/>
              <a:buChar char="•"/>
            </a:pPr>
            <a:r>
              <a:rPr lang="sv-SE" sz="2000" dirty="0">
                <a:solidFill>
                  <a:schemeClr val="bg1"/>
                </a:solidFill>
                <a:latin typeface="Century Gothic" panose="020B0502020202020204" pitchFamily="34" charset="0"/>
                <a:cs typeface="Arial" panose="020B0604020202020204" pitchFamily="34" charset="0"/>
              </a:rPr>
              <a:t>Länsstyrelsen Skåne</a:t>
            </a:r>
          </a:p>
          <a:p>
            <a:pPr marL="228600" indent="-228600">
              <a:spcBef>
                <a:spcPts val="1000"/>
              </a:spcBef>
              <a:buFont typeface="Arial" panose="020B0604020202020204" pitchFamily="34" charset="0"/>
              <a:buChar char="•"/>
            </a:pPr>
            <a:r>
              <a:rPr lang="sv-SE" sz="2000" dirty="0">
                <a:solidFill>
                  <a:schemeClr val="bg1"/>
                </a:solidFill>
                <a:latin typeface="Century Gothic" panose="020B0502020202020204" pitchFamily="34" charset="0"/>
                <a:cs typeface="Arial" panose="020B0604020202020204" pitchFamily="34" charset="0"/>
              </a:rPr>
              <a:t>Länsstyrelsen Stockholm</a:t>
            </a:r>
          </a:p>
          <a:p>
            <a:pPr marL="228600" indent="-228600">
              <a:spcBef>
                <a:spcPts val="1000"/>
              </a:spcBef>
              <a:buFont typeface="Arial" panose="020B0604020202020204" pitchFamily="34" charset="0"/>
              <a:buChar char="•"/>
            </a:pPr>
            <a:r>
              <a:rPr lang="sv-SE" sz="2000" dirty="0">
                <a:solidFill>
                  <a:schemeClr val="bg1"/>
                </a:solidFill>
                <a:latin typeface="Century Gothic" panose="020B0502020202020204" pitchFamily="34" charset="0"/>
                <a:cs typeface="Arial" panose="020B0604020202020204" pitchFamily="34" charset="0"/>
              </a:rPr>
              <a:t>Läkemedelsverket</a:t>
            </a:r>
            <a:endParaRPr lang="sv-SE" sz="2000" dirty="0"/>
          </a:p>
        </p:txBody>
      </p:sp>
    </p:spTree>
    <p:extLst>
      <p:ext uri="{BB962C8B-B14F-4D97-AF65-F5344CB8AC3E}">
        <p14:creationId xmlns:p14="http://schemas.microsoft.com/office/powerpoint/2010/main" val="340267481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5A14E71-EF70-6954-3B8D-64C7B9B801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381" b="381"/>
          <a:stretch/>
        </p:blipFill>
        <p:spPr>
          <a:xfrm>
            <a:off x="0" y="0"/>
            <a:ext cx="12285606" cy="6858000"/>
          </a:xfrm>
          <a:prstGeom prst="rect">
            <a:avLst/>
          </a:prstGeom>
        </p:spPr>
      </p:pic>
      <p:sp>
        <p:nvSpPr>
          <p:cNvPr id="2" name="Rubrik 1">
            <a:extLst>
              <a:ext uri="{FF2B5EF4-FFF2-40B4-BE49-F238E27FC236}">
                <a16:creationId xmlns:a16="http://schemas.microsoft.com/office/drawing/2014/main" id="{DE548EC7-4902-464F-DE39-55CAF1BED618}"/>
              </a:ext>
            </a:extLst>
          </p:cNvPr>
          <p:cNvSpPr>
            <a:spLocks noGrp="1"/>
          </p:cNvSpPr>
          <p:nvPr>
            <p:ph type="title"/>
          </p:nvPr>
        </p:nvSpPr>
        <p:spPr>
          <a:xfrm>
            <a:off x="550843" y="479892"/>
            <a:ext cx="5545157" cy="516224"/>
          </a:xfrm>
        </p:spPr>
        <p:txBody>
          <a:bodyPr/>
          <a:lstStyle/>
          <a:p>
            <a:r>
              <a:rPr lang="sv-SE" dirty="0">
                <a:solidFill>
                  <a:schemeClr val="bg2">
                    <a:lumMod val="25000"/>
                  </a:schemeClr>
                </a:solidFill>
              </a:rPr>
              <a:t>Sanktionsavgifter</a:t>
            </a:r>
          </a:p>
        </p:txBody>
      </p:sp>
      <p:sp>
        <p:nvSpPr>
          <p:cNvPr id="9" name="Platshållare för text 3">
            <a:extLst>
              <a:ext uri="{FF2B5EF4-FFF2-40B4-BE49-F238E27FC236}">
                <a16:creationId xmlns:a16="http://schemas.microsoft.com/office/drawing/2014/main" id="{1097FEB5-C673-2885-62E2-2676B1BC2994}"/>
              </a:ext>
            </a:extLst>
          </p:cNvPr>
          <p:cNvSpPr txBox="1">
            <a:spLocks/>
          </p:cNvSpPr>
          <p:nvPr/>
        </p:nvSpPr>
        <p:spPr>
          <a:xfrm>
            <a:off x="7602705" y="1172580"/>
            <a:ext cx="4589295" cy="517879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latin typeface="Century Gothic" panose="020B0502020202020204" pitchFamily="34" charset="0"/>
              </a:rPr>
              <a:t>Väsentliga verksamhetsutövare</a:t>
            </a:r>
          </a:p>
          <a:p>
            <a:r>
              <a:rPr lang="sv-SE" sz="1800" dirty="0">
                <a:solidFill>
                  <a:schemeClr val="bg1"/>
                </a:solidFill>
                <a:latin typeface="Century Gothic" panose="020B0502020202020204" pitchFamily="34" charset="0"/>
              </a:rPr>
              <a:t>Det högsta av 5 000 SEK - 10 000 000 EUR eller 2 % av den totala globala årsomsättningen i administrativa sanktionsavgifter</a:t>
            </a:r>
            <a:br>
              <a:rPr lang="sv-SE" sz="2200" dirty="0">
                <a:solidFill>
                  <a:schemeClr val="bg1"/>
                </a:solidFill>
                <a:latin typeface="Century Gothic" panose="020B0502020202020204" pitchFamily="34" charset="0"/>
              </a:rPr>
            </a:br>
            <a:endParaRPr lang="sv-SE" sz="2200" dirty="0">
              <a:solidFill>
                <a:schemeClr val="bg1"/>
              </a:solidFill>
              <a:latin typeface="Century Gothic" panose="020B0502020202020204" pitchFamily="34" charset="0"/>
            </a:endParaRPr>
          </a:p>
          <a:p>
            <a:pPr marL="0" indent="0">
              <a:buNone/>
            </a:pPr>
            <a:r>
              <a:rPr lang="sv-SE" sz="2000" b="1" dirty="0">
                <a:solidFill>
                  <a:schemeClr val="bg1"/>
                </a:solidFill>
                <a:latin typeface="Century Gothic" panose="020B0502020202020204" pitchFamily="34" charset="0"/>
              </a:rPr>
              <a:t>Viktiga verksamhetsutövare</a:t>
            </a:r>
            <a:endParaRPr lang="sv-SE" sz="1800" dirty="0">
              <a:solidFill>
                <a:schemeClr val="bg1"/>
              </a:solidFill>
              <a:latin typeface="Century Gothic" panose="020B0502020202020204" pitchFamily="34" charset="0"/>
            </a:endParaRPr>
          </a:p>
          <a:p>
            <a:r>
              <a:rPr lang="sv-SE" sz="1800" dirty="0">
                <a:solidFill>
                  <a:schemeClr val="bg1"/>
                </a:solidFill>
                <a:latin typeface="Century Gothic" panose="020B0502020202020204" pitchFamily="34" charset="0"/>
              </a:rPr>
              <a:t>Det högsta av 5 000 SEK - 7 000 000 EUR eller 1,4 % av den totala globala årsomsättningen i administrativa sanktionsavgifter</a:t>
            </a:r>
            <a:endParaRPr lang="sv-SE" sz="2200" dirty="0">
              <a:solidFill>
                <a:schemeClr val="bg1"/>
              </a:solidFill>
              <a:latin typeface="Century Gothic" panose="020B0502020202020204" pitchFamily="34" charset="0"/>
            </a:endParaRPr>
          </a:p>
          <a:p>
            <a:pPr marL="0" lvl="1" indent="0">
              <a:spcBef>
                <a:spcPts val="1000"/>
              </a:spcBef>
              <a:buNone/>
            </a:pPr>
            <a:r>
              <a:rPr lang="sv-SE" b="1" dirty="0">
                <a:solidFill>
                  <a:schemeClr val="bg1"/>
                </a:solidFill>
                <a:latin typeface="Century Gothic" panose="020B0502020202020204" pitchFamily="34" charset="0"/>
              </a:rPr>
              <a:t>Offentliga verksamhetsutövare</a:t>
            </a:r>
            <a:endParaRPr lang="sv-SE" sz="1800" dirty="0">
              <a:solidFill>
                <a:schemeClr val="bg1"/>
              </a:solidFill>
              <a:latin typeface="Century Gothic" panose="020B0502020202020204" pitchFamily="34" charset="0"/>
            </a:endParaRPr>
          </a:p>
          <a:p>
            <a:r>
              <a:rPr lang="sv-SE" sz="1800" dirty="0">
                <a:solidFill>
                  <a:schemeClr val="bg1"/>
                </a:solidFill>
                <a:latin typeface="Century Gothic" panose="020B0502020202020204" pitchFamily="34" charset="0"/>
              </a:rPr>
              <a:t>5 000 SEK - 10 000 000 SEK</a:t>
            </a:r>
          </a:p>
        </p:txBody>
      </p:sp>
    </p:spTree>
    <p:extLst>
      <p:ext uri="{BB962C8B-B14F-4D97-AF65-F5344CB8AC3E}">
        <p14:creationId xmlns:p14="http://schemas.microsoft.com/office/powerpoint/2010/main" val="35382551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1B2B70D5-2930-70CE-0FD0-A2D1C6CBDE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381" b="381"/>
          <a:stretch/>
        </p:blipFill>
        <p:spPr>
          <a:xfrm>
            <a:off x="0" y="0"/>
            <a:ext cx="12285606" cy="6858000"/>
          </a:xfrm>
          <a:prstGeom prst="rect">
            <a:avLst/>
          </a:prstGeom>
        </p:spPr>
      </p:pic>
      <p:sp>
        <p:nvSpPr>
          <p:cNvPr id="2" name="Rubrik 1">
            <a:extLst>
              <a:ext uri="{FF2B5EF4-FFF2-40B4-BE49-F238E27FC236}">
                <a16:creationId xmlns:a16="http://schemas.microsoft.com/office/drawing/2014/main" id="{DE548EC7-4902-464F-DE39-55CAF1BED618}"/>
              </a:ext>
            </a:extLst>
          </p:cNvPr>
          <p:cNvSpPr>
            <a:spLocks noGrp="1"/>
          </p:cNvSpPr>
          <p:nvPr>
            <p:ph type="title"/>
          </p:nvPr>
        </p:nvSpPr>
        <p:spPr>
          <a:xfrm>
            <a:off x="550843" y="479892"/>
            <a:ext cx="5087957" cy="516224"/>
          </a:xfrm>
        </p:spPr>
        <p:txBody>
          <a:bodyPr/>
          <a:lstStyle/>
          <a:p>
            <a:pPr marL="0" indent="0"/>
            <a:r>
              <a:rPr lang="sv-SE" dirty="0">
                <a:solidFill>
                  <a:schemeClr val="bg2">
                    <a:lumMod val="25000"/>
                  </a:schemeClr>
                </a:solidFill>
              </a:rPr>
              <a:t>Stärkta sanktioner</a:t>
            </a:r>
          </a:p>
        </p:txBody>
      </p:sp>
      <p:sp>
        <p:nvSpPr>
          <p:cNvPr id="9" name="Platshållare för text 3">
            <a:extLst>
              <a:ext uri="{FF2B5EF4-FFF2-40B4-BE49-F238E27FC236}">
                <a16:creationId xmlns:a16="http://schemas.microsoft.com/office/drawing/2014/main" id="{1097FEB5-C673-2885-62E2-2676B1BC2994}"/>
              </a:ext>
            </a:extLst>
          </p:cNvPr>
          <p:cNvSpPr txBox="1">
            <a:spLocks/>
          </p:cNvSpPr>
          <p:nvPr/>
        </p:nvSpPr>
        <p:spPr>
          <a:xfrm>
            <a:off x="7640805" y="1476007"/>
            <a:ext cx="4220995" cy="383381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latin typeface="Century Gothic" panose="020B0502020202020204" pitchFamily="34" charset="0"/>
              </a:rPr>
              <a:t>Några exempel på stärkta sanktioner</a:t>
            </a:r>
          </a:p>
          <a:p>
            <a:r>
              <a:rPr lang="sv-SE" sz="1800" dirty="0">
                <a:solidFill>
                  <a:schemeClr val="bg1"/>
                </a:solidFill>
                <a:latin typeface="Century Gothic" panose="020B0502020202020204" pitchFamily="34" charset="0"/>
              </a:rPr>
              <a:t>Anmärkning</a:t>
            </a:r>
          </a:p>
          <a:p>
            <a:r>
              <a:rPr lang="sv-SE" sz="1800" dirty="0">
                <a:solidFill>
                  <a:schemeClr val="bg1"/>
                </a:solidFill>
                <a:latin typeface="Century Gothic" panose="020B0502020202020204" pitchFamily="34" charset="0"/>
              </a:rPr>
              <a:t>Information till användare om betydande cyberhot</a:t>
            </a:r>
          </a:p>
          <a:p>
            <a:r>
              <a:rPr lang="sv-SE" sz="1800" dirty="0">
                <a:solidFill>
                  <a:schemeClr val="bg1"/>
                </a:solidFill>
                <a:latin typeface="Century Gothic" panose="020B0502020202020204" pitchFamily="34" charset="0"/>
              </a:rPr>
              <a:t>Offentliggörande av överträdelser</a:t>
            </a:r>
          </a:p>
          <a:p>
            <a:r>
              <a:rPr lang="sv-SE" sz="1800" dirty="0">
                <a:solidFill>
                  <a:schemeClr val="bg1"/>
                </a:solidFill>
                <a:latin typeface="Century Gothic" panose="020B0502020202020204" pitchFamily="34" charset="0"/>
              </a:rPr>
              <a:t>Förbud för personer att utöva ledningsfunktioner *</a:t>
            </a:r>
          </a:p>
        </p:txBody>
      </p:sp>
      <p:sp>
        <p:nvSpPr>
          <p:cNvPr id="3" name="textruta 2">
            <a:extLst>
              <a:ext uri="{FF2B5EF4-FFF2-40B4-BE49-F238E27FC236}">
                <a16:creationId xmlns:a16="http://schemas.microsoft.com/office/drawing/2014/main" id="{D91ED1D9-CF9E-46EC-B2C9-FC363290CF9F}"/>
              </a:ext>
            </a:extLst>
          </p:cNvPr>
          <p:cNvSpPr txBox="1"/>
          <p:nvPr/>
        </p:nvSpPr>
        <p:spPr>
          <a:xfrm>
            <a:off x="6464968" y="6242736"/>
            <a:ext cx="4652211" cy="854080"/>
          </a:xfrm>
          <a:prstGeom prst="rect">
            <a:avLst/>
          </a:prstGeom>
          <a:noFill/>
        </p:spPr>
        <p:txBody>
          <a:bodyPr wrap="square" rtlCol="0">
            <a:spAutoFit/>
          </a:bodyPr>
          <a:lstStyle/>
          <a:p>
            <a:r>
              <a:rPr lang="sv-SE" sz="1050" dirty="0">
                <a:solidFill>
                  <a:schemeClr val="bg1"/>
                </a:solidFill>
                <a:latin typeface="Century Gothic" panose="020B0502020202020204" pitchFamily="34" charset="0"/>
                <a:cs typeface="Arial" panose="020B0604020202020204" pitchFamily="34" charset="0"/>
              </a:rPr>
              <a:t>* Tillämpas för enskilda verksamhetsutövare på styrelsen eller verkställande direktör samt deras ersättare. Ej offentliga verksamhetsutövare.</a:t>
            </a:r>
          </a:p>
          <a:p>
            <a:endParaRPr lang="sv-SE" dirty="0"/>
          </a:p>
        </p:txBody>
      </p:sp>
    </p:spTree>
    <p:extLst>
      <p:ext uri="{BB962C8B-B14F-4D97-AF65-F5344CB8AC3E}">
        <p14:creationId xmlns:p14="http://schemas.microsoft.com/office/powerpoint/2010/main" val="184296330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E6F39B-3D20-3313-E4D1-53BE2A33A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2" name="Rubrik 1">
            <a:extLst>
              <a:ext uri="{FF2B5EF4-FFF2-40B4-BE49-F238E27FC236}">
                <a16:creationId xmlns:a16="http://schemas.microsoft.com/office/drawing/2014/main" id="{37C69A22-C66A-48DA-80D9-F2E7A5FF0C81}"/>
              </a:ext>
            </a:extLst>
          </p:cNvPr>
          <p:cNvSpPr>
            <a:spLocks noGrp="1"/>
          </p:cNvSpPr>
          <p:nvPr>
            <p:ph type="title"/>
          </p:nvPr>
        </p:nvSpPr>
        <p:spPr>
          <a:xfrm>
            <a:off x="1774800" y="2792016"/>
            <a:ext cx="8582400" cy="1273968"/>
          </a:xfrm>
        </p:spPr>
        <p:txBody>
          <a:bodyPr anchor="ctr"/>
          <a:lstStyle/>
          <a:p>
            <a:r>
              <a:rPr lang="sv-SE" sz="3600" dirty="0">
                <a:solidFill>
                  <a:schemeClr val="tx1"/>
                </a:solidFill>
              </a:rPr>
              <a:t>Vad händer under 2025?</a:t>
            </a:r>
            <a:endParaRPr lang="sv-SE" sz="3600" b="0" dirty="0">
              <a:solidFill>
                <a:schemeClr val="tx1"/>
              </a:solidFill>
            </a:endParaRPr>
          </a:p>
        </p:txBody>
      </p:sp>
    </p:spTree>
    <p:extLst>
      <p:ext uri="{BB962C8B-B14F-4D97-AF65-F5344CB8AC3E}">
        <p14:creationId xmlns:p14="http://schemas.microsoft.com/office/powerpoint/2010/main" val="22666071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AC450-0E6F-8121-9BE0-7DD910572780}"/>
            </a:ext>
          </a:extLst>
        </p:cNvPr>
        <p:cNvGrpSpPr/>
        <p:nvPr/>
      </p:nvGrpSpPr>
      <p:grpSpPr>
        <a:xfrm>
          <a:off x="0" y="0"/>
          <a:ext cx="0" cy="0"/>
          <a:chOff x="0" y="0"/>
          <a:chExt cx="0" cy="0"/>
        </a:xfrm>
      </p:grpSpPr>
      <p:grpSp>
        <p:nvGrpSpPr>
          <p:cNvPr id="6" name="Grupp 5">
            <a:extLst>
              <a:ext uri="{FF2B5EF4-FFF2-40B4-BE49-F238E27FC236}">
                <a16:creationId xmlns:a16="http://schemas.microsoft.com/office/drawing/2014/main" id="{CBBCF598-513F-4833-5EDF-025756A13459}"/>
              </a:ext>
              <a:ext uri="{C183D7F6-B498-43B3-948B-1728B52AA6E4}">
                <adec:decorative xmlns:adec="http://schemas.microsoft.com/office/drawing/2017/decorative" val="1"/>
              </a:ext>
            </a:extLst>
          </p:cNvPr>
          <p:cNvGrpSpPr/>
          <p:nvPr/>
        </p:nvGrpSpPr>
        <p:grpSpPr>
          <a:xfrm>
            <a:off x="118415" y="2589940"/>
            <a:ext cx="112348" cy="872327"/>
            <a:chOff x="450510" y="2355367"/>
            <a:chExt cx="138275" cy="1073633"/>
          </a:xfrm>
          <a:solidFill>
            <a:schemeClr val="accent3"/>
          </a:solidFill>
        </p:grpSpPr>
        <p:cxnSp>
          <p:nvCxnSpPr>
            <p:cNvPr id="7" name="Rak 7">
              <a:extLst>
                <a:ext uri="{FF2B5EF4-FFF2-40B4-BE49-F238E27FC236}">
                  <a16:creationId xmlns:a16="http://schemas.microsoft.com/office/drawing/2014/main" id="{0ADF884E-A1AD-D861-70F9-4E8EC61B1B67}"/>
                </a:ext>
              </a:extLst>
            </p:cNvPr>
            <p:cNvCxnSpPr>
              <a:cxnSpLocks/>
            </p:cNvCxnSpPr>
            <p:nvPr/>
          </p:nvCxnSpPr>
          <p:spPr>
            <a:xfrm>
              <a:off x="519647" y="2475855"/>
              <a:ext cx="0" cy="953145"/>
            </a:xfrm>
            <a:prstGeom prst="line">
              <a:avLst/>
            </a:prstGeom>
            <a:solidFill>
              <a:schemeClr val="tx2">
                <a:lumMod val="20000"/>
                <a:lumOff val="80000"/>
              </a:schemeClr>
            </a:solid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8" name="Ellips 7">
              <a:extLst>
                <a:ext uri="{FF2B5EF4-FFF2-40B4-BE49-F238E27FC236}">
                  <a16:creationId xmlns:a16="http://schemas.microsoft.com/office/drawing/2014/main" id="{8B2C9B8E-3516-85DE-16BB-8642BAC75702}"/>
                </a:ext>
              </a:extLst>
            </p:cNvPr>
            <p:cNvSpPr/>
            <p:nvPr/>
          </p:nvSpPr>
          <p:spPr>
            <a:xfrm>
              <a:off x="450510" y="235536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9" name="textruta 28">
            <a:extLst>
              <a:ext uri="{FF2B5EF4-FFF2-40B4-BE49-F238E27FC236}">
                <a16:creationId xmlns:a16="http://schemas.microsoft.com/office/drawing/2014/main" id="{2E9C2F7E-012A-7E06-938C-D83E13F6A189}"/>
              </a:ext>
            </a:extLst>
          </p:cNvPr>
          <p:cNvSpPr txBox="1"/>
          <p:nvPr/>
        </p:nvSpPr>
        <p:spPr>
          <a:xfrm>
            <a:off x="181625" y="2287512"/>
            <a:ext cx="1420070"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Direktivet </a:t>
            </a:r>
            <a:b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antogs i EU</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December 2022</a:t>
            </a:r>
          </a:p>
        </p:txBody>
      </p:sp>
      <p:grpSp>
        <p:nvGrpSpPr>
          <p:cNvPr id="21" name="Grupp 20">
            <a:extLst>
              <a:ext uri="{FF2B5EF4-FFF2-40B4-BE49-F238E27FC236}">
                <a16:creationId xmlns:a16="http://schemas.microsoft.com/office/drawing/2014/main" id="{8BD59840-747D-30FB-0977-2FCD68B654FC}"/>
              </a:ext>
              <a:ext uri="{C183D7F6-B498-43B3-948B-1728B52AA6E4}">
                <adec:decorative xmlns:adec="http://schemas.microsoft.com/office/drawing/2017/decorative" val="1"/>
              </a:ext>
            </a:extLst>
          </p:cNvPr>
          <p:cNvGrpSpPr/>
          <p:nvPr/>
        </p:nvGrpSpPr>
        <p:grpSpPr>
          <a:xfrm rot="10800000">
            <a:off x="256156" y="3381785"/>
            <a:ext cx="112348" cy="879761"/>
            <a:chOff x="449176" y="2346217"/>
            <a:chExt cx="138275" cy="1082783"/>
          </a:xfrm>
          <a:solidFill>
            <a:schemeClr val="accent3"/>
          </a:solidFill>
        </p:grpSpPr>
        <p:cxnSp>
          <p:nvCxnSpPr>
            <p:cNvPr id="22" name="Rak 36">
              <a:extLst>
                <a:ext uri="{FF2B5EF4-FFF2-40B4-BE49-F238E27FC236}">
                  <a16:creationId xmlns:a16="http://schemas.microsoft.com/office/drawing/2014/main" id="{E3945E6B-2507-6E9C-20DF-5BF126DCD6BE}"/>
                </a:ext>
              </a:extLst>
            </p:cNvPr>
            <p:cNvCxnSpPr>
              <a:cxnSpLocks/>
            </p:cNvCxnSpPr>
            <p:nvPr/>
          </p:nvCxnSpPr>
          <p:spPr>
            <a:xfrm>
              <a:off x="519647" y="2475855"/>
              <a:ext cx="0" cy="953145"/>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07681D07-9AB8-F8CE-1E26-124471CE3270}"/>
                </a:ext>
              </a:extLst>
            </p:cNvPr>
            <p:cNvSpPr/>
            <p:nvPr/>
          </p:nvSpPr>
          <p:spPr>
            <a:xfrm>
              <a:off x="449176" y="234621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4" name="textruta 23">
            <a:extLst>
              <a:ext uri="{FF2B5EF4-FFF2-40B4-BE49-F238E27FC236}">
                <a16:creationId xmlns:a16="http://schemas.microsoft.com/office/drawing/2014/main" id="{CF5B9243-C3EC-DE44-53D3-CCF980C0B59C}"/>
              </a:ext>
            </a:extLst>
          </p:cNvPr>
          <p:cNvSpPr txBox="1"/>
          <p:nvPr/>
        </p:nvSpPr>
        <p:spPr>
          <a:xfrm>
            <a:off x="316817" y="3788190"/>
            <a:ext cx="1379631" cy="830997"/>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NIS2-CER utredningen </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tillsattes</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Februari 2023</a:t>
            </a:r>
          </a:p>
        </p:txBody>
      </p:sp>
      <p:grpSp>
        <p:nvGrpSpPr>
          <p:cNvPr id="9" name="Grupp 8">
            <a:extLst>
              <a:ext uri="{FF2B5EF4-FFF2-40B4-BE49-F238E27FC236}">
                <a16:creationId xmlns:a16="http://schemas.microsoft.com/office/drawing/2014/main" id="{D566422A-A619-3B78-A46F-995350B454B3}"/>
              </a:ext>
              <a:ext uri="{C183D7F6-B498-43B3-948B-1728B52AA6E4}">
                <adec:decorative xmlns:adec="http://schemas.microsoft.com/office/drawing/2017/decorative" val="1"/>
              </a:ext>
            </a:extLst>
          </p:cNvPr>
          <p:cNvGrpSpPr/>
          <p:nvPr/>
        </p:nvGrpSpPr>
        <p:grpSpPr>
          <a:xfrm>
            <a:off x="1872562" y="2365002"/>
            <a:ext cx="112348" cy="1074962"/>
            <a:chOff x="2495600" y="2092217"/>
            <a:chExt cx="138275" cy="1336783"/>
          </a:xfrm>
          <a:solidFill>
            <a:schemeClr val="accent3"/>
          </a:solidFill>
        </p:grpSpPr>
        <p:cxnSp>
          <p:nvCxnSpPr>
            <p:cNvPr id="10" name="Rak 12">
              <a:extLst>
                <a:ext uri="{FF2B5EF4-FFF2-40B4-BE49-F238E27FC236}">
                  <a16:creationId xmlns:a16="http://schemas.microsoft.com/office/drawing/2014/main" id="{EAFA79A2-3D6C-8B9A-A5A4-7873721A1A4F}"/>
                </a:ext>
              </a:extLst>
            </p:cNvPr>
            <p:cNvCxnSpPr>
              <a:cxnSpLocks/>
            </p:cNvCxnSpPr>
            <p:nvPr/>
          </p:nvCxnSpPr>
          <p:spPr>
            <a:xfrm>
              <a:off x="2564737" y="2221855"/>
              <a:ext cx="0" cy="1207145"/>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11" name="Ellips 10">
              <a:extLst>
                <a:ext uri="{FF2B5EF4-FFF2-40B4-BE49-F238E27FC236}">
                  <a16:creationId xmlns:a16="http://schemas.microsoft.com/office/drawing/2014/main" id="{869BA19B-A28D-3D58-F1F9-E0503D26B126}"/>
                </a:ext>
              </a:extLst>
            </p:cNvPr>
            <p:cNvSpPr/>
            <p:nvPr/>
          </p:nvSpPr>
          <p:spPr>
            <a:xfrm>
              <a:off x="2495600" y="2092217"/>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8" name="textruta 27">
            <a:extLst>
              <a:ext uri="{FF2B5EF4-FFF2-40B4-BE49-F238E27FC236}">
                <a16:creationId xmlns:a16="http://schemas.microsoft.com/office/drawing/2014/main" id="{A2A9043D-516E-FC68-ADC5-C2E1ABA6A296}"/>
              </a:ext>
            </a:extLst>
          </p:cNvPr>
          <p:cNvSpPr txBox="1"/>
          <p:nvPr/>
        </p:nvSpPr>
        <p:spPr>
          <a:xfrm>
            <a:off x="1931568" y="1997648"/>
            <a:ext cx="1325242" cy="830997"/>
          </a:xfrm>
          <a:prstGeom prst="rect">
            <a:avLst/>
          </a:prstGeom>
          <a:noFill/>
        </p:spPr>
        <p:txBody>
          <a:bodyPr wrap="square" rIns="0"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Utredningens delbetänkande </a:t>
            </a:r>
            <a:b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om NIS2</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Mars 2024</a:t>
            </a:r>
          </a:p>
        </p:txBody>
      </p:sp>
      <p:grpSp>
        <p:nvGrpSpPr>
          <p:cNvPr id="18" name="Grupp 17">
            <a:extLst>
              <a:ext uri="{FF2B5EF4-FFF2-40B4-BE49-F238E27FC236}">
                <a16:creationId xmlns:a16="http://schemas.microsoft.com/office/drawing/2014/main" id="{4E8FDB2D-A5F5-7166-DA72-B2191E92C3C4}"/>
              </a:ext>
              <a:ext uri="{C183D7F6-B498-43B3-948B-1728B52AA6E4}">
                <adec:decorative xmlns:adec="http://schemas.microsoft.com/office/drawing/2017/decorative" val="1"/>
              </a:ext>
            </a:extLst>
          </p:cNvPr>
          <p:cNvGrpSpPr/>
          <p:nvPr/>
        </p:nvGrpSpPr>
        <p:grpSpPr>
          <a:xfrm>
            <a:off x="2385143" y="3514396"/>
            <a:ext cx="112348" cy="1144686"/>
            <a:chOff x="3641288" y="3429000"/>
            <a:chExt cx="138275" cy="1440490"/>
          </a:xfrm>
          <a:solidFill>
            <a:schemeClr val="accent3"/>
          </a:solidFill>
        </p:grpSpPr>
        <p:cxnSp>
          <p:nvCxnSpPr>
            <p:cNvPr id="19" name="Rak 33">
              <a:extLst>
                <a:ext uri="{FF2B5EF4-FFF2-40B4-BE49-F238E27FC236}">
                  <a16:creationId xmlns:a16="http://schemas.microsoft.com/office/drawing/2014/main" id="{3112621A-517C-2983-AE95-885405C9E0AD}"/>
                </a:ext>
              </a:extLst>
            </p:cNvPr>
            <p:cNvCxnSpPr>
              <a:cxnSpLocks/>
            </p:cNvCxnSpPr>
            <p:nvPr/>
          </p:nvCxnSpPr>
          <p:spPr>
            <a:xfrm flipV="1">
              <a:off x="3710426" y="3429000"/>
              <a:ext cx="0" cy="1310853"/>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20" name="Ellips 19">
              <a:extLst>
                <a:ext uri="{FF2B5EF4-FFF2-40B4-BE49-F238E27FC236}">
                  <a16:creationId xmlns:a16="http://schemas.microsoft.com/office/drawing/2014/main" id="{82F1AC57-0292-E854-E3E3-F0FAF0B62FA2}"/>
                </a:ext>
              </a:extLst>
            </p:cNvPr>
            <p:cNvSpPr/>
            <p:nvPr/>
          </p:nvSpPr>
          <p:spPr>
            <a:xfrm rot="10800000">
              <a:off x="3641288" y="4731215"/>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 name="textruta 24">
            <a:extLst>
              <a:ext uri="{FF2B5EF4-FFF2-40B4-BE49-F238E27FC236}">
                <a16:creationId xmlns:a16="http://schemas.microsoft.com/office/drawing/2014/main" id="{A5F87DE5-1B74-95C5-3ADD-152408A80545}"/>
              </a:ext>
            </a:extLst>
          </p:cNvPr>
          <p:cNvSpPr txBox="1"/>
          <p:nvPr/>
        </p:nvSpPr>
        <p:spPr>
          <a:xfrm>
            <a:off x="2505299" y="4401312"/>
            <a:ext cx="1599528" cy="461665"/>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Remissperiod NIS2</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Mars-maj 2024</a:t>
            </a:r>
          </a:p>
        </p:txBody>
      </p:sp>
      <p:grpSp>
        <p:nvGrpSpPr>
          <p:cNvPr id="57" name="Grupp 56">
            <a:extLst>
              <a:ext uri="{FF2B5EF4-FFF2-40B4-BE49-F238E27FC236}">
                <a16:creationId xmlns:a16="http://schemas.microsoft.com/office/drawing/2014/main" id="{A8FBE4CA-21C4-F6F7-F909-6291F06776C1}"/>
              </a:ext>
              <a:ext uri="{C183D7F6-B498-43B3-948B-1728B52AA6E4}">
                <adec:decorative xmlns:adec="http://schemas.microsoft.com/office/drawing/2017/decorative" val="1"/>
              </a:ext>
            </a:extLst>
          </p:cNvPr>
          <p:cNvGrpSpPr/>
          <p:nvPr/>
        </p:nvGrpSpPr>
        <p:grpSpPr>
          <a:xfrm>
            <a:off x="4138734" y="2626779"/>
            <a:ext cx="112348" cy="824524"/>
            <a:chOff x="2500842" y="2092217"/>
            <a:chExt cx="138275" cy="1014799"/>
          </a:xfrm>
          <a:solidFill>
            <a:schemeClr val="accent3"/>
          </a:solidFill>
        </p:grpSpPr>
        <p:cxnSp>
          <p:nvCxnSpPr>
            <p:cNvPr id="58" name="Rak 12">
              <a:extLst>
                <a:ext uri="{FF2B5EF4-FFF2-40B4-BE49-F238E27FC236}">
                  <a16:creationId xmlns:a16="http://schemas.microsoft.com/office/drawing/2014/main" id="{91BD00FC-6B91-D108-4BC3-D8D315DCD30E}"/>
                </a:ext>
              </a:extLst>
            </p:cNvPr>
            <p:cNvCxnSpPr>
              <a:cxnSpLocks/>
            </p:cNvCxnSpPr>
            <p:nvPr/>
          </p:nvCxnSpPr>
          <p:spPr>
            <a:xfrm>
              <a:off x="2568644" y="2221855"/>
              <a:ext cx="0" cy="885161"/>
            </a:xfrm>
            <a:prstGeom prst="line">
              <a:avLst/>
            </a:prstGeom>
            <a:grpFill/>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73C69DC1-2983-5DB6-F99E-73F91BB1E9CF}"/>
                </a:ext>
              </a:extLst>
            </p:cNvPr>
            <p:cNvSpPr/>
            <p:nvPr/>
          </p:nvSpPr>
          <p:spPr>
            <a:xfrm>
              <a:off x="2500842" y="209221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64" name="textruta 63">
            <a:extLst>
              <a:ext uri="{FF2B5EF4-FFF2-40B4-BE49-F238E27FC236}">
                <a16:creationId xmlns:a16="http://schemas.microsoft.com/office/drawing/2014/main" id="{384C6B39-F3E9-D9A7-4EFB-82CE245857F9}"/>
              </a:ext>
            </a:extLst>
          </p:cNvPr>
          <p:cNvSpPr txBox="1"/>
          <p:nvPr/>
        </p:nvSpPr>
        <p:spPr>
          <a:xfrm>
            <a:off x="4189365" y="2354039"/>
            <a:ext cx="1981652"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Cybersäkerhets-konferens</a:t>
            </a: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14-15 oktober 2024</a:t>
            </a:r>
          </a:p>
        </p:txBody>
      </p:sp>
      <p:grpSp>
        <p:nvGrpSpPr>
          <p:cNvPr id="15" name="Grupp 14">
            <a:extLst>
              <a:ext uri="{FF2B5EF4-FFF2-40B4-BE49-F238E27FC236}">
                <a16:creationId xmlns:a16="http://schemas.microsoft.com/office/drawing/2014/main" id="{626B7090-D2A0-21E9-FA84-6E7D9A857C5D}"/>
              </a:ext>
              <a:ext uri="{C183D7F6-B498-43B3-948B-1728B52AA6E4}">
                <adec:decorative xmlns:adec="http://schemas.microsoft.com/office/drawing/2017/decorative" val="1"/>
              </a:ext>
            </a:extLst>
          </p:cNvPr>
          <p:cNvGrpSpPr/>
          <p:nvPr/>
        </p:nvGrpSpPr>
        <p:grpSpPr>
          <a:xfrm rot="10800000">
            <a:off x="4339746" y="3409192"/>
            <a:ext cx="112348" cy="852354"/>
            <a:chOff x="446602" y="2346217"/>
            <a:chExt cx="138275" cy="1049051"/>
          </a:xfrm>
          <a:solidFill>
            <a:schemeClr val="accent3"/>
          </a:solidFill>
        </p:grpSpPr>
        <p:cxnSp>
          <p:nvCxnSpPr>
            <p:cNvPr id="16" name="Rak 30">
              <a:extLst>
                <a:ext uri="{FF2B5EF4-FFF2-40B4-BE49-F238E27FC236}">
                  <a16:creationId xmlns:a16="http://schemas.microsoft.com/office/drawing/2014/main" id="{2FB7E6B2-5F2E-9D13-DC06-BFEED3A3537B}"/>
                </a:ext>
              </a:extLst>
            </p:cNvPr>
            <p:cNvCxnSpPr>
              <a:cxnSpLocks/>
            </p:cNvCxnSpPr>
            <p:nvPr/>
          </p:nvCxnSpPr>
          <p:spPr>
            <a:xfrm rot="10800000" flipV="1">
              <a:off x="519648" y="2475855"/>
              <a:ext cx="0" cy="919413"/>
            </a:xfrm>
            <a:prstGeom prst="line">
              <a:avLst/>
            </a:prstGeom>
            <a:grpFill/>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Ellips 16">
              <a:extLst>
                <a:ext uri="{FF2B5EF4-FFF2-40B4-BE49-F238E27FC236}">
                  <a16:creationId xmlns:a16="http://schemas.microsoft.com/office/drawing/2014/main" id="{9EA351B4-EB37-BEEA-06FF-8CD2A8ABF7E2}"/>
                </a:ext>
              </a:extLst>
            </p:cNvPr>
            <p:cNvSpPr/>
            <p:nvPr/>
          </p:nvSpPr>
          <p:spPr>
            <a:xfrm>
              <a:off x="446602" y="2346217"/>
              <a:ext cx="138275" cy="138274"/>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 name="textruta 40">
            <a:extLst>
              <a:ext uri="{FF2B5EF4-FFF2-40B4-BE49-F238E27FC236}">
                <a16:creationId xmlns:a16="http://schemas.microsoft.com/office/drawing/2014/main" id="{B62819C6-DC81-41B8-8A3D-BD8DFD39058B}"/>
              </a:ext>
            </a:extLst>
          </p:cNvPr>
          <p:cNvSpPr txBox="1"/>
          <p:nvPr/>
        </p:nvSpPr>
        <p:spPr>
          <a:xfrm>
            <a:off x="4510738" y="3796214"/>
            <a:ext cx="2037987" cy="830997"/>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NIS2 ska vara genomfört i medlemsländerna</a:t>
            </a:r>
            <a:b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18 oktober 2024</a:t>
            </a:r>
            <a:endPar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grpSp>
        <p:nvGrpSpPr>
          <p:cNvPr id="61" name="Grupp 60">
            <a:extLst>
              <a:ext uri="{FF2B5EF4-FFF2-40B4-BE49-F238E27FC236}">
                <a16:creationId xmlns:a16="http://schemas.microsoft.com/office/drawing/2014/main" id="{E11DC920-E55B-5519-B8E7-B0217BF57D05}"/>
              </a:ext>
              <a:ext uri="{C183D7F6-B498-43B3-948B-1728B52AA6E4}">
                <adec:decorative xmlns:adec="http://schemas.microsoft.com/office/drawing/2017/decorative" val="1"/>
              </a:ext>
            </a:extLst>
          </p:cNvPr>
          <p:cNvGrpSpPr/>
          <p:nvPr/>
        </p:nvGrpSpPr>
        <p:grpSpPr>
          <a:xfrm>
            <a:off x="6604110" y="3301620"/>
            <a:ext cx="112348" cy="959926"/>
            <a:chOff x="3641288" y="3688042"/>
            <a:chExt cx="138275" cy="1181448"/>
          </a:xfrm>
          <a:solidFill>
            <a:schemeClr val="accent3"/>
          </a:solidFill>
        </p:grpSpPr>
        <p:cxnSp>
          <p:nvCxnSpPr>
            <p:cNvPr id="62" name="Rak 33">
              <a:extLst>
                <a:ext uri="{FF2B5EF4-FFF2-40B4-BE49-F238E27FC236}">
                  <a16:creationId xmlns:a16="http://schemas.microsoft.com/office/drawing/2014/main" id="{81FD720A-5A55-FB1D-F59E-39D8450A4B83}"/>
                </a:ext>
              </a:extLst>
            </p:cNvPr>
            <p:cNvCxnSpPr>
              <a:cxnSpLocks/>
            </p:cNvCxnSpPr>
            <p:nvPr/>
          </p:nvCxnSpPr>
          <p:spPr>
            <a:xfrm flipV="1">
              <a:off x="3710426" y="3688042"/>
              <a:ext cx="0" cy="1051811"/>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63" name="Ellips 62">
              <a:extLst>
                <a:ext uri="{FF2B5EF4-FFF2-40B4-BE49-F238E27FC236}">
                  <a16:creationId xmlns:a16="http://schemas.microsoft.com/office/drawing/2014/main" id="{3A8D16CC-0124-D89A-C2B0-2DDF361E0E00}"/>
                </a:ext>
              </a:extLst>
            </p:cNvPr>
            <p:cNvSpPr/>
            <p:nvPr/>
          </p:nvSpPr>
          <p:spPr>
            <a:xfrm rot="10800000">
              <a:off x="3641288" y="4731215"/>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56" name="textruta 55">
            <a:extLst>
              <a:ext uri="{FF2B5EF4-FFF2-40B4-BE49-F238E27FC236}">
                <a16:creationId xmlns:a16="http://schemas.microsoft.com/office/drawing/2014/main" id="{8A60D7F0-43F6-E467-FD43-4C9788B98894}"/>
              </a:ext>
            </a:extLst>
          </p:cNvPr>
          <p:cNvSpPr txBox="1"/>
          <p:nvPr/>
        </p:nvSpPr>
        <p:spPr>
          <a:xfrm>
            <a:off x="6738150" y="3878794"/>
            <a:ext cx="2037987"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Nationell cybersäkerhetstrategi </a:t>
            </a:r>
            <a:b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Mars 2025 </a:t>
            </a:r>
            <a:endPar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60" name="textruta 59">
            <a:extLst>
              <a:ext uri="{FF2B5EF4-FFF2-40B4-BE49-F238E27FC236}">
                <a16:creationId xmlns:a16="http://schemas.microsoft.com/office/drawing/2014/main" id="{AB6A5AC4-A32C-7579-27D8-21B112224AB3}"/>
              </a:ext>
            </a:extLst>
          </p:cNvPr>
          <p:cNvSpPr txBox="1"/>
          <p:nvPr/>
        </p:nvSpPr>
        <p:spPr>
          <a:xfrm>
            <a:off x="8051604" y="2081919"/>
            <a:ext cx="1722074"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Proposition (förslag) </a:t>
            </a:r>
            <a:b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till ny lag </a:t>
            </a:r>
            <a:b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20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preliminärt</a:t>
            </a:r>
            <a:r>
              <a:rPr lang="sv-SE" sz="1200" b="1" dirty="0">
                <a:solidFill>
                  <a:schemeClr val="bg1"/>
                </a:solidFill>
                <a:latin typeface="Century Gothic" panose="020B0502020202020204" pitchFamily="34" charset="0"/>
              </a:rPr>
              <a:t> </a:t>
            </a:r>
            <a:r>
              <a:rPr lang="sv-SE" sz="1200" dirty="0">
                <a:solidFill>
                  <a:schemeClr val="bg1"/>
                </a:solidFill>
                <a:latin typeface="Century Gothic" panose="020B0502020202020204" pitchFamily="34" charset="0"/>
              </a:rPr>
              <a:t>m</a:t>
            </a: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aj 2025</a:t>
            </a:r>
            <a:endPar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grpSp>
        <p:nvGrpSpPr>
          <p:cNvPr id="53" name="Grupp 52">
            <a:extLst>
              <a:ext uri="{FF2B5EF4-FFF2-40B4-BE49-F238E27FC236}">
                <a16:creationId xmlns:a16="http://schemas.microsoft.com/office/drawing/2014/main" id="{A0E1B0A5-8351-8915-415D-40D4EF218765}"/>
              </a:ext>
              <a:ext uri="{C183D7F6-B498-43B3-948B-1728B52AA6E4}">
                <adec:decorative xmlns:adec="http://schemas.microsoft.com/office/drawing/2017/decorative" val="1"/>
              </a:ext>
            </a:extLst>
          </p:cNvPr>
          <p:cNvGrpSpPr/>
          <p:nvPr/>
        </p:nvGrpSpPr>
        <p:grpSpPr>
          <a:xfrm rot="10800000">
            <a:off x="7935060" y="2354039"/>
            <a:ext cx="112348" cy="958155"/>
            <a:chOff x="3641288" y="3690222"/>
            <a:chExt cx="138275" cy="1179268"/>
          </a:xfrm>
          <a:solidFill>
            <a:schemeClr val="accent3"/>
          </a:solidFill>
        </p:grpSpPr>
        <p:cxnSp>
          <p:nvCxnSpPr>
            <p:cNvPr id="54" name="Rak 33">
              <a:extLst>
                <a:ext uri="{FF2B5EF4-FFF2-40B4-BE49-F238E27FC236}">
                  <a16:creationId xmlns:a16="http://schemas.microsoft.com/office/drawing/2014/main" id="{4BD7CFB0-4CC7-E514-7AD7-5DF17BB6B8F2}"/>
                </a:ext>
              </a:extLst>
            </p:cNvPr>
            <p:cNvCxnSpPr>
              <a:cxnSpLocks/>
            </p:cNvCxnSpPr>
            <p:nvPr/>
          </p:nvCxnSpPr>
          <p:spPr>
            <a:xfrm rot="10800000">
              <a:off x="3710426" y="3690222"/>
              <a:ext cx="0" cy="1049631"/>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55" name="Ellips 54">
              <a:extLst>
                <a:ext uri="{FF2B5EF4-FFF2-40B4-BE49-F238E27FC236}">
                  <a16:creationId xmlns:a16="http://schemas.microsoft.com/office/drawing/2014/main" id="{2E7569EE-C355-3CB9-293B-BBDDF5E4A84B}"/>
                </a:ext>
              </a:extLst>
            </p:cNvPr>
            <p:cNvSpPr/>
            <p:nvPr/>
          </p:nvSpPr>
          <p:spPr>
            <a:xfrm rot="10800000">
              <a:off x="3641288" y="4731215"/>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a:ln>
                  <a:noFill/>
                </a:ln>
                <a:solidFill>
                  <a:prstClr val="black"/>
                </a:solidFill>
                <a:effectLst/>
                <a:uLnTx/>
                <a:uFillTx/>
                <a:latin typeface="Arial"/>
                <a:ea typeface="+mn-ea"/>
                <a:cs typeface="+mn-cs"/>
              </a:endParaRPr>
            </a:p>
          </p:txBody>
        </p:sp>
      </p:grpSp>
      <p:sp>
        <p:nvSpPr>
          <p:cNvPr id="40" name="textruta 39">
            <a:extLst>
              <a:ext uri="{FF2B5EF4-FFF2-40B4-BE49-F238E27FC236}">
                <a16:creationId xmlns:a16="http://schemas.microsoft.com/office/drawing/2014/main" id="{29A2C12A-D5C3-999A-53FB-3D5048CBC311}"/>
              </a:ext>
            </a:extLst>
          </p:cNvPr>
          <p:cNvSpPr txBox="1"/>
          <p:nvPr/>
        </p:nvSpPr>
        <p:spPr>
          <a:xfrm>
            <a:off x="8537082" y="4315857"/>
            <a:ext cx="1768968" cy="64633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Cybersäkerhets-konferens</a:t>
            </a: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p>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20–21 oktober 2025</a:t>
            </a:r>
          </a:p>
        </p:txBody>
      </p:sp>
      <p:grpSp>
        <p:nvGrpSpPr>
          <p:cNvPr id="66" name="Grupp 65">
            <a:extLst>
              <a:ext uri="{FF2B5EF4-FFF2-40B4-BE49-F238E27FC236}">
                <a16:creationId xmlns:a16="http://schemas.microsoft.com/office/drawing/2014/main" id="{1E9546DE-93A0-F207-B066-D81A99CC9289}"/>
              </a:ext>
              <a:ext uri="{C183D7F6-B498-43B3-948B-1728B52AA6E4}">
                <adec:decorative xmlns:adec="http://schemas.microsoft.com/office/drawing/2017/decorative" val="1"/>
              </a:ext>
            </a:extLst>
          </p:cNvPr>
          <p:cNvGrpSpPr/>
          <p:nvPr/>
        </p:nvGrpSpPr>
        <p:grpSpPr>
          <a:xfrm rot="10800000">
            <a:off x="9205792" y="3443692"/>
            <a:ext cx="112348" cy="817854"/>
            <a:chOff x="450510" y="2346217"/>
            <a:chExt cx="138275" cy="1006590"/>
          </a:xfrm>
          <a:solidFill>
            <a:schemeClr val="accent3"/>
          </a:solidFill>
        </p:grpSpPr>
        <p:cxnSp>
          <p:nvCxnSpPr>
            <p:cNvPr id="67" name="Rak 18">
              <a:extLst>
                <a:ext uri="{FF2B5EF4-FFF2-40B4-BE49-F238E27FC236}">
                  <a16:creationId xmlns:a16="http://schemas.microsoft.com/office/drawing/2014/main" id="{03CBCDFF-6C77-FD6F-BCC3-2AD11AD84D00}"/>
                </a:ext>
              </a:extLst>
            </p:cNvPr>
            <p:cNvCxnSpPr>
              <a:cxnSpLocks/>
            </p:cNvCxnSpPr>
            <p:nvPr/>
          </p:nvCxnSpPr>
          <p:spPr>
            <a:xfrm rot="10800000" flipV="1">
              <a:off x="519647" y="2475855"/>
              <a:ext cx="0" cy="876952"/>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68" name="Ellips 67">
              <a:extLst>
                <a:ext uri="{FF2B5EF4-FFF2-40B4-BE49-F238E27FC236}">
                  <a16:creationId xmlns:a16="http://schemas.microsoft.com/office/drawing/2014/main" id="{8E3DC2FB-4AFF-20C4-C9E6-378A3C43B464}"/>
                </a:ext>
              </a:extLst>
            </p:cNvPr>
            <p:cNvSpPr/>
            <p:nvPr/>
          </p:nvSpPr>
          <p:spPr>
            <a:xfrm>
              <a:off x="450510" y="2346217"/>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4" name="Grupp 33">
            <a:extLst>
              <a:ext uri="{FF2B5EF4-FFF2-40B4-BE49-F238E27FC236}">
                <a16:creationId xmlns:a16="http://schemas.microsoft.com/office/drawing/2014/main" id="{D974DDA9-4580-4327-E563-3E4412B94746}"/>
              </a:ext>
              <a:ext uri="{C183D7F6-B498-43B3-948B-1728B52AA6E4}">
                <adec:decorative xmlns:adec="http://schemas.microsoft.com/office/drawing/2017/decorative" val="1"/>
              </a:ext>
            </a:extLst>
          </p:cNvPr>
          <p:cNvGrpSpPr/>
          <p:nvPr/>
        </p:nvGrpSpPr>
        <p:grpSpPr>
          <a:xfrm>
            <a:off x="10153195" y="3618365"/>
            <a:ext cx="112348" cy="1040717"/>
            <a:chOff x="8607361" y="3521360"/>
            <a:chExt cx="138275" cy="1280882"/>
          </a:xfrm>
          <a:solidFill>
            <a:schemeClr val="accent5">
              <a:lumMod val="50000"/>
            </a:schemeClr>
          </a:solidFill>
        </p:grpSpPr>
        <p:cxnSp>
          <p:nvCxnSpPr>
            <p:cNvPr id="35" name="Rak 54">
              <a:extLst>
                <a:ext uri="{FF2B5EF4-FFF2-40B4-BE49-F238E27FC236}">
                  <a16:creationId xmlns:a16="http://schemas.microsoft.com/office/drawing/2014/main" id="{9207DA7A-A559-560C-64E2-A8054787A313}"/>
                </a:ext>
              </a:extLst>
            </p:cNvPr>
            <p:cNvCxnSpPr>
              <a:cxnSpLocks/>
            </p:cNvCxnSpPr>
            <p:nvPr/>
          </p:nvCxnSpPr>
          <p:spPr>
            <a:xfrm flipV="1">
              <a:off x="8676499" y="3521360"/>
              <a:ext cx="0" cy="1151245"/>
            </a:xfrm>
            <a:prstGeom prst="line">
              <a:avLst/>
            </a:prstGeom>
            <a:grpFill/>
            <a:ln w="19050">
              <a:solidFill>
                <a:srgbClr val="E2E2E1"/>
              </a:solidFill>
            </a:ln>
          </p:spPr>
          <p:style>
            <a:lnRef idx="1">
              <a:schemeClr val="accent1"/>
            </a:lnRef>
            <a:fillRef idx="0">
              <a:schemeClr val="accent1"/>
            </a:fillRef>
            <a:effectRef idx="0">
              <a:schemeClr val="accent1"/>
            </a:effectRef>
            <a:fontRef idx="minor">
              <a:schemeClr val="tx1"/>
            </a:fontRef>
          </p:style>
        </p:cxnSp>
        <p:sp>
          <p:nvSpPr>
            <p:cNvPr id="36" name="Ellips 35">
              <a:extLst>
                <a:ext uri="{FF2B5EF4-FFF2-40B4-BE49-F238E27FC236}">
                  <a16:creationId xmlns:a16="http://schemas.microsoft.com/office/drawing/2014/main" id="{F322829C-04E9-C192-951E-AE745899E08D}"/>
                </a:ext>
              </a:extLst>
            </p:cNvPr>
            <p:cNvSpPr/>
            <p:nvPr/>
          </p:nvSpPr>
          <p:spPr>
            <a:xfrm rot="10800000">
              <a:off x="8607361" y="4663967"/>
              <a:ext cx="138275" cy="138275"/>
            </a:xfrm>
            <a:prstGeom prst="ellipse">
              <a:avLst/>
            </a:prstGeom>
            <a:solidFill>
              <a:srgbClr val="E2E2E1"/>
            </a:solidFill>
            <a:ln>
              <a:solidFill>
                <a:srgbClr val="E2E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7" name="Grupp 36">
            <a:extLst>
              <a:ext uri="{FF2B5EF4-FFF2-40B4-BE49-F238E27FC236}">
                <a16:creationId xmlns:a16="http://schemas.microsoft.com/office/drawing/2014/main" id="{64C7096D-85C5-7982-2EFE-A58B1C5DBEDB}"/>
              </a:ext>
              <a:ext uri="{C183D7F6-B498-43B3-948B-1728B52AA6E4}">
                <adec:decorative xmlns:adec="http://schemas.microsoft.com/office/drawing/2017/decorative" val="1"/>
              </a:ext>
            </a:extLst>
          </p:cNvPr>
          <p:cNvGrpSpPr/>
          <p:nvPr/>
        </p:nvGrpSpPr>
        <p:grpSpPr>
          <a:xfrm>
            <a:off x="10388103" y="4155971"/>
            <a:ext cx="1476144" cy="918364"/>
            <a:chOff x="7353195" y="3749364"/>
            <a:chExt cx="1796718" cy="1412563"/>
          </a:xfrm>
        </p:grpSpPr>
        <p:sp>
          <p:nvSpPr>
            <p:cNvPr id="38" name="Rektangel 37">
              <a:extLst>
                <a:ext uri="{FF2B5EF4-FFF2-40B4-BE49-F238E27FC236}">
                  <a16:creationId xmlns:a16="http://schemas.microsoft.com/office/drawing/2014/main" id="{A352FED1-D618-74BA-6117-B153555E6E73}"/>
                </a:ext>
              </a:extLst>
            </p:cNvPr>
            <p:cNvSpPr/>
            <p:nvPr/>
          </p:nvSpPr>
          <p:spPr>
            <a:xfrm>
              <a:off x="7353195" y="3749364"/>
              <a:ext cx="1796717" cy="1412563"/>
            </a:xfrm>
            <a:custGeom>
              <a:avLst/>
              <a:gdLst>
                <a:gd name="connsiteX0" fmla="*/ 0 w 1796717"/>
                <a:gd name="connsiteY0" fmla="*/ 0 h 1412563"/>
                <a:gd name="connsiteX1" fmla="*/ 562971 w 1796717"/>
                <a:gd name="connsiteY1" fmla="*/ 0 h 1412563"/>
                <a:gd name="connsiteX2" fmla="*/ 1125943 w 1796717"/>
                <a:gd name="connsiteY2" fmla="*/ 0 h 1412563"/>
                <a:gd name="connsiteX3" fmla="*/ 1796717 w 1796717"/>
                <a:gd name="connsiteY3" fmla="*/ 0 h 1412563"/>
                <a:gd name="connsiteX4" fmla="*/ 1796717 w 1796717"/>
                <a:gd name="connsiteY4" fmla="*/ 442603 h 1412563"/>
                <a:gd name="connsiteX5" fmla="*/ 1796717 w 1796717"/>
                <a:gd name="connsiteY5" fmla="*/ 941709 h 1412563"/>
                <a:gd name="connsiteX6" fmla="*/ 1796717 w 1796717"/>
                <a:gd name="connsiteY6" fmla="*/ 1412563 h 1412563"/>
                <a:gd name="connsiteX7" fmla="*/ 1251713 w 1796717"/>
                <a:gd name="connsiteY7" fmla="*/ 1412563 h 1412563"/>
                <a:gd name="connsiteX8" fmla="*/ 706709 w 1796717"/>
                <a:gd name="connsiteY8" fmla="*/ 1412563 h 1412563"/>
                <a:gd name="connsiteX9" fmla="*/ 0 w 1796717"/>
                <a:gd name="connsiteY9" fmla="*/ 1412563 h 1412563"/>
                <a:gd name="connsiteX10" fmla="*/ 0 w 1796717"/>
                <a:gd name="connsiteY10" fmla="*/ 913457 h 1412563"/>
                <a:gd name="connsiteX11" fmla="*/ 0 w 1796717"/>
                <a:gd name="connsiteY11" fmla="*/ 428477 h 1412563"/>
                <a:gd name="connsiteX12" fmla="*/ 0 w 1796717"/>
                <a:gd name="connsiteY12" fmla="*/ 0 h 141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6717" h="1412563" fill="none" extrusionOk="0">
                  <a:moveTo>
                    <a:pt x="0" y="0"/>
                  </a:moveTo>
                  <a:cubicBezTo>
                    <a:pt x="113411" y="-26703"/>
                    <a:pt x="355206" y="12464"/>
                    <a:pt x="562971" y="0"/>
                  </a:cubicBezTo>
                  <a:cubicBezTo>
                    <a:pt x="770736" y="-12464"/>
                    <a:pt x="870334" y="-13811"/>
                    <a:pt x="1125943" y="0"/>
                  </a:cubicBezTo>
                  <a:cubicBezTo>
                    <a:pt x="1381552" y="13811"/>
                    <a:pt x="1509628" y="1657"/>
                    <a:pt x="1796717" y="0"/>
                  </a:cubicBezTo>
                  <a:cubicBezTo>
                    <a:pt x="1779364" y="140937"/>
                    <a:pt x="1787802" y="232501"/>
                    <a:pt x="1796717" y="442603"/>
                  </a:cubicBezTo>
                  <a:cubicBezTo>
                    <a:pt x="1805632" y="652705"/>
                    <a:pt x="1781428" y="807363"/>
                    <a:pt x="1796717" y="941709"/>
                  </a:cubicBezTo>
                  <a:cubicBezTo>
                    <a:pt x="1812006" y="1076055"/>
                    <a:pt x="1796796" y="1215278"/>
                    <a:pt x="1796717" y="1412563"/>
                  </a:cubicBezTo>
                  <a:cubicBezTo>
                    <a:pt x="1577610" y="1437606"/>
                    <a:pt x="1413247" y="1416850"/>
                    <a:pt x="1251713" y="1412563"/>
                  </a:cubicBezTo>
                  <a:cubicBezTo>
                    <a:pt x="1090179" y="1408276"/>
                    <a:pt x="944787" y="1400630"/>
                    <a:pt x="706709" y="1412563"/>
                  </a:cubicBezTo>
                  <a:cubicBezTo>
                    <a:pt x="468631" y="1424496"/>
                    <a:pt x="325660" y="1403672"/>
                    <a:pt x="0" y="1412563"/>
                  </a:cubicBezTo>
                  <a:cubicBezTo>
                    <a:pt x="7258" y="1305875"/>
                    <a:pt x="13579" y="1068722"/>
                    <a:pt x="0" y="913457"/>
                  </a:cubicBezTo>
                  <a:cubicBezTo>
                    <a:pt x="-13579" y="758192"/>
                    <a:pt x="-19836" y="653043"/>
                    <a:pt x="0" y="428477"/>
                  </a:cubicBezTo>
                  <a:cubicBezTo>
                    <a:pt x="19836" y="203911"/>
                    <a:pt x="21206" y="203763"/>
                    <a:pt x="0" y="0"/>
                  </a:cubicBezTo>
                  <a:close/>
                </a:path>
                <a:path w="1796717" h="1412563" stroke="0" extrusionOk="0">
                  <a:moveTo>
                    <a:pt x="0" y="0"/>
                  </a:moveTo>
                  <a:cubicBezTo>
                    <a:pt x="114924" y="25330"/>
                    <a:pt x="409625" y="21138"/>
                    <a:pt x="562971" y="0"/>
                  </a:cubicBezTo>
                  <a:cubicBezTo>
                    <a:pt x="716317" y="-21138"/>
                    <a:pt x="921204" y="-27453"/>
                    <a:pt x="1197811" y="0"/>
                  </a:cubicBezTo>
                  <a:cubicBezTo>
                    <a:pt x="1474418" y="27453"/>
                    <a:pt x="1510124" y="-23498"/>
                    <a:pt x="1796717" y="0"/>
                  </a:cubicBezTo>
                  <a:cubicBezTo>
                    <a:pt x="1802001" y="97470"/>
                    <a:pt x="1814773" y="240715"/>
                    <a:pt x="1796717" y="456729"/>
                  </a:cubicBezTo>
                  <a:cubicBezTo>
                    <a:pt x="1778661" y="672743"/>
                    <a:pt x="1791588" y="743405"/>
                    <a:pt x="1796717" y="899332"/>
                  </a:cubicBezTo>
                  <a:cubicBezTo>
                    <a:pt x="1801846" y="1055259"/>
                    <a:pt x="1775654" y="1231294"/>
                    <a:pt x="1796717" y="1412563"/>
                  </a:cubicBezTo>
                  <a:cubicBezTo>
                    <a:pt x="1521880" y="1400413"/>
                    <a:pt x="1473845" y="1392493"/>
                    <a:pt x="1197811" y="1412563"/>
                  </a:cubicBezTo>
                  <a:cubicBezTo>
                    <a:pt x="921777" y="1432633"/>
                    <a:pt x="911478" y="1409777"/>
                    <a:pt x="652807" y="1412563"/>
                  </a:cubicBezTo>
                  <a:cubicBezTo>
                    <a:pt x="394136" y="1415349"/>
                    <a:pt x="244250" y="1442119"/>
                    <a:pt x="0" y="1412563"/>
                  </a:cubicBezTo>
                  <a:cubicBezTo>
                    <a:pt x="-1783" y="1281823"/>
                    <a:pt x="-14514" y="1091746"/>
                    <a:pt x="0" y="969960"/>
                  </a:cubicBezTo>
                  <a:cubicBezTo>
                    <a:pt x="14514" y="848174"/>
                    <a:pt x="-2794" y="661047"/>
                    <a:pt x="0" y="527357"/>
                  </a:cubicBezTo>
                  <a:cubicBezTo>
                    <a:pt x="2794" y="393667"/>
                    <a:pt x="-2792" y="194299"/>
                    <a:pt x="0" y="0"/>
                  </a:cubicBezTo>
                  <a:close/>
                </a:path>
              </a:pathLst>
            </a:custGeom>
            <a:solidFill>
              <a:srgbClr val="9B5279"/>
            </a:solidFill>
            <a:ln w="38100">
              <a:solidFill>
                <a:srgbClr val="B47D9A"/>
              </a:solidFill>
              <a:extLst>
                <a:ext uri="{C807C97D-BFC1-408E-A445-0C87EB9F89A2}">
                  <ask:lineSketchStyleProps xmlns:ask="http://schemas.microsoft.com/office/drawing/2018/sketchyshapes" sd="5265792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39" name="textruta 38">
              <a:extLst>
                <a:ext uri="{FF2B5EF4-FFF2-40B4-BE49-F238E27FC236}">
                  <a16:creationId xmlns:a16="http://schemas.microsoft.com/office/drawing/2014/main" id="{1534C601-8891-2EF4-EE80-D35061D91BAE}"/>
                </a:ext>
              </a:extLst>
            </p:cNvPr>
            <p:cNvSpPr txBox="1"/>
            <p:nvPr/>
          </p:nvSpPr>
          <p:spPr>
            <a:xfrm>
              <a:off x="7513700" y="3931898"/>
              <a:ext cx="1636213" cy="1136161"/>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Ny lag och </a:t>
              </a:r>
              <a:br>
                <a:rPr kumimoji="0" lang="sv-SE"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förordning träder i kraft</a:t>
              </a:r>
            </a:p>
          </p:txBody>
        </p:sp>
      </p:grpSp>
      <p:grpSp>
        <p:nvGrpSpPr>
          <p:cNvPr id="30" name="Grupp 29">
            <a:extLst>
              <a:ext uri="{FF2B5EF4-FFF2-40B4-BE49-F238E27FC236}">
                <a16:creationId xmlns:a16="http://schemas.microsoft.com/office/drawing/2014/main" id="{4F040C28-2D32-2AA3-D2BA-30AC9766EED8}"/>
              </a:ext>
              <a:ext uri="{C183D7F6-B498-43B3-948B-1728B52AA6E4}">
                <adec:decorative xmlns:adec="http://schemas.microsoft.com/office/drawing/2017/decorative" val="1"/>
              </a:ext>
            </a:extLst>
          </p:cNvPr>
          <p:cNvGrpSpPr/>
          <p:nvPr/>
        </p:nvGrpSpPr>
        <p:grpSpPr>
          <a:xfrm>
            <a:off x="10714573" y="2626779"/>
            <a:ext cx="112348" cy="613486"/>
            <a:chOff x="450510" y="2346217"/>
            <a:chExt cx="138275" cy="755060"/>
          </a:xfrm>
        </p:grpSpPr>
        <p:cxnSp>
          <p:nvCxnSpPr>
            <p:cNvPr id="31" name="Rak 50">
              <a:extLst>
                <a:ext uri="{FF2B5EF4-FFF2-40B4-BE49-F238E27FC236}">
                  <a16:creationId xmlns:a16="http://schemas.microsoft.com/office/drawing/2014/main" id="{1649104B-1C00-1468-7887-8B6DCFCF9049}"/>
                </a:ext>
              </a:extLst>
            </p:cNvPr>
            <p:cNvCxnSpPr>
              <a:cxnSpLocks/>
            </p:cNvCxnSpPr>
            <p:nvPr/>
          </p:nvCxnSpPr>
          <p:spPr>
            <a:xfrm>
              <a:off x="519647" y="2475855"/>
              <a:ext cx="0" cy="62542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Ellips 31">
              <a:extLst>
                <a:ext uri="{FF2B5EF4-FFF2-40B4-BE49-F238E27FC236}">
                  <a16:creationId xmlns:a16="http://schemas.microsoft.com/office/drawing/2014/main" id="{BE7BAE36-76F1-BC4E-CDF4-A9EF57188F4F}"/>
                </a:ext>
              </a:extLst>
            </p:cNvPr>
            <p:cNvSpPr/>
            <p:nvPr/>
          </p:nvSpPr>
          <p:spPr>
            <a:xfrm>
              <a:off x="450510" y="2346217"/>
              <a:ext cx="138275" cy="138275"/>
            </a:xfrm>
            <a:prstGeom prst="ellipse">
              <a:avLst/>
            </a:prstGeom>
            <a:solidFill>
              <a:srgbClr val="E2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63"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3" name="textruta 32">
            <a:extLst>
              <a:ext uri="{FF2B5EF4-FFF2-40B4-BE49-F238E27FC236}">
                <a16:creationId xmlns:a16="http://schemas.microsoft.com/office/drawing/2014/main" id="{C57A289D-4994-E62D-6A61-747170F7B33A}"/>
              </a:ext>
            </a:extLst>
          </p:cNvPr>
          <p:cNvSpPr txBox="1"/>
          <p:nvPr/>
        </p:nvSpPr>
        <p:spPr>
          <a:xfrm>
            <a:off x="10835364" y="2434426"/>
            <a:ext cx="1131406" cy="461665"/>
          </a:xfrm>
          <a:prstGeom prst="rect">
            <a:avLst/>
          </a:prstGeom>
          <a:noFill/>
        </p:spPr>
        <p:txBody>
          <a:bodyPr wrap="square" rtlCol="0">
            <a:spAutoFit/>
          </a:bodyPr>
          <a:lstStyle/>
          <a:p>
            <a:pPr marL="5850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Föreskrifter</a:t>
            </a:r>
            <a:b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br>
            <a:r>
              <a:rPr kumimoji="0" lang="sv-SE"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utfärdas</a:t>
            </a:r>
          </a:p>
        </p:txBody>
      </p:sp>
      <p:sp>
        <p:nvSpPr>
          <p:cNvPr id="5" name="Höger 2">
            <a:extLst>
              <a:ext uri="{FF2B5EF4-FFF2-40B4-BE49-F238E27FC236}">
                <a16:creationId xmlns:a16="http://schemas.microsoft.com/office/drawing/2014/main" id="{D7F6441F-FF68-8825-96A8-FE66938B9AC6}"/>
              </a:ext>
              <a:ext uri="{C183D7F6-B498-43B3-948B-1728B52AA6E4}">
                <adec:decorative xmlns:adec="http://schemas.microsoft.com/office/drawing/2017/decorative" val="1"/>
              </a:ext>
            </a:extLst>
          </p:cNvPr>
          <p:cNvSpPr/>
          <p:nvPr/>
        </p:nvSpPr>
        <p:spPr>
          <a:xfrm>
            <a:off x="-90674" y="3120009"/>
            <a:ext cx="12057444" cy="619493"/>
          </a:xfrm>
          <a:prstGeom prst="rightArrow">
            <a:avLst>
              <a:gd name="adj1" fmla="val 63426"/>
              <a:gd name="adj2"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white"/>
                </a:solidFill>
                <a:effectLst/>
                <a:uLnTx/>
                <a:uFillTx/>
                <a:latin typeface="+mj-lt"/>
                <a:ea typeface="+mn-ea"/>
                <a:cs typeface="+mn-cs"/>
              </a:rPr>
              <a:t>					</a:t>
            </a:r>
            <a:r>
              <a:rPr kumimoji="0" lang="sv-SE" b="1" i="0" u="none" strike="noStrike" kern="1200" cap="none" spc="0" normalizeH="0" baseline="0" noProof="0" dirty="0">
                <a:ln>
                  <a:noFill/>
                </a:ln>
                <a:solidFill>
                  <a:schemeClr val="tx1"/>
                </a:solidFill>
                <a:effectLst/>
                <a:uLnTx/>
                <a:uFillTx/>
                <a:latin typeface="+mj-lt"/>
                <a:ea typeface="+mn-ea"/>
                <a:cs typeface="+mn-cs"/>
              </a:rPr>
              <a:t>2025</a:t>
            </a:r>
          </a:p>
        </p:txBody>
      </p:sp>
      <p:sp>
        <p:nvSpPr>
          <p:cNvPr id="65" name="Rektangel 64">
            <a:extLst>
              <a:ext uri="{FF2B5EF4-FFF2-40B4-BE49-F238E27FC236}">
                <a16:creationId xmlns:a16="http://schemas.microsoft.com/office/drawing/2014/main" id="{C35F7403-FE07-CBDA-72C3-C24F4DA3E38C}"/>
              </a:ext>
              <a:ext uri="{C183D7F6-B498-43B3-948B-1728B52AA6E4}">
                <adec:decorative xmlns:adec="http://schemas.microsoft.com/office/drawing/2017/decorative" val="1"/>
              </a:ext>
            </a:extLst>
          </p:cNvPr>
          <p:cNvSpPr/>
          <p:nvPr/>
        </p:nvSpPr>
        <p:spPr>
          <a:xfrm>
            <a:off x="-180038" y="3233432"/>
            <a:ext cx="5674808" cy="392646"/>
          </a:xfrm>
          <a:prstGeom prst="rect">
            <a:avLst/>
          </a:prstGeom>
          <a:solidFill>
            <a:srgbClr val="CDA9BC">
              <a:alpha val="7489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schemeClr val="tx1"/>
                </a:solidFill>
                <a:effectLst/>
                <a:uLnTx/>
                <a:uFillTx/>
                <a:latin typeface="+mj-lt"/>
                <a:ea typeface="+mn-ea"/>
                <a:cs typeface="+mn-cs"/>
              </a:rPr>
              <a:t>2024</a:t>
            </a:r>
          </a:p>
        </p:txBody>
      </p:sp>
      <p:sp>
        <p:nvSpPr>
          <p:cNvPr id="70" name="Rektangel 69">
            <a:extLst>
              <a:ext uri="{FF2B5EF4-FFF2-40B4-BE49-F238E27FC236}">
                <a16:creationId xmlns:a16="http://schemas.microsoft.com/office/drawing/2014/main" id="{4FAF1954-0194-4357-F973-F896744927D0}"/>
              </a:ext>
              <a:ext uri="{C183D7F6-B498-43B3-948B-1728B52AA6E4}">
                <adec:decorative xmlns:adec="http://schemas.microsoft.com/office/drawing/2017/decorative" val="1"/>
              </a:ext>
            </a:extLst>
          </p:cNvPr>
          <p:cNvSpPr/>
          <p:nvPr/>
        </p:nvSpPr>
        <p:spPr>
          <a:xfrm>
            <a:off x="-384121" y="3233555"/>
            <a:ext cx="1117420" cy="392400"/>
          </a:xfrm>
          <a:prstGeom prst="rect">
            <a:avLst/>
          </a:prstGeom>
          <a:solidFill>
            <a:srgbClr val="9B5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48" name="Rubrik 47">
            <a:extLst>
              <a:ext uri="{FF2B5EF4-FFF2-40B4-BE49-F238E27FC236}">
                <a16:creationId xmlns:a16="http://schemas.microsoft.com/office/drawing/2014/main" id="{0510ADC4-813D-ABF8-1576-4DB967EE508C}"/>
              </a:ext>
            </a:extLst>
          </p:cNvPr>
          <p:cNvSpPr>
            <a:spLocks noGrp="1"/>
          </p:cNvSpPr>
          <p:nvPr>
            <p:ph type="title"/>
          </p:nvPr>
        </p:nvSpPr>
        <p:spPr>
          <a:xfrm>
            <a:off x="550843" y="628962"/>
            <a:ext cx="10517206" cy="516224"/>
          </a:xfrm>
        </p:spPr>
        <p:txBody>
          <a:bodyPr/>
          <a:lstStyle/>
          <a:p>
            <a:r>
              <a:rPr kumimoji="0" lang="sv-SE" sz="3200" b="1" i="0" u="none" strike="noStrike" kern="1200" cap="none" spc="0" normalizeH="0" baseline="0" noProof="0" dirty="0">
                <a:ln>
                  <a:noFill/>
                </a:ln>
                <a:solidFill>
                  <a:schemeClr val="bg1"/>
                </a:solidFill>
                <a:effectLst/>
                <a:uLnTx/>
                <a:uFillTx/>
                <a:latin typeface="Century Gothic"/>
                <a:ea typeface="+mj-ea"/>
                <a:cs typeface="+mj-cs"/>
              </a:rPr>
              <a:t>Tidplan – vad händer när?</a:t>
            </a:r>
            <a:br>
              <a:rPr kumimoji="0" lang="sv-SE" sz="3200" b="1" i="0" u="none" strike="noStrike" kern="1200" cap="none" spc="0" normalizeH="0" baseline="0" noProof="0" dirty="0">
                <a:ln>
                  <a:noFill/>
                </a:ln>
                <a:solidFill>
                  <a:schemeClr val="bg1"/>
                </a:solidFill>
                <a:effectLst/>
                <a:uLnTx/>
                <a:uFillTx/>
                <a:latin typeface="Century Gothic"/>
                <a:ea typeface="+mj-ea"/>
                <a:cs typeface="+mj-cs"/>
              </a:rPr>
            </a:br>
            <a:endParaRPr lang="sv-SE" dirty="0">
              <a:solidFill>
                <a:schemeClr val="bg1"/>
              </a:solidFill>
            </a:endParaRPr>
          </a:p>
        </p:txBody>
      </p:sp>
    </p:spTree>
    <p:extLst>
      <p:ext uri="{BB962C8B-B14F-4D97-AF65-F5344CB8AC3E}">
        <p14:creationId xmlns:p14="http://schemas.microsoft.com/office/powerpoint/2010/main" val="33101665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0-#ppt_w/2"/>
                                          </p:val>
                                        </p:tav>
                                        <p:tav tm="100000">
                                          <p:val>
                                            <p:strVal val="#ppt_x"/>
                                          </p:val>
                                        </p:tav>
                                      </p:tavLst>
                                    </p:anim>
                                    <p:anim calcmode="lin" valueType="num">
                                      <p:cBhvr additive="base">
                                        <p:cTn id="16" dur="500" fill="hold"/>
                                        <p:tgtEl>
                                          <p:spTgt spid="7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0-#ppt_w/2"/>
                                          </p:val>
                                        </p:tav>
                                        <p:tav tm="100000">
                                          <p:val>
                                            <p:strVal val="#ppt_x"/>
                                          </p:val>
                                        </p:tav>
                                      </p:tavLst>
                                    </p:anim>
                                    <p:anim calcmode="lin" valueType="num">
                                      <p:cBhvr additive="base">
                                        <p:cTn id="52" dur="500" fill="hold"/>
                                        <p:tgtEl>
                                          <p:spTgt spid="64"/>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0-#ppt_w/2"/>
                                          </p:val>
                                        </p:tav>
                                        <p:tav tm="100000">
                                          <p:val>
                                            <p:strVal val="#ppt_x"/>
                                          </p:val>
                                        </p:tav>
                                      </p:tavLst>
                                    </p:anim>
                                    <p:anim calcmode="lin" valueType="num">
                                      <p:cBhvr additive="base">
                                        <p:cTn id="56" dur="500" fill="hold"/>
                                        <p:tgtEl>
                                          <p:spTgt spid="57"/>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0-#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8" grpId="0"/>
      <p:bldP spid="25" grpId="0"/>
      <p:bldP spid="64" grpId="0"/>
      <p:bldP spid="41" grpId="0"/>
      <p:bldP spid="56" grpId="0"/>
      <p:bldP spid="60" grpId="0"/>
      <p:bldP spid="40" grpId="0"/>
      <p:bldP spid="33" grpId="0"/>
      <p:bldP spid="5" grpId="0" animBg="1"/>
      <p:bldP spid="65"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8A86509-8067-E8CC-8371-6BD5190F08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4" name="Rubrik 3">
            <a:extLst>
              <a:ext uri="{FF2B5EF4-FFF2-40B4-BE49-F238E27FC236}">
                <a16:creationId xmlns:a16="http://schemas.microsoft.com/office/drawing/2014/main" id="{14AAB8AC-F6B7-404B-AD1E-A1E78385FAFC}"/>
              </a:ext>
            </a:extLst>
          </p:cNvPr>
          <p:cNvSpPr>
            <a:spLocks noGrp="1"/>
          </p:cNvSpPr>
          <p:nvPr>
            <p:ph type="title"/>
          </p:nvPr>
        </p:nvSpPr>
        <p:spPr>
          <a:xfrm>
            <a:off x="1774800" y="2792016"/>
            <a:ext cx="7489850" cy="1273968"/>
          </a:xfrm>
        </p:spPr>
        <p:txBody>
          <a:bodyPr/>
          <a:lstStyle/>
          <a:p>
            <a:r>
              <a:rPr lang="sv-SE" dirty="0"/>
              <a:t>Hur kan man förbereda sig och vilket stöd finns?</a:t>
            </a:r>
          </a:p>
        </p:txBody>
      </p:sp>
    </p:spTree>
    <p:extLst>
      <p:ext uri="{BB962C8B-B14F-4D97-AF65-F5344CB8AC3E}">
        <p14:creationId xmlns:p14="http://schemas.microsoft.com/office/powerpoint/2010/main" val="18617626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upp 60">
            <a:extLst>
              <a:ext uri="{FF2B5EF4-FFF2-40B4-BE49-F238E27FC236}">
                <a16:creationId xmlns:a16="http://schemas.microsoft.com/office/drawing/2014/main" id="{0C8A6604-8E7D-EE80-E09F-CDF2F5320168}"/>
              </a:ext>
              <a:ext uri="{C183D7F6-B498-43B3-948B-1728B52AA6E4}">
                <adec:decorative xmlns:adec="http://schemas.microsoft.com/office/drawing/2017/decorative" val="1"/>
              </a:ext>
            </a:extLst>
          </p:cNvPr>
          <p:cNvGrpSpPr/>
          <p:nvPr/>
        </p:nvGrpSpPr>
        <p:grpSpPr>
          <a:xfrm>
            <a:off x="2948956" y="1822702"/>
            <a:ext cx="6300000" cy="6638772"/>
            <a:chOff x="2948956" y="1822702"/>
            <a:chExt cx="6300000" cy="6638772"/>
          </a:xfrm>
        </p:grpSpPr>
        <p:pic>
          <p:nvPicPr>
            <p:cNvPr id="27" name="Bild 26">
              <a:extLst>
                <a:ext uri="{FF2B5EF4-FFF2-40B4-BE49-F238E27FC236}">
                  <a16:creationId xmlns:a16="http://schemas.microsoft.com/office/drawing/2014/main" id="{4958C549-ACB8-E12C-574A-1F20AFDD3EC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41697" y="1822702"/>
              <a:ext cx="2107402" cy="3428993"/>
            </a:xfrm>
            <a:prstGeom prst="rect">
              <a:avLst/>
            </a:prstGeom>
          </p:spPr>
        </p:pic>
        <p:pic>
          <p:nvPicPr>
            <p:cNvPr id="37" name="Bild 36">
              <a:extLst>
                <a:ext uri="{FF2B5EF4-FFF2-40B4-BE49-F238E27FC236}">
                  <a16:creationId xmlns:a16="http://schemas.microsoft.com/office/drawing/2014/main" id="{BCD232C8-29D9-D8F9-4557-A017F41E8EF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660308" y="2747453"/>
              <a:ext cx="874235" cy="472087"/>
            </a:xfrm>
            <a:prstGeom prst="rect">
              <a:avLst/>
            </a:prstGeom>
          </p:spPr>
        </p:pic>
        <p:sp>
          <p:nvSpPr>
            <p:cNvPr id="54" name="textruta 53">
              <a:extLst>
                <a:ext uri="{FF2B5EF4-FFF2-40B4-BE49-F238E27FC236}">
                  <a16:creationId xmlns:a16="http://schemas.microsoft.com/office/drawing/2014/main" id="{5F1F4AF7-D9AD-3E3B-B03E-952A6947FA61}"/>
                </a:ext>
              </a:extLst>
            </p:cNvPr>
            <p:cNvSpPr txBox="1"/>
            <p:nvPr/>
          </p:nvSpPr>
          <p:spPr>
            <a:xfrm rot="5107007">
              <a:off x="2948956" y="2161474"/>
              <a:ext cx="6300000" cy="6300000"/>
            </a:xfrm>
            <a:prstGeom prst="rect">
              <a:avLst/>
            </a:prstGeom>
            <a:noFill/>
          </p:spPr>
          <p:txBody>
            <a:bodyPr wrap="square" rtlCol="0">
              <a:prstTxWarp prst="textArchUp">
                <a:avLst/>
              </a:prstTxWarp>
              <a:spAutoFit/>
            </a:bodyPr>
            <a:lstStyle/>
            <a:p>
              <a:r>
                <a:rPr lang="sv-SE" sz="1100" b="1" dirty="0" err="1">
                  <a:latin typeface="Century Gothic" panose="020B0502020202020204" pitchFamily="34" charset="0"/>
                </a:rPr>
                <a:t>Msb.se</a:t>
              </a:r>
              <a:r>
                <a:rPr lang="sv-SE" sz="1100" b="1" dirty="0">
                  <a:latin typeface="Century Gothic" panose="020B0502020202020204" pitchFamily="34" charset="0"/>
                </a:rPr>
                <a:t>/</a:t>
              </a:r>
            </a:p>
          </p:txBody>
        </p:sp>
        <p:sp>
          <p:nvSpPr>
            <p:cNvPr id="56" name="textruta 55">
              <a:extLst>
                <a:ext uri="{FF2B5EF4-FFF2-40B4-BE49-F238E27FC236}">
                  <a16:creationId xmlns:a16="http://schemas.microsoft.com/office/drawing/2014/main" id="{D0FDD366-31D0-D293-5B6B-65F446D3891F}"/>
                </a:ext>
              </a:extLst>
            </p:cNvPr>
            <p:cNvSpPr txBox="1">
              <a:spLocks noChangeAspect="1"/>
            </p:cNvSpPr>
            <p:nvPr/>
          </p:nvSpPr>
          <p:spPr>
            <a:xfrm rot="4572224">
              <a:off x="3137029" y="2328842"/>
              <a:ext cx="5940000" cy="5940000"/>
            </a:xfrm>
            <a:prstGeom prst="rect">
              <a:avLst/>
            </a:prstGeom>
            <a:noFill/>
          </p:spPr>
          <p:txBody>
            <a:bodyPr wrap="square" rtlCol="0">
              <a:prstTxWarp prst="textArchUp">
                <a:avLst/>
              </a:prstTxWarp>
              <a:spAutoFit/>
            </a:bodyPr>
            <a:lstStyle/>
            <a:p>
              <a:r>
                <a:rPr lang="sv-SE" sz="1100" b="1" dirty="0">
                  <a:latin typeface="Century Gothic" panose="020B0502020202020204" pitchFamily="34" charset="0"/>
                </a:rPr>
                <a:t>kontinuitetshantering</a:t>
              </a:r>
            </a:p>
          </p:txBody>
        </p:sp>
      </p:grpSp>
      <p:grpSp>
        <p:nvGrpSpPr>
          <p:cNvPr id="69" name="Grupp 68">
            <a:extLst>
              <a:ext uri="{FF2B5EF4-FFF2-40B4-BE49-F238E27FC236}">
                <a16:creationId xmlns:a16="http://schemas.microsoft.com/office/drawing/2014/main" id="{9843528A-273D-28B6-02B9-3D1E9B49B1C5}"/>
              </a:ext>
              <a:ext uri="{C183D7F6-B498-43B3-948B-1728B52AA6E4}">
                <adec:decorative xmlns:adec="http://schemas.microsoft.com/office/drawing/2017/decorative" val="1"/>
              </a:ext>
            </a:extLst>
          </p:cNvPr>
          <p:cNvGrpSpPr/>
          <p:nvPr/>
        </p:nvGrpSpPr>
        <p:grpSpPr>
          <a:xfrm>
            <a:off x="2964918" y="2165833"/>
            <a:ext cx="6622816" cy="6300000"/>
            <a:chOff x="2985238" y="2165833"/>
            <a:chExt cx="6622816" cy="6300000"/>
          </a:xfrm>
        </p:grpSpPr>
        <p:pic>
          <p:nvPicPr>
            <p:cNvPr id="24" name="Bild 23">
              <a:extLst>
                <a:ext uri="{FF2B5EF4-FFF2-40B4-BE49-F238E27FC236}">
                  <a16:creationId xmlns:a16="http://schemas.microsoft.com/office/drawing/2014/main" id="{F04E5980-8C12-1351-CAB7-F97D3C30091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79061" y="3290502"/>
              <a:ext cx="3428993" cy="2018105"/>
            </a:xfrm>
            <a:prstGeom prst="rect">
              <a:avLst/>
            </a:prstGeom>
          </p:spPr>
        </p:pic>
        <p:pic>
          <p:nvPicPr>
            <p:cNvPr id="44" name="Bild 43">
              <a:extLst>
                <a:ext uri="{FF2B5EF4-FFF2-40B4-BE49-F238E27FC236}">
                  <a16:creationId xmlns:a16="http://schemas.microsoft.com/office/drawing/2014/main" id="{69EF75DD-F45C-3D4F-F833-FC84C71C453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26925" y="4397395"/>
              <a:ext cx="454603" cy="611966"/>
            </a:xfrm>
            <a:prstGeom prst="rect">
              <a:avLst/>
            </a:prstGeom>
          </p:spPr>
        </p:pic>
        <p:sp>
          <p:nvSpPr>
            <p:cNvPr id="65" name="textruta 64">
              <a:extLst>
                <a:ext uri="{FF2B5EF4-FFF2-40B4-BE49-F238E27FC236}">
                  <a16:creationId xmlns:a16="http://schemas.microsoft.com/office/drawing/2014/main" id="{8984060C-0F89-E5E3-3D70-61D2F7FF5505}"/>
                </a:ext>
              </a:extLst>
            </p:cNvPr>
            <p:cNvSpPr txBox="1"/>
            <p:nvPr/>
          </p:nvSpPr>
          <p:spPr>
            <a:xfrm rot="9180438">
              <a:off x="2985238" y="2165833"/>
              <a:ext cx="6300000" cy="6300000"/>
            </a:xfrm>
            <a:prstGeom prst="rect">
              <a:avLst/>
            </a:prstGeom>
            <a:noFill/>
          </p:spPr>
          <p:txBody>
            <a:bodyPr wrap="square" rtlCol="0">
              <a:prstTxWarp prst="textArchUp">
                <a:avLst/>
              </a:prstTxWarp>
              <a:spAutoFit/>
            </a:bodyPr>
            <a:lstStyle/>
            <a:p>
              <a:r>
                <a:rPr lang="sv-SE" sz="1100" b="1" dirty="0">
                  <a:latin typeface="Century Gothic" panose="020B0502020202020204" pitchFamily="34" charset="0"/>
                </a:rPr>
                <a:t>Stöd för arbete</a:t>
              </a:r>
            </a:p>
          </p:txBody>
        </p:sp>
        <p:sp>
          <p:nvSpPr>
            <p:cNvPr id="66" name="textruta 65">
              <a:extLst>
                <a:ext uri="{FF2B5EF4-FFF2-40B4-BE49-F238E27FC236}">
                  <a16:creationId xmlns:a16="http://schemas.microsoft.com/office/drawing/2014/main" id="{554A3D38-7ABF-4EBD-8CCF-DB71D4403DA2}"/>
                </a:ext>
              </a:extLst>
            </p:cNvPr>
            <p:cNvSpPr txBox="1">
              <a:spLocks noChangeAspect="1"/>
            </p:cNvSpPr>
            <p:nvPr/>
          </p:nvSpPr>
          <p:spPr>
            <a:xfrm rot="9036033">
              <a:off x="3173311" y="2333201"/>
              <a:ext cx="5940000" cy="5940000"/>
            </a:xfrm>
            <a:prstGeom prst="rect">
              <a:avLst/>
            </a:prstGeom>
            <a:noFill/>
          </p:spPr>
          <p:txBody>
            <a:bodyPr wrap="square" rtlCol="0">
              <a:prstTxWarp prst="textArchUp">
                <a:avLst/>
              </a:prstTxWarp>
              <a:spAutoFit/>
            </a:bodyPr>
            <a:lstStyle/>
            <a:p>
              <a:r>
                <a:rPr lang="sv-SE" sz="1100" b="1" dirty="0">
                  <a:latin typeface="Century Gothic" panose="020B0502020202020204" pitchFamily="34" charset="0"/>
                </a:rPr>
                <a:t>med cybersäkerhet</a:t>
              </a:r>
            </a:p>
          </p:txBody>
        </p:sp>
      </p:grpSp>
      <p:grpSp>
        <p:nvGrpSpPr>
          <p:cNvPr id="3" name="Grupp 2">
            <a:extLst>
              <a:ext uri="{FF2B5EF4-FFF2-40B4-BE49-F238E27FC236}">
                <a16:creationId xmlns:a16="http://schemas.microsoft.com/office/drawing/2014/main" id="{D32FDCF3-D1FA-4E76-BDFF-11A63588FEA7}"/>
              </a:ext>
              <a:ext uri="{C183D7F6-B498-43B3-948B-1728B52AA6E4}">
                <adec:decorative xmlns:adec="http://schemas.microsoft.com/office/drawing/2017/decorative" val="1"/>
              </a:ext>
            </a:extLst>
          </p:cNvPr>
          <p:cNvGrpSpPr>
            <a:grpSpLocks/>
          </p:cNvGrpSpPr>
          <p:nvPr/>
        </p:nvGrpSpPr>
        <p:grpSpPr>
          <a:xfrm>
            <a:off x="3158321" y="2006033"/>
            <a:ext cx="5940000" cy="6267167"/>
            <a:chOff x="3158321" y="2006033"/>
            <a:chExt cx="5940000" cy="6267167"/>
          </a:xfrm>
        </p:grpSpPr>
        <p:pic>
          <p:nvPicPr>
            <p:cNvPr id="25" name="Bild 24">
              <a:extLst>
                <a:ext uri="{FF2B5EF4-FFF2-40B4-BE49-F238E27FC236}">
                  <a16:creationId xmlns:a16="http://schemas.microsoft.com/office/drawing/2014/main" id="{C585E461-DCBE-3EF1-46E3-6585C989CAB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43445" y="2006033"/>
              <a:ext cx="2768197" cy="3250399"/>
            </a:xfrm>
            <a:prstGeom prst="rect">
              <a:avLst/>
            </a:prstGeom>
          </p:spPr>
        </p:pic>
        <p:pic>
          <p:nvPicPr>
            <p:cNvPr id="45" name="Bild 44">
              <a:extLst>
                <a:ext uri="{FF2B5EF4-FFF2-40B4-BE49-F238E27FC236}">
                  <a16:creationId xmlns:a16="http://schemas.microsoft.com/office/drawing/2014/main" id="{BAE37E52-9B05-CDF4-627F-238C640BE033}"/>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22107" y="3009276"/>
              <a:ext cx="874236" cy="856752"/>
            </a:xfrm>
            <a:prstGeom prst="rect">
              <a:avLst/>
            </a:prstGeom>
          </p:spPr>
        </p:pic>
        <p:sp>
          <p:nvSpPr>
            <p:cNvPr id="63" name="textruta 62">
              <a:extLst>
                <a:ext uri="{FF2B5EF4-FFF2-40B4-BE49-F238E27FC236}">
                  <a16:creationId xmlns:a16="http://schemas.microsoft.com/office/drawing/2014/main" id="{FD7340F4-6CE2-AC15-0081-D7823F8B2373}"/>
                </a:ext>
              </a:extLst>
            </p:cNvPr>
            <p:cNvSpPr txBox="1">
              <a:spLocks noChangeAspect="1"/>
            </p:cNvSpPr>
            <p:nvPr/>
          </p:nvSpPr>
          <p:spPr>
            <a:xfrm rot="6647033">
              <a:off x="3158321" y="2333200"/>
              <a:ext cx="5940000" cy="5940000"/>
            </a:xfrm>
            <a:prstGeom prst="rect">
              <a:avLst/>
            </a:prstGeom>
            <a:noFill/>
          </p:spPr>
          <p:txBody>
            <a:bodyPr wrap="square" rtlCol="0">
              <a:prstTxWarp prst="textArchUp">
                <a:avLst/>
              </a:prstTxWarp>
              <a:spAutoFit/>
            </a:bodyPr>
            <a:lstStyle/>
            <a:p>
              <a:r>
                <a:rPr lang="sv-SE" sz="1100" b="1" dirty="0">
                  <a:latin typeface="Century Gothic" panose="020B0502020202020204" pitchFamily="34" charset="0"/>
                </a:rPr>
                <a:t>          Metodstöd </a:t>
              </a:r>
              <a:br>
                <a:rPr lang="sv-SE" sz="1100" b="1" dirty="0">
                  <a:latin typeface="Century Gothic" panose="020B0502020202020204" pitchFamily="34" charset="0"/>
                </a:rPr>
              </a:br>
              <a:r>
                <a:rPr lang="sv-SE" sz="1100" b="1" dirty="0">
                  <a:latin typeface="Century Gothic" panose="020B0502020202020204" pitchFamily="34" charset="0"/>
                </a:rPr>
                <a:t>  informationssäkerhet</a:t>
              </a:r>
            </a:p>
          </p:txBody>
        </p:sp>
      </p:grpSp>
      <p:grpSp>
        <p:nvGrpSpPr>
          <p:cNvPr id="52" name="Grupp 51">
            <a:extLst>
              <a:ext uri="{FF2B5EF4-FFF2-40B4-BE49-F238E27FC236}">
                <a16:creationId xmlns:a16="http://schemas.microsoft.com/office/drawing/2014/main" id="{A7773B5A-1165-DBC3-D795-8C8A9BAF16CF}"/>
              </a:ext>
              <a:ext uri="{C183D7F6-B498-43B3-948B-1728B52AA6E4}">
                <adec:decorative xmlns:adec="http://schemas.microsoft.com/office/drawing/2017/decorative" val="1"/>
              </a:ext>
            </a:extLst>
          </p:cNvPr>
          <p:cNvGrpSpPr/>
          <p:nvPr/>
        </p:nvGrpSpPr>
        <p:grpSpPr>
          <a:xfrm>
            <a:off x="2948956" y="2006033"/>
            <a:ext cx="6300000" cy="6455441"/>
            <a:chOff x="2948956" y="2006033"/>
            <a:chExt cx="6300000" cy="6455441"/>
          </a:xfrm>
        </p:grpSpPr>
        <p:pic>
          <p:nvPicPr>
            <p:cNvPr id="28" name="Bild 27">
              <a:extLst>
                <a:ext uri="{FF2B5EF4-FFF2-40B4-BE49-F238E27FC236}">
                  <a16:creationId xmlns:a16="http://schemas.microsoft.com/office/drawing/2014/main" id="{9BD92033-33CC-BD7B-340D-C0769409A22E}"/>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274357" y="2006033"/>
              <a:ext cx="2768197" cy="3250399"/>
            </a:xfrm>
            <a:prstGeom prst="rect">
              <a:avLst/>
            </a:prstGeom>
          </p:spPr>
        </p:pic>
        <p:pic>
          <p:nvPicPr>
            <p:cNvPr id="38" name="Bild 37">
              <a:extLst>
                <a:ext uri="{FF2B5EF4-FFF2-40B4-BE49-F238E27FC236}">
                  <a16:creationId xmlns:a16="http://schemas.microsoft.com/office/drawing/2014/main" id="{F23C9689-9BC3-73B7-4BE1-8558D486274D}"/>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4303113" y="3262425"/>
              <a:ext cx="874235" cy="472087"/>
            </a:xfrm>
            <a:prstGeom prst="rect">
              <a:avLst/>
            </a:prstGeom>
          </p:spPr>
        </p:pic>
        <p:sp>
          <p:nvSpPr>
            <p:cNvPr id="43" name="textruta 42">
              <a:extLst>
                <a:ext uri="{FF2B5EF4-FFF2-40B4-BE49-F238E27FC236}">
                  <a16:creationId xmlns:a16="http://schemas.microsoft.com/office/drawing/2014/main" id="{664D678F-3B59-CBBC-17BB-4E68F9AB6041}"/>
                </a:ext>
              </a:extLst>
            </p:cNvPr>
            <p:cNvSpPr txBox="1"/>
            <p:nvPr/>
          </p:nvSpPr>
          <p:spPr>
            <a:xfrm rot="2675869">
              <a:off x="2948956" y="2161474"/>
              <a:ext cx="6300000" cy="6300000"/>
            </a:xfrm>
            <a:prstGeom prst="rect">
              <a:avLst/>
            </a:prstGeom>
            <a:noFill/>
          </p:spPr>
          <p:txBody>
            <a:bodyPr wrap="square" rtlCol="0">
              <a:prstTxWarp prst="textArchUp">
                <a:avLst/>
              </a:prstTxWarp>
              <a:spAutoFit/>
            </a:bodyPr>
            <a:lstStyle/>
            <a:p>
              <a:r>
                <a:rPr lang="sv-SE" sz="1100" b="1" dirty="0">
                  <a:latin typeface="Century Gothic" panose="020B0502020202020204" pitchFamily="34" charset="0"/>
                </a:rPr>
                <a:t>Stöd för arbete </a:t>
              </a:r>
            </a:p>
          </p:txBody>
        </p:sp>
        <p:sp>
          <p:nvSpPr>
            <p:cNvPr id="51" name="textruta 50">
              <a:extLst>
                <a:ext uri="{FF2B5EF4-FFF2-40B4-BE49-F238E27FC236}">
                  <a16:creationId xmlns:a16="http://schemas.microsoft.com/office/drawing/2014/main" id="{70CB449D-716A-FF3E-AF66-5EC333AD14C0}"/>
                </a:ext>
              </a:extLst>
            </p:cNvPr>
            <p:cNvSpPr txBox="1">
              <a:spLocks noChangeAspect="1"/>
            </p:cNvSpPr>
            <p:nvPr/>
          </p:nvSpPr>
          <p:spPr>
            <a:xfrm rot="2507796">
              <a:off x="3126143" y="2328842"/>
              <a:ext cx="5940000" cy="5940000"/>
            </a:xfrm>
            <a:prstGeom prst="rect">
              <a:avLst/>
            </a:prstGeom>
            <a:noFill/>
          </p:spPr>
          <p:txBody>
            <a:bodyPr wrap="square" rtlCol="0">
              <a:prstTxWarp prst="textArchUp">
                <a:avLst/>
              </a:prstTxWarp>
              <a:spAutoFit/>
            </a:bodyPr>
            <a:lstStyle/>
            <a:p>
              <a:r>
                <a:rPr lang="sv-SE" sz="1100" b="1" dirty="0">
                  <a:latin typeface="Century Gothic" panose="020B0502020202020204" pitchFamily="34" charset="0"/>
                </a:rPr>
                <a:t>med riskhantering</a:t>
              </a:r>
            </a:p>
          </p:txBody>
        </p:sp>
      </p:grpSp>
      <p:grpSp>
        <p:nvGrpSpPr>
          <p:cNvPr id="40" name="Grupp 39">
            <a:extLst>
              <a:ext uri="{FF2B5EF4-FFF2-40B4-BE49-F238E27FC236}">
                <a16:creationId xmlns:a16="http://schemas.microsoft.com/office/drawing/2014/main" id="{6EA4A2C7-5DD2-1E51-2C9F-12DF7B291AC7}"/>
              </a:ext>
              <a:ext uri="{C183D7F6-B498-43B3-948B-1728B52AA6E4}">
                <adec:decorative xmlns:adec="http://schemas.microsoft.com/office/drawing/2017/decorative" val="1"/>
              </a:ext>
            </a:extLst>
          </p:cNvPr>
          <p:cNvGrpSpPr>
            <a:grpSpLocks noGrp="1" noUngrp="1" noRot="1" noMove="1" noResize="1"/>
          </p:cNvGrpSpPr>
          <p:nvPr/>
        </p:nvGrpSpPr>
        <p:grpSpPr>
          <a:xfrm>
            <a:off x="2603607" y="2165830"/>
            <a:ext cx="6664695" cy="6300000"/>
            <a:chOff x="2588617" y="2165830"/>
            <a:chExt cx="6664695" cy="6300000"/>
          </a:xfrm>
        </p:grpSpPr>
        <p:pic>
          <p:nvPicPr>
            <p:cNvPr id="26" name="Bild 25">
              <a:extLst>
                <a:ext uri="{FF2B5EF4-FFF2-40B4-BE49-F238E27FC236}">
                  <a16:creationId xmlns:a16="http://schemas.microsoft.com/office/drawing/2014/main" id="{7B2E353C-F0DE-9329-F6DD-3B89A291232D}"/>
                </a:ext>
              </a:extLst>
            </p:cNvPr>
            <p:cNvPicPr>
              <a:picLocks noGrp="1" noRot="1" noChangeAspect="1" noMove="1" noResize="1" noEditPoints="1" noAdjustHandles="1" noChangeArrowheads="1" noChangeShapeType="1" noCrop="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588617" y="3290502"/>
              <a:ext cx="3428993" cy="2018105"/>
            </a:xfrm>
            <a:prstGeom prst="rect">
              <a:avLst/>
            </a:prstGeom>
          </p:spPr>
        </p:pic>
        <p:sp>
          <p:nvSpPr>
            <p:cNvPr id="33" name="textruta 32">
              <a:extLst>
                <a:ext uri="{FF2B5EF4-FFF2-40B4-BE49-F238E27FC236}">
                  <a16:creationId xmlns:a16="http://schemas.microsoft.com/office/drawing/2014/main" id="{AF55CB5B-E3BC-7014-C8E5-719386F846E6}"/>
                </a:ext>
              </a:extLst>
            </p:cNvPr>
            <p:cNvSpPr txBox="1">
              <a:spLocks noGrp="1" noRot="1" noMove="1" noResize="1" noEditPoints="1" noAdjustHandles="1" noChangeArrowheads="1" noChangeShapeType="1"/>
            </p:cNvSpPr>
            <p:nvPr/>
          </p:nvSpPr>
          <p:spPr>
            <a:xfrm rot="799692">
              <a:off x="2953312" y="2165830"/>
              <a:ext cx="6300000" cy="6300000"/>
            </a:xfrm>
            <a:prstGeom prst="rect">
              <a:avLst/>
            </a:prstGeom>
            <a:noFill/>
          </p:spPr>
          <p:txBody>
            <a:bodyPr wrap="square" rtlCol="0">
              <a:prstTxWarp prst="textArchUp">
                <a:avLst/>
              </a:prstTxWarp>
              <a:spAutoFit/>
            </a:bodyPr>
            <a:lstStyle/>
            <a:p>
              <a:r>
                <a:rPr lang="sv-SE" sz="1100" b="1" dirty="0" err="1">
                  <a:latin typeface="Century Gothic" panose="020B0502020202020204" pitchFamily="34" charset="0"/>
                </a:rPr>
                <a:t>Msb.se</a:t>
              </a:r>
              <a:r>
                <a:rPr lang="sv-SE" sz="1100" b="1" dirty="0">
                  <a:latin typeface="Century Gothic" panose="020B0502020202020204" pitchFamily="34" charset="0"/>
                </a:rPr>
                <a:t>/</a:t>
              </a:r>
            </a:p>
          </p:txBody>
        </p:sp>
        <p:sp>
          <p:nvSpPr>
            <p:cNvPr id="34" name="textruta 33">
              <a:extLst>
                <a:ext uri="{FF2B5EF4-FFF2-40B4-BE49-F238E27FC236}">
                  <a16:creationId xmlns:a16="http://schemas.microsoft.com/office/drawing/2014/main" id="{5A0DE1CA-91FC-6E10-F077-938480DA578C}"/>
                </a:ext>
              </a:extLst>
            </p:cNvPr>
            <p:cNvSpPr txBox="1">
              <a:spLocks noGrp="1" noRot="1" noChangeAspect="1" noMove="1" noResize="1" noEditPoints="1" noAdjustHandles="1" noChangeArrowheads="1" noChangeShapeType="1"/>
            </p:cNvSpPr>
            <p:nvPr/>
          </p:nvSpPr>
          <p:spPr>
            <a:xfrm rot="60000">
              <a:off x="3141385" y="2333198"/>
              <a:ext cx="5940000" cy="5940000"/>
            </a:xfrm>
            <a:prstGeom prst="rect">
              <a:avLst/>
            </a:prstGeom>
            <a:noFill/>
          </p:spPr>
          <p:txBody>
            <a:bodyPr wrap="square" rtlCol="0">
              <a:prstTxWarp prst="textArchUp">
                <a:avLst/>
              </a:prstTxWarp>
              <a:spAutoFit/>
            </a:bodyPr>
            <a:lstStyle/>
            <a:p>
              <a:r>
                <a:rPr lang="sv-SE" sz="1100" b="1" dirty="0">
                  <a:latin typeface="Century Gothic" panose="020B0502020202020204" pitchFamily="34" charset="0"/>
                </a:rPr>
                <a:t>samhallsviktigverksamhet</a:t>
              </a:r>
            </a:p>
          </p:txBody>
        </p:sp>
        <p:pic>
          <p:nvPicPr>
            <p:cNvPr id="39" name="Bild 38">
              <a:extLst>
                <a:ext uri="{FF2B5EF4-FFF2-40B4-BE49-F238E27FC236}">
                  <a16:creationId xmlns:a16="http://schemas.microsoft.com/office/drawing/2014/main" id="{7828C59E-852B-10B9-C46D-279F379E95A7}"/>
                </a:ext>
              </a:extLst>
            </p:cNvPr>
            <p:cNvPicPr>
              <a:picLocks noGrp="1" noRot="1" noChangeAspect="1" noMove="1" noResize="1" noEditPoints="1" noAdjustHandles="1" noChangeArrowheads="1" noChangeShapeType="1" noCrop="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3451366" y="4485453"/>
              <a:ext cx="874235" cy="524541"/>
            </a:xfrm>
            <a:prstGeom prst="rect">
              <a:avLst/>
            </a:prstGeom>
          </p:spPr>
        </p:pic>
      </p:grpSp>
      <p:sp>
        <p:nvSpPr>
          <p:cNvPr id="4" name="Rubrik 3">
            <a:extLst>
              <a:ext uri="{FF2B5EF4-FFF2-40B4-BE49-F238E27FC236}">
                <a16:creationId xmlns:a16="http://schemas.microsoft.com/office/drawing/2014/main" id="{1AC25B99-EA59-E42B-399A-A11238C33499}"/>
              </a:ext>
            </a:extLst>
          </p:cNvPr>
          <p:cNvSpPr>
            <a:spLocks noGrp="1"/>
          </p:cNvSpPr>
          <p:nvPr>
            <p:ph type="title"/>
          </p:nvPr>
        </p:nvSpPr>
        <p:spPr>
          <a:xfrm>
            <a:off x="565832" y="479892"/>
            <a:ext cx="11268359" cy="305957"/>
          </a:xfrm>
        </p:spPr>
        <p:txBody>
          <a:bodyPr/>
          <a:lstStyle/>
          <a:p>
            <a:r>
              <a:rPr lang="sv-SE" dirty="0"/>
              <a:t>Börja förbereda er! Det finns stöd att få!</a:t>
            </a:r>
            <a:br>
              <a:rPr lang="sv-SE" dirty="0"/>
            </a:br>
            <a:r>
              <a:rPr lang="sv-SE" b="0" dirty="0"/>
              <a:t>- både hos MSB och hos respektive tillsynsmyndighet</a:t>
            </a:r>
          </a:p>
        </p:txBody>
      </p:sp>
      <p:grpSp>
        <p:nvGrpSpPr>
          <p:cNvPr id="23" name="Grupp 22">
            <a:extLst>
              <a:ext uri="{FF2B5EF4-FFF2-40B4-BE49-F238E27FC236}">
                <a16:creationId xmlns:a16="http://schemas.microsoft.com/office/drawing/2014/main" id="{4EB6314C-B2C2-04E9-A5C0-1E2AA4D9C90E}"/>
              </a:ext>
              <a:ext uri="{C183D7F6-B498-43B3-948B-1728B52AA6E4}">
                <adec:decorative xmlns:adec="http://schemas.microsoft.com/office/drawing/2017/decorative" val="1"/>
              </a:ext>
            </a:extLst>
          </p:cNvPr>
          <p:cNvGrpSpPr>
            <a:grpSpLocks/>
          </p:cNvGrpSpPr>
          <p:nvPr/>
        </p:nvGrpSpPr>
        <p:grpSpPr>
          <a:xfrm>
            <a:off x="2603607" y="5373582"/>
            <a:ext cx="6984127" cy="951936"/>
            <a:chOff x="2588617" y="5373582"/>
            <a:chExt cx="6984127" cy="951936"/>
          </a:xfrm>
        </p:grpSpPr>
        <p:pic>
          <p:nvPicPr>
            <p:cNvPr id="13" name="Bild 12">
              <a:extLst>
                <a:ext uri="{FF2B5EF4-FFF2-40B4-BE49-F238E27FC236}">
                  <a16:creationId xmlns:a16="http://schemas.microsoft.com/office/drawing/2014/main" id="{E051EB06-543F-7D86-C5A3-219C6FAAC627}"/>
                </a:ext>
              </a:extLst>
            </p:cNvPr>
            <p:cNvPicPr>
              <a:picLocks noChangeAspect="1"/>
            </p:cNvPicPr>
            <p:nvPr/>
          </p:nvPicPr>
          <p:blipFill rotWithShape="1">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l="849" r="391"/>
            <a:stretch/>
          </p:blipFill>
          <p:spPr>
            <a:xfrm>
              <a:off x="2588617" y="5373582"/>
              <a:ext cx="6984127" cy="951936"/>
            </a:xfrm>
            <a:prstGeom prst="rect">
              <a:avLst/>
            </a:prstGeom>
          </p:spPr>
        </p:pic>
        <p:pic>
          <p:nvPicPr>
            <p:cNvPr id="49" name="Bild 48">
              <a:extLst>
                <a:ext uri="{FF2B5EF4-FFF2-40B4-BE49-F238E27FC236}">
                  <a16:creationId xmlns:a16="http://schemas.microsoft.com/office/drawing/2014/main" id="{8A4598E9-098D-D22C-445A-F9978B5938F2}"/>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5578333" y="5537775"/>
              <a:ext cx="1171476" cy="629450"/>
            </a:xfrm>
            <a:prstGeom prst="rect">
              <a:avLst/>
            </a:prstGeom>
          </p:spPr>
        </p:pic>
      </p:grpSp>
      <p:grpSp>
        <p:nvGrpSpPr>
          <p:cNvPr id="30" name="Grupp 29">
            <a:extLst>
              <a:ext uri="{FF2B5EF4-FFF2-40B4-BE49-F238E27FC236}">
                <a16:creationId xmlns:a16="http://schemas.microsoft.com/office/drawing/2014/main" id="{4150A7AA-FA1D-BEFF-9499-857D4EFEE613}"/>
              </a:ext>
              <a:ext uri="{C183D7F6-B498-43B3-948B-1728B52AA6E4}">
                <adec:decorative xmlns:adec="http://schemas.microsoft.com/office/drawing/2017/decorative" val="1"/>
              </a:ext>
            </a:extLst>
          </p:cNvPr>
          <p:cNvGrpSpPr>
            <a:grpSpLocks/>
          </p:cNvGrpSpPr>
          <p:nvPr/>
        </p:nvGrpSpPr>
        <p:grpSpPr>
          <a:xfrm>
            <a:off x="4568775" y="3842524"/>
            <a:ext cx="2941261" cy="1472878"/>
            <a:chOff x="4568775" y="3842524"/>
            <a:chExt cx="2941261" cy="1472878"/>
          </a:xfrm>
        </p:grpSpPr>
        <p:sp>
          <p:nvSpPr>
            <p:cNvPr id="57" name="Bild 51">
              <a:extLst>
                <a:ext uri="{FF2B5EF4-FFF2-40B4-BE49-F238E27FC236}">
                  <a16:creationId xmlns:a16="http://schemas.microsoft.com/office/drawing/2014/main" id="{DD78F28E-D52C-90DD-3CE0-6A7F2DF18D68}"/>
                </a:ext>
              </a:extLst>
            </p:cNvPr>
            <p:cNvSpPr>
              <a:spLocks/>
            </p:cNvSpPr>
            <p:nvPr/>
          </p:nvSpPr>
          <p:spPr>
            <a:xfrm>
              <a:off x="4568775" y="3842524"/>
              <a:ext cx="2941261" cy="1472878"/>
            </a:xfrm>
            <a:custGeom>
              <a:avLst/>
              <a:gdLst>
                <a:gd name="connsiteX0" fmla="*/ 0 w 2941261"/>
                <a:gd name="connsiteY0" fmla="*/ 1472879 h 1472878"/>
                <a:gd name="connsiteX1" fmla="*/ 1470631 w 2941261"/>
                <a:gd name="connsiteY1" fmla="*/ 0 h 1472878"/>
                <a:gd name="connsiteX2" fmla="*/ 2941262 w 2941261"/>
                <a:gd name="connsiteY2" fmla="*/ 1472879 h 1472878"/>
              </a:gdLst>
              <a:ahLst/>
              <a:cxnLst>
                <a:cxn ang="0">
                  <a:pos x="connsiteX0" y="connsiteY0"/>
                </a:cxn>
                <a:cxn ang="0">
                  <a:pos x="connsiteX1" y="connsiteY1"/>
                </a:cxn>
                <a:cxn ang="0">
                  <a:pos x="connsiteX2" y="connsiteY2"/>
                </a:cxn>
              </a:cxnLst>
              <a:rect l="l" t="t" r="r" b="b"/>
              <a:pathLst>
                <a:path w="2941261" h="1472878">
                  <a:moveTo>
                    <a:pt x="0" y="1472879"/>
                  </a:moveTo>
                  <a:cubicBezTo>
                    <a:pt x="0" y="659363"/>
                    <a:pt x="658357" y="0"/>
                    <a:pt x="1470631" y="0"/>
                  </a:cubicBezTo>
                  <a:cubicBezTo>
                    <a:pt x="2282905" y="0"/>
                    <a:pt x="2941262" y="659498"/>
                    <a:pt x="2941262" y="1472879"/>
                  </a:cubicBezTo>
                </a:path>
              </a:pathLst>
            </a:custGeom>
            <a:solidFill>
              <a:schemeClr val="bg1"/>
            </a:solidFill>
            <a:ln w="47625" cap="flat">
              <a:solidFill>
                <a:srgbClr val="4A4944"/>
              </a:solidFill>
              <a:prstDash val="solid"/>
              <a:miter/>
            </a:ln>
          </p:spPr>
          <p:txBody>
            <a:bodyPr rtlCol="0" anchor="ctr"/>
            <a:lstStyle/>
            <a:p>
              <a:endParaRPr lang="sv-SE"/>
            </a:p>
          </p:txBody>
        </p:sp>
        <p:pic>
          <p:nvPicPr>
            <p:cNvPr id="53" name="Bild 52">
              <a:extLst>
                <a:ext uri="{FF2B5EF4-FFF2-40B4-BE49-F238E27FC236}">
                  <a16:creationId xmlns:a16="http://schemas.microsoft.com/office/drawing/2014/main" id="{D9AF65D1-1249-426F-0156-00E0391E3759}"/>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5412168" y="4072040"/>
              <a:ext cx="1152862" cy="851345"/>
            </a:xfrm>
            <a:prstGeom prst="rect">
              <a:avLst/>
            </a:prstGeom>
          </p:spPr>
        </p:pic>
        <p:sp>
          <p:nvSpPr>
            <p:cNvPr id="55" name="textruta 54">
              <a:extLst>
                <a:ext uri="{FF2B5EF4-FFF2-40B4-BE49-F238E27FC236}">
                  <a16:creationId xmlns:a16="http://schemas.microsoft.com/office/drawing/2014/main" id="{5B0D680B-615F-0953-085A-94DDF871E811}"/>
                </a:ext>
              </a:extLst>
            </p:cNvPr>
            <p:cNvSpPr txBox="1">
              <a:spLocks/>
            </p:cNvSpPr>
            <p:nvPr/>
          </p:nvSpPr>
          <p:spPr>
            <a:xfrm>
              <a:off x="4611757" y="4971144"/>
              <a:ext cx="2849218" cy="261610"/>
            </a:xfrm>
            <a:prstGeom prst="rect">
              <a:avLst/>
            </a:prstGeom>
            <a:noFill/>
          </p:spPr>
          <p:txBody>
            <a:bodyPr wrap="square" rtlCol="0">
              <a:spAutoFit/>
            </a:bodyPr>
            <a:lstStyle/>
            <a:p>
              <a:pPr algn="ctr"/>
              <a:r>
                <a:rPr lang="sv-SE" sz="1100" b="1" dirty="0">
                  <a:latin typeface="Century Gothic" panose="020B0502020202020204" pitchFamily="34" charset="0"/>
                </a:rPr>
                <a:t>Samhällsviktig verksamhet</a:t>
              </a:r>
            </a:p>
          </p:txBody>
        </p:sp>
      </p:grpSp>
    </p:spTree>
    <p:extLst>
      <p:ext uri="{BB962C8B-B14F-4D97-AF65-F5344CB8AC3E}">
        <p14:creationId xmlns:p14="http://schemas.microsoft.com/office/powerpoint/2010/main" val="2249121580"/>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7D1481-BE80-431A-BF6A-FF2E05770E7F}"/>
              </a:ext>
            </a:extLst>
          </p:cNvPr>
          <p:cNvSpPr>
            <a:spLocks noGrp="1"/>
          </p:cNvSpPr>
          <p:nvPr>
            <p:ph type="title"/>
          </p:nvPr>
        </p:nvSpPr>
        <p:spPr>
          <a:xfrm>
            <a:off x="6609770" y="636879"/>
            <a:ext cx="5219677" cy="943824"/>
          </a:xfrm>
        </p:spPr>
        <p:txBody>
          <a:bodyPr/>
          <a:lstStyle/>
          <a:p>
            <a:r>
              <a:rPr lang="sv-SE" dirty="0"/>
              <a:t>Stöd i arbetet – exempel</a:t>
            </a:r>
          </a:p>
        </p:txBody>
      </p:sp>
      <p:pic>
        <p:nvPicPr>
          <p:cNvPr id="2" name="Platshållare för bild 7">
            <a:extLst>
              <a:ext uri="{FF2B5EF4-FFF2-40B4-BE49-F238E27FC236}">
                <a16:creationId xmlns:a16="http://schemas.microsoft.com/office/drawing/2014/main" id="{F2490090-1B09-137A-D3B6-602F474AA204}"/>
              </a:ext>
              <a:ext uri="{C183D7F6-B498-43B3-948B-1728B52AA6E4}">
                <adec:decorative xmlns:adec="http://schemas.microsoft.com/office/drawing/2017/decorative" val="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prstGeom prst="rect">
            <a:avLst/>
          </a:prstGeom>
          <a:solidFill>
            <a:srgbClr val="F7F7F7"/>
          </a:solidFill>
        </p:spPr>
      </p:pic>
      <p:sp>
        <p:nvSpPr>
          <p:cNvPr id="6" name="Platshållare för text 5">
            <a:extLst>
              <a:ext uri="{FF2B5EF4-FFF2-40B4-BE49-F238E27FC236}">
                <a16:creationId xmlns:a16="http://schemas.microsoft.com/office/drawing/2014/main" id="{F53FE36B-A5AA-42B5-9443-44AD0EC9097A}"/>
              </a:ext>
            </a:extLst>
          </p:cNvPr>
          <p:cNvSpPr>
            <a:spLocks noGrp="1"/>
          </p:cNvSpPr>
          <p:nvPr>
            <p:ph type="body" sz="quarter" idx="10"/>
          </p:nvPr>
        </p:nvSpPr>
        <p:spPr>
          <a:xfrm>
            <a:off x="6609771" y="1804212"/>
            <a:ext cx="5343690" cy="3833813"/>
          </a:xfrm>
        </p:spPr>
        <p:txBody>
          <a:bodyPr/>
          <a:lstStyle/>
          <a:p>
            <a:r>
              <a:rPr lang="sv-SE" sz="2000" dirty="0">
                <a:solidFill>
                  <a:schemeClr val="bg1"/>
                </a:solidFill>
              </a:rPr>
              <a:t>Cybersäkerhetsrådgivningen</a:t>
            </a:r>
          </a:p>
          <a:p>
            <a:r>
              <a:rPr lang="sv-SE" sz="2000" i="0" dirty="0">
                <a:solidFill>
                  <a:schemeClr val="bg1"/>
                </a:solidFill>
                <a:effectLst/>
              </a:rPr>
              <a:t>Metodstöd för informationssäkerhet</a:t>
            </a:r>
          </a:p>
          <a:p>
            <a:pPr algn="l">
              <a:buFont typeface="Arial" panose="020B0604020202020204" pitchFamily="34" charset="0"/>
              <a:buChar char="•"/>
            </a:pPr>
            <a:r>
              <a:rPr lang="sv-SE" sz="2000" i="0" dirty="0">
                <a:solidFill>
                  <a:schemeClr val="bg1"/>
                </a:solidFill>
                <a:effectLst/>
              </a:rPr>
              <a:t>Mognadsdialogen</a:t>
            </a:r>
          </a:p>
          <a:p>
            <a:pPr algn="l">
              <a:buFont typeface="Arial" panose="020B0604020202020204" pitchFamily="34" charset="0"/>
              <a:buChar char="•"/>
            </a:pPr>
            <a:r>
              <a:rPr lang="sv-SE" sz="2000" dirty="0">
                <a:solidFill>
                  <a:schemeClr val="bg1"/>
                </a:solidFill>
              </a:rPr>
              <a:t>Cybersäkerhetskollen</a:t>
            </a:r>
          </a:p>
          <a:p>
            <a:pPr algn="l">
              <a:buFont typeface="Arial" panose="020B0604020202020204" pitchFamily="34" charset="0"/>
              <a:buChar char="•"/>
            </a:pPr>
            <a:r>
              <a:rPr lang="sv-SE" sz="2000" dirty="0">
                <a:solidFill>
                  <a:schemeClr val="bg1"/>
                </a:solidFill>
              </a:rPr>
              <a:t>Kurs för beslutsfattare </a:t>
            </a:r>
            <a:r>
              <a:rPr lang="sv-SE" sz="2000" dirty="0">
                <a:solidFill>
                  <a:schemeClr val="bg1"/>
                </a:solidFill>
                <a:latin typeface="+mj-lt"/>
              </a:rPr>
              <a:t>- </a:t>
            </a:r>
            <a:r>
              <a:rPr lang="sv-SE" sz="2000" dirty="0">
                <a:effectLst/>
                <a:latin typeface="+mj-lt"/>
                <a:ea typeface="Times New Roman" panose="02020603050405020304" pitchFamily="18" charset="0"/>
              </a:rPr>
              <a:t>Ledningsperspektiv på informations- och cybersäkerhet</a:t>
            </a:r>
          </a:p>
          <a:p>
            <a:r>
              <a:rPr lang="sv-SE" sz="2000" dirty="0">
                <a:solidFill>
                  <a:schemeClr val="bg1"/>
                </a:solidFill>
              </a:rPr>
              <a:t>Föreskrifter och vägledningar</a:t>
            </a:r>
          </a:p>
          <a:p>
            <a:r>
              <a:rPr lang="sv-SE" sz="2000" dirty="0">
                <a:solidFill>
                  <a:schemeClr val="bg1"/>
                </a:solidFill>
              </a:rPr>
              <a:t>Nätverk och samarbetsforum</a:t>
            </a:r>
          </a:p>
          <a:p>
            <a:pPr marL="0" indent="0" algn="l">
              <a:buNone/>
            </a:pPr>
            <a:endParaRPr lang="sv-SE" sz="2000" b="0" i="0" dirty="0">
              <a:solidFill>
                <a:schemeClr val="bg1"/>
              </a:solidFill>
              <a:effectLst/>
              <a:latin typeface="Open Sans Light" panose="020B0606030504020204" pitchFamily="34" charset="0"/>
            </a:endParaRPr>
          </a:p>
        </p:txBody>
      </p:sp>
      <p:sp>
        <p:nvSpPr>
          <p:cNvPr id="3" name="Platshållare för text 3">
            <a:extLst>
              <a:ext uri="{FF2B5EF4-FFF2-40B4-BE49-F238E27FC236}">
                <a16:creationId xmlns:a16="http://schemas.microsoft.com/office/drawing/2014/main" id="{B0959BE1-84BA-31B5-A022-5D4F07526578}"/>
              </a:ext>
              <a:ext uri="{C183D7F6-B498-43B3-948B-1728B52AA6E4}">
                <adec:decorative xmlns:adec="http://schemas.microsoft.com/office/drawing/2017/decorative" val="1"/>
              </a:ext>
            </a:extLst>
          </p:cNvPr>
          <p:cNvSpPr txBox="1">
            <a:spLocks/>
          </p:cNvSpPr>
          <p:nvPr/>
        </p:nvSpPr>
        <p:spPr>
          <a:xfrm>
            <a:off x="219186" y="6400831"/>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dirty="0">
                <a:solidFill>
                  <a:schemeClr val="tx1"/>
                </a:solidFill>
                <a:latin typeface="+mn-lt"/>
              </a:rPr>
              <a:t>Foto: Ulf </a:t>
            </a:r>
            <a:r>
              <a:rPr lang="sv-SE" b="0" spc="0" dirty="0" err="1">
                <a:solidFill>
                  <a:schemeClr val="tx1"/>
                </a:solidFill>
                <a:latin typeface="+mn-lt"/>
              </a:rPr>
              <a:t>Huett</a:t>
            </a:r>
            <a:r>
              <a:rPr lang="sv-SE" b="0" spc="0" dirty="0">
                <a:solidFill>
                  <a:schemeClr val="tx1"/>
                </a:solidFill>
                <a:latin typeface="+mn-lt"/>
              </a:rPr>
              <a:t> Nilsson</a:t>
            </a:r>
          </a:p>
        </p:txBody>
      </p:sp>
    </p:spTree>
    <p:extLst>
      <p:ext uri="{BB962C8B-B14F-4D97-AF65-F5344CB8AC3E}">
        <p14:creationId xmlns:p14="http://schemas.microsoft.com/office/powerpoint/2010/main" val="5368651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7">
            <a:extLst>
              <a:ext uri="{FF2B5EF4-FFF2-40B4-BE49-F238E27FC236}">
                <a16:creationId xmlns:a16="http://schemas.microsoft.com/office/drawing/2014/main" id="{4B297632-11C3-2F70-E08D-A4EF716A542E}"/>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cstate="screen">
            <a:extLst>
              <a:ext uri="{BEBA8EAE-BF5A-486C-A8C5-ECC9F3942E4B}">
                <a14:imgProps xmlns:a14="http://schemas.microsoft.com/office/drawing/2010/main">
                  <a14:imgLayer r:embed="rId4">
                    <a14:imgEffect>
                      <a14:sharpenSoften amount="-51000"/>
                    </a14:imgEffect>
                    <a14:imgEffect>
                      <a14:brightnessContrast bright="-61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a:solidFill>
            <a:srgbClr val="F7F7F7"/>
          </a:solidFill>
        </p:spPr>
      </p:pic>
      <p:sp>
        <p:nvSpPr>
          <p:cNvPr id="5" name="Rubrik 4">
            <a:extLst>
              <a:ext uri="{FF2B5EF4-FFF2-40B4-BE49-F238E27FC236}">
                <a16:creationId xmlns:a16="http://schemas.microsoft.com/office/drawing/2014/main" id="{5F310C0E-A213-4FA3-CCD0-4D4F8F4496FF}"/>
              </a:ext>
            </a:extLst>
          </p:cNvPr>
          <p:cNvSpPr>
            <a:spLocks noGrp="1"/>
          </p:cNvSpPr>
          <p:nvPr>
            <p:ph type="title"/>
          </p:nvPr>
        </p:nvSpPr>
        <p:spPr>
          <a:xfrm>
            <a:off x="1774800" y="1850232"/>
            <a:ext cx="8582400" cy="1273968"/>
          </a:xfrm>
        </p:spPr>
        <p:txBody>
          <a:bodyPr/>
          <a:lstStyle/>
          <a:p>
            <a:pPr algn="ctr"/>
            <a:r>
              <a:rPr lang="sv-SE" dirty="0">
                <a:solidFill>
                  <a:schemeClr val="bg1"/>
                </a:solidFill>
                <a:hlinkClick r:id="rId5">
                  <a:extLst>
                    <a:ext uri="{A12FA001-AC4F-418D-AE19-62706E023703}">
                      <ahyp:hlinkClr xmlns:ahyp="http://schemas.microsoft.com/office/drawing/2018/hyperlinkcolor" val="tx"/>
                    </a:ext>
                  </a:extLst>
                </a:hlinkClick>
              </a:rPr>
              <a:t>www.msb.se/nis</a:t>
            </a:r>
            <a:br>
              <a:rPr lang="sv-SE" dirty="0">
                <a:solidFill>
                  <a:schemeClr val="bg1"/>
                </a:solidFill>
              </a:rPr>
            </a:br>
            <a:endParaRPr lang="sv-SE" dirty="0">
              <a:solidFill>
                <a:schemeClr val="bg1"/>
              </a:solidFill>
            </a:endParaRPr>
          </a:p>
        </p:txBody>
      </p:sp>
      <p:sp>
        <p:nvSpPr>
          <p:cNvPr id="9" name="Platshållare för text 8">
            <a:extLst>
              <a:ext uri="{FF2B5EF4-FFF2-40B4-BE49-F238E27FC236}">
                <a16:creationId xmlns:a16="http://schemas.microsoft.com/office/drawing/2014/main" id="{F51D81E2-6266-CDF6-F4C6-1263F3707558}"/>
              </a:ext>
            </a:extLst>
          </p:cNvPr>
          <p:cNvSpPr>
            <a:spLocks noGrp="1"/>
          </p:cNvSpPr>
          <p:nvPr>
            <p:ph type="body" idx="1"/>
          </p:nvPr>
        </p:nvSpPr>
        <p:spPr>
          <a:xfrm>
            <a:off x="1774800" y="3155977"/>
            <a:ext cx="8582400" cy="633743"/>
          </a:xfrm>
        </p:spPr>
        <p:txBody>
          <a:bodyPr/>
          <a:lstStyle/>
          <a:p>
            <a:pPr algn="ctr"/>
            <a:endParaRPr lang="sv-SE" dirty="0">
              <a:solidFill>
                <a:schemeClr val="bg1"/>
              </a:solidFill>
            </a:endParaRPr>
          </a:p>
        </p:txBody>
      </p:sp>
      <p:pic>
        <p:nvPicPr>
          <p:cNvPr id="12" name="Bildobjekt 8">
            <a:extLst>
              <a:ext uri="{FF2B5EF4-FFF2-40B4-BE49-F238E27FC236}">
                <a16:creationId xmlns:a16="http://schemas.microsoft.com/office/drawing/2014/main" id="{E3034223-ECA1-6D2D-F740-A5BF6BCEE45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068050" y="6298926"/>
            <a:ext cx="952500" cy="416718"/>
          </a:xfrm>
          <a:prstGeom prst="rect">
            <a:avLst/>
          </a:prstGeom>
        </p:spPr>
      </p:pic>
    </p:spTree>
    <p:extLst>
      <p:ext uri="{BB962C8B-B14F-4D97-AF65-F5344CB8AC3E}">
        <p14:creationId xmlns:p14="http://schemas.microsoft.com/office/powerpoint/2010/main" val="3418746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74A5E04-A174-670E-AD98-D1582CB417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96099"/>
          </a:xfrm>
          <a:prstGeom prst="rect">
            <a:avLst/>
          </a:prstGeom>
        </p:spPr>
      </p:pic>
      <p:sp>
        <p:nvSpPr>
          <p:cNvPr id="2" name="Rubrik 1">
            <a:extLst>
              <a:ext uri="{FF2B5EF4-FFF2-40B4-BE49-F238E27FC236}">
                <a16:creationId xmlns:a16="http://schemas.microsoft.com/office/drawing/2014/main" id="{E8CC716C-80C9-4763-B7DD-C9E06834825C}"/>
              </a:ext>
            </a:extLst>
          </p:cNvPr>
          <p:cNvSpPr>
            <a:spLocks noGrp="1"/>
          </p:cNvSpPr>
          <p:nvPr>
            <p:ph type="title"/>
          </p:nvPr>
        </p:nvSpPr>
        <p:spPr>
          <a:xfrm>
            <a:off x="1774800" y="2792016"/>
            <a:ext cx="6872811" cy="1273968"/>
          </a:xfrm>
        </p:spPr>
        <p:txBody>
          <a:bodyPr anchor="ctr"/>
          <a:lstStyle/>
          <a:p>
            <a:r>
              <a:rPr lang="sv-SE" sz="3600" dirty="0"/>
              <a:t>Cybersäkerhet och samhällets motståndskraft </a:t>
            </a:r>
          </a:p>
        </p:txBody>
      </p:sp>
    </p:spTree>
    <p:extLst>
      <p:ext uri="{BB962C8B-B14F-4D97-AF65-F5344CB8AC3E}">
        <p14:creationId xmlns:p14="http://schemas.microsoft.com/office/powerpoint/2010/main" val="31657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FBD060B-4979-CAED-9FE4-2DE41002244B}"/>
              </a:ext>
            </a:extLst>
          </p:cNvPr>
          <p:cNvSpPr>
            <a:spLocks noGrp="1"/>
          </p:cNvSpPr>
          <p:nvPr>
            <p:ph type="title"/>
          </p:nvPr>
        </p:nvSpPr>
        <p:spPr>
          <a:xfrm>
            <a:off x="684068" y="580820"/>
            <a:ext cx="8580582" cy="966397"/>
          </a:xfrm>
        </p:spPr>
        <p:txBody>
          <a:bodyPr/>
          <a:lstStyle/>
          <a:p>
            <a:r>
              <a:rPr lang="sv-SE" dirty="0"/>
              <a:t>Relevanta länkar</a:t>
            </a:r>
          </a:p>
        </p:txBody>
      </p:sp>
      <p:sp>
        <p:nvSpPr>
          <p:cNvPr id="10" name="textruta 9">
            <a:extLst>
              <a:ext uri="{FF2B5EF4-FFF2-40B4-BE49-F238E27FC236}">
                <a16:creationId xmlns:a16="http://schemas.microsoft.com/office/drawing/2014/main" id="{47A12880-ECBF-8375-E4B2-54E4E1AE52EE}"/>
              </a:ext>
            </a:extLst>
          </p:cNvPr>
          <p:cNvSpPr txBox="1"/>
          <p:nvPr/>
        </p:nvSpPr>
        <p:spPr>
          <a:xfrm>
            <a:off x="705393" y="1253548"/>
            <a:ext cx="11266473" cy="5139869"/>
          </a:xfrm>
          <a:prstGeom prst="rect">
            <a:avLst/>
          </a:prstGeom>
          <a:noFill/>
        </p:spPr>
        <p:txBody>
          <a:bodyPr wrap="square" rtlCol="0">
            <a:spAutoFit/>
          </a:bodyPr>
          <a:lstStyle/>
          <a:p>
            <a:r>
              <a:rPr lang="sv-SE" sz="1600" dirty="0">
                <a:solidFill>
                  <a:schemeClr val="bg1"/>
                </a:solidFill>
                <a:latin typeface="+mj-lt"/>
                <a:hlinkClick r:id="rId3">
                  <a:extLst>
                    <a:ext uri="{A12FA001-AC4F-418D-AE19-62706E023703}">
                      <ahyp:hlinkClr xmlns:ahyp="http://schemas.microsoft.com/office/drawing/2018/hyperlinkcolor" val="tx"/>
                    </a:ext>
                  </a:extLst>
                </a:hlinkClick>
              </a:rPr>
              <a:t>www.msb.se/nis</a:t>
            </a:r>
            <a:endParaRPr lang="sv-SE" sz="1600" dirty="0">
              <a:solidFill>
                <a:schemeClr val="bg1"/>
              </a:solidFill>
              <a:latin typeface="+mj-lt"/>
            </a:endParaRPr>
          </a:p>
          <a:p>
            <a:endParaRPr lang="sv-SE" sz="1600" dirty="0">
              <a:solidFill>
                <a:schemeClr val="bg1"/>
              </a:solidFill>
              <a:latin typeface="+mj-lt"/>
            </a:endParaRPr>
          </a:p>
          <a:p>
            <a:r>
              <a:rPr lang="sv-SE" b="1" dirty="0">
                <a:solidFill>
                  <a:schemeClr val="bg1"/>
                </a:solidFill>
                <a:latin typeface="+mj-lt"/>
              </a:rPr>
              <a:t>Metodstöd informationssäkerhet</a:t>
            </a:r>
          </a:p>
          <a:p>
            <a:r>
              <a:rPr lang="sv-SE" sz="1600" dirty="0">
                <a:solidFill>
                  <a:schemeClr val="bg1"/>
                </a:solidFill>
                <a:latin typeface="+mj-lt"/>
                <a:hlinkClick r:id="rId4">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https://www.msb.se/sv/amnesomraden/informationssakerhet-cybersakerhet-och-sakra-kommunikationer/arbeta-systematiskt-informationssakerhet-och-cybersakerhet/metodstod-for-informationssakerhetsarbete/</a:t>
            </a:r>
            <a:endParaRPr lang="sv-SE" sz="1600" dirty="0">
              <a:solidFill>
                <a:schemeClr val="bg1"/>
              </a:solidFill>
              <a:latin typeface="+mj-lt"/>
            </a:endParaRPr>
          </a:p>
          <a:p>
            <a:endParaRPr lang="sv-SE" sz="1600" dirty="0">
              <a:solidFill>
                <a:schemeClr val="bg1"/>
              </a:solidFill>
              <a:latin typeface="+mj-lt"/>
            </a:endParaRPr>
          </a:p>
          <a:p>
            <a:r>
              <a:rPr lang="sv-SE" b="1" dirty="0">
                <a:solidFill>
                  <a:schemeClr val="bg1"/>
                </a:solidFill>
                <a:latin typeface="+mj-lt"/>
              </a:rPr>
              <a:t>Mognadsdialogen</a:t>
            </a:r>
          </a:p>
          <a:p>
            <a:r>
              <a:rPr lang="sv-SE" sz="1600" dirty="0">
                <a:solidFill>
                  <a:schemeClr val="bg1"/>
                </a:solidFill>
                <a:latin typeface="+mj-lt"/>
                <a:hlinkClick r:id="rId5">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https://www.msb.se/sv/amnesomraden/informationssakerhet-cybersakerhet-och-sakra-kommunikationer/arbeta-systematiskt-informationssakerhet-och-cybersakerhet/mognadsdialogen/</a:t>
            </a:r>
            <a:endParaRPr lang="sv-SE" sz="1600" dirty="0">
              <a:solidFill>
                <a:schemeClr val="bg1"/>
              </a:solidFill>
              <a:latin typeface="+mj-lt"/>
            </a:endParaRPr>
          </a:p>
          <a:p>
            <a:endParaRPr lang="sv-SE" sz="1600" dirty="0">
              <a:solidFill>
                <a:schemeClr val="bg1"/>
              </a:solidFill>
              <a:latin typeface="+mj-lt"/>
            </a:endParaRPr>
          </a:p>
          <a:p>
            <a:r>
              <a:rPr lang="sv-SE" b="1" dirty="0">
                <a:solidFill>
                  <a:schemeClr val="bg1"/>
                </a:solidFill>
                <a:latin typeface="+mj-lt"/>
              </a:rPr>
              <a:t>Cybersäkerhetskollen</a:t>
            </a:r>
          </a:p>
          <a:p>
            <a:r>
              <a:rPr lang="sv-SE" sz="1600" dirty="0">
                <a:solidFill>
                  <a:schemeClr val="bg1"/>
                </a:solidFill>
                <a:latin typeface="+mj-lt"/>
                <a:hlinkClick r:id="rId6">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https://www.msb.se/sv/amnesomraden/informationssakerhet-cybersakerhet-och-sakra-kommunikationer/arbeta-systematiskt-informationssakerhet-och-cybersakerhet/cybersakerhetskollen/om-cybersakerhetskollen/</a:t>
            </a:r>
            <a:endParaRPr lang="sv-SE" sz="1600" dirty="0">
              <a:solidFill>
                <a:schemeClr val="bg1"/>
              </a:solidFill>
              <a:latin typeface="+mj-lt"/>
            </a:endParaRPr>
          </a:p>
          <a:p>
            <a:endParaRPr lang="sv-SE" sz="1600" dirty="0">
              <a:solidFill>
                <a:schemeClr val="bg1"/>
              </a:solidFill>
              <a:latin typeface="+mj-lt"/>
            </a:endParaRPr>
          </a:p>
          <a:p>
            <a:r>
              <a:rPr lang="sv-SE" b="1" dirty="0">
                <a:solidFill>
                  <a:schemeClr val="bg1"/>
                </a:solidFill>
                <a:latin typeface="+mj-lt"/>
              </a:rPr>
              <a:t>Cybersäkerhetsrådgivningen</a:t>
            </a:r>
          </a:p>
          <a:p>
            <a:r>
              <a:rPr lang="sv-SE" sz="1600" dirty="0">
                <a:solidFill>
                  <a:schemeClr val="bg1"/>
                </a:solidFill>
                <a:latin typeface="+mj-lt"/>
                <a:hlinkClick r:id="rId7">
                  <a:extLst>
                    <a:ext uri="{A12FA001-AC4F-418D-AE19-62706E023703}">
                      <ahyp:hlinkClr xmlns:ahyp="http://schemas.microsoft.com/office/drawing/2018/hyperlinkcolor" val="tx"/>
                    </a:ext>
                  </a:extLst>
                </a:hlinkClick>
              </a:rPr>
              <a:t>https://www.msb.se/sv/amnesomraden/informationssakerhet-cybersakerhet-och-sakra-kommunikationer/arbeta-systematiskt-informationssakerhet-och-cybersakerhet/radgivningstjanst/</a:t>
            </a:r>
            <a:endParaRPr lang="sv-SE" sz="1600" dirty="0">
              <a:solidFill>
                <a:schemeClr val="bg1"/>
              </a:solidFill>
              <a:latin typeface="+mj-lt"/>
            </a:endParaRPr>
          </a:p>
          <a:p>
            <a:endParaRPr lang="sv-SE" sz="1600" dirty="0">
              <a:solidFill>
                <a:schemeClr val="bg1"/>
              </a:solidFill>
              <a:latin typeface="+mj-lt"/>
            </a:endParaRPr>
          </a:p>
        </p:txBody>
      </p:sp>
    </p:spTree>
    <p:extLst>
      <p:ext uri="{BB962C8B-B14F-4D97-AF65-F5344CB8AC3E}">
        <p14:creationId xmlns:p14="http://schemas.microsoft.com/office/powerpoint/2010/main" val="41109401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upp 164">
            <a:extLst>
              <a:ext uri="{FF2B5EF4-FFF2-40B4-BE49-F238E27FC236}">
                <a16:creationId xmlns:a16="http://schemas.microsoft.com/office/drawing/2014/main" id="{DD5911E1-E77C-A9B7-EB6F-273C50055C1D}"/>
              </a:ext>
              <a:ext uri="{C183D7F6-B498-43B3-948B-1728B52AA6E4}">
                <adec:decorative xmlns:adec="http://schemas.microsoft.com/office/drawing/2017/decorative" val="1"/>
              </a:ext>
            </a:extLst>
          </p:cNvPr>
          <p:cNvGrpSpPr/>
          <p:nvPr/>
        </p:nvGrpSpPr>
        <p:grpSpPr>
          <a:xfrm>
            <a:off x="7400260" y="4205950"/>
            <a:ext cx="3294648" cy="2829873"/>
            <a:chOff x="3122264" y="4776881"/>
            <a:chExt cx="2561994" cy="2200574"/>
          </a:xfrm>
        </p:grpSpPr>
        <p:sp>
          <p:nvSpPr>
            <p:cNvPr id="59" name="Frihandsfigur: Form 58">
              <a:extLst>
                <a:ext uri="{FF2B5EF4-FFF2-40B4-BE49-F238E27FC236}">
                  <a16:creationId xmlns:a16="http://schemas.microsoft.com/office/drawing/2014/main" id="{69D6D41D-7B5B-086B-C86F-C3C8AD2EFAB5}"/>
                </a:ext>
              </a:extLst>
            </p:cNvPr>
            <p:cNvSpPr/>
            <p:nvPr/>
          </p:nvSpPr>
          <p:spPr>
            <a:xfrm rot="16672801">
              <a:off x="4054880" y="5348077"/>
              <a:ext cx="1846164" cy="1412592"/>
            </a:xfrm>
            <a:custGeom>
              <a:avLst/>
              <a:gdLst>
                <a:gd name="connsiteX0" fmla="*/ 0 w 1009078"/>
                <a:gd name="connsiteY0" fmla="*/ 0 h 772096"/>
                <a:gd name="connsiteX1" fmla="*/ 1009078 w 1009078"/>
                <a:gd name="connsiteY1" fmla="*/ 0 h 772096"/>
                <a:gd name="connsiteX2" fmla="*/ 1009078 w 1009078"/>
                <a:gd name="connsiteY2" fmla="*/ 772096 h 772096"/>
                <a:gd name="connsiteX3" fmla="*/ 0 w 1009078"/>
                <a:gd name="connsiteY3" fmla="*/ 772096 h 772096"/>
              </a:gdLst>
              <a:ahLst/>
              <a:cxnLst>
                <a:cxn ang="0">
                  <a:pos x="connsiteX0" y="connsiteY0"/>
                </a:cxn>
                <a:cxn ang="0">
                  <a:pos x="connsiteX1" y="connsiteY1"/>
                </a:cxn>
                <a:cxn ang="0">
                  <a:pos x="connsiteX2" y="connsiteY2"/>
                </a:cxn>
                <a:cxn ang="0">
                  <a:pos x="connsiteX3" y="connsiteY3"/>
                </a:cxn>
              </a:cxnLst>
              <a:rect l="l" t="t" r="r" b="b"/>
              <a:pathLst>
                <a:path w="1009078" h="772096">
                  <a:moveTo>
                    <a:pt x="0" y="0"/>
                  </a:moveTo>
                  <a:lnTo>
                    <a:pt x="1009078" y="0"/>
                  </a:lnTo>
                  <a:lnTo>
                    <a:pt x="1009078" y="772096"/>
                  </a:lnTo>
                  <a:lnTo>
                    <a:pt x="0" y="772096"/>
                  </a:ln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0" name="Frihandsfigur: Form 59">
              <a:extLst>
                <a:ext uri="{FF2B5EF4-FFF2-40B4-BE49-F238E27FC236}">
                  <a16:creationId xmlns:a16="http://schemas.microsoft.com/office/drawing/2014/main" id="{E87CCB2A-11DF-93A4-70D7-57481803869D}"/>
                </a:ext>
              </a:extLst>
            </p:cNvPr>
            <p:cNvSpPr/>
            <p:nvPr/>
          </p:nvSpPr>
          <p:spPr>
            <a:xfrm rot="20560199">
              <a:off x="3371282" y="4776881"/>
              <a:ext cx="1682528" cy="2198702"/>
            </a:xfrm>
            <a:custGeom>
              <a:avLst/>
              <a:gdLst>
                <a:gd name="connsiteX0" fmla="*/ 0 w 919638"/>
                <a:gd name="connsiteY0" fmla="*/ 0 h 1201769"/>
                <a:gd name="connsiteX1" fmla="*/ 919639 w 919638"/>
                <a:gd name="connsiteY1" fmla="*/ 0 h 1201769"/>
                <a:gd name="connsiteX2" fmla="*/ 919639 w 919638"/>
                <a:gd name="connsiteY2" fmla="*/ 1201769 h 1201769"/>
                <a:gd name="connsiteX3" fmla="*/ 0 w 919638"/>
                <a:gd name="connsiteY3" fmla="*/ 1201769 h 1201769"/>
              </a:gdLst>
              <a:ahLst/>
              <a:cxnLst>
                <a:cxn ang="0">
                  <a:pos x="connsiteX0" y="connsiteY0"/>
                </a:cxn>
                <a:cxn ang="0">
                  <a:pos x="connsiteX1" y="connsiteY1"/>
                </a:cxn>
                <a:cxn ang="0">
                  <a:pos x="connsiteX2" y="connsiteY2"/>
                </a:cxn>
                <a:cxn ang="0">
                  <a:pos x="connsiteX3" y="connsiteY3"/>
                </a:cxn>
              </a:cxnLst>
              <a:rect l="l" t="t" r="r" b="b"/>
              <a:pathLst>
                <a:path w="919638" h="1201769">
                  <a:moveTo>
                    <a:pt x="0" y="0"/>
                  </a:moveTo>
                  <a:lnTo>
                    <a:pt x="919639" y="0"/>
                  </a:lnTo>
                  <a:lnTo>
                    <a:pt x="919639" y="1201769"/>
                  </a:lnTo>
                  <a:lnTo>
                    <a:pt x="0" y="1201769"/>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grpSp>
          <p:nvGrpSpPr>
            <p:cNvPr id="164" name="Grupp 163">
              <a:extLst>
                <a:ext uri="{FF2B5EF4-FFF2-40B4-BE49-F238E27FC236}">
                  <a16:creationId xmlns:a16="http://schemas.microsoft.com/office/drawing/2014/main" id="{9DC45209-9412-E0E7-C1A1-FF241E1782B8}"/>
                </a:ext>
              </a:extLst>
            </p:cNvPr>
            <p:cNvGrpSpPr/>
            <p:nvPr/>
          </p:nvGrpSpPr>
          <p:grpSpPr>
            <a:xfrm>
              <a:off x="3501182" y="5365701"/>
              <a:ext cx="2104954" cy="1517195"/>
              <a:chOff x="3501182" y="5365701"/>
              <a:chExt cx="2104954" cy="1517195"/>
            </a:xfrm>
            <a:solidFill>
              <a:schemeClr val="accent4"/>
            </a:solidFill>
          </p:grpSpPr>
          <p:sp>
            <p:nvSpPr>
              <p:cNvPr id="61" name="Frihandsfigur: Form 60">
                <a:extLst>
                  <a:ext uri="{FF2B5EF4-FFF2-40B4-BE49-F238E27FC236}">
                    <a16:creationId xmlns:a16="http://schemas.microsoft.com/office/drawing/2014/main" id="{68D1EBC1-6C49-719C-7AB0-34F88C8AADC5}"/>
                  </a:ext>
                </a:extLst>
              </p:cNvPr>
              <p:cNvSpPr/>
              <p:nvPr/>
            </p:nvSpPr>
            <p:spPr>
              <a:xfrm>
                <a:off x="5219879" y="5365701"/>
                <a:ext cx="386257" cy="124816"/>
              </a:xfrm>
              <a:custGeom>
                <a:avLst/>
                <a:gdLst>
                  <a:gd name="connsiteX0" fmla="*/ 19645 w 211121"/>
                  <a:gd name="connsiteY0" fmla="*/ 45363 h 68222"/>
                  <a:gd name="connsiteX1" fmla="*/ 185190 w 211121"/>
                  <a:gd name="connsiteY1" fmla="*/ 68032 h 68222"/>
                  <a:gd name="connsiteX2" fmla="*/ 188333 w 211121"/>
                  <a:gd name="connsiteY2" fmla="*/ 68223 h 68222"/>
                  <a:gd name="connsiteX3" fmla="*/ 210907 w 211121"/>
                  <a:gd name="connsiteY3" fmla="*/ 48506 h 68222"/>
                  <a:gd name="connsiteX4" fmla="*/ 191476 w 211121"/>
                  <a:gd name="connsiteY4" fmla="*/ 22884 h 68222"/>
                  <a:gd name="connsiteX5" fmla="*/ 25932 w 211121"/>
                  <a:gd name="connsiteY5" fmla="*/ 214 h 68222"/>
                  <a:gd name="connsiteX6" fmla="*/ 214 w 211121"/>
                  <a:gd name="connsiteY6" fmla="*/ 19645 h 68222"/>
                  <a:gd name="connsiteX7" fmla="*/ 19645 w 211121"/>
                  <a:gd name="connsiteY7" fmla="*/ 45268 h 6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121" h="68222">
                    <a:moveTo>
                      <a:pt x="19645" y="45363"/>
                    </a:moveTo>
                    <a:lnTo>
                      <a:pt x="185190" y="68032"/>
                    </a:lnTo>
                    <a:cubicBezTo>
                      <a:pt x="186238" y="68223"/>
                      <a:pt x="187285" y="68223"/>
                      <a:pt x="188333" y="68223"/>
                    </a:cubicBezTo>
                    <a:cubicBezTo>
                      <a:pt x="199573" y="68223"/>
                      <a:pt x="209288" y="59936"/>
                      <a:pt x="210907" y="48506"/>
                    </a:cubicBezTo>
                    <a:cubicBezTo>
                      <a:pt x="212622" y="36028"/>
                      <a:pt x="203859" y="24503"/>
                      <a:pt x="191476" y="22884"/>
                    </a:cubicBezTo>
                    <a:lnTo>
                      <a:pt x="25932" y="214"/>
                    </a:lnTo>
                    <a:cubicBezTo>
                      <a:pt x="13264" y="-1500"/>
                      <a:pt x="1929" y="7263"/>
                      <a:pt x="214" y="19645"/>
                    </a:cubicBezTo>
                    <a:cubicBezTo>
                      <a:pt x="-1500" y="32123"/>
                      <a:pt x="7263" y="43553"/>
                      <a:pt x="19645" y="45268"/>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2" name="Frihandsfigur: Form 61">
                <a:extLst>
                  <a:ext uri="{FF2B5EF4-FFF2-40B4-BE49-F238E27FC236}">
                    <a16:creationId xmlns:a16="http://schemas.microsoft.com/office/drawing/2014/main" id="{72276088-7D08-E2C6-FD12-DBD46F24DE6F}"/>
                  </a:ext>
                </a:extLst>
              </p:cNvPr>
              <p:cNvSpPr/>
              <p:nvPr/>
            </p:nvSpPr>
            <p:spPr>
              <a:xfrm>
                <a:off x="5189556" y="5585936"/>
                <a:ext cx="386257" cy="124854"/>
              </a:xfrm>
              <a:custGeom>
                <a:avLst/>
                <a:gdLst>
                  <a:gd name="connsiteX0" fmla="*/ 19645 w 211121"/>
                  <a:gd name="connsiteY0" fmla="*/ 45383 h 68243"/>
                  <a:gd name="connsiteX1" fmla="*/ 185190 w 211121"/>
                  <a:gd name="connsiteY1" fmla="*/ 68053 h 68243"/>
                  <a:gd name="connsiteX2" fmla="*/ 188333 w 211121"/>
                  <a:gd name="connsiteY2" fmla="*/ 68243 h 68243"/>
                  <a:gd name="connsiteX3" fmla="*/ 210907 w 211121"/>
                  <a:gd name="connsiteY3" fmla="*/ 48527 h 68243"/>
                  <a:gd name="connsiteX4" fmla="*/ 191476 w 211121"/>
                  <a:gd name="connsiteY4" fmla="*/ 22904 h 68243"/>
                  <a:gd name="connsiteX5" fmla="*/ 25932 w 211121"/>
                  <a:gd name="connsiteY5" fmla="*/ 235 h 68243"/>
                  <a:gd name="connsiteX6" fmla="*/ 214 w 211121"/>
                  <a:gd name="connsiteY6" fmla="*/ 19666 h 68243"/>
                  <a:gd name="connsiteX7" fmla="*/ 19645 w 211121"/>
                  <a:gd name="connsiteY7" fmla="*/ 45288 h 6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121" h="68243">
                    <a:moveTo>
                      <a:pt x="19645" y="45383"/>
                    </a:moveTo>
                    <a:lnTo>
                      <a:pt x="185190" y="68053"/>
                    </a:lnTo>
                    <a:cubicBezTo>
                      <a:pt x="186238" y="68243"/>
                      <a:pt x="187285" y="68243"/>
                      <a:pt x="188333" y="68243"/>
                    </a:cubicBezTo>
                    <a:cubicBezTo>
                      <a:pt x="199573" y="68243"/>
                      <a:pt x="209288" y="59957"/>
                      <a:pt x="210907" y="48527"/>
                    </a:cubicBezTo>
                    <a:cubicBezTo>
                      <a:pt x="212622" y="36049"/>
                      <a:pt x="203859" y="24524"/>
                      <a:pt x="191476" y="22904"/>
                    </a:cubicBezTo>
                    <a:lnTo>
                      <a:pt x="25932" y="235"/>
                    </a:lnTo>
                    <a:cubicBezTo>
                      <a:pt x="13264" y="-1575"/>
                      <a:pt x="1929" y="7283"/>
                      <a:pt x="214" y="19666"/>
                    </a:cubicBezTo>
                    <a:cubicBezTo>
                      <a:pt x="-1500" y="32144"/>
                      <a:pt x="7263" y="43669"/>
                      <a:pt x="19645" y="45288"/>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3" name="Frihandsfigur: Form 62">
                <a:extLst>
                  <a:ext uri="{FF2B5EF4-FFF2-40B4-BE49-F238E27FC236}">
                    <a16:creationId xmlns:a16="http://schemas.microsoft.com/office/drawing/2014/main" id="{781FD87A-9547-1C85-F94B-95F5CAD0D652}"/>
                  </a:ext>
                </a:extLst>
              </p:cNvPr>
              <p:cNvSpPr/>
              <p:nvPr/>
            </p:nvSpPr>
            <p:spPr>
              <a:xfrm>
                <a:off x="5254382" y="5819314"/>
                <a:ext cx="291110" cy="111572"/>
              </a:xfrm>
              <a:custGeom>
                <a:avLst/>
                <a:gdLst>
                  <a:gd name="connsiteX0" fmla="*/ 139470 w 159115"/>
                  <a:gd name="connsiteY0" fmla="*/ 15740 h 60983"/>
                  <a:gd name="connsiteX1" fmla="*/ 25932 w 159115"/>
                  <a:gd name="connsiteY1" fmla="*/ 214 h 60983"/>
                  <a:gd name="connsiteX2" fmla="*/ 214 w 159115"/>
                  <a:gd name="connsiteY2" fmla="*/ 19645 h 60983"/>
                  <a:gd name="connsiteX3" fmla="*/ 19645 w 159115"/>
                  <a:gd name="connsiteY3" fmla="*/ 45268 h 60983"/>
                  <a:gd name="connsiteX4" fmla="*/ 133183 w 159115"/>
                  <a:gd name="connsiteY4" fmla="*/ 60793 h 60983"/>
                  <a:gd name="connsiteX5" fmla="*/ 136327 w 159115"/>
                  <a:gd name="connsiteY5" fmla="*/ 60984 h 60983"/>
                  <a:gd name="connsiteX6" fmla="*/ 158901 w 159115"/>
                  <a:gd name="connsiteY6" fmla="*/ 41267 h 60983"/>
                  <a:gd name="connsiteX7" fmla="*/ 139470 w 159115"/>
                  <a:gd name="connsiteY7" fmla="*/ 15645 h 6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15" h="60983">
                    <a:moveTo>
                      <a:pt x="139470" y="15740"/>
                    </a:moveTo>
                    <a:lnTo>
                      <a:pt x="25932" y="214"/>
                    </a:lnTo>
                    <a:cubicBezTo>
                      <a:pt x="13264" y="-1500"/>
                      <a:pt x="1929" y="7263"/>
                      <a:pt x="214" y="19645"/>
                    </a:cubicBezTo>
                    <a:cubicBezTo>
                      <a:pt x="-1500" y="32123"/>
                      <a:pt x="7263" y="43648"/>
                      <a:pt x="19645" y="45268"/>
                    </a:cubicBezTo>
                    <a:lnTo>
                      <a:pt x="133183" y="60793"/>
                    </a:lnTo>
                    <a:cubicBezTo>
                      <a:pt x="134231" y="60984"/>
                      <a:pt x="135279" y="60984"/>
                      <a:pt x="136327" y="60984"/>
                    </a:cubicBezTo>
                    <a:cubicBezTo>
                      <a:pt x="147566" y="60984"/>
                      <a:pt x="157282" y="52697"/>
                      <a:pt x="158901" y="41267"/>
                    </a:cubicBezTo>
                    <a:cubicBezTo>
                      <a:pt x="160615" y="28789"/>
                      <a:pt x="151852" y="17359"/>
                      <a:pt x="139470" y="15645"/>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4" name="Frihandsfigur: Form 63">
                <a:extLst>
                  <a:ext uri="{FF2B5EF4-FFF2-40B4-BE49-F238E27FC236}">
                    <a16:creationId xmlns:a16="http://schemas.microsoft.com/office/drawing/2014/main" id="{1A0678A6-A018-D578-0D40-2225FE2D9BF4}"/>
                  </a:ext>
                </a:extLst>
              </p:cNvPr>
              <p:cNvSpPr/>
              <p:nvPr/>
            </p:nvSpPr>
            <p:spPr>
              <a:xfrm>
                <a:off x="3501182" y="5486483"/>
                <a:ext cx="719990" cy="282163"/>
              </a:xfrm>
              <a:custGeom>
                <a:avLst/>
                <a:gdLst>
                  <a:gd name="connsiteX0" fmla="*/ 377551 w 393533"/>
                  <a:gd name="connsiteY0" fmla="*/ 44593 h 154225"/>
                  <a:gd name="connsiteX1" fmla="*/ 392505 w 393533"/>
                  <a:gd name="connsiteY1" fmla="*/ 16018 h 154225"/>
                  <a:gd name="connsiteX2" fmla="*/ 363930 w 393533"/>
                  <a:gd name="connsiteY2" fmla="*/ 1063 h 154225"/>
                  <a:gd name="connsiteX3" fmla="*/ 15982 w 393533"/>
                  <a:gd name="connsiteY3" fmla="*/ 109648 h 154225"/>
                  <a:gd name="connsiteX4" fmla="*/ 1028 w 393533"/>
                  <a:gd name="connsiteY4" fmla="*/ 138223 h 154225"/>
                  <a:gd name="connsiteX5" fmla="*/ 22745 w 393533"/>
                  <a:gd name="connsiteY5" fmla="*/ 154225 h 154225"/>
                  <a:gd name="connsiteX6" fmla="*/ 29508 w 393533"/>
                  <a:gd name="connsiteY6" fmla="*/ 153178 h 154225"/>
                  <a:gd name="connsiteX7" fmla="*/ 377456 w 393533"/>
                  <a:gd name="connsiteY7" fmla="*/ 44593 h 15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533" h="154225">
                    <a:moveTo>
                      <a:pt x="377551" y="44593"/>
                    </a:moveTo>
                    <a:cubicBezTo>
                      <a:pt x="389553" y="40878"/>
                      <a:pt x="396220" y="28114"/>
                      <a:pt x="392505" y="16018"/>
                    </a:cubicBezTo>
                    <a:cubicBezTo>
                      <a:pt x="388791" y="4016"/>
                      <a:pt x="375932" y="-2747"/>
                      <a:pt x="363930" y="1063"/>
                    </a:cubicBezTo>
                    <a:lnTo>
                      <a:pt x="15982" y="109648"/>
                    </a:lnTo>
                    <a:cubicBezTo>
                      <a:pt x="3981" y="113363"/>
                      <a:pt x="-2687" y="126127"/>
                      <a:pt x="1028" y="138223"/>
                    </a:cubicBezTo>
                    <a:cubicBezTo>
                      <a:pt x="4076" y="147939"/>
                      <a:pt x="13029" y="154225"/>
                      <a:pt x="22745" y="154225"/>
                    </a:cubicBezTo>
                    <a:cubicBezTo>
                      <a:pt x="25031" y="154225"/>
                      <a:pt x="27317" y="153844"/>
                      <a:pt x="29508" y="153178"/>
                    </a:cubicBezTo>
                    <a:lnTo>
                      <a:pt x="377456"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5" name="Frihandsfigur: Form 64">
                <a:extLst>
                  <a:ext uri="{FF2B5EF4-FFF2-40B4-BE49-F238E27FC236}">
                    <a16:creationId xmlns:a16="http://schemas.microsoft.com/office/drawing/2014/main" id="{1357A316-80C5-B114-AF9A-398F910A1B9C}"/>
                  </a:ext>
                </a:extLst>
              </p:cNvPr>
              <p:cNvSpPr/>
              <p:nvPr/>
            </p:nvSpPr>
            <p:spPr>
              <a:xfrm>
                <a:off x="3550847" y="5604286"/>
                <a:ext cx="852605" cy="323637"/>
              </a:xfrm>
              <a:custGeom>
                <a:avLst/>
                <a:gdLst>
                  <a:gd name="connsiteX0" fmla="*/ 450036 w 466018"/>
                  <a:gd name="connsiteY0" fmla="*/ 44593 h 176894"/>
                  <a:gd name="connsiteX1" fmla="*/ 464991 w 466018"/>
                  <a:gd name="connsiteY1" fmla="*/ 16018 h 176894"/>
                  <a:gd name="connsiteX2" fmla="*/ 436416 w 466018"/>
                  <a:gd name="connsiteY2" fmla="*/ 1063 h 176894"/>
                  <a:gd name="connsiteX3" fmla="*/ 15982 w 466018"/>
                  <a:gd name="connsiteY3" fmla="*/ 132318 h 176894"/>
                  <a:gd name="connsiteX4" fmla="*/ 1028 w 466018"/>
                  <a:gd name="connsiteY4" fmla="*/ 160893 h 176894"/>
                  <a:gd name="connsiteX5" fmla="*/ 22745 w 466018"/>
                  <a:gd name="connsiteY5" fmla="*/ 176895 h 176894"/>
                  <a:gd name="connsiteX6" fmla="*/ 29508 w 466018"/>
                  <a:gd name="connsiteY6" fmla="*/ 175847 h 176894"/>
                  <a:gd name="connsiteX7" fmla="*/ 449941 w 466018"/>
                  <a:gd name="connsiteY7" fmla="*/ 44593 h 17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6018" h="176894">
                    <a:moveTo>
                      <a:pt x="450036" y="44593"/>
                    </a:moveTo>
                    <a:cubicBezTo>
                      <a:pt x="462038" y="40878"/>
                      <a:pt x="468705" y="28114"/>
                      <a:pt x="464991" y="16018"/>
                    </a:cubicBezTo>
                    <a:cubicBezTo>
                      <a:pt x="461276" y="4016"/>
                      <a:pt x="448417" y="-2747"/>
                      <a:pt x="436416" y="1063"/>
                    </a:cubicBezTo>
                    <a:lnTo>
                      <a:pt x="15982" y="132318"/>
                    </a:lnTo>
                    <a:cubicBezTo>
                      <a:pt x="3981" y="136033"/>
                      <a:pt x="-2687" y="148796"/>
                      <a:pt x="1028" y="160893"/>
                    </a:cubicBezTo>
                    <a:cubicBezTo>
                      <a:pt x="4076" y="170608"/>
                      <a:pt x="13029" y="176895"/>
                      <a:pt x="22745" y="176895"/>
                    </a:cubicBezTo>
                    <a:cubicBezTo>
                      <a:pt x="25031" y="176895"/>
                      <a:pt x="27317" y="176514"/>
                      <a:pt x="29508" y="175847"/>
                    </a:cubicBezTo>
                    <a:lnTo>
                      <a:pt x="449941"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6" name="Frihandsfigur: Form 65">
                <a:extLst>
                  <a:ext uri="{FF2B5EF4-FFF2-40B4-BE49-F238E27FC236}">
                    <a16:creationId xmlns:a16="http://schemas.microsoft.com/office/drawing/2014/main" id="{CBBBB2F3-0355-D3BD-1EE4-342CAF295888}"/>
                  </a:ext>
                </a:extLst>
              </p:cNvPr>
              <p:cNvSpPr/>
              <p:nvPr/>
            </p:nvSpPr>
            <p:spPr>
              <a:xfrm>
                <a:off x="3600512" y="5689044"/>
                <a:ext cx="1091348" cy="397985"/>
              </a:xfrm>
              <a:custGeom>
                <a:avLst/>
                <a:gdLst>
                  <a:gd name="connsiteX0" fmla="*/ 580529 w 596510"/>
                  <a:gd name="connsiteY0" fmla="*/ 44557 h 217531"/>
                  <a:gd name="connsiteX1" fmla="*/ 595483 w 596510"/>
                  <a:gd name="connsiteY1" fmla="*/ 15982 h 217531"/>
                  <a:gd name="connsiteX2" fmla="*/ 566908 w 596510"/>
                  <a:gd name="connsiteY2" fmla="*/ 1028 h 217531"/>
                  <a:gd name="connsiteX3" fmla="*/ 15982 w 596510"/>
                  <a:gd name="connsiteY3" fmla="*/ 172954 h 217531"/>
                  <a:gd name="connsiteX4" fmla="*/ 1028 w 596510"/>
                  <a:gd name="connsiteY4" fmla="*/ 201529 h 217531"/>
                  <a:gd name="connsiteX5" fmla="*/ 22745 w 596510"/>
                  <a:gd name="connsiteY5" fmla="*/ 217531 h 217531"/>
                  <a:gd name="connsiteX6" fmla="*/ 29508 w 596510"/>
                  <a:gd name="connsiteY6" fmla="*/ 216483 h 217531"/>
                  <a:gd name="connsiteX7" fmla="*/ 580434 w 596510"/>
                  <a:gd name="connsiteY7" fmla="*/ 44557 h 21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510" h="217531">
                    <a:moveTo>
                      <a:pt x="580529" y="44557"/>
                    </a:moveTo>
                    <a:cubicBezTo>
                      <a:pt x="592530" y="40842"/>
                      <a:pt x="599198" y="28079"/>
                      <a:pt x="595483" y="15982"/>
                    </a:cubicBezTo>
                    <a:cubicBezTo>
                      <a:pt x="591768" y="3981"/>
                      <a:pt x="578910" y="-2687"/>
                      <a:pt x="566908" y="1028"/>
                    </a:cubicBezTo>
                    <a:lnTo>
                      <a:pt x="15982" y="172954"/>
                    </a:lnTo>
                    <a:cubicBezTo>
                      <a:pt x="3981" y="176669"/>
                      <a:pt x="-2687" y="189432"/>
                      <a:pt x="1028" y="201529"/>
                    </a:cubicBezTo>
                    <a:cubicBezTo>
                      <a:pt x="4076" y="211245"/>
                      <a:pt x="13029" y="217531"/>
                      <a:pt x="22745" y="217531"/>
                    </a:cubicBezTo>
                    <a:cubicBezTo>
                      <a:pt x="25031" y="217531"/>
                      <a:pt x="27317" y="217150"/>
                      <a:pt x="29508" y="216483"/>
                    </a:cubicBezTo>
                    <a:lnTo>
                      <a:pt x="580434" y="44557"/>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7" name="Frihandsfigur: Form 66">
                <a:extLst>
                  <a:ext uri="{FF2B5EF4-FFF2-40B4-BE49-F238E27FC236}">
                    <a16:creationId xmlns:a16="http://schemas.microsoft.com/office/drawing/2014/main" id="{89E6F2B0-1ECE-60E2-41E2-CF92D2B2C4CA}"/>
                  </a:ext>
                </a:extLst>
              </p:cNvPr>
              <p:cNvSpPr/>
              <p:nvPr/>
            </p:nvSpPr>
            <p:spPr>
              <a:xfrm>
                <a:off x="3650004" y="5947480"/>
                <a:ext cx="773141" cy="298653"/>
              </a:xfrm>
              <a:custGeom>
                <a:avLst/>
                <a:gdLst>
                  <a:gd name="connsiteX0" fmla="*/ 406602 w 422584"/>
                  <a:gd name="connsiteY0" fmla="*/ 44557 h 163238"/>
                  <a:gd name="connsiteX1" fmla="*/ 421557 w 422584"/>
                  <a:gd name="connsiteY1" fmla="*/ 15982 h 163238"/>
                  <a:gd name="connsiteX2" fmla="*/ 392982 w 422584"/>
                  <a:gd name="connsiteY2" fmla="*/ 1028 h 163238"/>
                  <a:gd name="connsiteX3" fmla="*/ 15982 w 422584"/>
                  <a:gd name="connsiteY3" fmla="*/ 118662 h 163238"/>
                  <a:gd name="connsiteX4" fmla="*/ 1028 w 422584"/>
                  <a:gd name="connsiteY4" fmla="*/ 147237 h 163238"/>
                  <a:gd name="connsiteX5" fmla="*/ 22745 w 422584"/>
                  <a:gd name="connsiteY5" fmla="*/ 163239 h 163238"/>
                  <a:gd name="connsiteX6" fmla="*/ 29508 w 422584"/>
                  <a:gd name="connsiteY6" fmla="*/ 162191 h 163238"/>
                  <a:gd name="connsiteX7" fmla="*/ 406507 w 422584"/>
                  <a:gd name="connsiteY7" fmla="*/ 44557 h 16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584" h="163238">
                    <a:moveTo>
                      <a:pt x="406602" y="44557"/>
                    </a:moveTo>
                    <a:cubicBezTo>
                      <a:pt x="418604" y="40842"/>
                      <a:pt x="425271" y="28079"/>
                      <a:pt x="421557" y="15982"/>
                    </a:cubicBezTo>
                    <a:cubicBezTo>
                      <a:pt x="417842" y="3981"/>
                      <a:pt x="404983" y="-2687"/>
                      <a:pt x="392982" y="1028"/>
                    </a:cubicBezTo>
                    <a:lnTo>
                      <a:pt x="15982" y="118662"/>
                    </a:lnTo>
                    <a:cubicBezTo>
                      <a:pt x="3981" y="122376"/>
                      <a:pt x="-2687" y="135140"/>
                      <a:pt x="1028" y="147237"/>
                    </a:cubicBezTo>
                    <a:cubicBezTo>
                      <a:pt x="4076" y="156952"/>
                      <a:pt x="13029" y="163239"/>
                      <a:pt x="22745" y="163239"/>
                    </a:cubicBezTo>
                    <a:cubicBezTo>
                      <a:pt x="25031" y="163239"/>
                      <a:pt x="27317" y="162858"/>
                      <a:pt x="29508" y="162191"/>
                    </a:cubicBezTo>
                    <a:lnTo>
                      <a:pt x="406507" y="44557"/>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8" name="Frihandsfigur: Form 67">
                <a:extLst>
                  <a:ext uri="{FF2B5EF4-FFF2-40B4-BE49-F238E27FC236}">
                    <a16:creationId xmlns:a16="http://schemas.microsoft.com/office/drawing/2014/main" id="{20B67948-F840-1DE9-F639-F7AF932B438A}"/>
                  </a:ext>
                </a:extLst>
              </p:cNvPr>
              <p:cNvSpPr/>
              <p:nvPr/>
            </p:nvSpPr>
            <p:spPr>
              <a:xfrm>
                <a:off x="3699844" y="6164549"/>
                <a:ext cx="587373" cy="240863"/>
              </a:xfrm>
              <a:custGeom>
                <a:avLst/>
                <a:gdLst>
                  <a:gd name="connsiteX0" fmla="*/ 305066 w 321047"/>
                  <a:gd name="connsiteY0" fmla="*/ 44593 h 131651"/>
                  <a:gd name="connsiteX1" fmla="*/ 320020 w 321047"/>
                  <a:gd name="connsiteY1" fmla="*/ 16018 h 131651"/>
                  <a:gd name="connsiteX2" fmla="*/ 291445 w 321047"/>
                  <a:gd name="connsiteY2" fmla="*/ 1063 h 131651"/>
                  <a:gd name="connsiteX3" fmla="*/ 15982 w 321047"/>
                  <a:gd name="connsiteY3" fmla="*/ 87074 h 131651"/>
                  <a:gd name="connsiteX4" fmla="*/ 1028 w 321047"/>
                  <a:gd name="connsiteY4" fmla="*/ 115649 h 131651"/>
                  <a:gd name="connsiteX5" fmla="*/ 22745 w 321047"/>
                  <a:gd name="connsiteY5" fmla="*/ 131651 h 131651"/>
                  <a:gd name="connsiteX6" fmla="*/ 29508 w 321047"/>
                  <a:gd name="connsiteY6" fmla="*/ 130603 h 131651"/>
                  <a:gd name="connsiteX7" fmla="*/ 304971 w 321047"/>
                  <a:gd name="connsiteY7" fmla="*/ 44593 h 13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047" h="131651">
                    <a:moveTo>
                      <a:pt x="305066" y="44593"/>
                    </a:moveTo>
                    <a:cubicBezTo>
                      <a:pt x="317067" y="40878"/>
                      <a:pt x="323735" y="28114"/>
                      <a:pt x="320020" y="16018"/>
                    </a:cubicBezTo>
                    <a:cubicBezTo>
                      <a:pt x="316305" y="4016"/>
                      <a:pt x="303447" y="-2747"/>
                      <a:pt x="291445" y="1063"/>
                    </a:cubicBezTo>
                    <a:lnTo>
                      <a:pt x="15982" y="87074"/>
                    </a:lnTo>
                    <a:cubicBezTo>
                      <a:pt x="3981" y="90789"/>
                      <a:pt x="-2687" y="103552"/>
                      <a:pt x="1028" y="115649"/>
                    </a:cubicBezTo>
                    <a:cubicBezTo>
                      <a:pt x="4076" y="125364"/>
                      <a:pt x="13029" y="131651"/>
                      <a:pt x="22745" y="131651"/>
                    </a:cubicBezTo>
                    <a:cubicBezTo>
                      <a:pt x="25031" y="131651"/>
                      <a:pt x="27317" y="131270"/>
                      <a:pt x="29508" y="130603"/>
                    </a:cubicBezTo>
                    <a:lnTo>
                      <a:pt x="304971"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69" name="Frihandsfigur: Form 68">
                <a:extLst>
                  <a:ext uri="{FF2B5EF4-FFF2-40B4-BE49-F238E27FC236}">
                    <a16:creationId xmlns:a16="http://schemas.microsoft.com/office/drawing/2014/main" id="{472E8117-5778-70E9-C793-A22A28325390}"/>
                  </a:ext>
                </a:extLst>
              </p:cNvPr>
              <p:cNvSpPr/>
              <p:nvPr/>
            </p:nvSpPr>
            <p:spPr>
              <a:xfrm>
                <a:off x="3749336" y="6265797"/>
                <a:ext cx="773141" cy="298719"/>
              </a:xfrm>
              <a:custGeom>
                <a:avLst/>
                <a:gdLst>
                  <a:gd name="connsiteX0" fmla="*/ 406602 w 422584"/>
                  <a:gd name="connsiteY0" fmla="*/ 44593 h 163274"/>
                  <a:gd name="connsiteX1" fmla="*/ 421557 w 422584"/>
                  <a:gd name="connsiteY1" fmla="*/ 16018 h 163274"/>
                  <a:gd name="connsiteX2" fmla="*/ 392982 w 422584"/>
                  <a:gd name="connsiteY2" fmla="*/ 1063 h 163274"/>
                  <a:gd name="connsiteX3" fmla="*/ 15982 w 422584"/>
                  <a:gd name="connsiteY3" fmla="*/ 118697 h 163274"/>
                  <a:gd name="connsiteX4" fmla="*/ 1028 w 422584"/>
                  <a:gd name="connsiteY4" fmla="*/ 147272 h 163274"/>
                  <a:gd name="connsiteX5" fmla="*/ 22745 w 422584"/>
                  <a:gd name="connsiteY5" fmla="*/ 163274 h 163274"/>
                  <a:gd name="connsiteX6" fmla="*/ 29508 w 422584"/>
                  <a:gd name="connsiteY6" fmla="*/ 162226 h 163274"/>
                  <a:gd name="connsiteX7" fmla="*/ 406507 w 422584"/>
                  <a:gd name="connsiteY7" fmla="*/ 44593 h 16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584" h="163274">
                    <a:moveTo>
                      <a:pt x="406602" y="44593"/>
                    </a:moveTo>
                    <a:cubicBezTo>
                      <a:pt x="418604" y="40878"/>
                      <a:pt x="425271" y="28114"/>
                      <a:pt x="421557" y="16018"/>
                    </a:cubicBezTo>
                    <a:cubicBezTo>
                      <a:pt x="417842" y="4016"/>
                      <a:pt x="404983" y="-2747"/>
                      <a:pt x="392982" y="1063"/>
                    </a:cubicBezTo>
                    <a:lnTo>
                      <a:pt x="15982" y="118697"/>
                    </a:lnTo>
                    <a:cubicBezTo>
                      <a:pt x="3981" y="122412"/>
                      <a:pt x="-2687" y="135175"/>
                      <a:pt x="1028" y="147272"/>
                    </a:cubicBezTo>
                    <a:cubicBezTo>
                      <a:pt x="4076" y="156988"/>
                      <a:pt x="13029" y="163274"/>
                      <a:pt x="22745" y="163274"/>
                    </a:cubicBezTo>
                    <a:cubicBezTo>
                      <a:pt x="25031" y="163274"/>
                      <a:pt x="27317" y="162893"/>
                      <a:pt x="29508" y="162226"/>
                    </a:cubicBezTo>
                    <a:lnTo>
                      <a:pt x="406507" y="44593"/>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70" name="Frihandsfigur: Form 69">
                <a:extLst>
                  <a:ext uri="{FF2B5EF4-FFF2-40B4-BE49-F238E27FC236}">
                    <a16:creationId xmlns:a16="http://schemas.microsoft.com/office/drawing/2014/main" id="{EF4BBBA6-3A0C-1EDE-AB7B-C04C5B1C3D8A}"/>
                  </a:ext>
                </a:extLst>
              </p:cNvPr>
              <p:cNvSpPr/>
              <p:nvPr/>
            </p:nvSpPr>
            <p:spPr>
              <a:xfrm>
                <a:off x="3799175" y="6325808"/>
                <a:ext cx="1091174" cy="397985"/>
              </a:xfrm>
              <a:custGeom>
                <a:avLst/>
                <a:gdLst>
                  <a:gd name="connsiteX0" fmla="*/ 595483 w 596415"/>
                  <a:gd name="connsiteY0" fmla="*/ 15982 h 217531"/>
                  <a:gd name="connsiteX1" fmla="*/ 566908 w 596415"/>
                  <a:gd name="connsiteY1" fmla="*/ 1028 h 217531"/>
                  <a:gd name="connsiteX2" fmla="*/ 15982 w 596415"/>
                  <a:gd name="connsiteY2" fmla="*/ 172954 h 217531"/>
                  <a:gd name="connsiteX3" fmla="*/ 1028 w 596415"/>
                  <a:gd name="connsiteY3" fmla="*/ 201529 h 217531"/>
                  <a:gd name="connsiteX4" fmla="*/ 22745 w 596415"/>
                  <a:gd name="connsiteY4" fmla="*/ 217531 h 217531"/>
                  <a:gd name="connsiteX5" fmla="*/ 29508 w 596415"/>
                  <a:gd name="connsiteY5" fmla="*/ 216483 h 217531"/>
                  <a:gd name="connsiteX6" fmla="*/ 580434 w 596415"/>
                  <a:gd name="connsiteY6" fmla="*/ 44557 h 217531"/>
                  <a:gd name="connsiteX7" fmla="*/ 595388 w 596415"/>
                  <a:gd name="connsiteY7" fmla="*/ 15982 h 21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415" h="217531">
                    <a:moveTo>
                      <a:pt x="595483" y="15982"/>
                    </a:moveTo>
                    <a:cubicBezTo>
                      <a:pt x="591768" y="3981"/>
                      <a:pt x="578910" y="-2687"/>
                      <a:pt x="566908" y="1028"/>
                    </a:cubicBezTo>
                    <a:lnTo>
                      <a:pt x="15982" y="172954"/>
                    </a:lnTo>
                    <a:cubicBezTo>
                      <a:pt x="3981" y="176669"/>
                      <a:pt x="-2687" y="189432"/>
                      <a:pt x="1028" y="201529"/>
                    </a:cubicBezTo>
                    <a:cubicBezTo>
                      <a:pt x="4076" y="211245"/>
                      <a:pt x="13029" y="217531"/>
                      <a:pt x="22745" y="217531"/>
                    </a:cubicBezTo>
                    <a:cubicBezTo>
                      <a:pt x="25031" y="217531"/>
                      <a:pt x="27317" y="217150"/>
                      <a:pt x="29508" y="216483"/>
                    </a:cubicBezTo>
                    <a:lnTo>
                      <a:pt x="580434" y="44557"/>
                    </a:lnTo>
                    <a:cubicBezTo>
                      <a:pt x="592435" y="40842"/>
                      <a:pt x="599103" y="28079"/>
                      <a:pt x="595388" y="15982"/>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sp>
            <p:nvSpPr>
              <p:cNvPr id="71" name="Frihandsfigur: Form 70">
                <a:extLst>
                  <a:ext uri="{FF2B5EF4-FFF2-40B4-BE49-F238E27FC236}">
                    <a16:creationId xmlns:a16="http://schemas.microsoft.com/office/drawing/2014/main" id="{3CA10742-A220-DAE8-7030-06388FA4CD43}"/>
                  </a:ext>
                </a:extLst>
              </p:cNvPr>
              <p:cNvSpPr/>
              <p:nvPr/>
            </p:nvSpPr>
            <p:spPr>
              <a:xfrm>
                <a:off x="3848840" y="6650400"/>
                <a:ext cx="560711" cy="232496"/>
              </a:xfrm>
              <a:custGeom>
                <a:avLst/>
                <a:gdLst>
                  <a:gd name="connsiteX0" fmla="*/ 276967 w 306474"/>
                  <a:gd name="connsiteY0" fmla="*/ 1063 h 127078"/>
                  <a:gd name="connsiteX1" fmla="*/ 15982 w 306474"/>
                  <a:gd name="connsiteY1" fmla="*/ 82502 h 127078"/>
                  <a:gd name="connsiteX2" fmla="*/ 1028 w 306474"/>
                  <a:gd name="connsiteY2" fmla="*/ 111077 h 127078"/>
                  <a:gd name="connsiteX3" fmla="*/ 22745 w 306474"/>
                  <a:gd name="connsiteY3" fmla="*/ 127079 h 127078"/>
                  <a:gd name="connsiteX4" fmla="*/ 29508 w 306474"/>
                  <a:gd name="connsiteY4" fmla="*/ 126031 h 127078"/>
                  <a:gd name="connsiteX5" fmla="*/ 290493 w 306474"/>
                  <a:gd name="connsiteY5" fmla="*/ 44593 h 127078"/>
                  <a:gd name="connsiteX6" fmla="*/ 305447 w 306474"/>
                  <a:gd name="connsiteY6" fmla="*/ 16018 h 127078"/>
                  <a:gd name="connsiteX7" fmla="*/ 276872 w 306474"/>
                  <a:gd name="connsiteY7" fmla="*/ 1063 h 12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74" h="127078">
                    <a:moveTo>
                      <a:pt x="276967" y="1063"/>
                    </a:moveTo>
                    <a:lnTo>
                      <a:pt x="15982" y="82502"/>
                    </a:lnTo>
                    <a:cubicBezTo>
                      <a:pt x="3981" y="86217"/>
                      <a:pt x="-2687" y="98980"/>
                      <a:pt x="1028" y="111077"/>
                    </a:cubicBezTo>
                    <a:cubicBezTo>
                      <a:pt x="4076" y="120793"/>
                      <a:pt x="13029" y="127079"/>
                      <a:pt x="22745" y="127079"/>
                    </a:cubicBezTo>
                    <a:cubicBezTo>
                      <a:pt x="25031" y="127079"/>
                      <a:pt x="27317" y="126698"/>
                      <a:pt x="29508" y="126031"/>
                    </a:cubicBezTo>
                    <a:lnTo>
                      <a:pt x="290493" y="44593"/>
                    </a:lnTo>
                    <a:cubicBezTo>
                      <a:pt x="302494" y="40878"/>
                      <a:pt x="309162" y="28114"/>
                      <a:pt x="305447" y="16018"/>
                    </a:cubicBezTo>
                    <a:cubicBezTo>
                      <a:pt x="301732" y="4016"/>
                      <a:pt x="288873" y="-2747"/>
                      <a:pt x="276872" y="1063"/>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ruta 11"/>
            <p:cNvSpPr txBox="1"/>
            <p:nvPr/>
          </p:nvSpPr>
          <p:spPr>
            <a:xfrm rot="20535858">
              <a:off x="3122264" y="4964567"/>
              <a:ext cx="1778978" cy="5026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”Vårdstrejk bryter ut i fem regioner”</a:t>
              </a:r>
            </a:p>
          </p:txBody>
        </p:sp>
      </p:grpSp>
      <p:sp>
        <p:nvSpPr>
          <p:cNvPr id="2" name="Rubrik 1">
            <a:extLst>
              <a:ext uri="{FF2B5EF4-FFF2-40B4-BE49-F238E27FC236}">
                <a16:creationId xmlns:a16="http://schemas.microsoft.com/office/drawing/2014/main" id="{30A784AB-F52E-AC6B-1551-9D76A99A94A1}"/>
              </a:ext>
            </a:extLst>
          </p:cNvPr>
          <p:cNvSpPr>
            <a:spLocks noGrp="1"/>
          </p:cNvSpPr>
          <p:nvPr>
            <p:ph type="title"/>
          </p:nvPr>
        </p:nvSpPr>
        <p:spPr>
          <a:xfrm>
            <a:off x="533418" y="-996743"/>
            <a:ext cx="10517206" cy="516224"/>
          </a:xfrm>
        </p:spPr>
        <p:txBody>
          <a:bodyPr/>
          <a:lstStyle/>
          <a:p>
            <a:r>
              <a:rPr lang="sv-SE" dirty="0">
                <a:ea typeface="Garamond" panose="02020404030301010803" pitchFamily="18" charset="0"/>
                <a:cs typeface="Times New Roman" panose="02020603050405020304" pitchFamily="18" charset="0"/>
              </a:rPr>
              <a:t>Viktiga samhällsfunktioner är avgörande för att vårt samhälle ska fungera</a:t>
            </a:r>
            <a:endParaRPr lang="sv-SE" dirty="0"/>
          </a:p>
        </p:txBody>
      </p:sp>
      <p:sp>
        <p:nvSpPr>
          <p:cNvPr id="7" name="textruta 6"/>
          <p:cNvSpPr txBox="1"/>
          <p:nvPr/>
        </p:nvSpPr>
        <p:spPr>
          <a:xfrm rot="21405307">
            <a:off x="2619074" y="5467638"/>
            <a:ext cx="46225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entury Gothic"/>
                <a:ea typeface="+mn-ea"/>
                <a:cs typeface="+mn-cs"/>
              </a:rPr>
              <a:t>“Swedish snow chaos leaves 1,000 vehicles trapped on main E22 road”</a:t>
            </a:r>
            <a:endParaRPr kumimoji="0" lang="sv-SE" sz="1800" b="1" i="1"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ruta 7"/>
          <p:cNvSpPr txBox="1"/>
          <p:nvPr/>
        </p:nvSpPr>
        <p:spPr>
          <a:xfrm rot="20666027">
            <a:off x="2371976" y="4504829"/>
            <a:ext cx="4116116" cy="605294"/>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white"/>
                </a:solidFill>
                <a:effectLst/>
                <a:uLnTx/>
                <a:uFillTx/>
                <a:latin typeface="Century Gothic"/>
                <a:ea typeface="+mn-ea"/>
                <a:cs typeface="+mn-cs"/>
              </a:rPr>
              <a:t>Risk för potatisbrist: ”Många odlingar totalförstörda”</a:t>
            </a:r>
          </a:p>
        </p:txBody>
      </p:sp>
      <p:grpSp>
        <p:nvGrpSpPr>
          <p:cNvPr id="127" name="Grupp 126">
            <a:extLst>
              <a:ext uri="{FF2B5EF4-FFF2-40B4-BE49-F238E27FC236}">
                <a16:creationId xmlns:a16="http://schemas.microsoft.com/office/drawing/2014/main" id="{BD3B301D-7178-89AC-97E7-FD9B38C55379}"/>
              </a:ext>
              <a:ext uri="{C183D7F6-B498-43B3-948B-1728B52AA6E4}">
                <adec:decorative xmlns:adec="http://schemas.microsoft.com/office/drawing/2017/decorative" val="1"/>
              </a:ext>
            </a:extLst>
          </p:cNvPr>
          <p:cNvGrpSpPr/>
          <p:nvPr/>
        </p:nvGrpSpPr>
        <p:grpSpPr>
          <a:xfrm>
            <a:off x="336312" y="4910190"/>
            <a:ext cx="2006491" cy="2029388"/>
            <a:chOff x="5481669" y="2863897"/>
            <a:chExt cx="1213573" cy="1123317"/>
          </a:xfrm>
        </p:grpSpPr>
        <p:sp>
          <p:nvSpPr>
            <p:cNvPr id="116" name="Frihandsfigur: Form 115">
              <a:extLst>
                <a:ext uri="{FF2B5EF4-FFF2-40B4-BE49-F238E27FC236}">
                  <a16:creationId xmlns:a16="http://schemas.microsoft.com/office/drawing/2014/main" id="{231EEE47-C2C7-C361-B877-36204E02E15F}"/>
                </a:ext>
              </a:extLst>
            </p:cNvPr>
            <p:cNvSpPr/>
            <p:nvPr/>
          </p:nvSpPr>
          <p:spPr>
            <a:xfrm>
              <a:off x="6583143" y="3168775"/>
              <a:ext cx="112099" cy="215933"/>
            </a:xfrm>
            <a:custGeom>
              <a:avLst/>
              <a:gdLst>
                <a:gd name="connsiteX0" fmla="*/ 110300 w 112099"/>
                <a:gd name="connsiteY0" fmla="*/ 160021 h 215933"/>
                <a:gd name="connsiteX1" fmla="*/ 85344 w 112099"/>
                <a:gd name="connsiteY1" fmla="*/ 101252 h 215933"/>
                <a:gd name="connsiteX2" fmla="*/ 85344 w 112099"/>
                <a:gd name="connsiteY2" fmla="*/ 101252 h 215933"/>
                <a:gd name="connsiteX3" fmla="*/ 85344 w 112099"/>
                <a:gd name="connsiteY3" fmla="*/ 101252 h 215933"/>
                <a:gd name="connsiteX4" fmla="*/ 87249 w 112099"/>
                <a:gd name="connsiteY4" fmla="*/ 37435 h 215933"/>
                <a:gd name="connsiteX5" fmla="*/ 59055 w 112099"/>
                <a:gd name="connsiteY5" fmla="*/ 287 h 215933"/>
                <a:gd name="connsiteX6" fmla="*/ 0 w 112099"/>
                <a:gd name="connsiteY6" fmla="*/ 11336 h 215933"/>
                <a:gd name="connsiteX7" fmla="*/ 28861 w 112099"/>
                <a:gd name="connsiteY7" fmla="*/ 111825 h 215933"/>
                <a:gd name="connsiteX8" fmla="*/ 28861 w 112099"/>
                <a:gd name="connsiteY8" fmla="*/ 111825 h 215933"/>
                <a:gd name="connsiteX9" fmla="*/ 38386 w 112099"/>
                <a:gd name="connsiteY9" fmla="*/ 215933 h 215933"/>
                <a:gd name="connsiteX10" fmla="*/ 97441 w 112099"/>
                <a:gd name="connsiteY10" fmla="*/ 204884 h 215933"/>
                <a:gd name="connsiteX11" fmla="*/ 110204 w 112099"/>
                <a:gd name="connsiteY11" fmla="*/ 160021 h 21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099" h="215933">
                  <a:moveTo>
                    <a:pt x="110300" y="160021"/>
                  </a:moveTo>
                  <a:cubicBezTo>
                    <a:pt x="105823" y="136399"/>
                    <a:pt x="90773" y="130018"/>
                    <a:pt x="85344" y="101252"/>
                  </a:cubicBezTo>
                  <a:lnTo>
                    <a:pt x="85344" y="101252"/>
                  </a:lnTo>
                  <a:cubicBezTo>
                    <a:pt x="85344" y="101252"/>
                    <a:pt x="85344" y="101252"/>
                    <a:pt x="85344" y="101252"/>
                  </a:cubicBezTo>
                  <a:cubicBezTo>
                    <a:pt x="79915" y="72487"/>
                    <a:pt x="91726" y="61057"/>
                    <a:pt x="87249" y="37435"/>
                  </a:cubicBezTo>
                  <a:cubicBezTo>
                    <a:pt x="82867" y="13813"/>
                    <a:pt x="73152" y="-2380"/>
                    <a:pt x="59055" y="287"/>
                  </a:cubicBezTo>
                  <a:cubicBezTo>
                    <a:pt x="44958" y="2954"/>
                    <a:pt x="0" y="11336"/>
                    <a:pt x="0" y="11336"/>
                  </a:cubicBezTo>
                  <a:lnTo>
                    <a:pt x="28861" y="111825"/>
                  </a:lnTo>
                  <a:lnTo>
                    <a:pt x="28861" y="111825"/>
                  </a:lnTo>
                  <a:lnTo>
                    <a:pt x="38386" y="215933"/>
                  </a:lnTo>
                  <a:cubicBezTo>
                    <a:pt x="38386" y="215933"/>
                    <a:pt x="83344" y="207551"/>
                    <a:pt x="97441" y="204884"/>
                  </a:cubicBezTo>
                  <a:cubicBezTo>
                    <a:pt x="111538" y="202217"/>
                    <a:pt x="114681" y="183643"/>
                    <a:pt x="110204" y="160021"/>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Frihandsfigur: Form 116">
              <a:extLst>
                <a:ext uri="{FF2B5EF4-FFF2-40B4-BE49-F238E27FC236}">
                  <a16:creationId xmlns:a16="http://schemas.microsoft.com/office/drawing/2014/main" id="{F946ACD0-0608-93D9-9006-1FF851D3FD66}"/>
                </a:ext>
              </a:extLst>
            </p:cNvPr>
            <p:cNvSpPr/>
            <p:nvPr/>
          </p:nvSpPr>
          <p:spPr>
            <a:xfrm rot="20962200">
              <a:off x="5922939" y="3537539"/>
              <a:ext cx="116205" cy="449675"/>
            </a:xfrm>
            <a:custGeom>
              <a:avLst/>
              <a:gdLst>
                <a:gd name="connsiteX0" fmla="*/ 79629 w 116205"/>
                <a:gd name="connsiteY0" fmla="*/ 0 h 449675"/>
                <a:gd name="connsiteX1" fmla="*/ 116205 w 116205"/>
                <a:gd name="connsiteY1" fmla="*/ 36576 h 449675"/>
                <a:gd name="connsiteX2" fmla="*/ 116205 w 116205"/>
                <a:gd name="connsiteY2" fmla="*/ 413099 h 449675"/>
                <a:gd name="connsiteX3" fmla="*/ 79629 w 116205"/>
                <a:gd name="connsiteY3" fmla="*/ 449675 h 449675"/>
                <a:gd name="connsiteX4" fmla="*/ 36576 w 116205"/>
                <a:gd name="connsiteY4" fmla="*/ 449675 h 449675"/>
                <a:gd name="connsiteX5" fmla="*/ 0 w 116205"/>
                <a:gd name="connsiteY5" fmla="*/ 413099 h 449675"/>
                <a:gd name="connsiteX6" fmla="*/ 0 w 116205"/>
                <a:gd name="connsiteY6" fmla="*/ 36576 h 449675"/>
                <a:gd name="connsiteX7" fmla="*/ 36576 w 116205"/>
                <a:gd name="connsiteY7" fmla="*/ 0 h 44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05" h="449675">
                  <a:moveTo>
                    <a:pt x="79629" y="0"/>
                  </a:moveTo>
                  <a:cubicBezTo>
                    <a:pt x="99829" y="0"/>
                    <a:pt x="116205" y="16376"/>
                    <a:pt x="116205" y="36576"/>
                  </a:cubicBezTo>
                  <a:lnTo>
                    <a:pt x="116205" y="413099"/>
                  </a:lnTo>
                  <a:cubicBezTo>
                    <a:pt x="116205" y="433300"/>
                    <a:pt x="99829" y="449675"/>
                    <a:pt x="79629" y="449675"/>
                  </a:cubicBezTo>
                  <a:lnTo>
                    <a:pt x="36576" y="449675"/>
                  </a:lnTo>
                  <a:cubicBezTo>
                    <a:pt x="16376" y="449675"/>
                    <a:pt x="0" y="433300"/>
                    <a:pt x="0" y="413099"/>
                  </a:cubicBezTo>
                  <a:lnTo>
                    <a:pt x="0" y="36576"/>
                  </a:lnTo>
                  <a:cubicBezTo>
                    <a:pt x="0" y="16376"/>
                    <a:pt x="16376" y="0"/>
                    <a:pt x="36576" y="0"/>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Frihandsfigur: Form 117">
              <a:extLst>
                <a:ext uri="{FF2B5EF4-FFF2-40B4-BE49-F238E27FC236}">
                  <a16:creationId xmlns:a16="http://schemas.microsoft.com/office/drawing/2014/main" id="{163BCCEA-45DE-609C-1738-F59ABAB3F4AB}"/>
                </a:ext>
              </a:extLst>
            </p:cNvPr>
            <p:cNvSpPr/>
            <p:nvPr/>
          </p:nvSpPr>
          <p:spPr>
            <a:xfrm>
              <a:off x="5950267" y="2875216"/>
              <a:ext cx="713994" cy="823817"/>
            </a:xfrm>
            <a:custGeom>
              <a:avLst/>
              <a:gdLst>
                <a:gd name="connsiteX0" fmla="*/ 636651 w 713994"/>
                <a:gd name="connsiteY0" fmla="*/ 411956 h 823817"/>
                <a:gd name="connsiteX1" fmla="*/ 559403 w 713994"/>
                <a:gd name="connsiteY1" fmla="*/ 0 h 823817"/>
                <a:gd name="connsiteX2" fmla="*/ 32956 w 713994"/>
                <a:gd name="connsiteY2" fmla="*/ 349758 h 823817"/>
                <a:gd name="connsiteX3" fmla="*/ 0 w 713994"/>
                <a:gd name="connsiteY3" fmla="*/ 531400 h 823817"/>
                <a:gd name="connsiteX4" fmla="*/ 96583 w 713994"/>
                <a:gd name="connsiteY4" fmla="*/ 688753 h 823817"/>
                <a:gd name="connsiteX5" fmla="*/ 713994 w 713994"/>
                <a:gd name="connsiteY5" fmla="*/ 823817 h 823817"/>
                <a:gd name="connsiteX6" fmla="*/ 636746 w 713994"/>
                <a:gd name="connsiteY6" fmla="*/ 411861 h 8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94" h="823817">
                  <a:moveTo>
                    <a:pt x="636651" y="411956"/>
                  </a:moveTo>
                  <a:cubicBezTo>
                    <a:pt x="636651" y="411956"/>
                    <a:pt x="619030" y="318230"/>
                    <a:pt x="559403" y="0"/>
                  </a:cubicBezTo>
                  <a:cubicBezTo>
                    <a:pt x="576548" y="140589"/>
                    <a:pt x="32956" y="349758"/>
                    <a:pt x="32956" y="349758"/>
                  </a:cubicBezTo>
                  <a:lnTo>
                    <a:pt x="0" y="531400"/>
                  </a:lnTo>
                  <a:lnTo>
                    <a:pt x="96583" y="688753"/>
                  </a:lnTo>
                  <a:cubicBezTo>
                    <a:pt x="96583" y="688753"/>
                    <a:pt x="678942" y="686657"/>
                    <a:pt x="713994" y="823817"/>
                  </a:cubicBezTo>
                  <a:cubicBezTo>
                    <a:pt x="654272" y="505682"/>
                    <a:pt x="636746" y="411861"/>
                    <a:pt x="636746" y="411861"/>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Frihandsfigur: Form 118">
              <a:extLst>
                <a:ext uri="{FF2B5EF4-FFF2-40B4-BE49-F238E27FC236}">
                  <a16:creationId xmlns:a16="http://schemas.microsoft.com/office/drawing/2014/main" id="{DBFA34DE-55F7-93C5-7A57-EF3116EC7A91}"/>
                </a:ext>
              </a:extLst>
            </p:cNvPr>
            <p:cNvSpPr/>
            <p:nvPr/>
          </p:nvSpPr>
          <p:spPr>
            <a:xfrm>
              <a:off x="5587063" y="3274123"/>
              <a:ext cx="369490" cy="313197"/>
            </a:xfrm>
            <a:custGeom>
              <a:avLst/>
              <a:gdLst>
                <a:gd name="connsiteX0" fmla="*/ 112982 w 369490"/>
                <a:gd name="connsiteY0" fmla="*/ 38576 h 313197"/>
                <a:gd name="connsiteX1" fmla="*/ 2397 w 369490"/>
                <a:gd name="connsiteY1" fmla="*/ 200215 h 313197"/>
                <a:gd name="connsiteX2" fmla="*/ 164036 w 369490"/>
                <a:gd name="connsiteY2" fmla="*/ 310801 h 313197"/>
                <a:gd name="connsiteX3" fmla="*/ 369490 w 369490"/>
                <a:gd name="connsiteY3" fmla="*/ 272224 h 313197"/>
                <a:gd name="connsiteX4" fmla="*/ 318436 w 369490"/>
                <a:gd name="connsiteY4" fmla="*/ 0 h 313197"/>
                <a:gd name="connsiteX5" fmla="*/ 112982 w 369490"/>
                <a:gd name="connsiteY5" fmla="*/ 38576 h 31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90" h="313197">
                  <a:moveTo>
                    <a:pt x="112982" y="38576"/>
                  </a:moveTo>
                  <a:cubicBezTo>
                    <a:pt x="37830" y="52673"/>
                    <a:pt x="-11700" y="125063"/>
                    <a:pt x="2397" y="200215"/>
                  </a:cubicBezTo>
                  <a:cubicBezTo>
                    <a:pt x="16494" y="275368"/>
                    <a:pt x="88884" y="324898"/>
                    <a:pt x="164036" y="310801"/>
                  </a:cubicBezTo>
                  <a:lnTo>
                    <a:pt x="369490" y="272224"/>
                  </a:lnTo>
                  <a:lnTo>
                    <a:pt x="318436" y="0"/>
                  </a:lnTo>
                  <a:lnTo>
                    <a:pt x="112982" y="38576"/>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Frihandsfigur: Form 119">
              <a:extLst>
                <a:ext uri="{FF2B5EF4-FFF2-40B4-BE49-F238E27FC236}">
                  <a16:creationId xmlns:a16="http://schemas.microsoft.com/office/drawing/2014/main" id="{929CE81C-D64E-E8D8-AD8E-9FB9D56E5F55}"/>
                </a:ext>
              </a:extLst>
            </p:cNvPr>
            <p:cNvSpPr/>
            <p:nvPr/>
          </p:nvSpPr>
          <p:spPr>
            <a:xfrm rot="20962200">
              <a:off x="5775803" y="3220325"/>
              <a:ext cx="279654" cy="385572"/>
            </a:xfrm>
            <a:custGeom>
              <a:avLst/>
              <a:gdLst>
                <a:gd name="connsiteX0" fmla="*/ 243078 w 279654"/>
                <a:gd name="connsiteY0" fmla="*/ 0 h 385572"/>
                <a:gd name="connsiteX1" fmla="*/ 279654 w 279654"/>
                <a:gd name="connsiteY1" fmla="*/ 36576 h 385572"/>
                <a:gd name="connsiteX2" fmla="*/ 279654 w 279654"/>
                <a:gd name="connsiteY2" fmla="*/ 348996 h 385572"/>
                <a:gd name="connsiteX3" fmla="*/ 243078 w 279654"/>
                <a:gd name="connsiteY3" fmla="*/ 385572 h 385572"/>
                <a:gd name="connsiteX4" fmla="*/ 36576 w 279654"/>
                <a:gd name="connsiteY4" fmla="*/ 385572 h 385572"/>
                <a:gd name="connsiteX5" fmla="*/ 0 w 279654"/>
                <a:gd name="connsiteY5" fmla="*/ 348996 h 385572"/>
                <a:gd name="connsiteX6" fmla="*/ 0 w 279654"/>
                <a:gd name="connsiteY6" fmla="*/ 36576 h 385572"/>
                <a:gd name="connsiteX7" fmla="*/ 36576 w 279654"/>
                <a:gd name="connsiteY7" fmla="*/ 0 h 38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654" h="385572">
                  <a:moveTo>
                    <a:pt x="243078" y="0"/>
                  </a:moveTo>
                  <a:cubicBezTo>
                    <a:pt x="263278" y="0"/>
                    <a:pt x="279654" y="16376"/>
                    <a:pt x="279654" y="36576"/>
                  </a:cubicBezTo>
                  <a:lnTo>
                    <a:pt x="279654" y="348996"/>
                  </a:lnTo>
                  <a:cubicBezTo>
                    <a:pt x="279654" y="369196"/>
                    <a:pt x="263278" y="385572"/>
                    <a:pt x="243078" y="385572"/>
                  </a:cubicBezTo>
                  <a:lnTo>
                    <a:pt x="36576" y="385572"/>
                  </a:lnTo>
                  <a:cubicBezTo>
                    <a:pt x="16376" y="385572"/>
                    <a:pt x="0" y="369196"/>
                    <a:pt x="0" y="348996"/>
                  </a:cubicBezTo>
                  <a:lnTo>
                    <a:pt x="0" y="36576"/>
                  </a:lnTo>
                  <a:cubicBezTo>
                    <a:pt x="0" y="16376"/>
                    <a:pt x="16376" y="0"/>
                    <a:pt x="36576"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Frihandsfigur: Form 120">
              <a:extLst>
                <a:ext uri="{FF2B5EF4-FFF2-40B4-BE49-F238E27FC236}">
                  <a16:creationId xmlns:a16="http://schemas.microsoft.com/office/drawing/2014/main" id="{C098EF56-7A2D-43AA-1FFB-2A29E7FA6EA3}"/>
                </a:ext>
              </a:extLst>
            </p:cNvPr>
            <p:cNvSpPr/>
            <p:nvPr/>
          </p:nvSpPr>
          <p:spPr>
            <a:xfrm rot="20962200">
              <a:off x="5558830" y="3334999"/>
              <a:ext cx="84105" cy="274320"/>
            </a:xfrm>
            <a:custGeom>
              <a:avLst/>
              <a:gdLst>
                <a:gd name="connsiteX0" fmla="*/ 58103 w 84105"/>
                <a:gd name="connsiteY0" fmla="*/ 0 h 274320"/>
                <a:gd name="connsiteX1" fmla="*/ 84106 w 84105"/>
                <a:gd name="connsiteY1" fmla="*/ 26003 h 274320"/>
                <a:gd name="connsiteX2" fmla="*/ 84106 w 84105"/>
                <a:gd name="connsiteY2" fmla="*/ 248317 h 274320"/>
                <a:gd name="connsiteX3" fmla="*/ 58103 w 84105"/>
                <a:gd name="connsiteY3" fmla="*/ 274320 h 274320"/>
                <a:gd name="connsiteX4" fmla="*/ 26003 w 84105"/>
                <a:gd name="connsiteY4" fmla="*/ 274320 h 274320"/>
                <a:gd name="connsiteX5" fmla="*/ 0 w 84105"/>
                <a:gd name="connsiteY5" fmla="*/ 248317 h 274320"/>
                <a:gd name="connsiteX6" fmla="*/ 0 w 84105"/>
                <a:gd name="connsiteY6" fmla="*/ 26003 h 274320"/>
                <a:gd name="connsiteX7" fmla="*/ 26003 w 84105"/>
                <a:gd name="connsiteY7"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05" h="274320">
                  <a:moveTo>
                    <a:pt x="58103" y="0"/>
                  </a:moveTo>
                  <a:cubicBezTo>
                    <a:pt x="72464" y="0"/>
                    <a:pt x="84106" y="11642"/>
                    <a:pt x="84106" y="26003"/>
                  </a:cubicBezTo>
                  <a:lnTo>
                    <a:pt x="84106" y="248317"/>
                  </a:lnTo>
                  <a:cubicBezTo>
                    <a:pt x="84106" y="262678"/>
                    <a:pt x="72464" y="274320"/>
                    <a:pt x="58103" y="274320"/>
                  </a:cubicBezTo>
                  <a:lnTo>
                    <a:pt x="26003" y="274320"/>
                  </a:lnTo>
                  <a:cubicBezTo>
                    <a:pt x="11642" y="274320"/>
                    <a:pt x="0" y="262678"/>
                    <a:pt x="0" y="248317"/>
                  </a:cubicBezTo>
                  <a:lnTo>
                    <a:pt x="0" y="26003"/>
                  </a:lnTo>
                  <a:cubicBezTo>
                    <a:pt x="0" y="11642"/>
                    <a:pt x="11642" y="0"/>
                    <a:pt x="26003"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Frihandsfigur: Form 121">
              <a:extLst>
                <a:ext uri="{FF2B5EF4-FFF2-40B4-BE49-F238E27FC236}">
                  <a16:creationId xmlns:a16="http://schemas.microsoft.com/office/drawing/2014/main" id="{642CC75B-CE19-4351-3B37-4D998BC6FB74}"/>
                </a:ext>
              </a:extLst>
            </p:cNvPr>
            <p:cNvSpPr/>
            <p:nvPr/>
          </p:nvSpPr>
          <p:spPr>
            <a:xfrm>
              <a:off x="6317551" y="2998755"/>
              <a:ext cx="220694" cy="616838"/>
            </a:xfrm>
            <a:custGeom>
              <a:avLst/>
              <a:gdLst>
                <a:gd name="connsiteX0" fmla="*/ 220694 w 220694"/>
                <a:gd name="connsiteY0" fmla="*/ 616839 h 616838"/>
                <a:gd name="connsiteX1" fmla="*/ 162782 w 220694"/>
                <a:gd name="connsiteY1" fmla="*/ 308420 h 616838"/>
                <a:gd name="connsiteX2" fmla="*/ 104870 w 220694"/>
                <a:gd name="connsiteY2" fmla="*/ 0 h 616838"/>
                <a:gd name="connsiteX3" fmla="*/ 0 w 220694"/>
                <a:gd name="connsiteY3" fmla="*/ 68580 h 616838"/>
                <a:gd name="connsiteX4" fmla="*/ 49054 w 220694"/>
                <a:gd name="connsiteY4" fmla="*/ 329756 h 616838"/>
                <a:gd name="connsiteX5" fmla="*/ 49054 w 220694"/>
                <a:gd name="connsiteY5" fmla="*/ 329756 h 616838"/>
                <a:gd name="connsiteX6" fmla="*/ 98107 w 220694"/>
                <a:gd name="connsiteY6" fmla="*/ 590931 h 616838"/>
                <a:gd name="connsiteX7" fmla="*/ 220694 w 220694"/>
                <a:gd name="connsiteY7" fmla="*/ 616839 h 6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94" h="616838">
                  <a:moveTo>
                    <a:pt x="220694" y="616839"/>
                  </a:moveTo>
                  <a:lnTo>
                    <a:pt x="162782" y="308420"/>
                  </a:lnTo>
                  <a:lnTo>
                    <a:pt x="104870" y="0"/>
                  </a:lnTo>
                  <a:cubicBezTo>
                    <a:pt x="74486" y="23336"/>
                    <a:pt x="38290" y="46482"/>
                    <a:pt x="0" y="68580"/>
                  </a:cubicBezTo>
                  <a:lnTo>
                    <a:pt x="49054" y="329756"/>
                  </a:lnTo>
                  <a:lnTo>
                    <a:pt x="49054" y="329756"/>
                  </a:lnTo>
                  <a:lnTo>
                    <a:pt x="98107" y="590931"/>
                  </a:lnTo>
                  <a:cubicBezTo>
                    <a:pt x="141827" y="597694"/>
                    <a:pt x="183928" y="606171"/>
                    <a:pt x="220694" y="616839"/>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ihandsfigur: Form 122">
              <a:extLst>
                <a:ext uri="{FF2B5EF4-FFF2-40B4-BE49-F238E27FC236}">
                  <a16:creationId xmlns:a16="http://schemas.microsoft.com/office/drawing/2014/main" id="{10073517-183B-CEC5-67F3-44231978F5BA}"/>
                </a:ext>
              </a:extLst>
            </p:cNvPr>
            <p:cNvSpPr/>
            <p:nvPr/>
          </p:nvSpPr>
          <p:spPr>
            <a:xfrm rot="20962200">
              <a:off x="5928334" y="3729905"/>
              <a:ext cx="116205" cy="121443"/>
            </a:xfrm>
            <a:custGeom>
              <a:avLst/>
              <a:gdLst>
                <a:gd name="connsiteX0" fmla="*/ 0 w 116205"/>
                <a:gd name="connsiteY0" fmla="*/ 0 h 121443"/>
                <a:gd name="connsiteX1" fmla="*/ 116205 w 116205"/>
                <a:gd name="connsiteY1" fmla="*/ 0 h 121443"/>
                <a:gd name="connsiteX2" fmla="*/ 116205 w 116205"/>
                <a:gd name="connsiteY2" fmla="*/ 121444 h 121443"/>
                <a:gd name="connsiteX3" fmla="*/ 0 w 116205"/>
                <a:gd name="connsiteY3" fmla="*/ 121444 h 121443"/>
              </a:gdLst>
              <a:ahLst/>
              <a:cxnLst>
                <a:cxn ang="0">
                  <a:pos x="connsiteX0" y="connsiteY0"/>
                </a:cxn>
                <a:cxn ang="0">
                  <a:pos x="connsiteX1" y="connsiteY1"/>
                </a:cxn>
                <a:cxn ang="0">
                  <a:pos x="connsiteX2" y="connsiteY2"/>
                </a:cxn>
                <a:cxn ang="0">
                  <a:pos x="connsiteX3" y="connsiteY3"/>
                </a:cxn>
              </a:cxnLst>
              <a:rect l="l" t="t" r="r" b="b"/>
              <a:pathLst>
                <a:path w="116205" h="121443">
                  <a:moveTo>
                    <a:pt x="0" y="0"/>
                  </a:moveTo>
                  <a:lnTo>
                    <a:pt x="116205" y="0"/>
                  </a:lnTo>
                  <a:lnTo>
                    <a:pt x="116205" y="121444"/>
                  </a:lnTo>
                  <a:lnTo>
                    <a:pt x="0" y="121444"/>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Frihandsfigur: Form 123">
              <a:extLst>
                <a:ext uri="{FF2B5EF4-FFF2-40B4-BE49-F238E27FC236}">
                  <a16:creationId xmlns:a16="http://schemas.microsoft.com/office/drawing/2014/main" id="{FB5BB24B-E04B-1C2A-96B0-D0928942C783}"/>
                </a:ext>
              </a:extLst>
            </p:cNvPr>
            <p:cNvSpPr/>
            <p:nvPr/>
          </p:nvSpPr>
          <p:spPr>
            <a:xfrm rot="20962200">
              <a:off x="6576540" y="2863897"/>
              <a:ext cx="44481" cy="838200"/>
            </a:xfrm>
            <a:custGeom>
              <a:avLst/>
              <a:gdLst>
                <a:gd name="connsiteX0" fmla="*/ 0 w 44481"/>
                <a:gd name="connsiteY0" fmla="*/ 0 h 838200"/>
                <a:gd name="connsiteX1" fmla="*/ 44482 w 44481"/>
                <a:gd name="connsiteY1" fmla="*/ 0 h 838200"/>
                <a:gd name="connsiteX2" fmla="*/ 44482 w 44481"/>
                <a:gd name="connsiteY2" fmla="*/ 838200 h 838200"/>
                <a:gd name="connsiteX3" fmla="*/ 0 w 44481"/>
                <a:gd name="connsiteY3" fmla="*/ 838200 h 838200"/>
              </a:gdLst>
              <a:ahLst/>
              <a:cxnLst>
                <a:cxn ang="0">
                  <a:pos x="connsiteX0" y="connsiteY0"/>
                </a:cxn>
                <a:cxn ang="0">
                  <a:pos x="connsiteX1" y="connsiteY1"/>
                </a:cxn>
                <a:cxn ang="0">
                  <a:pos x="connsiteX2" y="connsiteY2"/>
                </a:cxn>
                <a:cxn ang="0">
                  <a:pos x="connsiteX3" y="connsiteY3"/>
                </a:cxn>
              </a:cxnLst>
              <a:rect l="l" t="t" r="r" b="b"/>
              <a:pathLst>
                <a:path w="44481" h="838200">
                  <a:moveTo>
                    <a:pt x="0" y="0"/>
                  </a:moveTo>
                  <a:lnTo>
                    <a:pt x="44482" y="0"/>
                  </a:lnTo>
                  <a:lnTo>
                    <a:pt x="44482" y="838200"/>
                  </a:lnTo>
                  <a:lnTo>
                    <a:pt x="0" y="838200"/>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ihandsfigur: Form 124">
              <a:extLst>
                <a:ext uri="{FF2B5EF4-FFF2-40B4-BE49-F238E27FC236}">
                  <a16:creationId xmlns:a16="http://schemas.microsoft.com/office/drawing/2014/main" id="{75BE409E-8636-9DDF-D60E-C74E0726A59E}"/>
                </a:ext>
              </a:extLst>
            </p:cNvPr>
            <p:cNvSpPr/>
            <p:nvPr/>
          </p:nvSpPr>
          <p:spPr>
            <a:xfrm>
              <a:off x="5510288" y="3105581"/>
              <a:ext cx="182938" cy="257981"/>
            </a:xfrm>
            <a:custGeom>
              <a:avLst/>
              <a:gdLst>
                <a:gd name="connsiteX0" fmla="*/ 170707 w 182938"/>
                <a:gd name="connsiteY0" fmla="*/ 257982 h 257981"/>
                <a:gd name="connsiteX1" fmla="*/ 165563 w 182938"/>
                <a:gd name="connsiteY1" fmla="*/ 256839 h 257981"/>
                <a:gd name="connsiteX2" fmla="*/ 209 w 182938"/>
                <a:gd name="connsiteY2" fmla="*/ 14618 h 257981"/>
                <a:gd name="connsiteX3" fmla="*/ 10020 w 182938"/>
                <a:gd name="connsiteY3" fmla="*/ 235 h 257981"/>
                <a:gd name="connsiteX4" fmla="*/ 24403 w 182938"/>
                <a:gd name="connsiteY4" fmla="*/ 10046 h 257981"/>
                <a:gd name="connsiteX5" fmla="*/ 175755 w 182938"/>
                <a:gd name="connsiteY5" fmla="*/ 234360 h 257981"/>
                <a:gd name="connsiteX6" fmla="*/ 181851 w 182938"/>
                <a:gd name="connsiteY6" fmla="*/ 250648 h 257981"/>
                <a:gd name="connsiteX7" fmla="*/ 170612 w 182938"/>
                <a:gd name="connsiteY7" fmla="*/ 257887 h 25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938" h="257981">
                  <a:moveTo>
                    <a:pt x="170707" y="257982"/>
                  </a:moveTo>
                  <a:cubicBezTo>
                    <a:pt x="168992" y="257982"/>
                    <a:pt x="167278" y="257601"/>
                    <a:pt x="165563" y="256839"/>
                  </a:cubicBezTo>
                  <a:cubicBezTo>
                    <a:pt x="160229" y="254362"/>
                    <a:pt x="34023" y="194926"/>
                    <a:pt x="209" y="14618"/>
                  </a:cubicBezTo>
                  <a:cubicBezTo>
                    <a:pt x="-1029" y="7951"/>
                    <a:pt x="3353" y="1474"/>
                    <a:pt x="10020" y="235"/>
                  </a:cubicBezTo>
                  <a:cubicBezTo>
                    <a:pt x="16783" y="-1098"/>
                    <a:pt x="23165" y="3379"/>
                    <a:pt x="24403" y="10046"/>
                  </a:cubicBezTo>
                  <a:cubicBezTo>
                    <a:pt x="55931" y="177877"/>
                    <a:pt x="174612" y="233884"/>
                    <a:pt x="175755" y="234360"/>
                  </a:cubicBezTo>
                  <a:cubicBezTo>
                    <a:pt x="181946" y="237217"/>
                    <a:pt x="184613" y="244456"/>
                    <a:pt x="181851" y="250648"/>
                  </a:cubicBezTo>
                  <a:cubicBezTo>
                    <a:pt x="179756" y="255220"/>
                    <a:pt x="175279" y="257887"/>
                    <a:pt x="170612" y="257887"/>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Frihandsfigur: Form 125">
              <a:extLst>
                <a:ext uri="{FF2B5EF4-FFF2-40B4-BE49-F238E27FC236}">
                  <a16:creationId xmlns:a16="http://schemas.microsoft.com/office/drawing/2014/main" id="{6A55F8F6-F18C-CD49-987D-EA3CD5D88B30}"/>
                </a:ext>
              </a:extLst>
            </p:cNvPr>
            <p:cNvSpPr/>
            <p:nvPr/>
          </p:nvSpPr>
          <p:spPr>
            <a:xfrm>
              <a:off x="5481669" y="3081560"/>
              <a:ext cx="84040" cy="84040"/>
            </a:xfrm>
            <a:custGeom>
              <a:avLst/>
              <a:gdLst>
                <a:gd name="connsiteX0" fmla="*/ 83311 w 84040"/>
                <a:gd name="connsiteY0" fmla="*/ 34257 h 84040"/>
                <a:gd name="connsiteX1" fmla="*/ 49783 w 84040"/>
                <a:gd name="connsiteY1" fmla="*/ 83311 h 84040"/>
                <a:gd name="connsiteX2" fmla="*/ 729 w 84040"/>
                <a:gd name="connsiteY2" fmla="*/ 49783 h 84040"/>
                <a:gd name="connsiteX3" fmla="*/ 34257 w 84040"/>
                <a:gd name="connsiteY3" fmla="*/ 729 h 84040"/>
                <a:gd name="connsiteX4" fmla="*/ 83311 w 84040"/>
                <a:gd name="connsiteY4" fmla="*/ 34257 h 8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40" h="84040">
                  <a:moveTo>
                    <a:pt x="83311" y="34257"/>
                  </a:moveTo>
                  <a:cubicBezTo>
                    <a:pt x="87597" y="57117"/>
                    <a:pt x="72548" y="79025"/>
                    <a:pt x="49783" y="83311"/>
                  </a:cubicBezTo>
                  <a:cubicBezTo>
                    <a:pt x="26923" y="87597"/>
                    <a:pt x="5016" y="72548"/>
                    <a:pt x="729" y="49783"/>
                  </a:cubicBezTo>
                  <a:cubicBezTo>
                    <a:pt x="-3557" y="26923"/>
                    <a:pt x="11493" y="5016"/>
                    <a:pt x="34257" y="729"/>
                  </a:cubicBezTo>
                  <a:cubicBezTo>
                    <a:pt x="57117" y="-3557"/>
                    <a:pt x="79025" y="11493"/>
                    <a:pt x="83311" y="34257"/>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9" name="Grupp 98">
            <a:extLst>
              <a:ext uri="{FF2B5EF4-FFF2-40B4-BE49-F238E27FC236}">
                <a16:creationId xmlns:a16="http://schemas.microsoft.com/office/drawing/2014/main" id="{BF6DED84-A0AE-2835-19EC-876AB4A5397B}"/>
              </a:ext>
              <a:ext uri="{C183D7F6-B498-43B3-948B-1728B52AA6E4}">
                <adec:decorative xmlns:adec="http://schemas.microsoft.com/office/drawing/2017/decorative" val="1"/>
              </a:ext>
            </a:extLst>
          </p:cNvPr>
          <p:cNvGrpSpPr/>
          <p:nvPr/>
        </p:nvGrpSpPr>
        <p:grpSpPr>
          <a:xfrm>
            <a:off x="9553634" y="104803"/>
            <a:ext cx="2461856" cy="2357735"/>
            <a:chOff x="6333762" y="3646248"/>
            <a:chExt cx="1313783" cy="1327332"/>
          </a:xfrm>
        </p:grpSpPr>
        <p:grpSp>
          <p:nvGrpSpPr>
            <p:cNvPr id="77" name="Bild 74">
              <a:extLst>
                <a:ext uri="{FF2B5EF4-FFF2-40B4-BE49-F238E27FC236}">
                  <a16:creationId xmlns:a16="http://schemas.microsoft.com/office/drawing/2014/main" id="{C1D65A34-88C2-09D8-515A-2A76B00E71A6}"/>
                </a:ext>
              </a:extLst>
            </p:cNvPr>
            <p:cNvGrpSpPr/>
            <p:nvPr/>
          </p:nvGrpSpPr>
          <p:grpSpPr>
            <a:xfrm>
              <a:off x="6451586" y="3646248"/>
              <a:ext cx="688109" cy="587049"/>
              <a:chOff x="6451586" y="3646248"/>
              <a:chExt cx="688109" cy="587049"/>
            </a:xfrm>
            <a:solidFill>
              <a:srgbClr val="1D1D1B"/>
            </a:solidFill>
          </p:grpSpPr>
          <p:sp>
            <p:nvSpPr>
              <p:cNvPr id="78" name="Frihandsfigur: Form 77">
                <a:extLst>
                  <a:ext uri="{FF2B5EF4-FFF2-40B4-BE49-F238E27FC236}">
                    <a16:creationId xmlns:a16="http://schemas.microsoft.com/office/drawing/2014/main" id="{A5644FD7-6AB8-F60F-6126-EB9550DD1A05}"/>
                  </a:ext>
                </a:extLst>
              </p:cNvPr>
              <p:cNvSpPr/>
              <p:nvPr/>
            </p:nvSpPr>
            <p:spPr>
              <a:xfrm rot="-2307599">
                <a:off x="6490621" y="3906813"/>
                <a:ext cx="648462" cy="24003"/>
              </a:xfrm>
              <a:custGeom>
                <a:avLst/>
                <a:gdLst>
                  <a:gd name="connsiteX0" fmla="*/ 0 w 648462"/>
                  <a:gd name="connsiteY0" fmla="*/ 0 h 24003"/>
                  <a:gd name="connsiteX1" fmla="*/ 648462 w 648462"/>
                  <a:gd name="connsiteY1" fmla="*/ 0 h 24003"/>
                  <a:gd name="connsiteX2" fmla="*/ 648462 w 648462"/>
                  <a:gd name="connsiteY2" fmla="*/ 24003 h 24003"/>
                  <a:gd name="connsiteX3" fmla="*/ 0 w 648462"/>
                  <a:gd name="connsiteY3" fmla="*/ 24003 h 24003"/>
                </a:gdLst>
                <a:ahLst/>
                <a:cxnLst>
                  <a:cxn ang="0">
                    <a:pos x="connsiteX0" y="connsiteY0"/>
                  </a:cxn>
                  <a:cxn ang="0">
                    <a:pos x="connsiteX1" y="connsiteY1"/>
                  </a:cxn>
                  <a:cxn ang="0">
                    <a:pos x="connsiteX2" y="connsiteY2"/>
                  </a:cxn>
                  <a:cxn ang="0">
                    <a:pos x="connsiteX3" y="connsiteY3"/>
                  </a:cxn>
                </a:cxnLst>
                <a:rect l="l" t="t" r="r" b="b"/>
                <a:pathLst>
                  <a:path w="648462" h="24003">
                    <a:moveTo>
                      <a:pt x="0" y="0"/>
                    </a:moveTo>
                    <a:lnTo>
                      <a:pt x="648462" y="0"/>
                    </a:lnTo>
                    <a:lnTo>
                      <a:pt x="648462" y="24003"/>
                    </a:lnTo>
                    <a:lnTo>
                      <a:pt x="0" y="24003"/>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Frihandsfigur: Form 78">
                <a:extLst>
                  <a:ext uri="{FF2B5EF4-FFF2-40B4-BE49-F238E27FC236}">
                    <a16:creationId xmlns:a16="http://schemas.microsoft.com/office/drawing/2014/main" id="{EB5CD4C0-8460-40D5-7A31-45371EFCED1D}"/>
                  </a:ext>
                </a:extLst>
              </p:cNvPr>
              <p:cNvSpPr/>
              <p:nvPr/>
            </p:nvSpPr>
            <p:spPr>
              <a:xfrm>
                <a:off x="6451586" y="4007364"/>
                <a:ext cx="225933" cy="225933"/>
              </a:xfrm>
              <a:custGeom>
                <a:avLst/>
                <a:gdLst>
                  <a:gd name="connsiteX0" fmla="*/ 225933 w 225933"/>
                  <a:gd name="connsiteY0" fmla="*/ 112967 h 225933"/>
                  <a:gd name="connsiteX1" fmla="*/ 112967 w 225933"/>
                  <a:gd name="connsiteY1" fmla="*/ 225933 h 225933"/>
                  <a:gd name="connsiteX2" fmla="*/ 0 w 225933"/>
                  <a:gd name="connsiteY2" fmla="*/ 112967 h 225933"/>
                  <a:gd name="connsiteX3" fmla="*/ 112967 w 225933"/>
                  <a:gd name="connsiteY3" fmla="*/ 0 h 225933"/>
                  <a:gd name="connsiteX4" fmla="*/ 225933 w 225933"/>
                  <a:gd name="connsiteY4" fmla="*/ 112967 h 225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933" h="225933">
                    <a:moveTo>
                      <a:pt x="225933" y="112967"/>
                    </a:moveTo>
                    <a:cubicBezTo>
                      <a:pt x="225933" y="175355"/>
                      <a:pt x="175355" y="225933"/>
                      <a:pt x="112967" y="225933"/>
                    </a:cubicBezTo>
                    <a:cubicBezTo>
                      <a:pt x="50578" y="225933"/>
                      <a:pt x="0" y="175355"/>
                      <a:pt x="0" y="112967"/>
                    </a:cubicBezTo>
                    <a:cubicBezTo>
                      <a:pt x="0" y="50578"/>
                      <a:pt x="50578" y="0"/>
                      <a:pt x="112967" y="0"/>
                    </a:cubicBezTo>
                    <a:cubicBezTo>
                      <a:pt x="175355" y="0"/>
                      <a:pt x="225933" y="50578"/>
                      <a:pt x="225933" y="112967"/>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Frihandsfigur: Form 79">
                <a:extLst>
                  <a:ext uri="{FF2B5EF4-FFF2-40B4-BE49-F238E27FC236}">
                    <a16:creationId xmlns:a16="http://schemas.microsoft.com/office/drawing/2014/main" id="{32ED3083-C759-8613-3907-2E491699A3C9}"/>
                  </a:ext>
                </a:extLst>
              </p:cNvPr>
              <p:cNvSpPr/>
              <p:nvPr/>
            </p:nvSpPr>
            <p:spPr>
              <a:xfrm>
                <a:off x="6997821" y="3646248"/>
                <a:ext cx="141874" cy="141874"/>
              </a:xfrm>
              <a:custGeom>
                <a:avLst/>
                <a:gdLst>
                  <a:gd name="connsiteX0" fmla="*/ 121087 w 141874"/>
                  <a:gd name="connsiteY0" fmla="*/ 121087 h 141874"/>
                  <a:gd name="connsiteX1" fmla="*/ 20788 w 141874"/>
                  <a:gd name="connsiteY1" fmla="*/ 121087 h 141874"/>
                  <a:gd name="connsiteX2" fmla="*/ 20788 w 141874"/>
                  <a:gd name="connsiteY2" fmla="*/ 20788 h 141874"/>
                  <a:gd name="connsiteX3" fmla="*/ 121087 w 141874"/>
                  <a:gd name="connsiteY3" fmla="*/ 20788 h 141874"/>
                  <a:gd name="connsiteX4" fmla="*/ 121087 w 141874"/>
                  <a:gd name="connsiteY4" fmla="*/ 121087 h 1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74" h="141874">
                    <a:moveTo>
                      <a:pt x="121087" y="121087"/>
                    </a:moveTo>
                    <a:cubicBezTo>
                      <a:pt x="93369" y="148804"/>
                      <a:pt x="48506" y="148804"/>
                      <a:pt x="20788" y="121087"/>
                    </a:cubicBezTo>
                    <a:cubicBezTo>
                      <a:pt x="-6929" y="93369"/>
                      <a:pt x="-6929" y="48506"/>
                      <a:pt x="20788" y="20788"/>
                    </a:cubicBezTo>
                    <a:cubicBezTo>
                      <a:pt x="48506" y="-6929"/>
                      <a:pt x="93369" y="-6929"/>
                      <a:pt x="121087" y="20788"/>
                    </a:cubicBezTo>
                    <a:cubicBezTo>
                      <a:pt x="148804" y="48506"/>
                      <a:pt x="148804" y="93369"/>
                      <a:pt x="121087" y="121087"/>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81" name="Bild 74">
              <a:extLst>
                <a:ext uri="{FF2B5EF4-FFF2-40B4-BE49-F238E27FC236}">
                  <a16:creationId xmlns:a16="http://schemas.microsoft.com/office/drawing/2014/main" id="{D5D3E56F-10AF-6634-75FB-42A8C180ABC8}"/>
                </a:ext>
              </a:extLst>
            </p:cNvPr>
            <p:cNvGrpSpPr/>
            <p:nvPr/>
          </p:nvGrpSpPr>
          <p:grpSpPr>
            <a:xfrm>
              <a:off x="6985462" y="4069658"/>
              <a:ext cx="536924" cy="101250"/>
              <a:chOff x="6985462" y="4069658"/>
              <a:chExt cx="536924" cy="101250"/>
            </a:xfrm>
            <a:solidFill>
              <a:srgbClr val="1D1D1B"/>
            </a:solidFill>
          </p:grpSpPr>
          <p:sp>
            <p:nvSpPr>
              <p:cNvPr id="82" name="Frihandsfigur: Form 81">
                <a:extLst>
                  <a:ext uri="{FF2B5EF4-FFF2-40B4-BE49-F238E27FC236}">
                    <a16:creationId xmlns:a16="http://schemas.microsoft.com/office/drawing/2014/main" id="{DF390303-CB37-A846-B72C-B54672A503AD}"/>
                  </a:ext>
                </a:extLst>
              </p:cNvPr>
              <p:cNvSpPr/>
              <p:nvPr/>
            </p:nvSpPr>
            <p:spPr>
              <a:xfrm>
                <a:off x="6985462" y="4069658"/>
                <a:ext cx="145542" cy="101250"/>
              </a:xfrm>
              <a:custGeom>
                <a:avLst/>
                <a:gdLst>
                  <a:gd name="connsiteX0" fmla="*/ 129350 w 145542"/>
                  <a:gd name="connsiteY0" fmla="*/ 0 h 101250"/>
                  <a:gd name="connsiteX1" fmla="*/ 145542 w 145542"/>
                  <a:gd name="connsiteY1" fmla="*/ 16193 h 101250"/>
                  <a:gd name="connsiteX2" fmla="*/ 145542 w 145542"/>
                  <a:gd name="connsiteY2" fmla="*/ 85058 h 101250"/>
                  <a:gd name="connsiteX3" fmla="*/ 129350 w 145542"/>
                  <a:gd name="connsiteY3" fmla="*/ 101251 h 101250"/>
                  <a:gd name="connsiteX4" fmla="*/ 16193 w 145542"/>
                  <a:gd name="connsiteY4" fmla="*/ 101251 h 101250"/>
                  <a:gd name="connsiteX5" fmla="*/ 0 w 145542"/>
                  <a:gd name="connsiteY5" fmla="*/ 85058 h 101250"/>
                  <a:gd name="connsiteX6" fmla="*/ 0 w 145542"/>
                  <a:gd name="connsiteY6" fmla="*/ 16193 h 101250"/>
                  <a:gd name="connsiteX7" fmla="*/ 16193 w 145542"/>
                  <a:gd name="connsiteY7" fmla="*/ 0 h 1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542" h="101250">
                    <a:moveTo>
                      <a:pt x="129350" y="0"/>
                    </a:moveTo>
                    <a:cubicBezTo>
                      <a:pt x="138292" y="0"/>
                      <a:pt x="145542" y="7250"/>
                      <a:pt x="145542" y="16193"/>
                    </a:cubicBezTo>
                    <a:lnTo>
                      <a:pt x="145542" y="85058"/>
                    </a:lnTo>
                    <a:cubicBezTo>
                      <a:pt x="145542" y="94001"/>
                      <a:pt x="138292" y="101251"/>
                      <a:pt x="129350" y="101251"/>
                    </a:cubicBezTo>
                    <a:lnTo>
                      <a:pt x="16193" y="101251"/>
                    </a:lnTo>
                    <a:cubicBezTo>
                      <a:pt x="7250" y="101251"/>
                      <a:pt x="0" y="94001"/>
                      <a:pt x="0" y="85058"/>
                    </a:cubicBezTo>
                    <a:lnTo>
                      <a:pt x="0" y="16193"/>
                    </a:lnTo>
                    <a:cubicBezTo>
                      <a:pt x="0" y="7250"/>
                      <a:pt x="7250" y="0"/>
                      <a:pt x="16193"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Frihandsfigur: Form 82">
                <a:extLst>
                  <a:ext uri="{FF2B5EF4-FFF2-40B4-BE49-F238E27FC236}">
                    <a16:creationId xmlns:a16="http://schemas.microsoft.com/office/drawing/2014/main" id="{B2D39C8D-D5D9-0C5B-E7BC-B5C7C9FACD05}"/>
                  </a:ext>
                </a:extLst>
              </p:cNvPr>
              <p:cNvSpPr/>
              <p:nvPr/>
            </p:nvSpPr>
            <p:spPr>
              <a:xfrm>
                <a:off x="7181105" y="4069658"/>
                <a:ext cx="145541" cy="101250"/>
              </a:xfrm>
              <a:custGeom>
                <a:avLst/>
                <a:gdLst>
                  <a:gd name="connsiteX0" fmla="*/ 16193 w 145541"/>
                  <a:gd name="connsiteY0" fmla="*/ 0 h 101250"/>
                  <a:gd name="connsiteX1" fmla="*/ 129350 w 145541"/>
                  <a:gd name="connsiteY1" fmla="*/ 0 h 101250"/>
                  <a:gd name="connsiteX2" fmla="*/ 145542 w 145541"/>
                  <a:gd name="connsiteY2" fmla="*/ 16193 h 101250"/>
                  <a:gd name="connsiteX3" fmla="*/ 145542 w 145541"/>
                  <a:gd name="connsiteY3" fmla="*/ 85058 h 101250"/>
                  <a:gd name="connsiteX4" fmla="*/ 129350 w 145541"/>
                  <a:gd name="connsiteY4" fmla="*/ 101251 h 101250"/>
                  <a:gd name="connsiteX5" fmla="*/ 16193 w 145541"/>
                  <a:gd name="connsiteY5" fmla="*/ 101251 h 101250"/>
                  <a:gd name="connsiteX6" fmla="*/ 0 w 145541"/>
                  <a:gd name="connsiteY6" fmla="*/ 85058 h 101250"/>
                  <a:gd name="connsiteX7" fmla="*/ 0 w 145541"/>
                  <a:gd name="connsiteY7" fmla="*/ 16193 h 101250"/>
                  <a:gd name="connsiteX8" fmla="*/ 16193 w 145541"/>
                  <a:gd name="connsiteY8" fmla="*/ 0 h 1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41" h="101250">
                    <a:moveTo>
                      <a:pt x="16193" y="0"/>
                    </a:moveTo>
                    <a:lnTo>
                      <a:pt x="129350" y="0"/>
                    </a:lnTo>
                    <a:cubicBezTo>
                      <a:pt x="138303" y="0"/>
                      <a:pt x="145542" y="7239"/>
                      <a:pt x="145542" y="16193"/>
                    </a:cubicBezTo>
                    <a:lnTo>
                      <a:pt x="145542" y="85058"/>
                    </a:lnTo>
                    <a:cubicBezTo>
                      <a:pt x="145542" y="94012"/>
                      <a:pt x="138303" y="101251"/>
                      <a:pt x="129350" y="101251"/>
                    </a:cubicBezTo>
                    <a:lnTo>
                      <a:pt x="16193" y="101251"/>
                    </a:lnTo>
                    <a:cubicBezTo>
                      <a:pt x="7239" y="101251"/>
                      <a:pt x="0" y="94012"/>
                      <a:pt x="0" y="85058"/>
                    </a:cubicBezTo>
                    <a:lnTo>
                      <a:pt x="0" y="16193"/>
                    </a:lnTo>
                    <a:cubicBezTo>
                      <a:pt x="0" y="7239"/>
                      <a:pt x="7239" y="0"/>
                      <a:pt x="16193"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Frihandsfigur: Form 83">
                <a:extLst>
                  <a:ext uri="{FF2B5EF4-FFF2-40B4-BE49-F238E27FC236}">
                    <a16:creationId xmlns:a16="http://schemas.microsoft.com/office/drawing/2014/main" id="{E9F26BE6-349E-B6AD-A0D5-EAE1A3674349}"/>
                  </a:ext>
                </a:extLst>
              </p:cNvPr>
              <p:cNvSpPr/>
              <p:nvPr/>
            </p:nvSpPr>
            <p:spPr>
              <a:xfrm>
                <a:off x="7376844" y="4069658"/>
                <a:ext cx="145542" cy="101250"/>
              </a:xfrm>
              <a:custGeom>
                <a:avLst/>
                <a:gdLst>
                  <a:gd name="connsiteX0" fmla="*/ 129349 w 145542"/>
                  <a:gd name="connsiteY0" fmla="*/ 0 h 101250"/>
                  <a:gd name="connsiteX1" fmla="*/ 145542 w 145542"/>
                  <a:gd name="connsiteY1" fmla="*/ 16193 h 101250"/>
                  <a:gd name="connsiteX2" fmla="*/ 145542 w 145542"/>
                  <a:gd name="connsiteY2" fmla="*/ 85058 h 101250"/>
                  <a:gd name="connsiteX3" fmla="*/ 129349 w 145542"/>
                  <a:gd name="connsiteY3" fmla="*/ 101251 h 101250"/>
                  <a:gd name="connsiteX4" fmla="*/ 16192 w 145542"/>
                  <a:gd name="connsiteY4" fmla="*/ 101251 h 101250"/>
                  <a:gd name="connsiteX5" fmla="*/ 0 w 145542"/>
                  <a:gd name="connsiteY5" fmla="*/ 85058 h 101250"/>
                  <a:gd name="connsiteX6" fmla="*/ 0 w 145542"/>
                  <a:gd name="connsiteY6" fmla="*/ 16193 h 101250"/>
                  <a:gd name="connsiteX7" fmla="*/ 16192 w 145542"/>
                  <a:gd name="connsiteY7" fmla="*/ 0 h 1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542" h="101250">
                    <a:moveTo>
                      <a:pt x="129349" y="0"/>
                    </a:moveTo>
                    <a:cubicBezTo>
                      <a:pt x="138292" y="0"/>
                      <a:pt x="145542" y="7250"/>
                      <a:pt x="145542" y="16193"/>
                    </a:cubicBezTo>
                    <a:lnTo>
                      <a:pt x="145542" y="85058"/>
                    </a:lnTo>
                    <a:cubicBezTo>
                      <a:pt x="145542" y="94001"/>
                      <a:pt x="138292" y="101251"/>
                      <a:pt x="129349" y="101251"/>
                    </a:cubicBezTo>
                    <a:lnTo>
                      <a:pt x="16192" y="101251"/>
                    </a:lnTo>
                    <a:cubicBezTo>
                      <a:pt x="7250" y="101251"/>
                      <a:pt x="0" y="94001"/>
                      <a:pt x="0" y="85058"/>
                    </a:cubicBezTo>
                    <a:lnTo>
                      <a:pt x="0" y="16193"/>
                    </a:lnTo>
                    <a:cubicBezTo>
                      <a:pt x="0" y="7250"/>
                      <a:pt x="7250" y="0"/>
                      <a:pt x="16192" y="0"/>
                    </a:cubicBez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5" name="Frihandsfigur: Form 84">
              <a:extLst>
                <a:ext uri="{FF2B5EF4-FFF2-40B4-BE49-F238E27FC236}">
                  <a16:creationId xmlns:a16="http://schemas.microsoft.com/office/drawing/2014/main" id="{574C73D4-81B8-951A-EB23-313E56B6B10C}"/>
                </a:ext>
              </a:extLst>
            </p:cNvPr>
            <p:cNvSpPr/>
            <p:nvPr/>
          </p:nvSpPr>
          <p:spPr>
            <a:xfrm>
              <a:off x="6333762" y="4120331"/>
              <a:ext cx="1313783" cy="853249"/>
            </a:xfrm>
            <a:custGeom>
              <a:avLst/>
              <a:gdLst>
                <a:gd name="connsiteX0" fmla="*/ 1176242 w 1313783"/>
                <a:gd name="connsiteY0" fmla="*/ 0 h 853249"/>
                <a:gd name="connsiteX1" fmla="*/ 1313783 w 1313783"/>
                <a:gd name="connsiteY1" fmla="*/ 137541 h 853249"/>
                <a:gd name="connsiteX2" fmla="*/ 1313783 w 1313783"/>
                <a:gd name="connsiteY2" fmla="*/ 715708 h 853249"/>
                <a:gd name="connsiteX3" fmla="*/ 1176242 w 1313783"/>
                <a:gd name="connsiteY3" fmla="*/ 853249 h 853249"/>
                <a:gd name="connsiteX4" fmla="*/ 137541 w 1313783"/>
                <a:gd name="connsiteY4" fmla="*/ 853249 h 853249"/>
                <a:gd name="connsiteX5" fmla="*/ 0 w 1313783"/>
                <a:gd name="connsiteY5" fmla="*/ 715708 h 853249"/>
                <a:gd name="connsiteX6" fmla="*/ 0 w 1313783"/>
                <a:gd name="connsiteY6" fmla="*/ 137541 h 853249"/>
                <a:gd name="connsiteX7" fmla="*/ 137541 w 1313783"/>
                <a:gd name="connsiteY7" fmla="*/ 0 h 85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3783" h="853249">
                  <a:moveTo>
                    <a:pt x="1176242" y="0"/>
                  </a:moveTo>
                  <a:cubicBezTo>
                    <a:pt x="1252204" y="0"/>
                    <a:pt x="1313783" y="61579"/>
                    <a:pt x="1313783" y="137541"/>
                  </a:cubicBezTo>
                  <a:lnTo>
                    <a:pt x="1313783" y="715708"/>
                  </a:lnTo>
                  <a:cubicBezTo>
                    <a:pt x="1313783" y="791670"/>
                    <a:pt x="1252204" y="853249"/>
                    <a:pt x="1176242" y="853249"/>
                  </a:cubicBezTo>
                  <a:lnTo>
                    <a:pt x="137541" y="853249"/>
                  </a:lnTo>
                  <a:cubicBezTo>
                    <a:pt x="61579" y="853249"/>
                    <a:pt x="0" y="791670"/>
                    <a:pt x="0" y="715708"/>
                  </a:cubicBezTo>
                  <a:lnTo>
                    <a:pt x="0" y="137541"/>
                  </a:lnTo>
                  <a:cubicBezTo>
                    <a:pt x="0" y="61579"/>
                    <a:pt x="61579" y="0"/>
                    <a:pt x="137541" y="0"/>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Frihandsfigur: Form 85">
              <a:extLst>
                <a:ext uri="{FF2B5EF4-FFF2-40B4-BE49-F238E27FC236}">
                  <a16:creationId xmlns:a16="http://schemas.microsoft.com/office/drawing/2014/main" id="{0AC39908-A1E0-C3AD-4755-92225C94B15B}"/>
                </a:ext>
              </a:extLst>
            </p:cNvPr>
            <p:cNvSpPr/>
            <p:nvPr/>
          </p:nvSpPr>
          <p:spPr>
            <a:xfrm rot="21014998">
              <a:off x="7017693" y="4274777"/>
              <a:ext cx="544449" cy="544449"/>
            </a:xfrm>
            <a:custGeom>
              <a:avLst/>
              <a:gdLst>
                <a:gd name="connsiteX0" fmla="*/ 544449 w 544449"/>
                <a:gd name="connsiteY0" fmla="*/ 272225 h 544449"/>
                <a:gd name="connsiteX1" fmla="*/ 272225 w 544449"/>
                <a:gd name="connsiteY1" fmla="*/ 544449 h 544449"/>
                <a:gd name="connsiteX2" fmla="*/ 0 w 544449"/>
                <a:gd name="connsiteY2" fmla="*/ 272225 h 544449"/>
                <a:gd name="connsiteX3" fmla="*/ 272225 w 544449"/>
                <a:gd name="connsiteY3" fmla="*/ 0 h 544449"/>
                <a:gd name="connsiteX4" fmla="*/ 544449 w 544449"/>
                <a:gd name="connsiteY4" fmla="*/ 272225 h 544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449" h="544449">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bg1">
                <a:lumMod val="9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ihandsfigur: Form 86">
              <a:extLst>
                <a:ext uri="{FF2B5EF4-FFF2-40B4-BE49-F238E27FC236}">
                  <a16:creationId xmlns:a16="http://schemas.microsoft.com/office/drawing/2014/main" id="{D7C35D4E-7D10-59D9-00B2-8E9879037D00}"/>
                </a:ext>
              </a:extLst>
            </p:cNvPr>
            <p:cNvSpPr/>
            <p:nvPr/>
          </p:nvSpPr>
          <p:spPr>
            <a:xfrm rot="2700000">
              <a:off x="7249017" y="4382135"/>
              <a:ext cx="81819" cy="81819"/>
            </a:xfrm>
            <a:custGeom>
              <a:avLst/>
              <a:gdLst>
                <a:gd name="connsiteX0" fmla="*/ 0 w 81819"/>
                <a:gd name="connsiteY0" fmla="*/ 0 h 81819"/>
                <a:gd name="connsiteX1" fmla="*/ 81820 w 81819"/>
                <a:gd name="connsiteY1" fmla="*/ 0 h 81819"/>
                <a:gd name="connsiteX2" fmla="*/ 81820 w 81819"/>
                <a:gd name="connsiteY2" fmla="*/ 81820 h 81819"/>
                <a:gd name="connsiteX3" fmla="*/ 0 w 81819"/>
                <a:gd name="connsiteY3" fmla="*/ 81820 h 81819"/>
              </a:gdLst>
              <a:ahLst/>
              <a:cxnLst>
                <a:cxn ang="0">
                  <a:pos x="connsiteX0" y="connsiteY0"/>
                </a:cxn>
                <a:cxn ang="0">
                  <a:pos x="connsiteX1" y="connsiteY1"/>
                </a:cxn>
                <a:cxn ang="0">
                  <a:pos x="connsiteX2" y="connsiteY2"/>
                </a:cxn>
                <a:cxn ang="0">
                  <a:pos x="connsiteX3" y="connsiteY3"/>
                </a:cxn>
              </a:cxnLst>
              <a:rect l="l" t="t" r="r" b="b"/>
              <a:pathLst>
                <a:path w="81819" h="81819">
                  <a:moveTo>
                    <a:pt x="0" y="0"/>
                  </a:moveTo>
                  <a:lnTo>
                    <a:pt x="81820" y="0"/>
                  </a:lnTo>
                  <a:lnTo>
                    <a:pt x="81820" y="81820"/>
                  </a:lnTo>
                  <a:lnTo>
                    <a:pt x="0" y="81820"/>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Frihandsfigur: Form 87">
              <a:extLst>
                <a:ext uri="{FF2B5EF4-FFF2-40B4-BE49-F238E27FC236}">
                  <a16:creationId xmlns:a16="http://schemas.microsoft.com/office/drawing/2014/main" id="{2ADF02F2-9E49-C1E8-250F-8540CF448992}"/>
                </a:ext>
              </a:extLst>
            </p:cNvPr>
            <p:cNvSpPr/>
            <p:nvPr/>
          </p:nvSpPr>
          <p:spPr>
            <a:xfrm rot="20796600">
              <a:off x="7151095" y="4408211"/>
              <a:ext cx="277558" cy="277558"/>
            </a:xfrm>
            <a:custGeom>
              <a:avLst/>
              <a:gdLst>
                <a:gd name="connsiteX0" fmla="*/ 277558 w 277558"/>
                <a:gd name="connsiteY0" fmla="*/ 138779 h 277558"/>
                <a:gd name="connsiteX1" fmla="*/ 138779 w 277558"/>
                <a:gd name="connsiteY1" fmla="*/ 277558 h 277558"/>
                <a:gd name="connsiteX2" fmla="*/ 0 w 277558"/>
                <a:gd name="connsiteY2" fmla="*/ 138779 h 277558"/>
                <a:gd name="connsiteX3" fmla="*/ 138779 w 277558"/>
                <a:gd name="connsiteY3" fmla="*/ 0 h 277558"/>
                <a:gd name="connsiteX4" fmla="*/ 277558 w 277558"/>
                <a:gd name="connsiteY4" fmla="*/ 138779 h 2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58" h="277558">
                  <a:moveTo>
                    <a:pt x="277558" y="138779"/>
                  </a:moveTo>
                  <a:cubicBezTo>
                    <a:pt x="277558" y="215425"/>
                    <a:pt x="215425" y="277558"/>
                    <a:pt x="138779" y="277558"/>
                  </a:cubicBezTo>
                  <a:cubicBezTo>
                    <a:pt x="62134" y="277558"/>
                    <a:pt x="0" y="215425"/>
                    <a:pt x="0" y="138779"/>
                  </a:cubicBezTo>
                  <a:cubicBezTo>
                    <a:pt x="0" y="62134"/>
                    <a:pt x="62134" y="0"/>
                    <a:pt x="138779" y="0"/>
                  </a:cubicBezTo>
                  <a:cubicBezTo>
                    <a:pt x="215425" y="0"/>
                    <a:pt x="277558" y="62134"/>
                    <a:pt x="277558" y="13877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Frihandsfigur: Form 88">
              <a:extLst>
                <a:ext uri="{FF2B5EF4-FFF2-40B4-BE49-F238E27FC236}">
                  <a16:creationId xmlns:a16="http://schemas.microsoft.com/office/drawing/2014/main" id="{53F1D77A-40A3-2FE2-4AD4-94ECAFC4D2F9}"/>
                </a:ext>
              </a:extLst>
            </p:cNvPr>
            <p:cNvSpPr/>
            <p:nvPr/>
          </p:nvSpPr>
          <p:spPr>
            <a:xfrm rot="20798399">
              <a:off x="7195520" y="4452527"/>
              <a:ext cx="188785" cy="188785"/>
            </a:xfrm>
            <a:custGeom>
              <a:avLst/>
              <a:gdLst>
                <a:gd name="connsiteX0" fmla="*/ 188785 w 188785"/>
                <a:gd name="connsiteY0" fmla="*/ 94393 h 188785"/>
                <a:gd name="connsiteX1" fmla="*/ 94393 w 188785"/>
                <a:gd name="connsiteY1" fmla="*/ 188785 h 188785"/>
                <a:gd name="connsiteX2" fmla="*/ 0 w 188785"/>
                <a:gd name="connsiteY2" fmla="*/ 94393 h 188785"/>
                <a:gd name="connsiteX3" fmla="*/ 94393 w 188785"/>
                <a:gd name="connsiteY3" fmla="*/ 0 h 188785"/>
                <a:gd name="connsiteX4" fmla="*/ 188785 w 188785"/>
                <a:gd name="connsiteY4" fmla="*/ 94393 h 18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85" h="188785">
                  <a:moveTo>
                    <a:pt x="188785" y="94393"/>
                  </a:moveTo>
                  <a:cubicBezTo>
                    <a:pt x="188785" y="146524"/>
                    <a:pt x="146524" y="188785"/>
                    <a:pt x="94393" y="188785"/>
                  </a:cubicBezTo>
                  <a:cubicBezTo>
                    <a:pt x="42261" y="188785"/>
                    <a:pt x="0" y="146524"/>
                    <a:pt x="0" y="94393"/>
                  </a:cubicBezTo>
                  <a:cubicBezTo>
                    <a:pt x="0" y="42261"/>
                    <a:pt x="42261" y="0"/>
                    <a:pt x="94393" y="0"/>
                  </a:cubicBezTo>
                  <a:cubicBezTo>
                    <a:pt x="146524" y="0"/>
                    <a:pt x="188785" y="42261"/>
                    <a:pt x="188785" y="94393"/>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0" name="Bild 74">
              <a:extLst>
                <a:ext uri="{FF2B5EF4-FFF2-40B4-BE49-F238E27FC236}">
                  <a16:creationId xmlns:a16="http://schemas.microsoft.com/office/drawing/2014/main" id="{500107E7-5AA6-AB05-80A0-49609EECBD08}"/>
                </a:ext>
              </a:extLst>
            </p:cNvPr>
            <p:cNvGrpSpPr/>
            <p:nvPr/>
          </p:nvGrpSpPr>
          <p:grpSpPr>
            <a:xfrm>
              <a:off x="6451681" y="4298639"/>
              <a:ext cx="479488" cy="496633"/>
              <a:chOff x="6451681" y="4298639"/>
              <a:chExt cx="479488" cy="496633"/>
            </a:xfrm>
            <a:solidFill>
              <a:srgbClr val="1D1D1B"/>
            </a:solidFill>
          </p:grpSpPr>
          <p:sp>
            <p:nvSpPr>
              <p:cNvPr id="91" name="Frihandsfigur: Form 90">
                <a:extLst>
                  <a:ext uri="{FF2B5EF4-FFF2-40B4-BE49-F238E27FC236}">
                    <a16:creationId xmlns:a16="http://schemas.microsoft.com/office/drawing/2014/main" id="{0384B1AE-53CF-F4C8-2BC7-B7C5D7D44FF5}"/>
                  </a:ext>
                </a:extLst>
              </p:cNvPr>
              <p:cNvSpPr/>
              <p:nvPr/>
            </p:nvSpPr>
            <p:spPr>
              <a:xfrm>
                <a:off x="6585126" y="4298639"/>
                <a:ext cx="220027" cy="32766"/>
              </a:xfrm>
              <a:custGeom>
                <a:avLst/>
                <a:gdLst>
                  <a:gd name="connsiteX0" fmla="*/ 203645 w 220027"/>
                  <a:gd name="connsiteY0" fmla="*/ 32766 h 32766"/>
                  <a:gd name="connsiteX1" fmla="*/ 16383 w 220027"/>
                  <a:gd name="connsiteY1" fmla="*/ 32766 h 32766"/>
                  <a:gd name="connsiteX2" fmla="*/ 0 w 220027"/>
                  <a:gd name="connsiteY2" fmla="*/ 16383 h 32766"/>
                  <a:gd name="connsiteX3" fmla="*/ 0 w 220027"/>
                  <a:gd name="connsiteY3" fmla="*/ 16383 h 32766"/>
                  <a:gd name="connsiteX4" fmla="*/ 16383 w 220027"/>
                  <a:gd name="connsiteY4" fmla="*/ 0 h 32766"/>
                  <a:gd name="connsiteX5" fmla="*/ 203645 w 220027"/>
                  <a:gd name="connsiteY5" fmla="*/ 0 h 32766"/>
                  <a:gd name="connsiteX6" fmla="*/ 220028 w 220027"/>
                  <a:gd name="connsiteY6" fmla="*/ 16383 h 32766"/>
                  <a:gd name="connsiteX7" fmla="*/ 220028 w 220027"/>
                  <a:gd name="connsiteY7" fmla="*/ 16383 h 32766"/>
                  <a:gd name="connsiteX8" fmla="*/ 203645 w 220027"/>
                  <a:gd name="connsiteY8" fmla="*/ 32766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32766">
                    <a:moveTo>
                      <a:pt x="203645" y="32766"/>
                    </a:moveTo>
                    <a:lnTo>
                      <a:pt x="16383" y="32766"/>
                    </a:lnTo>
                    <a:cubicBezTo>
                      <a:pt x="7334" y="32766"/>
                      <a:pt x="0" y="25432"/>
                      <a:pt x="0" y="16383"/>
                    </a:cubicBezTo>
                    <a:lnTo>
                      <a:pt x="0" y="16383"/>
                    </a:lnTo>
                    <a:cubicBezTo>
                      <a:pt x="0" y="7334"/>
                      <a:pt x="7334" y="0"/>
                      <a:pt x="16383" y="0"/>
                    </a:cubicBezTo>
                    <a:lnTo>
                      <a:pt x="203645" y="0"/>
                    </a:lnTo>
                    <a:cubicBezTo>
                      <a:pt x="212693" y="0"/>
                      <a:pt x="220028" y="7334"/>
                      <a:pt x="220028" y="16383"/>
                    </a:cubicBezTo>
                    <a:lnTo>
                      <a:pt x="220028" y="16383"/>
                    </a:lnTo>
                    <a:cubicBezTo>
                      <a:pt x="220028" y="25432"/>
                      <a:pt x="212693" y="32766"/>
                      <a:pt x="203645"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Frihandsfigur: Form 91">
                <a:extLst>
                  <a:ext uri="{FF2B5EF4-FFF2-40B4-BE49-F238E27FC236}">
                    <a16:creationId xmlns:a16="http://schemas.microsoft.com/office/drawing/2014/main" id="{EF9CAEC3-C7ED-1698-A462-7CD7764415EF}"/>
                  </a:ext>
                </a:extLst>
              </p:cNvPr>
              <p:cNvSpPr/>
              <p:nvPr/>
            </p:nvSpPr>
            <p:spPr>
              <a:xfrm>
                <a:off x="6460825" y="4431132"/>
                <a:ext cx="459200" cy="32765"/>
              </a:xfrm>
              <a:custGeom>
                <a:avLst/>
                <a:gdLst>
                  <a:gd name="connsiteX0" fmla="*/ 442817 w 459200"/>
                  <a:gd name="connsiteY0" fmla="*/ 32766 h 32765"/>
                  <a:gd name="connsiteX1" fmla="*/ 16383 w 459200"/>
                  <a:gd name="connsiteY1" fmla="*/ 32766 h 32765"/>
                  <a:gd name="connsiteX2" fmla="*/ 0 w 459200"/>
                  <a:gd name="connsiteY2" fmla="*/ 16383 h 32765"/>
                  <a:gd name="connsiteX3" fmla="*/ 0 w 459200"/>
                  <a:gd name="connsiteY3" fmla="*/ 16383 h 32765"/>
                  <a:gd name="connsiteX4" fmla="*/ 16383 w 459200"/>
                  <a:gd name="connsiteY4" fmla="*/ 0 h 32765"/>
                  <a:gd name="connsiteX5" fmla="*/ 442817 w 459200"/>
                  <a:gd name="connsiteY5" fmla="*/ 0 h 32765"/>
                  <a:gd name="connsiteX6" fmla="*/ 459200 w 459200"/>
                  <a:gd name="connsiteY6" fmla="*/ 16383 h 32765"/>
                  <a:gd name="connsiteX7" fmla="*/ 459200 w 459200"/>
                  <a:gd name="connsiteY7" fmla="*/ 16383 h 32765"/>
                  <a:gd name="connsiteX8" fmla="*/ 442817 w 459200"/>
                  <a:gd name="connsiteY8" fmla="*/ 32766 h 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200" h="32765">
                    <a:moveTo>
                      <a:pt x="442817" y="32766"/>
                    </a:moveTo>
                    <a:lnTo>
                      <a:pt x="16383" y="32766"/>
                    </a:lnTo>
                    <a:cubicBezTo>
                      <a:pt x="7334" y="32766"/>
                      <a:pt x="0" y="25432"/>
                      <a:pt x="0" y="16383"/>
                    </a:cubicBezTo>
                    <a:lnTo>
                      <a:pt x="0" y="16383"/>
                    </a:lnTo>
                    <a:cubicBezTo>
                      <a:pt x="0" y="7334"/>
                      <a:pt x="7334" y="0"/>
                      <a:pt x="16383" y="0"/>
                    </a:cubicBezTo>
                    <a:lnTo>
                      <a:pt x="442817" y="0"/>
                    </a:lnTo>
                    <a:cubicBezTo>
                      <a:pt x="451866" y="0"/>
                      <a:pt x="459200" y="7334"/>
                      <a:pt x="459200" y="16383"/>
                    </a:cubicBezTo>
                    <a:lnTo>
                      <a:pt x="459200" y="16383"/>
                    </a:lnTo>
                    <a:cubicBezTo>
                      <a:pt x="459200" y="25432"/>
                      <a:pt x="451866" y="32766"/>
                      <a:pt x="442817"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ihandsfigur: Form 92">
                <a:extLst>
                  <a:ext uri="{FF2B5EF4-FFF2-40B4-BE49-F238E27FC236}">
                    <a16:creationId xmlns:a16="http://schemas.microsoft.com/office/drawing/2014/main" id="{9C4BD41A-BB9B-3D0A-9C94-EF5DA06C3A9E}"/>
                  </a:ext>
                </a:extLst>
              </p:cNvPr>
              <p:cNvSpPr/>
              <p:nvPr/>
            </p:nvSpPr>
            <p:spPr>
              <a:xfrm>
                <a:off x="6451681" y="4497426"/>
                <a:ext cx="479488" cy="32766"/>
              </a:xfrm>
              <a:custGeom>
                <a:avLst/>
                <a:gdLst>
                  <a:gd name="connsiteX0" fmla="*/ 463106 w 479488"/>
                  <a:gd name="connsiteY0" fmla="*/ 32766 h 32766"/>
                  <a:gd name="connsiteX1" fmla="*/ 16383 w 479488"/>
                  <a:gd name="connsiteY1" fmla="*/ 32766 h 32766"/>
                  <a:gd name="connsiteX2" fmla="*/ 0 w 479488"/>
                  <a:gd name="connsiteY2" fmla="*/ 16383 h 32766"/>
                  <a:gd name="connsiteX3" fmla="*/ 0 w 479488"/>
                  <a:gd name="connsiteY3" fmla="*/ 16383 h 32766"/>
                  <a:gd name="connsiteX4" fmla="*/ 16383 w 479488"/>
                  <a:gd name="connsiteY4" fmla="*/ 0 h 32766"/>
                  <a:gd name="connsiteX5" fmla="*/ 463106 w 479488"/>
                  <a:gd name="connsiteY5" fmla="*/ 0 h 32766"/>
                  <a:gd name="connsiteX6" fmla="*/ 479489 w 479488"/>
                  <a:gd name="connsiteY6" fmla="*/ 16383 h 32766"/>
                  <a:gd name="connsiteX7" fmla="*/ 479489 w 479488"/>
                  <a:gd name="connsiteY7" fmla="*/ 16383 h 32766"/>
                  <a:gd name="connsiteX8" fmla="*/ 463106 w 479488"/>
                  <a:gd name="connsiteY8" fmla="*/ 32766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488" h="32766">
                    <a:moveTo>
                      <a:pt x="463106" y="32766"/>
                    </a:moveTo>
                    <a:lnTo>
                      <a:pt x="16383" y="32766"/>
                    </a:lnTo>
                    <a:cubicBezTo>
                      <a:pt x="7334" y="32766"/>
                      <a:pt x="0" y="25432"/>
                      <a:pt x="0" y="16383"/>
                    </a:cubicBezTo>
                    <a:lnTo>
                      <a:pt x="0" y="16383"/>
                    </a:lnTo>
                    <a:cubicBezTo>
                      <a:pt x="0" y="7334"/>
                      <a:pt x="7334" y="0"/>
                      <a:pt x="16383" y="0"/>
                    </a:cubicBezTo>
                    <a:lnTo>
                      <a:pt x="463106" y="0"/>
                    </a:lnTo>
                    <a:cubicBezTo>
                      <a:pt x="472154" y="0"/>
                      <a:pt x="479489" y="7334"/>
                      <a:pt x="479489" y="16383"/>
                    </a:cubicBezTo>
                    <a:lnTo>
                      <a:pt x="479489" y="16383"/>
                    </a:lnTo>
                    <a:cubicBezTo>
                      <a:pt x="479489" y="25432"/>
                      <a:pt x="472154" y="32766"/>
                      <a:pt x="463106"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Frihandsfigur: Form 93">
                <a:extLst>
                  <a:ext uri="{FF2B5EF4-FFF2-40B4-BE49-F238E27FC236}">
                    <a16:creationId xmlns:a16="http://schemas.microsoft.com/office/drawing/2014/main" id="{3C745693-460B-FF88-459A-7E642BACF159}"/>
                  </a:ext>
                </a:extLst>
              </p:cNvPr>
              <p:cNvSpPr/>
              <p:nvPr/>
            </p:nvSpPr>
            <p:spPr>
              <a:xfrm>
                <a:off x="6496734" y="4364933"/>
                <a:ext cx="390143" cy="32766"/>
              </a:xfrm>
              <a:custGeom>
                <a:avLst/>
                <a:gdLst>
                  <a:gd name="connsiteX0" fmla="*/ 373761 w 390143"/>
                  <a:gd name="connsiteY0" fmla="*/ 32766 h 32766"/>
                  <a:gd name="connsiteX1" fmla="*/ 16383 w 390143"/>
                  <a:gd name="connsiteY1" fmla="*/ 32766 h 32766"/>
                  <a:gd name="connsiteX2" fmla="*/ 0 w 390143"/>
                  <a:gd name="connsiteY2" fmla="*/ 16383 h 32766"/>
                  <a:gd name="connsiteX3" fmla="*/ 0 w 390143"/>
                  <a:gd name="connsiteY3" fmla="*/ 16383 h 32766"/>
                  <a:gd name="connsiteX4" fmla="*/ 16383 w 390143"/>
                  <a:gd name="connsiteY4" fmla="*/ 0 h 32766"/>
                  <a:gd name="connsiteX5" fmla="*/ 373761 w 390143"/>
                  <a:gd name="connsiteY5" fmla="*/ 0 h 32766"/>
                  <a:gd name="connsiteX6" fmla="*/ 390144 w 390143"/>
                  <a:gd name="connsiteY6" fmla="*/ 16383 h 32766"/>
                  <a:gd name="connsiteX7" fmla="*/ 390144 w 390143"/>
                  <a:gd name="connsiteY7" fmla="*/ 16383 h 32766"/>
                  <a:gd name="connsiteX8" fmla="*/ 373761 w 390143"/>
                  <a:gd name="connsiteY8" fmla="*/ 32766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143" h="32766">
                    <a:moveTo>
                      <a:pt x="373761" y="32766"/>
                    </a:moveTo>
                    <a:lnTo>
                      <a:pt x="16383" y="32766"/>
                    </a:lnTo>
                    <a:cubicBezTo>
                      <a:pt x="7334" y="32766"/>
                      <a:pt x="0" y="25432"/>
                      <a:pt x="0" y="16383"/>
                    </a:cubicBezTo>
                    <a:lnTo>
                      <a:pt x="0" y="16383"/>
                    </a:lnTo>
                    <a:cubicBezTo>
                      <a:pt x="0" y="7334"/>
                      <a:pt x="7334" y="0"/>
                      <a:pt x="16383" y="0"/>
                    </a:cubicBezTo>
                    <a:lnTo>
                      <a:pt x="373761" y="0"/>
                    </a:lnTo>
                    <a:cubicBezTo>
                      <a:pt x="382810" y="0"/>
                      <a:pt x="390144" y="7334"/>
                      <a:pt x="390144" y="16383"/>
                    </a:cubicBezTo>
                    <a:lnTo>
                      <a:pt x="390144" y="16383"/>
                    </a:lnTo>
                    <a:cubicBezTo>
                      <a:pt x="390144" y="25432"/>
                      <a:pt x="382810" y="32766"/>
                      <a:pt x="373761" y="32766"/>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Frihandsfigur: Form 94">
                <a:extLst>
                  <a:ext uri="{FF2B5EF4-FFF2-40B4-BE49-F238E27FC236}">
                    <a16:creationId xmlns:a16="http://schemas.microsoft.com/office/drawing/2014/main" id="{AA723911-B0A5-A658-630E-5DB0F5A39EBD}"/>
                  </a:ext>
                </a:extLst>
              </p:cNvPr>
              <p:cNvSpPr/>
              <p:nvPr/>
            </p:nvSpPr>
            <p:spPr>
              <a:xfrm>
                <a:off x="6577602" y="4762506"/>
                <a:ext cx="220027" cy="32765"/>
              </a:xfrm>
              <a:custGeom>
                <a:avLst/>
                <a:gdLst>
                  <a:gd name="connsiteX0" fmla="*/ 16383 w 220027"/>
                  <a:gd name="connsiteY0" fmla="*/ 0 h 32765"/>
                  <a:gd name="connsiteX1" fmla="*/ 203644 w 220027"/>
                  <a:gd name="connsiteY1" fmla="*/ 0 h 32765"/>
                  <a:gd name="connsiteX2" fmla="*/ 220028 w 220027"/>
                  <a:gd name="connsiteY2" fmla="*/ 16383 h 32765"/>
                  <a:gd name="connsiteX3" fmla="*/ 220028 w 220027"/>
                  <a:gd name="connsiteY3" fmla="*/ 16383 h 32765"/>
                  <a:gd name="connsiteX4" fmla="*/ 203644 w 220027"/>
                  <a:gd name="connsiteY4" fmla="*/ 32766 h 32765"/>
                  <a:gd name="connsiteX5" fmla="*/ 16383 w 220027"/>
                  <a:gd name="connsiteY5" fmla="*/ 32766 h 32765"/>
                  <a:gd name="connsiteX6" fmla="*/ 0 w 220027"/>
                  <a:gd name="connsiteY6" fmla="*/ 16383 h 32765"/>
                  <a:gd name="connsiteX7" fmla="*/ 0 w 220027"/>
                  <a:gd name="connsiteY7" fmla="*/ 16383 h 32765"/>
                  <a:gd name="connsiteX8" fmla="*/ 16383 w 220027"/>
                  <a:gd name="connsiteY8" fmla="*/ 0 h 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32765">
                    <a:moveTo>
                      <a:pt x="16383" y="0"/>
                    </a:moveTo>
                    <a:lnTo>
                      <a:pt x="203644" y="0"/>
                    </a:lnTo>
                    <a:cubicBezTo>
                      <a:pt x="212693" y="0"/>
                      <a:pt x="220028" y="7334"/>
                      <a:pt x="220028" y="16383"/>
                    </a:cubicBezTo>
                    <a:lnTo>
                      <a:pt x="220028" y="16383"/>
                    </a:lnTo>
                    <a:cubicBezTo>
                      <a:pt x="220028" y="25432"/>
                      <a:pt x="212693" y="32766"/>
                      <a:pt x="203644"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ihandsfigur: Form 95">
                <a:extLst>
                  <a:ext uri="{FF2B5EF4-FFF2-40B4-BE49-F238E27FC236}">
                    <a16:creationId xmlns:a16="http://schemas.microsoft.com/office/drawing/2014/main" id="{6C9DEEFA-A04B-9A13-28EA-802B7C4D9A98}"/>
                  </a:ext>
                </a:extLst>
              </p:cNvPr>
              <p:cNvSpPr/>
              <p:nvPr/>
            </p:nvSpPr>
            <p:spPr>
              <a:xfrm>
                <a:off x="6462825" y="4629918"/>
                <a:ext cx="459104" cy="32766"/>
              </a:xfrm>
              <a:custGeom>
                <a:avLst/>
                <a:gdLst>
                  <a:gd name="connsiteX0" fmla="*/ 16383 w 459104"/>
                  <a:gd name="connsiteY0" fmla="*/ 0 h 32766"/>
                  <a:gd name="connsiteX1" fmla="*/ 442722 w 459104"/>
                  <a:gd name="connsiteY1" fmla="*/ 0 h 32766"/>
                  <a:gd name="connsiteX2" fmla="*/ 459105 w 459104"/>
                  <a:gd name="connsiteY2" fmla="*/ 16383 h 32766"/>
                  <a:gd name="connsiteX3" fmla="*/ 459105 w 459104"/>
                  <a:gd name="connsiteY3" fmla="*/ 16383 h 32766"/>
                  <a:gd name="connsiteX4" fmla="*/ 442722 w 459104"/>
                  <a:gd name="connsiteY4" fmla="*/ 32766 h 32766"/>
                  <a:gd name="connsiteX5" fmla="*/ 16383 w 459104"/>
                  <a:gd name="connsiteY5" fmla="*/ 32766 h 32766"/>
                  <a:gd name="connsiteX6" fmla="*/ 0 w 459104"/>
                  <a:gd name="connsiteY6" fmla="*/ 16383 h 32766"/>
                  <a:gd name="connsiteX7" fmla="*/ 0 w 459104"/>
                  <a:gd name="connsiteY7" fmla="*/ 16383 h 32766"/>
                  <a:gd name="connsiteX8" fmla="*/ 16383 w 459104"/>
                  <a:gd name="connsiteY8" fmla="*/ 0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04" h="32766">
                    <a:moveTo>
                      <a:pt x="16383" y="0"/>
                    </a:moveTo>
                    <a:lnTo>
                      <a:pt x="442722" y="0"/>
                    </a:lnTo>
                    <a:cubicBezTo>
                      <a:pt x="451771" y="0"/>
                      <a:pt x="459105" y="7334"/>
                      <a:pt x="459105" y="16383"/>
                    </a:cubicBezTo>
                    <a:lnTo>
                      <a:pt x="459105" y="16383"/>
                    </a:lnTo>
                    <a:cubicBezTo>
                      <a:pt x="459105" y="25432"/>
                      <a:pt x="451771" y="32766"/>
                      <a:pt x="442722"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Frihandsfigur: Form 96">
                <a:extLst>
                  <a:ext uri="{FF2B5EF4-FFF2-40B4-BE49-F238E27FC236}">
                    <a16:creationId xmlns:a16="http://schemas.microsoft.com/office/drawing/2014/main" id="{BC4D36AE-BEEA-C9B9-9D15-AF33F0BC944F}"/>
                  </a:ext>
                </a:extLst>
              </p:cNvPr>
              <p:cNvSpPr/>
              <p:nvPr/>
            </p:nvSpPr>
            <p:spPr>
              <a:xfrm>
                <a:off x="6495972" y="4696212"/>
                <a:ext cx="390048" cy="32765"/>
              </a:xfrm>
              <a:custGeom>
                <a:avLst/>
                <a:gdLst>
                  <a:gd name="connsiteX0" fmla="*/ 16383 w 390048"/>
                  <a:gd name="connsiteY0" fmla="*/ 0 h 32765"/>
                  <a:gd name="connsiteX1" fmla="*/ 373666 w 390048"/>
                  <a:gd name="connsiteY1" fmla="*/ 0 h 32765"/>
                  <a:gd name="connsiteX2" fmla="*/ 390049 w 390048"/>
                  <a:gd name="connsiteY2" fmla="*/ 16383 h 32765"/>
                  <a:gd name="connsiteX3" fmla="*/ 390049 w 390048"/>
                  <a:gd name="connsiteY3" fmla="*/ 16383 h 32765"/>
                  <a:gd name="connsiteX4" fmla="*/ 373666 w 390048"/>
                  <a:gd name="connsiteY4" fmla="*/ 32766 h 32765"/>
                  <a:gd name="connsiteX5" fmla="*/ 16383 w 390048"/>
                  <a:gd name="connsiteY5" fmla="*/ 32766 h 32765"/>
                  <a:gd name="connsiteX6" fmla="*/ 0 w 390048"/>
                  <a:gd name="connsiteY6" fmla="*/ 16383 h 32765"/>
                  <a:gd name="connsiteX7" fmla="*/ 0 w 390048"/>
                  <a:gd name="connsiteY7" fmla="*/ 16383 h 32765"/>
                  <a:gd name="connsiteX8" fmla="*/ 16383 w 390048"/>
                  <a:gd name="connsiteY8" fmla="*/ 0 h 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48" h="32765">
                    <a:moveTo>
                      <a:pt x="16383" y="0"/>
                    </a:moveTo>
                    <a:lnTo>
                      <a:pt x="373666" y="0"/>
                    </a:lnTo>
                    <a:cubicBezTo>
                      <a:pt x="382715" y="0"/>
                      <a:pt x="390049" y="7334"/>
                      <a:pt x="390049" y="16383"/>
                    </a:cubicBezTo>
                    <a:lnTo>
                      <a:pt x="390049" y="16383"/>
                    </a:lnTo>
                    <a:cubicBezTo>
                      <a:pt x="390049" y="25432"/>
                      <a:pt x="382715" y="32766"/>
                      <a:pt x="373666"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Frihandsfigur: Form 97">
                <a:extLst>
                  <a:ext uri="{FF2B5EF4-FFF2-40B4-BE49-F238E27FC236}">
                    <a16:creationId xmlns:a16="http://schemas.microsoft.com/office/drawing/2014/main" id="{10F56F20-F14F-6F9B-5DBF-DA9DACCA15C3}"/>
                  </a:ext>
                </a:extLst>
              </p:cNvPr>
              <p:cNvSpPr/>
              <p:nvPr/>
            </p:nvSpPr>
            <p:spPr>
              <a:xfrm>
                <a:off x="6451681" y="4563719"/>
                <a:ext cx="479488" cy="32766"/>
              </a:xfrm>
              <a:custGeom>
                <a:avLst/>
                <a:gdLst>
                  <a:gd name="connsiteX0" fmla="*/ 16383 w 479488"/>
                  <a:gd name="connsiteY0" fmla="*/ 0 h 32766"/>
                  <a:gd name="connsiteX1" fmla="*/ 463106 w 479488"/>
                  <a:gd name="connsiteY1" fmla="*/ 0 h 32766"/>
                  <a:gd name="connsiteX2" fmla="*/ 479489 w 479488"/>
                  <a:gd name="connsiteY2" fmla="*/ 16383 h 32766"/>
                  <a:gd name="connsiteX3" fmla="*/ 479489 w 479488"/>
                  <a:gd name="connsiteY3" fmla="*/ 16383 h 32766"/>
                  <a:gd name="connsiteX4" fmla="*/ 463106 w 479488"/>
                  <a:gd name="connsiteY4" fmla="*/ 32766 h 32766"/>
                  <a:gd name="connsiteX5" fmla="*/ 16383 w 479488"/>
                  <a:gd name="connsiteY5" fmla="*/ 32766 h 32766"/>
                  <a:gd name="connsiteX6" fmla="*/ 0 w 479488"/>
                  <a:gd name="connsiteY6" fmla="*/ 16383 h 32766"/>
                  <a:gd name="connsiteX7" fmla="*/ 0 w 479488"/>
                  <a:gd name="connsiteY7" fmla="*/ 16383 h 32766"/>
                  <a:gd name="connsiteX8" fmla="*/ 16383 w 479488"/>
                  <a:gd name="connsiteY8" fmla="*/ 0 h 3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488" h="32766">
                    <a:moveTo>
                      <a:pt x="16383" y="0"/>
                    </a:moveTo>
                    <a:lnTo>
                      <a:pt x="463106" y="0"/>
                    </a:lnTo>
                    <a:cubicBezTo>
                      <a:pt x="472154" y="0"/>
                      <a:pt x="479489" y="7334"/>
                      <a:pt x="479489" y="16383"/>
                    </a:cubicBezTo>
                    <a:lnTo>
                      <a:pt x="479489" y="16383"/>
                    </a:lnTo>
                    <a:cubicBezTo>
                      <a:pt x="479489" y="25432"/>
                      <a:pt x="472154" y="32766"/>
                      <a:pt x="463106" y="32766"/>
                    </a:cubicBezTo>
                    <a:lnTo>
                      <a:pt x="16383" y="32766"/>
                    </a:lnTo>
                    <a:cubicBezTo>
                      <a:pt x="7334" y="32766"/>
                      <a:pt x="0" y="25432"/>
                      <a:pt x="0" y="16383"/>
                    </a:cubicBezTo>
                    <a:lnTo>
                      <a:pt x="0" y="16383"/>
                    </a:lnTo>
                    <a:cubicBezTo>
                      <a:pt x="0" y="7334"/>
                      <a:pt x="7334" y="0"/>
                      <a:pt x="16383"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75" name="Grupp 174">
            <a:extLst>
              <a:ext uri="{FF2B5EF4-FFF2-40B4-BE49-F238E27FC236}">
                <a16:creationId xmlns:a16="http://schemas.microsoft.com/office/drawing/2014/main" id="{032C849B-C5E7-EC81-5612-7DCBD8F9BE1F}"/>
              </a:ext>
              <a:ext uri="{C183D7F6-B498-43B3-948B-1728B52AA6E4}">
                <adec:decorative xmlns:adec="http://schemas.microsoft.com/office/drawing/2017/decorative" val="1"/>
              </a:ext>
            </a:extLst>
          </p:cNvPr>
          <p:cNvGrpSpPr/>
          <p:nvPr/>
        </p:nvGrpSpPr>
        <p:grpSpPr>
          <a:xfrm>
            <a:off x="9829947" y="2206967"/>
            <a:ext cx="2251554" cy="2564926"/>
            <a:chOff x="9446298" y="1978402"/>
            <a:chExt cx="2028643" cy="2437932"/>
          </a:xfrm>
        </p:grpSpPr>
        <p:pic>
          <p:nvPicPr>
            <p:cNvPr id="167" name="Bild 166">
              <a:extLst>
                <a:ext uri="{FF2B5EF4-FFF2-40B4-BE49-F238E27FC236}">
                  <a16:creationId xmlns:a16="http://schemas.microsoft.com/office/drawing/2014/main" id="{3E727FB5-8C11-2212-6A70-7C882279E6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446298" y="1978402"/>
              <a:ext cx="2028643" cy="2437932"/>
            </a:xfrm>
            <a:prstGeom prst="rect">
              <a:avLst/>
            </a:prstGeom>
          </p:spPr>
        </p:pic>
        <p:sp>
          <p:nvSpPr>
            <p:cNvPr id="9" name="textruta 8"/>
            <p:cNvSpPr txBox="1"/>
            <p:nvPr/>
          </p:nvSpPr>
          <p:spPr>
            <a:xfrm>
              <a:off x="9518836" y="2714221"/>
              <a:ext cx="1876689" cy="14041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”Birgittas trygghetslarm slutade fungera: ”Hade kunnat ligga död”</a:t>
              </a:r>
            </a:p>
          </p:txBody>
        </p:sp>
      </p:grpSp>
      <p:grpSp>
        <p:nvGrpSpPr>
          <p:cNvPr id="174" name="Grupp 173">
            <a:extLst>
              <a:ext uri="{FF2B5EF4-FFF2-40B4-BE49-F238E27FC236}">
                <a16:creationId xmlns:a16="http://schemas.microsoft.com/office/drawing/2014/main" id="{DBF7D881-329F-052A-1963-6280DEAA06E8}"/>
              </a:ext>
              <a:ext uri="{C183D7F6-B498-43B3-948B-1728B52AA6E4}">
                <adec:decorative xmlns:adec="http://schemas.microsoft.com/office/drawing/2017/decorative" val="1"/>
              </a:ext>
            </a:extLst>
          </p:cNvPr>
          <p:cNvGrpSpPr/>
          <p:nvPr/>
        </p:nvGrpSpPr>
        <p:grpSpPr>
          <a:xfrm>
            <a:off x="6777517" y="241695"/>
            <a:ext cx="2958550" cy="2333668"/>
            <a:chOff x="6910313" y="929549"/>
            <a:chExt cx="2665644" cy="2218124"/>
          </a:xfrm>
          <a:solidFill>
            <a:schemeClr val="accent2">
              <a:alpha val="80000"/>
            </a:schemeClr>
          </a:solidFill>
        </p:grpSpPr>
        <p:pic>
          <p:nvPicPr>
            <p:cNvPr id="163" name="Bild 162">
              <a:extLst>
                <a:ext uri="{FF2B5EF4-FFF2-40B4-BE49-F238E27FC236}">
                  <a16:creationId xmlns:a16="http://schemas.microsoft.com/office/drawing/2014/main" id="{29A2025A-7E92-4D45-4694-AA78C0053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317780" flipH="1">
              <a:off x="7134073" y="705789"/>
              <a:ext cx="2218124" cy="2665644"/>
            </a:xfrm>
            <a:prstGeom prst="rect">
              <a:avLst/>
            </a:prstGeom>
          </p:spPr>
        </p:pic>
        <p:sp>
          <p:nvSpPr>
            <p:cNvPr id="10" name="textruta 9"/>
            <p:cNvSpPr txBox="1"/>
            <p:nvPr/>
          </p:nvSpPr>
          <p:spPr>
            <a:xfrm>
              <a:off x="7130771" y="1529789"/>
              <a:ext cx="1897616" cy="12579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 Drönarattack 40 mil från Sverige – Kristersson och Finlands president har hörts”</a:t>
              </a:r>
            </a:p>
          </p:txBody>
        </p:sp>
      </p:grpSp>
      <p:grpSp>
        <p:nvGrpSpPr>
          <p:cNvPr id="36" name="Grupp 35">
            <a:extLst>
              <a:ext uri="{FF2B5EF4-FFF2-40B4-BE49-F238E27FC236}">
                <a16:creationId xmlns:a16="http://schemas.microsoft.com/office/drawing/2014/main" id="{54932A6A-F6B0-2A8E-658A-E874D6BAC1DC}"/>
              </a:ext>
              <a:ext uri="{C183D7F6-B498-43B3-948B-1728B52AA6E4}">
                <adec:decorative xmlns:adec="http://schemas.microsoft.com/office/drawing/2017/decorative" val="1"/>
              </a:ext>
            </a:extLst>
          </p:cNvPr>
          <p:cNvGrpSpPr/>
          <p:nvPr/>
        </p:nvGrpSpPr>
        <p:grpSpPr>
          <a:xfrm rot="458822">
            <a:off x="6343744" y="3398651"/>
            <a:ext cx="1006125" cy="1852125"/>
            <a:chOff x="5952457" y="2857500"/>
            <a:chExt cx="540639" cy="1144619"/>
          </a:xfrm>
        </p:grpSpPr>
        <p:sp>
          <p:nvSpPr>
            <p:cNvPr id="16" name="Frihandsfigur: Form 15">
              <a:extLst>
                <a:ext uri="{FF2B5EF4-FFF2-40B4-BE49-F238E27FC236}">
                  <a16:creationId xmlns:a16="http://schemas.microsoft.com/office/drawing/2014/main" id="{D1A4BAE7-0187-A45C-00A3-7C572EBB777D}"/>
                </a:ext>
              </a:extLst>
            </p:cNvPr>
            <p:cNvSpPr/>
            <p:nvPr/>
          </p:nvSpPr>
          <p:spPr>
            <a:xfrm>
              <a:off x="5952457" y="2857500"/>
              <a:ext cx="540639" cy="1144619"/>
            </a:xfrm>
            <a:custGeom>
              <a:avLst/>
              <a:gdLst>
                <a:gd name="connsiteX0" fmla="*/ 60103 w 540639"/>
                <a:gd name="connsiteY0" fmla="*/ 0 h 1144619"/>
                <a:gd name="connsiteX1" fmla="*/ 480536 w 540639"/>
                <a:gd name="connsiteY1" fmla="*/ 0 h 1144619"/>
                <a:gd name="connsiteX2" fmla="*/ 540639 w 540639"/>
                <a:gd name="connsiteY2" fmla="*/ 60103 h 1144619"/>
                <a:gd name="connsiteX3" fmla="*/ 540639 w 540639"/>
                <a:gd name="connsiteY3" fmla="*/ 1084517 h 1144619"/>
                <a:gd name="connsiteX4" fmla="*/ 480536 w 540639"/>
                <a:gd name="connsiteY4" fmla="*/ 1144619 h 1144619"/>
                <a:gd name="connsiteX5" fmla="*/ 60103 w 540639"/>
                <a:gd name="connsiteY5" fmla="*/ 1144619 h 1144619"/>
                <a:gd name="connsiteX6" fmla="*/ 0 w 540639"/>
                <a:gd name="connsiteY6" fmla="*/ 1084517 h 1144619"/>
                <a:gd name="connsiteX7" fmla="*/ 0 w 540639"/>
                <a:gd name="connsiteY7" fmla="*/ 60103 h 1144619"/>
                <a:gd name="connsiteX8" fmla="*/ 60103 w 540639"/>
                <a:gd name="connsiteY8" fmla="*/ 0 h 114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639" h="1144619">
                  <a:moveTo>
                    <a:pt x="60103" y="0"/>
                  </a:moveTo>
                  <a:lnTo>
                    <a:pt x="480536" y="0"/>
                  </a:lnTo>
                  <a:cubicBezTo>
                    <a:pt x="513683" y="0"/>
                    <a:pt x="540639" y="26956"/>
                    <a:pt x="540639" y="60103"/>
                  </a:cubicBezTo>
                  <a:lnTo>
                    <a:pt x="540639" y="1084517"/>
                  </a:lnTo>
                  <a:cubicBezTo>
                    <a:pt x="540639" y="1117664"/>
                    <a:pt x="513683" y="1144619"/>
                    <a:pt x="480536" y="1144619"/>
                  </a:cubicBezTo>
                  <a:lnTo>
                    <a:pt x="60103" y="1144619"/>
                  </a:lnTo>
                  <a:cubicBezTo>
                    <a:pt x="26956" y="1144619"/>
                    <a:pt x="0" y="1117664"/>
                    <a:pt x="0" y="1084517"/>
                  </a:cubicBezTo>
                  <a:lnTo>
                    <a:pt x="0" y="60103"/>
                  </a:lnTo>
                  <a:cubicBezTo>
                    <a:pt x="0" y="26956"/>
                    <a:pt x="26956" y="0"/>
                    <a:pt x="60103" y="0"/>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ihandsfigur: Form 16">
              <a:extLst>
                <a:ext uri="{FF2B5EF4-FFF2-40B4-BE49-F238E27FC236}">
                  <a16:creationId xmlns:a16="http://schemas.microsoft.com/office/drawing/2014/main" id="{99D82E6D-896B-DC2F-B40E-AF4ECD640E9D}"/>
                </a:ext>
              </a:extLst>
            </p:cNvPr>
            <p:cNvSpPr/>
            <p:nvPr/>
          </p:nvSpPr>
          <p:spPr>
            <a:xfrm>
              <a:off x="5997511" y="3012567"/>
              <a:ext cx="450532" cy="834580"/>
            </a:xfrm>
            <a:custGeom>
              <a:avLst/>
              <a:gdLst>
                <a:gd name="connsiteX0" fmla="*/ 410528 w 450532"/>
                <a:gd name="connsiteY0" fmla="*/ 0 h 834580"/>
                <a:gd name="connsiteX1" fmla="*/ 450533 w 450532"/>
                <a:gd name="connsiteY1" fmla="*/ 40005 h 834580"/>
                <a:gd name="connsiteX2" fmla="*/ 450533 w 450532"/>
                <a:gd name="connsiteY2" fmla="*/ 794576 h 834580"/>
                <a:gd name="connsiteX3" fmla="*/ 410528 w 450532"/>
                <a:gd name="connsiteY3" fmla="*/ 834581 h 834580"/>
                <a:gd name="connsiteX4" fmla="*/ 40005 w 450532"/>
                <a:gd name="connsiteY4" fmla="*/ 834581 h 834580"/>
                <a:gd name="connsiteX5" fmla="*/ 0 w 450532"/>
                <a:gd name="connsiteY5" fmla="*/ 794576 h 834580"/>
                <a:gd name="connsiteX6" fmla="*/ 0 w 450532"/>
                <a:gd name="connsiteY6" fmla="*/ 40005 h 834580"/>
                <a:gd name="connsiteX7" fmla="*/ 40005 w 450532"/>
                <a:gd name="connsiteY7" fmla="*/ 0 h 8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2" h="834580">
                  <a:moveTo>
                    <a:pt x="410528" y="0"/>
                  </a:moveTo>
                  <a:cubicBezTo>
                    <a:pt x="432622" y="0"/>
                    <a:pt x="450533" y="17911"/>
                    <a:pt x="450533" y="40005"/>
                  </a:cubicBezTo>
                  <a:lnTo>
                    <a:pt x="450533" y="794576"/>
                  </a:lnTo>
                  <a:cubicBezTo>
                    <a:pt x="450533" y="816670"/>
                    <a:pt x="432622" y="834581"/>
                    <a:pt x="410528" y="834581"/>
                  </a:cubicBezTo>
                  <a:lnTo>
                    <a:pt x="40005" y="834581"/>
                  </a:lnTo>
                  <a:cubicBezTo>
                    <a:pt x="17911" y="834581"/>
                    <a:pt x="0" y="816670"/>
                    <a:pt x="0" y="794576"/>
                  </a:cubicBezTo>
                  <a:lnTo>
                    <a:pt x="0" y="40005"/>
                  </a:lnTo>
                  <a:cubicBezTo>
                    <a:pt x="0" y="17911"/>
                    <a:pt x="17911" y="0"/>
                    <a:pt x="40005"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8" name="Bild 5">
              <a:extLst>
                <a:ext uri="{FF2B5EF4-FFF2-40B4-BE49-F238E27FC236}">
                  <a16:creationId xmlns:a16="http://schemas.microsoft.com/office/drawing/2014/main" id="{FDA8CEFD-BF67-8CCD-FE9E-36D2B31B877E}"/>
                </a:ext>
              </a:extLst>
            </p:cNvPr>
            <p:cNvGrpSpPr/>
            <p:nvPr/>
          </p:nvGrpSpPr>
          <p:grpSpPr>
            <a:xfrm>
              <a:off x="6127527" y="3898296"/>
              <a:ext cx="190500" cy="52863"/>
              <a:chOff x="6127527" y="3898296"/>
              <a:chExt cx="190500" cy="52863"/>
            </a:xfrm>
            <a:solidFill>
              <a:srgbClr val="FFFFFF"/>
            </a:solidFill>
          </p:grpSpPr>
          <p:sp>
            <p:nvSpPr>
              <p:cNvPr id="19" name="Frihandsfigur: Form 18">
                <a:extLst>
                  <a:ext uri="{FF2B5EF4-FFF2-40B4-BE49-F238E27FC236}">
                    <a16:creationId xmlns:a16="http://schemas.microsoft.com/office/drawing/2014/main" id="{3C175968-403E-0770-185B-01EF71CEFFF8}"/>
                  </a:ext>
                </a:extLst>
              </p:cNvPr>
              <p:cNvSpPr/>
              <p:nvPr/>
            </p:nvSpPr>
            <p:spPr>
              <a:xfrm>
                <a:off x="6127527" y="3898296"/>
                <a:ext cx="52863" cy="52863"/>
              </a:xfrm>
              <a:custGeom>
                <a:avLst/>
                <a:gdLst>
                  <a:gd name="connsiteX0" fmla="*/ 26384 w 52863"/>
                  <a:gd name="connsiteY0" fmla="*/ 0 h 52863"/>
                  <a:gd name="connsiteX1" fmla="*/ 0 w 52863"/>
                  <a:gd name="connsiteY1" fmla="*/ 26384 h 52863"/>
                  <a:gd name="connsiteX2" fmla="*/ 26384 w 52863"/>
                  <a:gd name="connsiteY2" fmla="*/ 52864 h 52863"/>
                  <a:gd name="connsiteX3" fmla="*/ 52864 w 52863"/>
                  <a:gd name="connsiteY3" fmla="*/ 26384 h 52863"/>
                  <a:gd name="connsiteX4" fmla="*/ 26384 w 52863"/>
                  <a:gd name="connsiteY4" fmla="*/ 0 h 5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52863">
                    <a:moveTo>
                      <a:pt x="26384" y="0"/>
                    </a:moveTo>
                    <a:cubicBezTo>
                      <a:pt x="11811" y="0"/>
                      <a:pt x="0" y="11811"/>
                      <a:pt x="0" y="26384"/>
                    </a:cubicBezTo>
                    <a:cubicBezTo>
                      <a:pt x="0" y="40958"/>
                      <a:pt x="11811" y="52864"/>
                      <a:pt x="26384" y="52864"/>
                    </a:cubicBezTo>
                    <a:cubicBezTo>
                      <a:pt x="40958" y="52864"/>
                      <a:pt x="52864" y="41053"/>
                      <a:pt x="52864" y="26384"/>
                    </a:cubicBezTo>
                    <a:cubicBezTo>
                      <a:pt x="52864" y="11716"/>
                      <a:pt x="41053" y="0"/>
                      <a:pt x="26384"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ihandsfigur: Form 19">
                <a:extLst>
                  <a:ext uri="{FF2B5EF4-FFF2-40B4-BE49-F238E27FC236}">
                    <a16:creationId xmlns:a16="http://schemas.microsoft.com/office/drawing/2014/main" id="{11201C1F-00C5-63D3-4545-F09A73543026}"/>
                  </a:ext>
                </a:extLst>
              </p:cNvPr>
              <p:cNvSpPr/>
              <p:nvPr/>
            </p:nvSpPr>
            <p:spPr>
              <a:xfrm>
                <a:off x="6196393" y="3898296"/>
                <a:ext cx="52863" cy="52863"/>
              </a:xfrm>
              <a:custGeom>
                <a:avLst/>
                <a:gdLst>
                  <a:gd name="connsiteX0" fmla="*/ 26384 w 52863"/>
                  <a:gd name="connsiteY0" fmla="*/ 0 h 52863"/>
                  <a:gd name="connsiteX1" fmla="*/ 0 w 52863"/>
                  <a:gd name="connsiteY1" fmla="*/ 26384 h 52863"/>
                  <a:gd name="connsiteX2" fmla="*/ 26384 w 52863"/>
                  <a:gd name="connsiteY2" fmla="*/ 52864 h 52863"/>
                  <a:gd name="connsiteX3" fmla="*/ 52864 w 52863"/>
                  <a:gd name="connsiteY3" fmla="*/ 26384 h 52863"/>
                  <a:gd name="connsiteX4" fmla="*/ 26384 w 52863"/>
                  <a:gd name="connsiteY4" fmla="*/ 0 h 5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52863">
                    <a:moveTo>
                      <a:pt x="26384" y="0"/>
                    </a:moveTo>
                    <a:cubicBezTo>
                      <a:pt x="11811" y="0"/>
                      <a:pt x="0" y="11811"/>
                      <a:pt x="0" y="26384"/>
                    </a:cubicBezTo>
                    <a:cubicBezTo>
                      <a:pt x="0" y="40958"/>
                      <a:pt x="11811" y="52864"/>
                      <a:pt x="26384" y="52864"/>
                    </a:cubicBezTo>
                    <a:cubicBezTo>
                      <a:pt x="40957" y="52864"/>
                      <a:pt x="52864" y="41053"/>
                      <a:pt x="52864" y="26384"/>
                    </a:cubicBezTo>
                    <a:cubicBezTo>
                      <a:pt x="52864" y="11716"/>
                      <a:pt x="41053" y="0"/>
                      <a:pt x="26384"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ihandsfigur: Form 20">
                <a:extLst>
                  <a:ext uri="{FF2B5EF4-FFF2-40B4-BE49-F238E27FC236}">
                    <a16:creationId xmlns:a16="http://schemas.microsoft.com/office/drawing/2014/main" id="{FB60CC16-E1C8-4B34-78F7-C2C8D9A12FDB}"/>
                  </a:ext>
                </a:extLst>
              </p:cNvPr>
              <p:cNvSpPr/>
              <p:nvPr/>
            </p:nvSpPr>
            <p:spPr>
              <a:xfrm>
                <a:off x="6265163" y="3898296"/>
                <a:ext cx="52863" cy="52863"/>
              </a:xfrm>
              <a:custGeom>
                <a:avLst/>
                <a:gdLst>
                  <a:gd name="connsiteX0" fmla="*/ 26384 w 52863"/>
                  <a:gd name="connsiteY0" fmla="*/ 0 h 52863"/>
                  <a:gd name="connsiteX1" fmla="*/ 0 w 52863"/>
                  <a:gd name="connsiteY1" fmla="*/ 26384 h 52863"/>
                  <a:gd name="connsiteX2" fmla="*/ 26384 w 52863"/>
                  <a:gd name="connsiteY2" fmla="*/ 52864 h 52863"/>
                  <a:gd name="connsiteX3" fmla="*/ 52864 w 52863"/>
                  <a:gd name="connsiteY3" fmla="*/ 26384 h 52863"/>
                  <a:gd name="connsiteX4" fmla="*/ 26384 w 52863"/>
                  <a:gd name="connsiteY4" fmla="*/ 0 h 52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 h="52863">
                    <a:moveTo>
                      <a:pt x="26384" y="0"/>
                    </a:moveTo>
                    <a:cubicBezTo>
                      <a:pt x="11811" y="0"/>
                      <a:pt x="0" y="11811"/>
                      <a:pt x="0" y="26384"/>
                    </a:cubicBezTo>
                    <a:cubicBezTo>
                      <a:pt x="0" y="40958"/>
                      <a:pt x="11811" y="52864"/>
                      <a:pt x="26384" y="52864"/>
                    </a:cubicBezTo>
                    <a:cubicBezTo>
                      <a:pt x="40957" y="52864"/>
                      <a:pt x="52864" y="41053"/>
                      <a:pt x="52864" y="26384"/>
                    </a:cubicBezTo>
                    <a:cubicBezTo>
                      <a:pt x="52864" y="11716"/>
                      <a:pt x="41053" y="0"/>
                      <a:pt x="26384" y="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 name="Bild 5">
              <a:extLst>
                <a:ext uri="{FF2B5EF4-FFF2-40B4-BE49-F238E27FC236}">
                  <a16:creationId xmlns:a16="http://schemas.microsoft.com/office/drawing/2014/main" id="{279CEDC9-3CCF-DD97-0996-5BC0B80F43DC}"/>
                </a:ext>
              </a:extLst>
            </p:cNvPr>
            <p:cNvGrpSpPr/>
            <p:nvPr/>
          </p:nvGrpSpPr>
          <p:grpSpPr>
            <a:xfrm>
              <a:off x="6042469" y="3118485"/>
              <a:ext cx="334518" cy="622649"/>
              <a:chOff x="6042469" y="3118485"/>
              <a:chExt cx="334518" cy="622649"/>
            </a:xfrm>
            <a:solidFill>
              <a:schemeClr val="accent6"/>
            </a:solidFill>
          </p:grpSpPr>
          <p:sp>
            <p:nvSpPr>
              <p:cNvPr id="28" name="Frihandsfigur: Form 27">
                <a:extLst>
                  <a:ext uri="{FF2B5EF4-FFF2-40B4-BE49-F238E27FC236}">
                    <a16:creationId xmlns:a16="http://schemas.microsoft.com/office/drawing/2014/main" id="{CAFC593C-1BFA-16A4-4658-03A272ECB927}"/>
                  </a:ext>
                </a:extLst>
              </p:cNvPr>
              <p:cNvSpPr/>
              <p:nvPr/>
            </p:nvSpPr>
            <p:spPr>
              <a:xfrm>
                <a:off x="6042469" y="3455479"/>
                <a:ext cx="209835" cy="42195"/>
              </a:xfrm>
              <a:custGeom>
                <a:avLst/>
                <a:gdLst>
                  <a:gd name="connsiteX0" fmla="*/ 0 w 209835"/>
                  <a:gd name="connsiteY0" fmla="*/ 0 h 42195"/>
                  <a:gd name="connsiteX1" fmla="*/ 209836 w 209835"/>
                  <a:gd name="connsiteY1" fmla="*/ 0 h 42195"/>
                  <a:gd name="connsiteX2" fmla="*/ 209836 w 209835"/>
                  <a:gd name="connsiteY2" fmla="*/ 42196 h 42195"/>
                  <a:gd name="connsiteX3" fmla="*/ 0 w 209835"/>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09835" h="42195">
                    <a:moveTo>
                      <a:pt x="0" y="0"/>
                    </a:moveTo>
                    <a:lnTo>
                      <a:pt x="209836" y="0"/>
                    </a:lnTo>
                    <a:lnTo>
                      <a:pt x="209836"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ihandsfigur: Form 28">
                <a:extLst>
                  <a:ext uri="{FF2B5EF4-FFF2-40B4-BE49-F238E27FC236}">
                    <a16:creationId xmlns:a16="http://schemas.microsoft.com/office/drawing/2014/main" id="{F84C39A0-4662-2BA4-5326-A56D79BCC321}"/>
                  </a:ext>
                </a:extLst>
              </p:cNvPr>
              <p:cNvSpPr/>
              <p:nvPr/>
            </p:nvSpPr>
            <p:spPr>
              <a:xfrm>
                <a:off x="6042469" y="3536632"/>
                <a:ext cx="286797" cy="42195"/>
              </a:xfrm>
              <a:custGeom>
                <a:avLst/>
                <a:gdLst>
                  <a:gd name="connsiteX0" fmla="*/ 0 w 286797"/>
                  <a:gd name="connsiteY0" fmla="*/ 0 h 42195"/>
                  <a:gd name="connsiteX1" fmla="*/ 286798 w 286797"/>
                  <a:gd name="connsiteY1" fmla="*/ 0 h 42195"/>
                  <a:gd name="connsiteX2" fmla="*/ 286798 w 286797"/>
                  <a:gd name="connsiteY2" fmla="*/ 42196 h 42195"/>
                  <a:gd name="connsiteX3" fmla="*/ 0 w 286797"/>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86797" h="42195">
                    <a:moveTo>
                      <a:pt x="0" y="0"/>
                    </a:moveTo>
                    <a:lnTo>
                      <a:pt x="286798" y="0"/>
                    </a:lnTo>
                    <a:lnTo>
                      <a:pt x="28679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ihandsfigur: Form 29">
                <a:extLst>
                  <a:ext uri="{FF2B5EF4-FFF2-40B4-BE49-F238E27FC236}">
                    <a16:creationId xmlns:a16="http://schemas.microsoft.com/office/drawing/2014/main" id="{73E65C55-5F9B-F336-F1DD-43D724DB7FD8}"/>
                  </a:ext>
                </a:extLst>
              </p:cNvPr>
              <p:cNvSpPr/>
              <p:nvPr/>
            </p:nvSpPr>
            <p:spPr>
              <a:xfrm>
                <a:off x="6042469" y="3617785"/>
                <a:ext cx="252888" cy="42195"/>
              </a:xfrm>
              <a:custGeom>
                <a:avLst/>
                <a:gdLst>
                  <a:gd name="connsiteX0" fmla="*/ 0 w 252888"/>
                  <a:gd name="connsiteY0" fmla="*/ 0 h 42195"/>
                  <a:gd name="connsiteX1" fmla="*/ 252889 w 252888"/>
                  <a:gd name="connsiteY1" fmla="*/ 0 h 42195"/>
                  <a:gd name="connsiteX2" fmla="*/ 252889 w 252888"/>
                  <a:gd name="connsiteY2" fmla="*/ 42196 h 42195"/>
                  <a:gd name="connsiteX3" fmla="*/ 0 w 25288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52888" h="42195">
                    <a:moveTo>
                      <a:pt x="0" y="0"/>
                    </a:moveTo>
                    <a:lnTo>
                      <a:pt x="252889" y="0"/>
                    </a:lnTo>
                    <a:lnTo>
                      <a:pt x="252889"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ihandsfigur: Form 30">
                <a:extLst>
                  <a:ext uri="{FF2B5EF4-FFF2-40B4-BE49-F238E27FC236}">
                    <a16:creationId xmlns:a16="http://schemas.microsoft.com/office/drawing/2014/main" id="{09519572-9C79-4776-2DDE-C7BADD939024}"/>
                  </a:ext>
                </a:extLst>
              </p:cNvPr>
              <p:cNvSpPr/>
              <p:nvPr/>
            </p:nvSpPr>
            <p:spPr>
              <a:xfrm>
                <a:off x="6042469" y="3698938"/>
                <a:ext cx="334518" cy="42195"/>
              </a:xfrm>
              <a:custGeom>
                <a:avLst/>
                <a:gdLst>
                  <a:gd name="connsiteX0" fmla="*/ 0 w 334518"/>
                  <a:gd name="connsiteY0" fmla="*/ 0 h 42195"/>
                  <a:gd name="connsiteX1" fmla="*/ 334518 w 334518"/>
                  <a:gd name="connsiteY1" fmla="*/ 0 h 42195"/>
                  <a:gd name="connsiteX2" fmla="*/ 334518 w 334518"/>
                  <a:gd name="connsiteY2" fmla="*/ 42196 h 42195"/>
                  <a:gd name="connsiteX3" fmla="*/ 0 w 33451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334518" h="42195">
                    <a:moveTo>
                      <a:pt x="0" y="0"/>
                    </a:moveTo>
                    <a:lnTo>
                      <a:pt x="334518" y="0"/>
                    </a:lnTo>
                    <a:lnTo>
                      <a:pt x="33451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ihandsfigur: Form 31">
                <a:extLst>
                  <a:ext uri="{FF2B5EF4-FFF2-40B4-BE49-F238E27FC236}">
                    <a16:creationId xmlns:a16="http://schemas.microsoft.com/office/drawing/2014/main" id="{BF833506-5300-06AD-3F4F-431B28C38D0D}"/>
                  </a:ext>
                </a:extLst>
              </p:cNvPr>
              <p:cNvSpPr/>
              <p:nvPr/>
            </p:nvSpPr>
            <p:spPr>
              <a:xfrm>
                <a:off x="6042469" y="3361944"/>
                <a:ext cx="286797" cy="42195"/>
              </a:xfrm>
              <a:custGeom>
                <a:avLst/>
                <a:gdLst>
                  <a:gd name="connsiteX0" fmla="*/ 0 w 286797"/>
                  <a:gd name="connsiteY0" fmla="*/ 0 h 42195"/>
                  <a:gd name="connsiteX1" fmla="*/ 286798 w 286797"/>
                  <a:gd name="connsiteY1" fmla="*/ 0 h 42195"/>
                  <a:gd name="connsiteX2" fmla="*/ 286798 w 286797"/>
                  <a:gd name="connsiteY2" fmla="*/ 42196 h 42195"/>
                  <a:gd name="connsiteX3" fmla="*/ 0 w 286797"/>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86797" h="42195">
                    <a:moveTo>
                      <a:pt x="0" y="0"/>
                    </a:moveTo>
                    <a:lnTo>
                      <a:pt x="286798" y="0"/>
                    </a:lnTo>
                    <a:lnTo>
                      <a:pt x="28679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ihandsfigur: Form 32">
                <a:extLst>
                  <a:ext uri="{FF2B5EF4-FFF2-40B4-BE49-F238E27FC236}">
                    <a16:creationId xmlns:a16="http://schemas.microsoft.com/office/drawing/2014/main" id="{F2A18F89-B1AA-5BE6-3515-2F15AD6788E9}"/>
                  </a:ext>
                </a:extLst>
              </p:cNvPr>
              <p:cNvSpPr/>
              <p:nvPr/>
            </p:nvSpPr>
            <p:spPr>
              <a:xfrm>
                <a:off x="6042469" y="3280791"/>
                <a:ext cx="286797" cy="42195"/>
              </a:xfrm>
              <a:custGeom>
                <a:avLst/>
                <a:gdLst>
                  <a:gd name="connsiteX0" fmla="*/ 0 w 286797"/>
                  <a:gd name="connsiteY0" fmla="*/ 0 h 42195"/>
                  <a:gd name="connsiteX1" fmla="*/ 286798 w 286797"/>
                  <a:gd name="connsiteY1" fmla="*/ 0 h 42195"/>
                  <a:gd name="connsiteX2" fmla="*/ 286798 w 286797"/>
                  <a:gd name="connsiteY2" fmla="*/ 42196 h 42195"/>
                  <a:gd name="connsiteX3" fmla="*/ 0 w 286797"/>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86797" h="42195">
                    <a:moveTo>
                      <a:pt x="0" y="0"/>
                    </a:moveTo>
                    <a:lnTo>
                      <a:pt x="286798" y="0"/>
                    </a:lnTo>
                    <a:lnTo>
                      <a:pt x="28679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ihandsfigur: Form 33">
                <a:extLst>
                  <a:ext uri="{FF2B5EF4-FFF2-40B4-BE49-F238E27FC236}">
                    <a16:creationId xmlns:a16="http://schemas.microsoft.com/office/drawing/2014/main" id="{38D20163-3210-7D24-3BEA-5F9A228E97D7}"/>
                  </a:ext>
                </a:extLst>
              </p:cNvPr>
              <p:cNvSpPr/>
              <p:nvPr/>
            </p:nvSpPr>
            <p:spPr>
              <a:xfrm>
                <a:off x="6042469" y="3199638"/>
                <a:ext cx="252888" cy="42195"/>
              </a:xfrm>
              <a:custGeom>
                <a:avLst/>
                <a:gdLst>
                  <a:gd name="connsiteX0" fmla="*/ 0 w 252888"/>
                  <a:gd name="connsiteY0" fmla="*/ 0 h 42195"/>
                  <a:gd name="connsiteX1" fmla="*/ 252889 w 252888"/>
                  <a:gd name="connsiteY1" fmla="*/ 0 h 42195"/>
                  <a:gd name="connsiteX2" fmla="*/ 252889 w 252888"/>
                  <a:gd name="connsiteY2" fmla="*/ 42196 h 42195"/>
                  <a:gd name="connsiteX3" fmla="*/ 0 w 25288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252888" h="42195">
                    <a:moveTo>
                      <a:pt x="0" y="0"/>
                    </a:moveTo>
                    <a:lnTo>
                      <a:pt x="252889" y="0"/>
                    </a:lnTo>
                    <a:lnTo>
                      <a:pt x="252889"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ihandsfigur: Form 34">
                <a:extLst>
                  <a:ext uri="{FF2B5EF4-FFF2-40B4-BE49-F238E27FC236}">
                    <a16:creationId xmlns:a16="http://schemas.microsoft.com/office/drawing/2014/main" id="{D91243D1-D92A-D3CC-CC98-E52055CD43DF}"/>
                  </a:ext>
                </a:extLst>
              </p:cNvPr>
              <p:cNvSpPr/>
              <p:nvPr/>
            </p:nvSpPr>
            <p:spPr>
              <a:xfrm>
                <a:off x="6042469" y="3118485"/>
                <a:ext cx="334518" cy="42195"/>
              </a:xfrm>
              <a:custGeom>
                <a:avLst/>
                <a:gdLst>
                  <a:gd name="connsiteX0" fmla="*/ 0 w 334518"/>
                  <a:gd name="connsiteY0" fmla="*/ 0 h 42195"/>
                  <a:gd name="connsiteX1" fmla="*/ 334518 w 334518"/>
                  <a:gd name="connsiteY1" fmla="*/ 0 h 42195"/>
                  <a:gd name="connsiteX2" fmla="*/ 334518 w 334518"/>
                  <a:gd name="connsiteY2" fmla="*/ 42196 h 42195"/>
                  <a:gd name="connsiteX3" fmla="*/ 0 w 334518"/>
                  <a:gd name="connsiteY3" fmla="*/ 42196 h 42195"/>
                </a:gdLst>
                <a:ahLst/>
                <a:cxnLst>
                  <a:cxn ang="0">
                    <a:pos x="connsiteX0" y="connsiteY0"/>
                  </a:cxn>
                  <a:cxn ang="0">
                    <a:pos x="connsiteX1" y="connsiteY1"/>
                  </a:cxn>
                  <a:cxn ang="0">
                    <a:pos x="connsiteX2" y="connsiteY2"/>
                  </a:cxn>
                  <a:cxn ang="0">
                    <a:pos x="connsiteX3" y="connsiteY3"/>
                  </a:cxn>
                </a:cxnLst>
                <a:rect l="l" t="t" r="r" b="b"/>
                <a:pathLst>
                  <a:path w="334518" h="42195">
                    <a:moveTo>
                      <a:pt x="0" y="0"/>
                    </a:moveTo>
                    <a:lnTo>
                      <a:pt x="334518" y="0"/>
                    </a:lnTo>
                    <a:lnTo>
                      <a:pt x="334518" y="42196"/>
                    </a:lnTo>
                    <a:lnTo>
                      <a:pt x="0" y="42196"/>
                    </a:ln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76" name="Grupp 175">
            <a:extLst>
              <a:ext uri="{FF2B5EF4-FFF2-40B4-BE49-F238E27FC236}">
                <a16:creationId xmlns:a16="http://schemas.microsoft.com/office/drawing/2014/main" id="{DE8D195A-19A6-8E30-2E19-6BD897866433}"/>
              </a:ext>
              <a:ext uri="{C183D7F6-B498-43B3-948B-1728B52AA6E4}">
                <adec:decorative xmlns:adec="http://schemas.microsoft.com/office/drawing/2017/decorative" val="1"/>
              </a:ext>
            </a:extLst>
          </p:cNvPr>
          <p:cNvGrpSpPr/>
          <p:nvPr/>
        </p:nvGrpSpPr>
        <p:grpSpPr>
          <a:xfrm>
            <a:off x="4862397" y="1812065"/>
            <a:ext cx="2188039" cy="2445915"/>
            <a:chOff x="5013116" y="2171661"/>
            <a:chExt cx="1814136" cy="2180146"/>
          </a:xfrm>
        </p:grpSpPr>
        <p:pic>
          <p:nvPicPr>
            <p:cNvPr id="40" name="Bild 39">
              <a:extLst>
                <a:ext uri="{FF2B5EF4-FFF2-40B4-BE49-F238E27FC236}">
                  <a16:creationId xmlns:a16="http://schemas.microsoft.com/office/drawing/2014/main" id="{685A2C20-EF93-95D9-634D-BD51A9C75A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58822">
              <a:off x="5013116" y="2171661"/>
              <a:ext cx="1814136" cy="2180146"/>
            </a:xfrm>
            <a:prstGeom prst="rect">
              <a:avLst/>
            </a:prstGeom>
          </p:spPr>
        </p:pic>
        <p:sp>
          <p:nvSpPr>
            <p:cNvPr id="4" name="textruta 3"/>
            <p:cNvSpPr txBox="1"/>
            <p:nvPr/>
          </p:nvSpPr>
          <p:spPr>
            <a:xfrm>
              <a:off x="5037054" y="2618941"/>
              <a:ext cx="1765145" cy="905303"/>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entury Gothic"/>
                  <a:ea typeface="+mn-ea"/>
                  <a:cs typeface="+mn-cs"/>
                </a:rPr>
                <a:t>”Stora störningar i tågtrafiken”</a:t>
              </a:r>
            </a:p>
          </p:txBody>
        </p:sp>
      </p:grpSp>
      <p:grpSp>
        <p:nvGrpSpPr>
          <p:cNvPr id="178" name="Grupp 177">
            <a:extLst>
              <a:ext uri="{FF2B5EF4-FFF2-40B4-BE49-F238E27FC236}">
                <a16:creationId xmlns:a16="http://schemas.microsoft.com/office/drawing/2014/main" id="{782C1BA1-144D-EA33-3E59-258C94FE576A}"/>
              </a:ext>
              <a:ext uri="{C183D7F6-B498-43B3-948B-1728B52AA6E4}">
                <adec:decorative xmlns:adec="http://schemas.microsoft.com/office/drawing/2017/decorative" val="1"/>
              </a:ext>
            </a:extLst>
          </p:cNvPr>
          <p:cNvGrpSpPr/>
          <p:nvPr/>
        </p:nvGrpSpPr>
        <p:grpSpPr>
          <a:xfrm>
            <a:off x="336502" y="481500"/>
            <a:ext cx="4379687" cy="3690857"/>
            <a:chOff x="539099" y="1312178"/>
            <a:chExt cx="4065149" cy="3470899"/>
          </a:xfrm>
        </p:grpSpPr>
        <p:sp>
          <p:nvSpPr>
            <p:cNvPr id="149" name="Frihandsfigur: Form 148">
              <a:extLst>
                <a:ext uri="{FF2B5EF4-FFF2-40B4-BE49-F238E27FC236}">
                  <a16:creationId xmlns:a16="http://schemas.microsoft.com/office/drawing/2014/main" id="{04176529-36BD-FB9C-5634-A086E5E85CD6}"/>
                </a:ext>
              </a:extLst>
            </p:cNvPr>
            <p:cNvSpPr/>
            <p:nvPr/>
          </p:nvSpPr>
          <p:spPr>
            <a:xfrm>
              <a:off x="539099" y="1312178"/>
              <a:ext cx="4065149" cy="3355494"/>
            </a:xfrm>
            <a:custGeom>
              <a:avLst/>
              <a:gdLst>
                <a:gd name="connsiteX0" fmla="*/ 1440275 w 1506474"/>
                <a:gd name="connsiteY0" fmla="*/ 0 h 1243488"/>
                <a:gd name="connsiteX1" fmla="*/ 66104 w 1506474"/>
                <a:gd name="connsiteY1" fmla="*/ 0 h 1243488"/>
                <a:gd name="connsiteX2" fmla="*/ 0 w 1506474"/>
                <a:gd name="connsiteY2" fmla="*/ 66008 h 1243488"/>
                <a:gd name="connsiteX3" fmla="*/ 0 w 1506474"/>
                <a:gd name="connsiteY3" fmla="*/ 951262 h 1243488"/>
                <a:gd name="connsiteX4" fmla="*/ 66104 w 1506474"/>
                <a:gd name="connsiteY4" fmla="*/ 1017270 h 1243488"/>
                <a:gd name="connsiteX5" fmla="*/ 595884 w 1506474"/>
                <a:gd name="connsiteY5" fmla="*/ 1017270 h 1243488"/>
                <a:gd name="connsiteX6" fmla="*/ 577977 w 1506474"/>
                <a:gd name="connsiteY6" fmla="*/ 1197007 h 1243488"/>
                <a:gd name="connsiteX7" fmla="*/ 516922 w 1506474"/>
                <a:gd name="connsiteY7" fmla="*/ 1197007 h 1243488"/>
                <a:gd name="connsiteX8" fmla="*/ 516922 w 1506474"/>
                <a:gd name="connsiteY8" fmla="*/ 1243489 h 1243488"/>
                <a:gd name="connsiteX9" fmla="*/ 989648 w 1506474"/>
                <a:gd name="connsiteY9" fmla="*/ 1243489 h 1243488"/>
                <a:gd name="connsiteX10" fmla="*/ 989648 w 1506474"/>
                <a:gd name="connsiteY10" fmla="*/ 1197007 h 1243488"/>
                <a:gd name="connsiteX11" fmla="*/ 928116 w 1506474"/>
                <a:gd name="connsiteY11" fmla="*/ 1197007 h 1243488"/>
                <a:gd name="connsiteX12" fmla="*/ 906590 w 1506474"/>
                <a:gd name="connsiteY12" fmla="*/ 1017270 h 1243488"/>
                <a:gd name="connsiteX13" fmla="*/ 1440371 w 1506474"/>
                <a:gd name="connsiteY13" fmla="*/ 1017270 h 1243488"/>
                <a:gd name="connsiteX14" fmla="*/ 1506474 w 1506474"/>
                <a:gd name="connsiteY14" fmla="*/ 951262 h 1243488"/>
                <a:gd name="connsiteX15" fmla="*/ 1506474 w 1506474"/>
                <a:gd name="connsiteY15" fmla="*/ 66008 h 1243488"/>
                <a:gd name="connsiteX16" fmla="*/ 1440371 w 1506474"/>
                <a:gd name="connsiteY16" fmla="*/ 0 h 12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6474" h="1243488">
                  <a:moveTo>
                    <a:pt x="1440275" y="0"/>
                  </a:moveTo>
                  <a:lnTo>
                    <a:pt x="66104" y="0"/>
                  </a:lnTo>
                  <a:cubicBezTo>
                    <a:pt x="29623" y="0"/>
                    <a:pt x="0" y="29528"/>
                    <a:pt x="0" y="66008"/>
                  </a:cubicBezTo>
                  <a:lnTo>
                    <a:pt x="0" y="951262"/>
                  </a:lnTo>
                  <a:cubicBezTo>
                    <a:pt x="0" y="987743"/>
                    <a:pt x="29623" y="1017270"/>
                    <a:pt x="66104" y="1017270"/>
                  </a:cubicBezTo>
                  <a:lnTo>
                    <a:pt x="595884" y="1017270"/>
                  </a:lnTo>
                  <a:lnTo>
                    <a:pt x="577977" y="1197007"/>
                  </a:lnTo>
                  <a:lnTo>
                    <a:pt x="516922" y="1197007"/>
                  </a:lnTo>
                  <a:lnTo>
                    <a:pt x="516922" y="1243489"/>
                  </a:lnTo>
                  <a:lnTo>
                    <a:pt x="989648" y="1243489"/>
                  </a:lnTo>
                  <a:lnTo>
                    <a:pt x="989648" y="1197007"/>
                  </a:lnTo>
                  <a:lnTo>
                    <a:pt x="928116" y="1197007"/>
                  </a:lnTo>
                  <a:lnTo>
                    <a:pt x="906590" y="1017270"/>
                  </a:lnTo>
                  <a:lnTo>
                    <a:pt x="1440371" y="1017270"/>
                  </a:lnTo>
                  <a:cubicBezTo>
                    <a:pt x="1476947" y="1017270"/>
                    <a:pt x="1506474" y="987743"/>
                    <a:pt x="1506474" y="951262"/>
                  </a:cubicBezTo>
                  <a:lnTo>
                    <a:pt x="1506474" y="66008"/>
                  </a:lnTo>
                  <a:cubicBezTo>
                    <a:pt x="1506474" y="29528"/>
                    <a:pt x="1476851" y="0"/>
                    <a:pt x="1440371" y="0"/>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Frihandsfigur: Form 149">
              <a:extLst>
                <a:ext uri="{FF2B5EF4-FFF2-40B4-BE49-F238E27FC236}">
                  <a16:creationId xmlns:a16="http://schemas.microsoft.com/office/drawing/2014/main" id="{B5B60A38-2EFA-ED69-8E28-265A59D166CD}"/>
                </a:ext>
              </a:extLst>
            </p:cNvPr>
            <p:cNvSpPr/>
            <p:nvPr/>
          </p:nvSpPr>
          <p:spPr>
            <a:xfrm>
              <a:off x="754487" y="1490298"/>
              <a:ext cx="3634112" cy="2159802"/>
            </a:xfrm>
            <a:custGeom>
              <a:avLst/>
              <a:gdLst>
                <a:gd name="connsiteX0" fmla="*/ 0 w 1346739"/>
                <a:gd name="connsiteY0" fmla="*/ 0 h 800385"/>
                <a:gd name="connsiteX1" fmla="*/ 1346740 w 1346739"/>
                <a:gd name="connsiteY1" fmla="*/ 0 h 800385"/>
                <a:gd name="connsiteX2" fmla="*/ 1346740 w 1346739"/>
                <a:gd name="connsiteY2" fmla="*/ 800386 h 800385"/>
                <a:gd name="connsiteX3" fmla="*/ 0 w 1346739"/>
                <a:gd name="connsiteY3" fmla="*/ 800386 h 800385"/>
              </a:gdLst>
              <a:ahLst/>
              <a:cxnLst>
                <a:cxn ang="0">
                  <a:pos x="connsiteX0" y="connsiteY0"/>
                </a:cxn>
                <a:cxn ang="0">
                  <a:pos x="connsiteX1" y="connsiteY1"/>
                </a:cxn>
                <a:cxn ang="0">
                  <a:pos x="connsiteX2" y="connsiteY2"/>
                </a:cxn>
                <a:cxn ang="0">
                  <a:pos x="connsiteX3" y="connsiteY3"/>
                </a:cxn>
              </a:cxnLst>
              <a:rect l="l" t="t" r="r" b="b"/>
              <a:pathLst>
                <a:path w="1346739" h="800385">
                  <a:moveTo>
                    <a:pt x="0" y="0"/>
                  </a:moveTo>
                  <a:lnTo>
                    <a:pt x="1346740" y="0"/>
                  </a:lnTo>
                  <a:lnTo>
                    <a:pt x="1346740" y="800386"/>
                  </a:lnTo>
                  <a:lnTo>
                    <a:pt x="0" y="800386"/>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Frihandsfigur: Form 156">
              <a:extLst>
                <a:ext uri="{FF2B5EF4-FFF2-40B4-BE49-F238E27FC236}">
                  <a16:creationId xmlns:a16="http://schemas.microsoft.com/office/drawing/2014/main" id="{C493A72E-8161-06AE-F883-F50E09EC217E}"/>
                </a:ext>
              </a:extLst>
            </p:cNvPr>
            <p:cNvSpPr/>
            <p:nvPr/>
          </p:nvSpPr>
          <p:spPr>
            <a:xfrm>
              <a:off x="539099" y="3828221"/>
              <a:ext cx="4064890" cy="229010"/>
            </a:xfrm>
            <a:custGeom>
              <a:avLst/>
              <a:gdLst>
                <a:gd name="connsiteX0" fmla="*/ 1506379 w 1506378"/>
                <a:gd name="connsiteY0" fmla="*/ 18860 h 84867"/>
                <a:gd name="connsiteX1" fmla="*/ 1506379 w 1506378"/>
                <a:gd name="connsiteY1" fmla="*/ 0 h 84867"/>
                <a:gd name="connsiteX2" fmla="*/ 0 w 1506378"/>
                <a:gd name="connsiteY2" fmla="*/ 0 h 84867"/>
                <a:gd name="connsiteX3" fmla="*/ 0 w 1506378"/>
                <a:gd name="connsiteY3" fmla="*/ 18860 h 84867"/>
                <a:gd name="connsiteX4" fmla="*/ 66104 w 1506378"/>
                <a:gd name="connsiteY4" fmla="*/ 84868 h 84867"/>
                <a:gd name="connsiteX5" fmla="*/ 1440275 w 1506378"/>
                <a:gd name="connsiteY5" fmla="*/ 84868 h 84867"/>
                <a:gd name="connsiteX6" fmla="*/ 1506379 w 1506378"/>
                <a:gd name="connsiteY6" fmla="*/ 18860 h 8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378" h="84867">
                  <a:moveTo>
                    <a:pt x="1506379" y="18860"/>
                  </a:moveTo>
                  <a:lnTo>
                    <a:pt x="1506379" y="0"/>
                  </a:lnTo>
                  <a:lnTo>
                    <a:pt x="0" y="0"/>
                  </a:lnTo>
                  <a:lnTo>
                    <a:pt x="0" y="18860"/>
                  </a:lnTo>
                  <a:cubicBezTo>
                    <a:pt x="0" y="55340"/>
                    <a:pt x="29623" y="84868"/>
                    <a:pt x="66104" y="84868"/>
                  </a:cubicBezTo>
                  <a:lnTo>
                    <a:pt x="1440275" y="84868"/>
                  </a:lnTo>
                  <a:cubicBezTo>
                    <a:pt x="1476851" y="84868"/>
                    <a:pt x="1506379" y="55340"/>
                    <a:pt x="1506379" y="18860"/>
                  </a:cubicBez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Frihandsfigur: Form 157">
              <a:extLst>
                <a:ext uri="{FF2B5EF4-FFF2-40B4-BE49-F238E27FC236}">
                  <a16:creationId xmlns:a16="http://schemas.microsoft.com/office/drawing/2014/main" id="{9EC94B49-21CD-9124-D12B-4D6A13C27960}"/>
                </a:ext>
              </a:extLst>
            </p:cNvPr>
            <p:cNvSpPr/>
            <p:nvPr/>
          </p:nvSpPr>
          <p:spPr>
            <a:xfrm>
              <a:off x="1878727" y="4505490"/>
              <a:ext cx="1385890" cy="277587"/>
            </a:xfrm>
            <a:custGeom>
              <a:avLst/>
              <a:gdLst>
                <a:gd name="connsiteX0" fmla="*/ 0 w 513587"/>
                <a:gd name="connsiteY0" fmla="*/ 0 h 102869"/>
                <a:gd name="connsiteX1" fmla="*/ 513588 w 513587"/>
                <a:gd name="connsiteY1" fmla="*/ 0 h 102869"/>
                <a:gd name="connsiteX2" fmla="*/ 513588 w 513587"/>
                <a:gd name="connsiteY2" fmla="*/ 102870 h 102869"/>
                <a:gd name="connsiteX3" fmla="*/ 0 w 513587"/>
                <a:gd name="connsiteY3" fmla="*/ 102870 h 102869"/>
              </a:gdLst>
              <a:ahLst/>
              <a:cxnLst>
                <a:cxn ang="0">
                  <a:pos x="connsiteX0" y="connsiteY0"/>
                </a:cxn>
                <a:cxn ang="0">
                  <a:pos x="connsiteX1" y="connsiteY1"/>
                </a:cxn>
                <a:cxn ang="0">
                  <a:pos x="connsiteX2" y="connsiteY2"/>
                </a:cxn>
                <a:cxn ang="0">
                  <a:pos x="connsiteX3" y="connsiteY3"/>
                </a:cxn>
              </a:cxnLst>
              <a:rect l="l" t="t" r="r" b="b"/>
              <a:pathLst>
                <a:path w="513587" h="102869">
                  <a:moveTo>
                    <a:pt x="0" y="0"/>
                  </a:moveTo>
                  <a:lnTo>
                    <a:pt x="513588" y="0"/>
                  </a:lnTo>
                  <a:lnTo>
                    <a:pt x="513588" y="102870"/>
                  </a:lnTo>
                  <a:lnTo>
                    <a:pt x="0" y="102870"/>
                  </a:lnTo>
                  <a:close/>
                </a:path>
              </a:pathLst>
            </a:custGeom>
            <a:solidFill>
              <a:schemeClr val="bg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80" name="Grupp 179">
            <a:extLst>
              <a:ext uri="{FF2B5EF4-FFF2-40B4-BE49-F238E27FC236}">
                <a16:creationId xmlns:a16="http://schemas.microsoft.com/office/drawing/2014/main" id="{8E1708C8-650D-4EBE-9F24-3FC927F5D3FE}"/>
              </a:ext>
              <a:ext uri="{C183D7F6-B498-43B3-948B-1728B52AA6E4}">
                <adec:decorative xmlns:adec="http://schemas.microsoft.com/office/drawing/2017/decorative" val="1"/>
              </a:ext>
            </a:extLst>
          </p:cNvPr>
          <p:cNvGrpSpPr/>
          <p:nvPr/>
        </p:nvGrpSpPr>
        <p:grpSpPr>
          <a:xfrm>
            <a:off x="3094972" y="929974"/>
            <a:ext cx="1268474" cy="1730084"/>
            <a:chOff x="3295201" y="1760652"/>
            <a:chExt cx="1177375" cy="1626979"/>
          </a:xfrm>
        </p:grpSpPr>
        <p:sp>
          <p:nvSpPr>
            <p:cNvPr id="152" name="Frihandsfigur: Form 151">
              <a:extLst>
                <a:ext uri="{FF2B5EF4-FFF2-40B4-BE49-F238E27FC236}">
                  <a16:creationId xmlns:a16="http://schemas.microsoft.com/office/drawing/2014/main" id="{9A8643BD-D28A-7128-3D44-5A47AFC49ECC}"/>
                </a:ext>
              </a:extLst>
            </p:cNvPr>
            <p:cNvSpPr/>
            <p:nvPr/>
          </p:nvSpPr>
          <p:spPr>
            <a:xfrm>
              <a:off x="3358985" y="2996434"/>
              <a:ext cx="782133" cy="142392"/>
            </a:xfrm>
            <a:custGeom>
              <a:avLst/>
              <a:gdLst>
                <a:gd name="connsiteX0" fmla="*/ 263461 w 289845"/>
                <a:gd name="connsiteY0" fmla="*/ 0 h 52768"/>
                <a:gd name="connsiteX1" fmla="*/ 26384 w 289845"/>
                <a:gd name="connsiteY1" fmla="*/ 0 h 52768"/>
                <a:gd name="connsiteX2" fmla="*/ 0 w 289845"/>
                <a:gd name="connsiteY2" fmla="*/ 26384 h 52768"/>
                <a:gd name="connsiteX3" fmla="*/ 26384 w 289845"/>
                <a:gd name="connsiteY3" fmla="*/ 52769 h 52768"/>
                <a:gd name="connsiteX4" fmla="*/ 263461 w 289845"/>
                <a:gd name="connsiteY4" fmla="*/ 52769 h 52768"/>
                <a:gd name="connsiteX5" fmla="*/ 289846 w 289845"/>
                <a:gd name="connsiteY5" fmla="*/ 26384 h 52768"/>
                <a:gd name="connsiteX6" fmla="*/ 263461 w 289845"/>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45" h="52768">
                  <a:moveTo>
                    <a:pt x="263461" y="0"/>
                  </a:moveTo>
                  <a:lnTo>
                    <a:pt x="26384" y="0"/>
                  </a:lnTo>
                  <a:cubicBezTo>
                    <a:pt x="11811" y="0"/>
                    <a:pt x="0" y="11811"/>
                    <a:pt x="0" y="26384"/>
                  </a:cubicBezTo>
                  <a:cubicBezTo>
                    <a:pt x="0" y="40957"/>
                    <a:pt x="11811" y="52769"/>
                    <a:pt x="26384" y="52769"/>
                  </a:cubicBezTo>
                  <a:lnTo>
                    <a:pt x="263461" y="52769"/>
                  </a:lnTo>
                  <a:cubicBezTo>
                    <a:pt x="278035" y="52769"/>
                    <a:pt x="289846" y="40957"/>
                    <a:pt x="289846" y="26384"/>
                  </a:cubicBezTo>
                  <a:cubicBezTo>
                    <a:pt x="289846" y="11811"/>
                    <a:pt x="278035" y="0"/>
                    <a:pt x="263461"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Frihandsfigur: Form 152">
              <a:extLst>
                <a:ext uri="{FF2B5EF4-FFF2-40B4-BE49-F238E27FC236}">
                  <a16:creationId xmlns:a16="http://schemas.microsoft.com/office/drawing/2014/main" id="{29894DBD-B514-E855-5ADA-E2E3E22B5BA8}"/>
                </a:ext>
              </a:extLst>
            </p:cNvPr>
            <p:cNvSpPr/>
            <p:nvPr/>
          </p:nvSpPr>
          <p:spPr>
            <a:xfrm>
              <a:off x="3358985" y="3245239"/>
              <a:ext cx="782133" cy="142392"/>
            </a:xfrm>
            <a:custGeom>
              <a:avLst/>
              <a:gdLst>
                <a:gd name="connsiteX0" fmla="*/ 263461 w 289845"/>
                <a:gd name="connsiteY0" fmla="*/ 0 h 52768"/>
                <a:gd name="connsiteX1" fmla="*/ 26384 w 289845"/>
                <a:gd name="connsiteY1" fmla="*/ 0 h 52768"/>
                <a:gd name="connsiteX2" fmla="*/ 0 w 289845"/>
                <a:gd name="connsiteY2" fmla="*/ 26384 h 52768"/>
                <a:gd name="connsiteX3" fmla="*/ 26384 w 289845"/>
                <a:gd name="connsiteY3" fmla="*/ 52769 h 52768"/>
                <a:gd name="connsiteX4" fmla="*/ 263461 w 289845"/>
                <a:gd name="connsiteY4" fmla="*/ 52769 h 52768"/>
                <a:gd name="connsiteX5" fmla="*/ 289846 w 289845"/>
                <a:gd name="connsiteY5" fmla="*/ 26384 h 52768"/>
                <a:gd name="connsiteX6" fmla="*/ 263461 w 289845"/>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45" h="52768">
                  <a:moveTo>
                    <a:pt x="263461" y="0"/>
                  </a:moveTo>
                  <a:lnTo>
                    <a:pt x="26384" y="0"/>
                  </a:lnTo>
                  <a:cubicBezTo>
                    <a:pt x="11811" y="0"/>
                    <a:pt x="0" y="11811"/>
                    <a:pt x="0" y="26384"/>
                  </a:cubicBezTo>
                  <a:cubicBezTo>
                    <a:pt x="0" y="40957"/>
                    <a:pt x="11811" y="52769"/>
                    <a:pt x="26384" y="52769"/>
                  </a:cubicBezTo>
                  <a:lnTo>
                    <a:pt x="263461" y="52769"/>
                  </a:lnTo>
                  <a:cubicBezTo>
                    <a:pt x="278035" y="52769"/>
                    <a:pt x="289846" y="40957"/>
                    <a:pt x="289846" y="26384"/>
                  </a:cubicBezTo>
                  <a:cubicBezTo>
                    <a:pt x="289846" y="11811"/>
                    <a:pt x="278035" y="0"/>
                    <a:pt x="263461"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Frihandsfigur: Form 167">
              <a:extLst>
                <a:ext uri="{FF2B5EF4-FFF2-40B4-BE49-F238E27FC236}">
                  <a16:creationId xmlns:a16="http://schemas.microsoft.com/office/drawing/2014/main" id="{7091DB8E-63EE-F55A-18ED-C181E6352E1E}"/>
                </a:ext>
              </a:extLst>
            </p:cNvPr>
            <p:cNvSpPr/>
            <p:nvPr/>
          </p:nvSpPr>
          <p:spPr>
            <a:xfrm>
              <a:off x="3358985" y="2748783"/>
              <a:ext cx="782133" cy="142392"/>
            </a:xfrm>
            <a:custGeom>
              <a:avLst/>
              <a:gdLst>
                <a:gd name="connsiteX0" fmla="*/ 263461 w 289845"/>
                <a:gd name="connsiteY0" fmla="*/ 0 h 52768"/>
                <a:gd name="connsiteX1" fmla="*/ 26384 w 289845"/>
                <a:gd name="connsiteY1" fmla="*/ 0 h 52768"/>
                <a:gd name="connsiteX2" fmla="*/ 0 w 289845"/>
                <a:gd name="connsiteY2" fmla="*/ 26384 h 52768"/>
                <a:gd name="connsiteX3" fmla="*/ 26384 w 289845"/>
                <a:gd name="connsiteY3" fmla="*/ 52769 h 52768"/>
                <a:gd name="connsiteX4" fmla="*/ 263461 w 289845"/>
                <a:gd name="connsiteY4" fmla="*/ 52769 h 52768"/>
                <a:gd name="connsiteX5" fmla="*/ 289846 w 289845"/>
                <a:gd name="connsiteY5" fmla="*/ 26384 h 52768"/>
                <a:gd name="connsiteX6" fmla="*/ 263461 w 289845"/>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45" h="52768">
                  <a:moveTo>
                    <a:pt x="263461" y="0"/>
                  </a:moveTo>
                  <a:lnTo>
                    <a:pt x="26384" y="0"/>
                  </a:lnTo>
                  <a:cubicBezTo>
                    <a:pt x="11811" y="0"/>
                    <a:pt x="0" y="11811"/>
                    <a:pt x="0" y="26384"/>
                  </a:cubicBezTo>
                  <a:cubicBezTo>
                    <a:pt x="0" y="40957"/>
                    <a:pt x="11811" y="52769"/>
                    <a:pt x="26384" y="52769"/>
                  </a:cubicBezTo>
                  <a:lnTo>
                    <a:pt x="263461" y="52769"/>
                  </a:lnTo>
                  <a:cubicBezTo>
                    <a:pt x="278035" y="52769"/>
                    <a:pt x="289846" y="40957"/>
                    <a:pt x="289846" y="26384"/>
                  </a:cubicBezTo>
                  <a:cubicBezTo>
                    <a:pt x="289846" y="11811"/>
                    <a:pt x="278035" y="0"/>
                    <a:pt x="263461"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ruta 4"/>
            <p:cNvSpPr txBox="1"/>
            <p:nvPr/>
          </p:nvSpPr>
          <p:spPr>
            <a:xfrm>
              <a:off x="3295201" y="1952074"/>
              <a:ext cx="1177375" cy="841652"/>
            </a:xfrm>
            <a:prstGeom prst="rect">
              <a:avLst/>
            </a:prstGeom>
            <a:noFill/>
          </p:spPr>
          <p:txBody>
            <a:bodyPr wrap="square" rtlCol="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sv-SE" sz="1400" b="1" i="1" u="none" strike="noStrike" kern="1200" cap="none" spc="0" normalizeH="0" baseline="0" noProof="0" dirty="0">
                  <a:ln>
                    <a:noFill/>
                  </a:ln>
                  <a:solidFill>
                    <a:prstClr val="black"/>
                  </a:solidFill>
                  <a:effectLst/>
                  <a:uLnTx/>
                  <a:uFillTx/>
                  <a:latin typeface="Century Gothic"/>
                  <a:ea typeface="+mn-ea"/>
                  <a:cs typeface="+mn-cs"/>
                </a:rPr>
                <a:t>”Teknikstrul hos flera samhälls-aktörer”</a:t>
              </a:r>
            </a:p>
          </p:txBody>
        </p:sp>
        <p:pic>
          <p:nvPicPr>
            <p:cNvPr id="172" name="Bild 171">
              <a:extLst>
                <a:ext uri="{FF2B5EF4-FFF2-40B4-BE49-F238E27FC236}">
                  <a16:creationId xmlns:a16="http://schemas.microsoft.com/office/drawing/2014/main" id="{7A4D0B32-BCD6-4190-4FF1-5205F2DB35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69967" y="1760652"/>
              <a:ext cx="182858" cy="168792"/>
            </a:xfrm>
            <a:prstGeom prst="rect">
              <a:avLst/>
            </a:prstGeom>
          </p:spPr>
        </p:pic>
      </p:grpSp>
      <p:grpSp>
        <p:nvGrpSpPr>
          <p:cNvPr id="179" name="Grupp 178">
            <a:extLst>
              <a:ext uri="{FF2B5EF4-FFF2-40B4-BE49-F238E27FC236}">
                <a16:creationId xmlns:a16="http://schemas.microsoft.com/office/drawing/2014/main" id="{16B7E71C-6D16-663C-BAD7-A44C66C84948}"/>
              </a:ext>
              <a:ext uri="{C183D7F6-B498-43B3-948B-1728B52AA6E4}">
                <adec:decorative xmlns:adec="http://schemas.microsoft.com/office/drawing/2017/decorative" val="1"/>
              </a:ext>
            </a:extLst>
          </p:cNvPr>
          <p:cNvGrpSpPr/>
          <p:nvPr/>
        </p:nvGrpSpPr>
        <p:grpSpPr>
          <a:xfrm>
            <a:off x="718519" y="1032971"/>
            <a:ext cx="2459960" cy="1612566"/>
            <a:chOff x="921116" y="1853015"/>
            <a:chExt cx="2283292" cy="1516464"/>
          </a:xfrm>
        </p:grpSpPr>
        <p:sp>
          <p:nvSpPr>
            <p:cNvPr id="155" name="Frihandsfigur: Form 154">
              <a:extLst>
                <a:ext uri="{FF2B5EF4-FFF2-40B4-BE49-F238E27FC236}">
                  <a16:creationId xmlns:a16="http://schemas.microsoft.com/office/drawing/2014/main" id="{4883EB9E-5668-FEA8-B4BF-098BB56DE764}"/>
                </a:ext>
              </a:extLst>
            </p:cNvPr>
            <p:cNvSpPr/>
            <p:nvPr/>
          </p:nvSpPr>
          <p:spPr>
            <a:xfrm>
              <a:off x="1022241" y="2713285"/>
              <a:ext cx="1350937" cy="142392"/>
            </a:xfrm>
            <a:custGeom>
              <a:avLst/>
              <a:gdLst>
                <a:gd name="connsiteX0" fmla="*/ 26384 w 500634"/>
                <a:gd name="connsiteY0" fmla="*/ 52769 h 52768"/>
                <a:gd name="connsiteX1" fmla="*/ 474250 w 500634"/>
                <a:gd name="connsiteY1" fmla="*/ 52769 h 52768"/>
                <a:gd name="connsiteX2" fmla="*/ 500634 w 500634"/>
                <a:gd name="connsiteY2" fmla="*/ 26384 h 52768"/>
                <a:gd name="connsiteX3" fmla="*/ 474250 w 500634"/>
                <a:gd name="connsiteY3" fmla="*/ 0 h 52768"/>
                <a:gd name="connsiteX4" fmla="*/ 26384 w 500634"/>
                <a:gd name="connsiteY4" fmla="*/ 0 h 52768"/>
                <a:gd name="connsiteX5" fmla="*/ 0 w 500634"/>
                <a:gd name="connsiteY5" fmla="*/ 26384 h 52768"/>
                <a:gd name="connsiteX6" fmla="*/ 26384 w 500634"/>
                <a:gd name="connsiteY6" fmla="*/ 5276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634" h="52768">
                  <a:moveTo>
                    <a:pt x="26384" y="52769"/>
                  </a:moveTo>
                  <a:lnTo>
                    <a:pt x="474250" y="52769"/>
                  </a:lnTo>
                  <a:cubicBezTo>
                    <a:pt x="488823" y="52769"/>
                    <a:pt x="500634" y="40958"/>
                    <a:pt x="500634" y="26384"/>
                  </a:cubicBezTo>
                  <a:cubicBezTo>
                    <a:pt x="500634" y="11811"/>
                    <a:pt x="488823" y="0"/>
                    <a:pt x="474250" y="0"/>
                  </a:cubicBezTo>
                  <a:lnTo>
                    <a:pt x="26384" y="0"/>
                  </a:lnTo>
                  <a:cubicBezTo>
                    <a:pt x="11811" y="0"/>
                    <a:pt x="0" y="11811"/>
                    <a:pt x="0" y="26384"/>
                  </a:cubicBezTo>
                  <a:cubicBezTo>
                    <a:pt x="0" y="40958"/>
                    <a:pt x="11811" y="52769"/>
                    <a:pt x="26384" y="52769"/>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Frihandsfigur: Form 155">
              <a:extLst>
                <a:ext uri="{FF2B5EF4-FFF2-40B4-BE49-F238E27FC236}">
                  <a16:creationId xmlns:a16="http://schemas.microsoft.com/office/drawing/2014/main" id="{8BBBCE9D-CEEA-9D2A-06B5-35912ED63F4B}"/>
                </a:ext>
              </a:extLst>
            </p:cNvPr>
            <p:cNvSpPr/>
            <p:nvPr/>
          </p:nvSpPr>
          <p:spPr>
            <a:xfrm>
              <a:off x="1000151" y="2969913"/>
              <a:ext cx="2025890" cy="142392"/>
            </a:xfrm>
            <a:custGeom>
              <a:avLst/>
              <a:gdLst>
                <a:gd name="connsiteX0" fmla="*/ 724376 w 750760"/>
                <a:gd name="connsiteY0" fmla="*/ 0 h 52768"/>
                <a:gd name="connsiteX1" fmla="*/ 26384 w 750760"/>
                <a:gd name="connsiteY1" fmla="*/ 0 h 52768"/>
                <a:gd name="connsiteX2" fmla="*/ 0 w 750760"/>
                <a:gd name="connsiteY2" fmla="*/ 26384 h 52768"/>
                <a:gd name="connsiteX3" fmla="*/ 26384 w 750760"/>
                <a:gd name="connsiteY3" fmla="*/ 52769 h 52768"/>
                <a:gd name="connsiteX4" fmla="*/ 724376 w 750760"/>
                <a:gd name="connsiteY4" fmla="*/ 52769 h 52768"/>
                <a:gd name="connsiteX5" fmla="*/ 750760 w 750760"/>
                <a:gd name="connsiteY5" fmla="*/ 26384 h 52768"/>
                <a:gd name="connsiteX6" fmla="*/ 724376 w 750760"/>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60" h="52768">
                  <a:moveTo>
                    <a:pt x="724376" y="0"/>
                  </a:moveTo>
                  <a:lnTo>
                    <a:pt x="26384" y="0"/>
                  </a:lnTo>
                  <a:cubicBezTo>
                    <a:pt x="11811" y="0"/>
                    <a:pt x="0" y="11811"/>
                    <a:pt x="0" y="26384"/>
                  </a:cubicBezTo>
                  <a:cubicBezTo>
                    <a:pt x="0" y="40957"/>
                    <a:pt x="11811" y="52769"/>
                    <a:pt x="26384" y="52769"/>
                  </a:cubicBezTo>
                  <a:lnTo>
                    <a:pt x="724376" y="52769"/>
                  </a:lnTo>
                  <a:cubicBezTo>
                    <a:pt x="738950" y="52769"/>
                    <a:pt x="750760" y="40957"/>
                    <a:pt x="750760" y="26384"/>
                  </a:cubicBezTo>
                  <a:cubicBezTo>
                    <a:pt x="750760" y="11811"/>
                    <a:pt x="738950" y="0"/>
                    <a:pt x="724376"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Frihandsfigur: Form 169">
              <a:extLst>
                <a:ext uri="{FF2B5EF4-FFF2-40B4-BE49-F238E27FC236}">
                  <a16:creationId xmlns:a16="http://schemas.microsoft.com/office/drawing/2014/main" id="{E77A34C3-9018-0CD4-C511-2E1195C99C7A}"/>
                </a:ext>
              </a:extLst>
            </p:cNvPr>
            <p:cNvSpPr/>
            <p:nvPr/>
          </p:nvSpPr>
          <p:spPr>
            <a:xfrm>
              <a:off x="1000151" y="3227087"/>
              <a:ext cx="2025890" cy="142392"/>
            </a:xfrm>
            <a:custGeom>
              <a:avLst/>
              <a:gdLst>
                <a:gd name="connsiteX0" fmla="*/ 724376 w 750760"/>
                <a:gd name="connsiteY0" fmla="*/ 0 h 52768"/>
                <a:gd name="connsiteX1" fmla="*/ 26384 w 750760"/>
                <a:gd name="connsiteY1" fmla="*/ 0 h 52768"/>
                <a:gd name="connsiteX2" fmla="*/ 0 w 750760"/>
                <a:gd name="connsiteY2" fmla="*/ 26384 h 52768"/>
                <a:gd name="connsiteX3" fmla="*/ 26384 w 750760"/>
                <a:gd name="connsiteY3" fmla="*/ 52769 h 52768"/>
                <a:gd name="connsiteX4" fmla="*/ 724376 w 750760"/>
                <a:gd name="connsiteY4" fmla="*/ 52769 h 52768"/>
                <a:gd name="connsiteX5" fmla="*/ 750760 w 750760"/>
                <a:gd name="connsiteY5" fmla="*/ 26384 h 52768"/>
                <a:gd name="connsiteX6" fmla="*/ 724376 w 750760"/>
                <a:gd name="connsiteY6" fmla="*/ 0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760" h="52768">
                  <a:moveTo>
                    <a:pt x="724376" y="0"/>
                  </a:moveTo>
                  <a:lnTo>
                    <a:pt x="26384" y="0"/>
                  </a:lnTo>
                  <a:cubicBezTo>
                    <a:pt x="11811" y="0"/>
                    <a:pt x="0" y="11811"/>
                    <a:pt x="0" y="26384"/>
                  </a:cubicBezTo>
                  <a:cubicBezTo>
                    <a:pt x="0" y="40957"/>
                    <a:pt x="11811" y="52769"/>
                    <a:pt x="26384" y="52769"/>
                  </a:cubicBezTo>
                  <a:lnTo>
                    <a:pt x="724376" y="52769"/>
                  </a:lnTo>
                  <a:cubicBezTo>
                    <a:pt x="738950" y="52769"/>
                    <a:pt x="750760" y="40957"/>
                    <a:pt x="750760" y="26384"/>
                  </a:cubicBezTo>
                  <a:cubicBezTo>
                    <a:pt x="750760" y="11811"/>
                    <a:pt x="738950" y="0"/>
                    <a:pt x="724376" y="0"/>
                  </a:cubicBezTo>
                  <a:close/>
                </a:path>
              </a:pathLst>
            </a:custGeom>
            <a:solidFill>
              <a:srgbClr val="4A49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ruta 2"/>
            <p:cNvSpPr txBox="1"/>
            <p:nvPr/>
          </p:nvSpPr>
          <p:spPr>
            <a:xfrm>
              <a:off x="921116" y="1853015"/>
              <a:ext cx="2283292" cy="641580"/>
            </a:xfrm>
            <a:prstGeom prst="rect">
              <a:avLst/>
            </a:prstGeom>
            <a:noFill/>
          </p:spPr>
          <p:txBody>
            <a:bodyPr wrap="square" rtlCol="0" anchor="ctr">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Century Gothic"/>
                  <a:ea typeface="+mn-ea"/>
                  <a:cs typeface="+mn-cs"/>
                </a:rPr>
                <a:t>”It-störningar världen över”</a:t>
              </a:r>
            </a:p>
          </p:txBody>
        </p:sp>
      </p:grpSp>
    </p:spTree>
    <p:extLst>
      <p:ext uri="{BB962C8B-B14F-4D97-AF65-F5344CB8AC3E}">
        <p14:creationId xmlns:p14="http://schemas.microsoft.com/office/powerpoint/2010/main" val="211919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22" presetClass="entr" presetSubtype="1" fill="hold"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wipe(up)">
                                      <p:cBhvr>
                                        <p:cTn id="10" dur="750"/>
                                        <p:tgtEl>
                                          <p:spTgt spid="179"/>
                                        </p:tgtEl>
                                      </p:cBhvr>
                                    </p:animEffect>
                                  </p:childTnLst>
                                </p:cTn>
                              </p:par>
                              <p:par>
                                <p:cTn id="11" presetID="22" presetClass="entr" presetSubtype="4" fill="hold" nodeType="with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wipe(down)">
                                      <p:cBhvr>
                                        <p:cTn id="13" dur="750"/>
                                        <p:tgtEl>
                                          <p:spTgt spid="180"/>
                                        </p:tgtEl>
                                      </p:cBhvr>
                                    </p:animEffect>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500"/>
                                        <p:tgtEl>
                                          <p:spTgt spid="165"/>
                                        </p:tgtEl>
                                      </p:cBhvr>
                                    </p:animEffect>
                                    <p:anim calcmode="lin" valueType="num">
                                      <p:cBhvr>
                                        <p:cTn id="18" dur="500" fill="hold"/>
                                        <p:tgtEl>
                                          <p:spTgt spid="165"/>
                                        </p:tgtEl>
                                        <p:attrNameLst>
                                          <p:attrName>ppt_x</p:attrName>
                                        </p:attrNameLst>
                                      </p:cBhvr>
                                      <p:tavLst>
                                        <p:tav tm="0">
                                          <p:val>
                                            <p:strVal val="#ppt_x"/>
                                          </p:val>
                                        </p:tav>
                                        <p:tav tm="100000">
                                          <p:val>
                                            <p:strVal val="#ppt_x"/>
                                          </p:val>
                                        </p:tav>
                                      </p:tavLst>
                                    </p:anim>
                                    <p:anim calcmode="lin" valueType="num">
                                      <p:cBhvr>
                                        <p:cTn id="19" dur="500" fill="hold"/>
                                        <p:tgtEl>
                                          <p:spTgt spid="165"/>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53" presetClass="entr" presetSubtype="16"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500" fill="hold"/>
                                        <p:tgtEl>
                                          <p:spTgt spid="99"/>
                                        </p:tgtEl>
                                        <p:attrNameLst>
                                          <p:attrName>ppt_w</p:attrName>
                                        </p:attrNameLst>
                                      </p:cBhvr>
                                      <p:tavLst>
                                        <p:tav tm="0">
                                          <p:val>
                                            <p:fltVal val="0"/>
                                          </p:val>
                                        </p:tav>
                                        <p:tav tm="100000">
                                          <p:val>
                                            <p:strVal val="#ppt_w"/>
                                          </p:val>
                                        </p:tav>
                                      </p:tavLst>
                                    </p:anim>
                                    <p:anim calcmode="lin" valueType="num">
                                      <p:cBhvr>
                                        <p:cTn id="24" dur="500" fill="hold"/>
                                        <p:tgtEl>
                                          <p:spTgt spid="99"/>
                                        </p:tgtEl>
                                        <p:attrNameLst>
                                          <p:attrName>ppt_h</p:attrName>
                                        </p:attrNameLst>
                                      </p:cBhvr>
                                      <p:tavLst>
                                        <p:tav tm="0">
                                          <p:val>
                                            <p:fltVal val="0"/>
                                          </p:val>
                                        </p:tav>
                                        <p:tav tm="100000">
                                          <p:val>
                                            <p:strVal val="#ppt_h"/>
                                          </p:val>
                                        </p:tav>
                                      </p:tavLst>
                                    </p:anim>
                                    <p:animEffect transition="in" filter="fade">
                                      <p:cBhvr>
                                        <p:cTn id="25" dur="500"/>
                                        <p:tgtEl>
                                          <p:spTgt spid="99"/>
                                        </p:tgtEl>
                                      </p:cBhvr>
                                    </p:animEffect>
                                  </p:childTnLst>
                                </p:cTn>
                              </p:par>
                            </p:childTnLst>
                          </p:cTn>
                        </p:par>
                        <p:par>
                          <p:cTn id="26" fill="hold">
                            <p:stCondLst>
                              <p:cond delay="1750"/>
                            </p:stCondLst>
                            <p:childTnLst>
                              <p:par>
                                <p:cTn id="27" presetID="47" presetClass="entr" presetSubtype="0" fill="hold" nodeType="after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fade">
                                      <p:cBhvr>
                                        <p:cTn id="29" dur="750"/>
                                        <p:tgtEl>
                                          <p:spTgt spid="175"/>
                                        </p:tgtEl>
                                      </p:cBhvr>
                                    </p:animEffect>
                                    <p:anim calcmode="lin" valueType="num">
                                      <p:cBhvr>
                                        <p:cTn id="30" dur="750" fill="hold"/>
                                        <p:tgtEl>
                                          <p:spTgt spid="175"/>
                                        </p:tgtEl>
                                        <p:attrNameLst>
                                          <p:attrName>ppt_x</p:attrName>
                                        </p:attrNameLst>
                                      </p:cBhvr>
                                      <p:tavLst>
                                        <p:tav tm="0">
                                          <p:val>
                                            <p:strVal val="#ppt_x"/>
                                          </p:val>
                                        </p:tav>
                                        <p:tav tm="100000">
                                          <p:val>
                                            <p:strVal val="#ppt_x"/>
                                          </p:val>
                                        </p:tav>
                                      </p:tavLst>
                                    </p:anim>
                                    <p:anim calcmode="lin" valueType="num">
                                      <p:cBhvr>
                                        <p:cTn id="31" dur="750" fill="hold"/>
                                        <p:tgtEl>
                                          <p:spTgt spid="17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fade">
                                      <p:cBhvr>
                                        <p:cTn id="34" dur="750"/>
                                        <p:tgtEl>
                                          <p:spTgt spid="174"/>
                                        </p:tgtEl>
                                      </p:cBhvr>
                                    </p:animEffect>
                                    <p:anim calcmode="lin" valueType="num">
                                      <p:cBhvr>
                                        <p:cTn id="35" dur="750" fill="hold"/>
                                        <p:tgtEl>
                                          <p:spTgt spid="174"/>
                                        </p:tgtEl>
                                        <p:attrNameLst>
                                          <p:attrName>ppt_x</p:attrName>
                                        </p:attrNameLst>
                                      </p:cBhvr>
                                      <p:tavLst>
                                        <p:tav tm="0">
                                          <p:val>
                                            <p:strVal val="#ppt_x"/>
                                          </p:val>
                                        </p:tav>
                                        <p:tav tm="100000">
                                          <p:val>
                                            <p:strVal val="#ppt_x"/>
                                          </p:val>
                                        </p:tav>
                                      </p:tavLst>
                                    </p:anim>
                                    <p:anim calcmode="lin" valueType="num">
                                      <p:cBhvr>
                                        <p:cTn id="36" dur="750" fill="hold"/>
                                        <p:tgtEl>
                                          <p:spTgt spid="17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4" presetClass="entr" presetSubtype="10" fill="hold" nodeType="after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randombar(horizontal)">
                                      <p:cBhvr>
                                        <p:cTn id="40" dur="500"/>
                                        <p:tgtEl>
                                          <p:spTgt spid="127"/>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anim calcmode="lin" valueType="num">
                                      <p:cBhvr>
                                        <p:cTn id="53" dur="500" fill="hold"/>
                                        <p:tgtEl>
                                          <p:spTgt spid="36"/>
                                        </p:tgtEl>
                                        <p:attrNameLst>
                                          <p:attrName>ppt_x</p:attrName>
                                        </p:attrNameLst>
                                      </p:cBhvr>
                                      <p:tavLst>
                                        <p:tav tm="0">
                                          <p:val>
                                            <p:strVal val="#ppt_x"/>
                                          </p:val>
                                        </p:tav>
                                        <p:tav tm="100000">
                                          <p:val>
                                            <p:strVal val="#ppt_x"/>
                                          </p:val>
                                        </p:tav>
                                      </p:tavLst>
                                    </p:anim>
                                    <p:anim calcmode="lin" valueType="num">
                                      <p:cBhvr>
                                        <p:cTn id="54" dur="500" fill="hold"/>
                                        <p:tgtEl>
                                          <p:spTgt spid="3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76"/>
                                        </p:tgtEl>
                                        <p:attrNameLst>
                                          <p:attrName>style.visibility</p:attrName>
                                        </p:attrNameLst>
                                      </p:cBhvr>
                                      <p:to>
                                        <p:strVal val="visible"/>
                                      </p:to>
                                    </p:set>
                                    <p:animEffect transition="in" filter="fade">
                                      <p:cBhvr>
                                        <p:cTn id="57" dur="500"/>
                                        <p:tgtEl>
                                          <p:spTgt spid="176"/>
                                        </p:tgtEl>
                                      </p:cBhvr>
                                    </p:animEffect>
                                    <p:anim calcmode="lin" valueType="num">
                                      <p:cBhvr>
                                        <p:cTn id="58" dur="500" fill="hold"/>
                                        <p:tgtEl>
                                          <p:spTgt spid="176"/>
                                        </p:tgtEl>
                                        <p:attrNameLst>
                                          <p:attrName>ppt_x</p:attrName>
                                        </p:attrNameLst>
                                      </p:cBhvr>
                                      <p:tavLst>
                                        <p:tav tm="0">
                                          <p:val>
                                            <p:strVal val="#ppt_x"/>
                                          </p:val>
                                        </p:tav>
                                        <p:tav tm="100000">
                                          <p:val>
                                            <p:strVal val="#ppt_x"/>
                                          </p:val>
                                        </p:tav>
                                      </p:tavLst>
                                    </p:anim>
                                    <p:anim calcmode="lin" valueType="num">
                                      <p:cBhvr>
                                        <p:cTn id="59"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84139B-4A79-5C34-328A-65C4BB945880}"/>
              </a:ext>
            </a:extLst>
          </p:cNvPr>
          <p:cNvSpPr>
            <a:spLocks noGrp="1"/>
          </p:cNvSpPr>
          <p:nvPr>
            <p:ph type="title"/>
          </p:nvPr>
        </p:nvSpPr>
        <p:spPr/>
        <p:txBody>
          <a:bodyPr/>
          <a:lstStyle/>
          <a:p>
            <a:r>
              <a:rPr lang="sv-SE" dirty="0"/>
              <a:t>Två nya direktiv </a:t>
            </a:r>
            <a:br>
              <a:rPr lang="sv-SE" dirty="0"/>
            </a:br>
            <a:r>
              <a:rPr lang="sv-SE" dirty="0"/>
              <a:t>– en helhet</a:t>
            </a:r>
          </a:p>
        </p:txBody>
      </p:sp>
      <p:pic>
        <p:nvPicPr>
          <p:cNvPr id="10" name="Platshållare för bild 9">
            <a:extLst>
              <a:ext uri="{FF2B5EF4-FFF2-40B4-BE49-F238E27FC236}">
                <a16:creationId xmlns:a16="http://schemas.microsoft.com/office/drawing/2014/main" id="{72332D33-F762-1950-D41A-A246FB6E930C}"/>
              </a:ext>
              <a:ext uri="{C183D7F6-B498-43B3-948B-1728B52AA6E4}">
                <adec:decorative xmlns:adec="http://schemas.microsoft.com/office/drawing/2017/decorative" val="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4" name="Platshållare för text 3">
            <a:extLst>
              <a:ext uri="{FF2B5EF4-FFF2-40B4-BE49-F238E27FC236}">
                <a16:creationId xmlns:a16="http://schemas.microsoft.com/office/drawing/2014/main" id="{7CD23E9D-C158-3729-0B4F-FF75A725CE46}"/>
              </a:ext>
            </a:extLst>
          </p:cNvPr>
          <p:cNvSpPr>
            <a:spLocks noGrp="1"/>
          </p:cNvSpPr>
          <p:nvPr>
            <p:ph type="body" sz="quarter" idx="10"/>
          </p:nvPr>
        </p:nvSpPr>
        <p:spPr>
          <a:xfrm>
            <a:off x="7293162" y="2258402"/>
            <a:ext cx="4503727" cy="3833813"/>
          </a:xfrm>
        </p:spPr>
        <p:txBody>
          <a:bodyPr/>
          <a:lstStyle/>
          <a:p>
            <a:pPr marL="0" indent="0">
              <a:buNone/>
            </a:pPr>
            <a:r>
              <a:rPr lang="sv-SE" sz="2000" b="1" dirty="0">
                <a:latin typeface="Century Gothic" panose="020B0502020202020204" pitchFamily="34" charset="0"/>
              </a:rPr>
              <a:t>NIS2 – </a:t>
            </a:r>
            <a:r>
              <a:rPr lang="sv-SE" sz="2000" dirty="0">
                <a:latin typeface="+mj-lt"/>
              </a:rPr>
              <a:t>Europaparlamentets och rådets direktiv (EU) 2022/2555 av den 14 december 2022 om åtgärder för en </a:t>
            </a:r>
            <a:r>
              <a:rPr lang="sv-SE" sz="2000" b="1" dirty="0">
                <a:latin typeface="+mj-lt"/>
              </a:rPr>
              <a:t>hög gemensam cybersäkerhetsnivå</a:t>
            </a:r>
            <a:r>
              <a:rPr lang="sv-SE" sz="2000" dirty="0">
                <a:latin typeface="+mj-lt"/>
              </a:rPr>
              <a:t> i hela unionen.</a:t>
            </a:r>
          </a:p>
          <a:p>
            <a:pPr marL="0" indent="0">
              <a:spcBef>
                <a:spcPts val="2200"/>
              </a:spcBef>
              <a:buNone/>
            </a:pPr>
            <a:r>
              <a:rPr lang="sv-SE" sz="2000" b="1" dirty="0"/>
              <a:t>CER – </a:t>
            </a:r>
            <a:r>
              <a:rPr lang="sv-SE" sz="2000" dirty="0">
                <a:latin typeface="Century Gothic" panose="020B0502020202020204" pitchFamily="34" charset="0"/>
              </a:rPr>
              <a:t>Europaparlamentets och rådets direktiv (EU) 2022/2557 av den 14 december 2022 om </a:t>
            </a:r>
            <a:r>
              <a:rPr lang="sv-SE" sz="2000" b="1" dirty="0">
                <a:latin typeface="Century Gothic" panose="020B0502020202020204" pitchFamily="34" charset="0"/>
              </a:rPr>
              <a:t>motståndskraft</a:t>
            </a:r>
            <a:r>
              <a:rPr lang="sv-SE" sz="2000" dirty="0">
                <a:latin typeface="Century Gothic" panose="020B0502020202020204" pitchFamily="34" charset="0"/>
              </a:rPr>
              <a:t> </a:t>
            </a:r>
            <a:r>
              <a:rPr lang="sv-SE" sz="2000" b="1" dirty="0">
                <a:latin typeface="Century Gothic" panose="020B0502020202020204" pitchFamily="34" charset="0"/>
              </a:rPr>
              <a:t>i samhällsviktig verksamhet.</a:t>
            </a:r>
            <a:endParaRPr lang="sv-SE" sz="2000" dirty="0"/>
          </a:p>
        </p:txBody>
      </p:sp>
      <p:sp>
        <p:nvSpPr>
          <p:cNvPr id="3" name="Platshållare för text 3">
            <a:extLst>
              <a:ext uri="{FF2B5EF4-FFF2-40B4-BE49-F238E27FC236}">
                <a16:creationId xmlns:a16="http://schemas.microsoft.com/office/drawing/2014/main" id="{6D3C6A86-A25C-0E92-07A7-5EFD463C2DC1}"/>
              </a:ext>
              <a:ext uri="{C183D7F6-B498-43B3-948B-1728B52AA6E4}">
                <adec:decorative xmlns:adec="http://schemas.microsoft.com/office/drawing/2017/decorative" val="1"/>
              </a:ext>
            </a:extLst>
          </p:cNvPr>
          <p:cNvSpPr txBox="1">
            <a:spLocks/>
          </p:cNvSpPr>
          <p:nvPr/>
        </p:nvSpPr>
        <p:spPr>
          <a:xfrm>
            <a:off x="0" y="6317999"/>
            <a:ext cx="2858814" cy="540000"/>
          </a:xfrm>
          <a:prstGeom prst="rect">
            <a:avLst/>
          </a:prstGeom>
        </p:spPr>
        <p:txBody>
          <a:bodyPr vert="horz" lIns="180000" tIns="360000" rIns="360000" bIns="360000" rtlCol="0" anchor="ctr">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sv-SE" b="0" spc="0" dirty="0">
                <a:solidFill>
                  <a:schemeClr val="tx1"/>
                </a:solidFill>
                <a:latin typeface="+mn-lt"/>
              </a:rPr>
              <a:t>Foto: </a:t>
            </a:r>
            <a:r>
              <a:rPr lang="sv-SE" b="0" spc="0" dirty="0" err="1">
                <a:solidFill>
                  <a:schemeClr val="tx1"/>
                </a:solidFill>
                <a:latin typeface="+mn-lt"/>
              </a:rPr>
              <a:t>Kentaroo</a:t>
            </a:r>
            <a:r>
              <a:rPr lang="sv-SE" b="0" spc="0" dirty="0">
                <a:solidFill>
                  <a:schemeClr val="tx1"/>
                </a:solidFill>
                <a:latin typeface="+mn-lt"/>
              </a:rPr>
              <a:t> </a:t>
            </a:r>
            <a:r>
              <a:rPr lang="sv-SE" b="0" spc="0" dirty="0" err="1">
                <a:solidFill>
                  <a:schemeClr val="tx1"/>
                </a:solidFill>
                <a:latin typeface="+mn-lt"/>
              </a:rPr>
              <a:t>Tryman</a:t>
            </a:r>
            <a:endParaRPr lang="sv-SE" b="0" spc="0" dirty="0">
              <a:solidFill>
                <a:schemeClr val="tx1"/>
              </a:solidFill>
              <a:latin typeface="+mn-lt"/>
            </a:endParaRPr>
          </a:p>
        </p:txBody>
      </p:sp>
    </p:spTree>
    <p:extLst>
      <p:ext uri="{BB962C8B-B14F-4D97-AF65-F5344CB8AC3E}">
        <p14:creationId xmlns:p14="http://schemas.microsoft.com/office/powerpoint/2010/main" val="16618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415A-ADCD-2E56-A45C-E85D77A1192E}"/>
            </a:ext>
          </a:extLst>
        </p:cNvPr>
        <p:cNvGrpSpPr/>
        <p:nvPr/>
      </p:nvGrpSpPr>
      <p:grpSpPr>
        <a:xfrm>
          <a:off x="0" y="0"/>
          <a:ext cx="0" cy="0"/>
          <a:chOff x="0" y="0"/>
          <a:chExt cx="0" cy="0"/>
        </a:xfrm>
      </p:grpSpPr>
      <p:sp>
        <p:nvSpPr>
          <p:cNvPr id="32" name="Frihandsfigur 31">
            <a:extLst>
              <a:ext uri="{FF2B5EF4-FFF2-40B4-BE49-F238E27FC236}">
                <a16:creationId xmlns:a16="http://schemas.microsoft.com/office/drawing/2014/main" id="{4F036D73-D37A-07B3-8040-FE7F2657ACD2}"/>
              </a:ext>
              <a:ext uri="{C183D7F6-B498-43B3-948B-1728B52AA6E4}">
                <adec:decorative xmlns:adec="http://schemas.microsoft.com/office/drawing/2017/decorative" val="1"/>
              </a:ext>
            </a:extLst>
          </p:cNvPr>
          <p:cNvSpPr/>
          <p:nvPr/>
        </p:nvSpPr>
        <p:spPr>
          <a:xfrm>
            <a:off x="2208212" y="1636001"/>
            <a:ext cx="7796636" cy="1739933"/>
          </a:xfrm>
          <a:custGeom>
            <a:avLst/>
            <a:gdLst>
              <a:gd name="connsiteX0" fmla="*/ 7730949 w 7796636"/>
              <a:gd name="connsiteY0" fmla="*/ 3049446 h 3049445"/>
              <a:gd name="connsiteX1" fmla="*/ 65687 w 7796636"/>
              <a:gd name="connsiteY1" fmla="*/ 3049446 h 3049445"/>
              <a:gd name="connsiteX2" fmla="*/ 0 w 7796636"/>
              <a:gd name="connsiteY2" fmla="*/ 2950974 h 3049445"/>
              <a:gd name="connsiteX3" fmla="*/ 0 w 7796636"/>
              <a:gd name="connsiteY3" fmla="*/ 78314 h 3049445"/>
              <a:gd name="connsiteX4" fmla="*/ 65687 w 7796636"/>
              <a:gd name="connsiteY4" fmla="*/ 0 h 3049445"/>
              <a:gd name="connsiteX5" fmla="*/ 7730949 w 7796636"/>
              <a:gd name="connsiteY5" fmla="*/ 0 h 3049445"/>
              <a:gd name="connsiteX6" fmla="*/ 7796636 w 7796636"/>
              <a:gd name="connsiteY6" fmla="*/ 78314 h 3049445"/>
              <a:gd name="connsiteX7" fmla="*/ 7796636 w 7796636"/>
              <a:gd name="connsiteY7" fmla="*/ 2972002 h 3049445"/>
              <a:gd name="connsiteX8" fmla="*/ 7730949 w 7796636"/>
              <a:gd name="connsiteY8" fmla="*/ 3049301 h 30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6636" h="3049445">
                <a:moveTo>
                  <a:pt x="7730949" y="3049446"/>
                </a:moveTo>
                <a:lnTo>
                  <a:pt x="65687" y="3049446"/>
                </a:lnTo>
                <a:cubicBezTo>
                  <a:pt x="29421" y="3049446"/>
                  <a:pt x="0" y="2994336"/>
                  <a:pt x="0" y="2950974"/>
                </a:cubicBezTo>
                <a:lnTo>
                  <a:pt x="0" y="78314"/>
                </a:lnTo>
                <a:cubicBezTo>
                  <a:pt x="0" y="35096"/>
                  <a:pt x="29421" y="0"/>
                  <a:pt x="65687" y="0"/>
                </a:cubicBezTo>
                <a:lnTo>
                  <a:pt x="7730949" y="0"/>
                </a:lnTo>
                <a:cubicBezTo>
                  <a:pt x="7767215" y="0"/>
                  <a:pt x="7796636" y="35096"/>
                  <a:pt x="7796636" y="78314"/>
                </a:cubicBezTo>
                <a:lnTo>
                  <a:pt x="7796636" y="2972002"/>
                </a:lnTo>
                <a:cubicBezTo>
                  <a:pt x="7796636" y="3015220"/>
                  <a:pt x="7767215" y="3049301"/>
                  <a:pt x="7730949" y="3049301"/>
                </a:cubicBezTo>
                <a:close/>
              </a:path>
            </a:pathLst>
          </a:custGeom>
          <a:solidFill>
            <a:srgbClr val="E2E2E1"/>
          </a:solidFill>
          <a:ln w="0" cap="flat">
            <a:noFill/>
            <a:prstDash val="solid"/>
            <a:miter/>
          </a:ln>
        </p:spPr>
        <p:txBody>
          <a:bodyPr rtlCol="0" anchor="ctr"/>
          <a:lstStyle/>
          <a:p>
            <a:endParaRPr lang="sv-SE" dirty="0"/>
          </a:p>
        </p:txBody>
      </p:sp>
      <p:sp>
        <p:nvSpPr>
          <p:cNvPr id="30" name="Frihandsfigur 29">
            <a:extLst>
              <a:ext uri="{FF2B5EF4-FFF2-40B4-BE49-F238E27FC236}">
                <a16:creationId xmlns:a16="http://schemas.microsoft.com/office/drawing/2014/main" id="{888FB4F0-BED7-7A88-49F2-60A09384F4FE}"/>
              </a:ext>
              <a:ext uri="{C183D7F6-B498-43B3-948B-1728B52AA6E4}">
                <adec:decorative xmlns:adec="http://schemas.microsoft.com/office/drawing/2017/decorative" val="1"/>
              </a:ext>
            </a:extLst>
          </p:cNvPr>
          <p:cNvSpPr/>
          <p:nvPr/>
        </p:nvSpPr>
        <p:spPr>
          <a:xfrm>
            <a:off x="6203587" y="3574962"/>
            <a:ext cx="3802767" cy="1787767"/>
          </a:xfrm>
          <a:custGeom>
            <a:avLst/>
            <a:gdLst>
              <a:gd name="connsiteX0" fmla="*/ 3860918 w 3927151"/>
              <a:gd name="connsiteY0" fmla="*/ 1787766 h 1787766"/>
              <a:gd name="connsiteX1" fmla="*/ 66233 w 3927151"/>
              <a:gd name="connsiteY1" fmla="*/ 1787766 h 1787766"/>
              <a:gd name="connsiteX2" fmla="*/ 0 w 3927151"/>
              <a:gd name="connsiteY2" fmla="*/ 1688438 h 1787766"/>
              <a:gd name="connsiteX3" fmla="*/ 0 w 3927151"/>
              <a:gd name="connsiteY3" fmla="*/ 78995 h 1787766"/>
              <a:gd name="connsiteX4" fmla="*/ 66233 w 3927151"/>
              <a:gd name="connsiteY4" fmla="*/ 0 h 1787766"/>
              <a:gd name="connsiteX5" fmla="*/ 3860918 w 3927151"/>
              <a:gd name="connsiteY5" fmla="*/ 0 h 1787766"/>
              <a:gd name="connsiteX6" fmla="*/ 3927151 w 3927151"/>
              <a:gd name="connsiteY6" fmla="*/ 78995 h 1787766"/>
              <a:gd name="connsiteX7" fmla="*/ 3927151 w 3927151"/>
              <a:gd name="connsiteY7" fmla="*/ 1709795 h 1787766"/>
              <a:gd name="connsiteX8" fmla="*/ 3860918 w 3927151"/>
              <a:gd name="connsiteY8" fmla="*/ 1787766 h 178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7151" h="1787766">
                <a:moveTo>
                  <a:pt x="3860918" y="1787766"/>
                </a:moveTo>
                <a:lnTo>
                  <a:pt x="66233" y="1787766"/>
                </a:lnTo>
                <a:cubicBezTo>
                  <a:pt x="29665" y="1787766"/>
                  <a:pt x="0" y="1732177"/>
                  <a:pt x="0" y="1688438"/>
                </a:cubicBezTo>
                <a:lnTo>
                  <a:pt x="0" y="78995"/>
                </a:lnTo>
                <a:cubicBezTo>
                  <a:pt x="0" y="35401"/>
                  <a:pt x="29665" y="0"/>
                  <a:pt x="66233" y="0"/>
                </a:cubicBezTo>
                <a:lnTo>
                  <a:pt x="3860918" y="0"/>
                </a:lnTo>
                <a:cubicBezTo>
                  <a:pt x="3897486" y="0"/>
                  <a:pt x="3927151" y="35401"/>
                  <a:pt x="3927151" y="78995"/>
                </a:cubicBezTo>
                <a:lnTo>
                  <a:pt x="3927151" y="1709795"/>
                </a:lnTo>
                <a:cubicBezTo>
                  <a:pt x="3927151" y="1753389"/>
                  <a:pt x="3897486" y="1787766"/>
                  <a:pt x="3860918" y="1787766"/>
                </a:cubicBezTo>
                <a:close/>
              </a:path>
            </a:pathLst>
          </a:custGeom>
          <a:solidFill>
            <a:srgbClr val="F8D6C7"/>
          </a:solidFill>
          <a:ln w="0" cap="flat">
            <a:noFill/>
            <a:prstDash val="solid"/>
            <a:miter/>
          </a:ln>
        </p:spPr>
        <p:txBody>
          <a:bodyPr rtlCol="0" anchor="ctr"/>
          <a:lstStyle/>
          <a:p>
            <a:endParaRPr lang="sv-SE" dirty="0"/>
          </a:p>
        </p:txBody>
      </p:sp>
      <p:sp>
        <p:nvSpPr>
          <p:cNvPr id="31" name="Frihandsfigur 30">
            <a:extLst>
              <a:ext uri="{FF2B5EF4-FFF2-40B4-BE49-F238E27FC236}">
                <a16:creationId xmlns:a16="http://schemas.microsoft.com/office/drawing/2014/main" id="{1F3525B7-FF69-DD6A-11D2-8420499F4595}"/>
              </a:ext>
              <a:ext uri="{C183D7F6-B498-43B3-948B-1728B52AA6E4}">
                <adec:decorative xmlns:adec="http://schemas.microsoft.com/office/drawing/2017/decorative" val="1"/>
              </a:ext>
            </a:extLst>
          </p:cNvPr>
          <p:cNvSpPr/>
          <p:nvPr/>
        </p:nvSpPr>
        <p:spPr>
          <a:xfrm>
            <a:off x="2202641" y="3574962"/>
            <a:ext cx="3785774" cy="1787767"/>
          </a:xfrm>
          <a:custGeom>
            <a:avLst/>
            <a:gdLst>
              <a:gd name="connsiteX0" fmla="*/ 3666505 w 3732749"/>
              <a:gd name="connsiteY0" fmla="*/ 1796907 h 1796906"/>
              <a:gd name="connsiteX1" fmla="*/ 66244 w 3732749"/>
              <a:gd name="connsiteY1" fmla="*/ 1796907 h 1796906"/>
              <a:gd name="connsiteX2" fmla="*/ 0 w 3732749"/>
              <a:gd name="connsiteY2" fmla="*/ 1697070 h 1796906"/>
              <a:gd name="connsiteX3" fmla="*/ 0 w 3732749"/>
              <a:gd name="connsiteY3" fmla="*/ 79399 h 1796906"/>
              <a:gd name="connsiteX4" fmla="*/ 66244 w 3732749"/>
              <a:gd name="connsiteY4" fmla="*/ 0 h 1796906"/>
              <a:gd name="connsiteX5" fmla="*/ 3666505 w 3732749"/>
              <a:gd name="connsiteY5" fmla="*/ 0 h 1796906"/>
              <a:gd name="connsiteX6" fmla="*/ 3732750 w 3732749"/>
              <a:gd name="connsiteY6" fmla="*/ 79399 h 1796906"/>
              <a:gd name="connsiteX7" fmla="*/ 3732750 w 3732749"/>
              <a:gd name="connsiteY7" fmla="*/ 1718537 h 1796906"/>
              <a:gd name="connsiteX8" fmla="*/ 3666505 w 3732749"/>
              <a:gd name="connsiteY8" fmla="*/ 1796907 h 17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2749" h="1796906">
                <a:moveTo>
                  <a:pt x="3666505" y="1796907"/>
                </a:moveTo>
                <a:lnTo>
                  <a:pt x="66244" y="1796907"/>
                </a:lnTo>
                <a:cubicBezTo>
                  <a:pt x="29670" y="1796907"/>
                  <a:pt x="0" y="1741034"/>
                  <a:pt x="0" y="1697070"/>
                </a:cubicBezTo>
                <a:lnTo>
                  <a:pt x="0" y="79399"/>
                </a:lnTo>
                <a:cubicBezTo>
                  <a:pt x="0" y="35582"/>
                  <a:pt x="29670" y="0"/>
                  <a:pt x="66244" y="0"/>
                </a:cubicBezTo>
                <a:lnTo>
                  <a:pt x="3666505" y="0"/>
                </a:lnTo>
                <a:cubicBezTo>
                  <a:pt x="3703079" y="0"/>
                  <a:pt x="3732750" y="35582"/>
                  <a:pt x="3732750" y="79399"/>
                </a:cubicBezTo>
                <a:lnTo>
                  <a:pt x="3732750" y="1718537"/>
                </a:lnTo>
                <a:cubicBezTo>
                  <a:pt x="3732750" y="1762354"/>
                  <a:pt x="3703079" y="1796907"/>
                  <a:pt x="3666505" y="1796907"/>
                </a:cubicBezTo>
                <a:close/>
              </a:path>
            </a:pathLst>
          </a:custGeom>
          <a:solidFill>
            <a:srgbClr val="E6D4DD"/>
          </a:solidFill>
          <a:ln w="0" cap="flat">
            <a:noFill/>
            <a:prstDash val="solid"/>
            <a:miter/>
          </a:ln>
        </p:spPr>
        <p:txBody>
          <a:bodyPr rtlCol="0" anchor="ctr"/>
          <a:lstStyle/>
          <a:p>
            <a:endParaRPr lang="sv-SE"/>
          </a:p>
        </p:txBody>
      </p:sp>
      <p:sp>
        <p:nvSpPr>
          <p:cNvPr id="17" name="Rubrik 1">
            <a:extLst>
              <a:ext uri="{FF2B5EF4-FFF2-40B4-BE49-F238E27FC236}">
                <a16:creationId xmlns:a16="http://schemas.microsoft.com/office/drawing/2014/main" id="{AC878972-9665-2355-6779-B9100C4FAE1D}"/>
              </a:ext>
            </a:extLst>
          </p:cNvPr>
          <p:cNvSpPr txBox="1">
            <a:spLocks/>
          </p:cNvSpPr>
          <p:nvPr/>
        </p:nvSpPr>
        <p:spPr>
          <a:xfrm>
            <a:off x="837397" y="716601"/>
            <a:ext cx="10517206" cy="516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3200" b="1" dirty="0">
                <a:solidFill>
                  <a:schemeClr val="bg1"/>
                </a:solidFill>
              </a:rPr>
              <a:t>Stärkt motståndskraft</a:t>
            </a:r>
          </a:p>
        </p:txBody>
      </p:sp>
      <p:sp>
        <p:nvSpPr>
          <p:cNvPr id="350" name="Rubrik 1">
            <a:extLst>
              <a:ext uri="{FF2B5EF4-FFF2-40B4-BE49-F238E27FC236}">
                <a16:creationId xmlns:a16="http://schemas.microsoft.com/office/drawing/2014/main" id="{CF62D270-D9E4-D7F9-5309-5E69AD057299}"/>
              </a:ext>
            </a:extLst>
          </p:cNvPr>
          <p:cNvSpPr txBox="1">
            <a:spLocks/>
          </p:cNvSpPr>
          <p:nvPr/>
        </p:nvSpPr>
        <p:spPr>
          <a:xfrm>
            <a:off x="2990762" y="1890758"/>
            <a:ext cx="6220473" cy="4270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1800" dirty="0">
                <a:solidFill>
                  <a:schemeClr val="tx1"/>
                </a:solidFill>
              </a:rPr>
              <a:t>Gemensamt för direktiven</a:t>
            </a:r>
          </a:p>
        </p:txBody>
      </p:sp>
      <p:sp>
        <p:nvSpPr>
          <p:cNvPr id="22" name="Rubrik 1">
            <a:extLst>
              <a:ext uri="{FF2B5EF4-FFF2-40B4-BE49-F238E27FC236}">
                <a16:creationId xmlns:a16="http://schemas.microsoft.com/office/drawing/2014/main" id="{7A7E524D-CA6E-D5C5-07FE-C36FB7E6510D}"/>
              </a:ext>
            </a:extLst>
          </p:cNvPr>
          <p:cNvSpPr>
            <a:spLocks noGrp="1"/>
          </p:cNvSpPr>
          <p:nvPr>
            <p:ph type="title"/>
          </p:nvPr>
        </p:nvSpPr>
        <p:spPr>
          <a:xfrm>
            <a:off x="2488494" y="3784879"/>
            <a:ext cx="3736081" cy="440250"/>
          </a:xfrm>
        </p:spPr>
        <p:txBody>
          <a:bodyPr/>
          <a:lstStyle/>
          <a:p>
            <a:pPr algn="ctr"/>
            <a:r>
              <a:rPr lang="sv-SE" sz="1400" dirty="0">
                <a:solidFill>
                  <a:schemeClr val="tx1"/>
                </a:solidFill>
              </a:rPr>
              <a:t>Ytterligare i CER-direktivet</a:t>
            </a:r>
          </a:p>
        </p:txBody>
      </p:sp>
      <p:grpSp>
        <p:nvGrpSpPr>
          <p:cNvPr id="460" name="Grupp 459">
            <a:extLst>
              <a:ext uri="{FF2B5EF4-FFF2-40B4-BE49-F238E27FC236}">
                <a16:creationId xmlns:a16="http://schemas.microsoft.com/office/drawing/2014/main" id="{225375D0-E130-1BCB-06FF-E6F5637B3F3D}"/>
              </a:ext>
              <a:ext uri="{C183D7F6-B498-43B3-948B-1728B52AA6E4}">
                <adec:decorative xmlns:adec="http://schemas.microsoft.com/office/drawing/2017/decorative" val="1"/>
              </a:ext>
            </a:extLst>
          </p:cNvPr>
          <p:cNvGrpSpPr/>
          <p:nvPr/>
        </p:nvGrpSpPr>
        <p:grpSpPr>
          <a:xfrm>
            <a:off x="2437205" y="3818702"/>
            <a:ext cx="531919" cy="532339"/>
            <a:chOff x="2437005" y="3744138"/>
            <a:chExt cx="531919" cy="532339"/>
          </a:xfrm>
        </p:grpSpPr>
        <p:sp>
          <p:nvSpPr>
            <p:cNvPr id="454" name="Ellips 453">
              <a:extLst>
                <a:ext uri="{FF2B5EF4-FFF2-40B4-BE49-F238E27FC236}">
                  <a16:creationId xmlns:a16="http://schemas.microsoft.com/office/drawing/2014/main" id="{2980B20F-B2E5-736B-39DD-A775BD7DF736}"/>
                </a:ext>
              </a:extLst>
            </p:cNvPr>
            <p:cNvSpPr/>
            <p:nvPr/>
          </p:nvSpPr>
          <p:spPr>
            <a:xfrm>
              <a:off x="2472747" y="3779950"/>
              <a:ext cx="332864" cy="332864"/>
            </a:xfrm>
            <a:prstGeom prst="ellipse">
              <a:avLst/>
            </a:prstGeom>
            <a:solidFill>
              <a:srgbClr val="B4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53" name="Bild 56" descr="Förstoringsglas med hel fyllning">
              <a:extLst>
                <a:ext uri="{FF2B5EF4-FFF2-40B4-BE49-F238E27FC236}">
                  <a16:creationId xmlns:a16="http://schemas.microsoft.com/office/drawing/2014/main" id="{890BBFDA-6456-B2E8-BCB0-D77D87C283D7}"/>
                </a:ext>
              </a:extLst>
            </p:cNvPr>
            <p:cNvSpPr/>
            <p:nvPr/>
          </p:nvSpPr>
          <p:spPr>
            <a:xfrm>
              <a:off x="2437005" y="3744138"/>
              <a:ext cx="531919" cy="532339"/>
            </a:xfrm>
            <a:custGeom>
              <a:avLst/>
              <a:gdLst>
                <a:gd name="connsiteX0" fmla="*/ 518189 w 531919"/>
                <a:gd name="connsiteY0" fmla="*/ 451478 h 532339"/>
                <a:gd name="connsiteX1" fmla="*/ 433958 w 531919"/>
                <a:gd name="connsiteY1" fmla="*/ 367247 h 532339"/>
                <a:gd name="connsiteX2" fmla="*/ 392180 w 531919"/>
                <a:gd name="connsiteY2" fmla="*/ 354444 h 532339"/>
                <a:gd name="connsiteX3" fmla="*/ 362530 w 531919"/>
                <a:gd name="connsiteY3" fmla="*/ 324795 h 532339"/>
                <a:gd name="connsiteX4" fmla="*/ 404309 w 531919"/>
                <a:gd name="connsiteY4" fmla="*/ 202154 h 532339"/>
                <a:gd name="connsiteX5" fmla="*/ 202154 w 531919"/>
                <a:gd name="connsiteY5" fmla="*/ 0 h 532339"/>
                <a:gd name="connsiteX6" fmla="*/ 0 w 531919"/>
                <a:gd name="connsiteY6" fmla="*/ 202154 h 532339"/>
                <a:gd name="connsiteX7" fmla="*/ 202154 w 531919"/>
                <a:gd name="connsiteY7" fmla="*/ 404309 h 532339"/>
                <a:gd name="connsiteX8" fmla="*/ 324795 w 531919"/>
                <a:gd name="connsiteY8" fmla="*/ 362530 h 532339"/>
                <a:gd name="connsiteX9" fmla="*/ 354444 w 531919"/>
                <a:gd name="connsiteY9" fmla="*/ 392180 h 532339"/>
                <a:gd name="connsiteX10" fmla="*/ 367247 w 531919"/>
                <a:gd name="connsiteY10" fmla="*/ 433958 h 532339"/>
                <a:gd name="connsiteX11" fmla="*/ 451478 w 531919"/>
                <a:gd name="connsiteY11" fmla="*/ 518189 h 532339"/>
                <a:gd name="connsiteX12" fmla="*/ 485171 w 531919"/>
                <a:gd name="connsiteY12" fmla="*/ 532340 h 532339"/>
                <a:gd name="connsiteX13" fmla="*/ 518863 w 531919"/>
                <a:gd name="connsiteY13" fmla="*/ 518189 h 532339"/>
                <a:gd name="connsiteX14" fmla="*/ 518189 w 531919"/>
                <a:gd name="connsiteY14" fmla="*/ 451478 h 532339"/>
                <a:gd name="connsiteX15" fmla="*/ 201481 w 531919"/>
                <a:gd name="connsiteY15" fmla="*/ 363204 h 532339"/>
                <a:gd name="connsiteX16" fmla="*/ 39757 w 531919"/>
                <a:gd name="connsiteY16" fmla="*/ 201481 h 532339"/>
                <a:gd name="connsiteX17" fmla="*/ 201481 w 531919"/>
                <a:gd name="connsiteY17" fmla="*/ 39757 h 532339"/>
                <a:gd name="connsiteX18" fmla="*/ 363204 w 531919"/>
                <a:gd name="connsiteY18" fmla="*/ 201481 h 532339"/>
                <a:gd name="connsiteX19" fmla="*/ 201481 w 531919"/>
                <a:gd name="connsiteY19" fmla="*/ 363204 h 5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919" h="532339">
                  <a:moveTo>
                    <a:pt x="518189" y="451478"/>
                  </a:moveTo>
                  <a:lnTo>
                    <a:pt x="433958" y="367247"/>
                  </a:lnTo>
                  <a:cubicBezTo>
                    <a:pt x="422503" y="355792"/>
                    <a:pt x="407004" y="351749"/>
                    <a:pt x="392180" y="354444"/>
                  </a:cubicBezTo>
                  <a:lnTo>
                    <a:pt x="362530" y="324795"/>
                  </a:lnTo>
                  <a:cubicBezTo>
                    <a:pt x="388810" y="291102"/>
                    <a:pt x="404309" y="247976"/>
                    <a:pt x="404309" y="202154"/>
                  </a:cubicBezTo>
                  <a:cubicBezTo>
                    <a:pt x="404309" y="90969"/>
                    <a:pt x="313339" y="0"/>
                    <a:pt x="202154" y="0"/>
                  </a:cubicBezTo>
                  <a:cubicBezTo>
                    <a:pt x="90969" y="0"/>
                    <a:pt x="0" y="90969"/>
                    <a:pt x="0" y="202154"/>
                  </a:cubicBezTo>
                  <a:cubicBezTo>
                    <a:pt x="0" y="313339"/>
                    <a:pt x="90969" y="404309"/>
                    <a:pt x="202154" y="404309"/>
                  </a:cubicBezTo>
                  <a:cubicBezTo>
                    <a:pt x="247976" y="404309"/>
                    <a:pt x="290428" y="388810"/>
                    <a:pt x="324795" y="362530"/>
                  </a:cubicBezTo>
                  <a:lnTo>
                    <a:pt x="354444" y="392180"/>
                  </a:lnTo>
                  <a:cubicBezTo>
                    <a:pt x="351749" y="407004"/>
                    <a:pt x="355792" y="422503"/>
                    <a:pt x="367247" y="433958"/>
                  </a:cubicBezTo>
                  <a:lnTo>
                    <a:pt x="451478" y="518189"/>
                  </a:lnTo>
                  <a:cubicBezTo>
                    <a:pt x="460912" y="527623"/>
                    <a:pt x="473041" y="532340"/>
                    <a:pt x="485171" y="532340"/>
                  </a:cubicBezTo>
                  <a:cubicBezTo>
                    <a:pt x="497300" y="532340"/>
                    <a:pt x="509429" y="527623"/>
                    <a:pt x="518863" y="518189"/>
                  </a:cubicBezTo>
                  <a:cubicBezTo>
                    <a:pt x="536383" y="499321"/>
                    <a:pt x="536383" y="469672"/>
                    <a:pt x="518189" y="451478"/>
                  </a:cubicBezTo>
                  <a:close/>
                  <a:moveTo>
                    <a:pt x="201481" y="363204"/>
                  </a:moveTo>
                  <a:cubicBezTo>
                    <a:pt x="112533" y="363204"/>
                    <a:pt x="39757" y="290428"/>
                    <a:pt x="39757" y="201481"/>
                  </a:cubicBezTo>
                  <a:cubicBezTo>
                    <a:pt x="39757" y="112533"/>
                    <a:pt x="112533" y="39757"/>
                    <a:pt x="201481" y="39757"/>
                  </a:cubicBezTo>
                  <a:cubicBezTo>
                    <a:pt x="290428" y="39757"/>
                    <a:pt x="363204" y="112533"/>
                    <a:pt x="363204" y="201481"/>
                  </a:cubicBezTo>
                  <a:cubicBezTo>
                    <a:pt x="363204" y="290428"/>
                    <a:pt x="290428" y="363204"/>
                    <a:pt x="201481" y="363204"/>
                  </a:cubicBezTo>
                  <a:close/>
                </a:path>
              </a:pathLst>
            </a:custGeom>
            <a:solidFill>
              <a:schemeClr val="accent2"/>
            </a:solidFill>
            <a:ln w="6648" cap="flat">
              <a:noFill/>
              <a:prstDash val="solid"/>
              <a:miter/>
            </a:ln>
          </p:spPr>
          <p:txBody>
            <a:bodyPr rtlCol="0" anchor="ctr"/>
            <a:lstStyle/>
            <a:p>
              <a:endParaRPr lang="sv-SE"/>
            </a:p>
          </p:txBody>
        </p:sp>
      </p:grpSp>
      <p:grpSp>
        <p:nvGrpSpPr>
          <p:cNvPr id="459" name="Grupp 458">
            <a:extLst>
              <a:ext uri="{FF2B5EF4-FFF2-40B4-BE49-F238E27FC236}">
                <a16:creationId xmlns:a16="http://schemas.microsoft.com/office/drawing/2014/main" id="{4E3B6C06-5D81-8238-28F3-E38C508D9F06}"/>
              </a:ext>
              <a:ext uri="{C183D7F6-B498-43B3-948B-1728B52AA6E4}">
                <adec:decorative xmlns:adec="http://schemas.microsoft.com/office/drawing/2017/decorative" val="1"/>
              </a:ext>
            </a:extLst>
          </p:cNvPr>
          <p:cNvGrpSpPr/>
          <p:nvPr/>
        </p:nvGrpSpPr>
        <p:grpSpPr>
          <a:xfrm>
            <a:off x="6377456" y="3820269"/>
            <a:ext cx="551038" cy="517306"/>
            <a:chOff x="6289244" y="3732257"/>
            <a:chExt cx="551038" cy="517306"/>
          </a:xfrm>
        </p:grpSpPr>
        <p:sp>
          <p:nvSpPr>
            <p:cNvPr id="455" name="Bild 55" descr="Nätverk med hel fyllning">
              <a:extLst>
                <a:ext uri="{FF2B5EF4-FFF2-40B4-BE49-F238E27FC236}">
                  <a16:creationId xmlns:a16="http://schemas.microsoft.com/office/drawing/2014/main" id="{03C21509-8297-7216-D77B-7C276AD9E0A6}"/>
                </a:ext>
              </a:extLst>
            </p:cNvPr>
            <p:cNvSpPr/>
            <p:nvPr/>
          </p:nvSpPr>
          <p:spPr>
            <a:xfrm>
              <a:off x="6289244" y="3732257"/>
              <a:ext cx="551038" cy="517306"/>
            </a:xfrm>
            <a:custGeom>
              <a:avLst/>
              <a:gdLst>
                <a:gd name="connsiteX0" fmla="*/ 546583 w 551038"/>
                <a:gd name="connsiteY0" fmla="*/ 180920 h 517306"/>
                <a:gd name="connsiteX1" fmla="*/ 469674 w 551038"/>
                <a:gd name="connsiteY1" fmla="*/ 149424 h 517306"/>
                <a:gd name="connsiteX2" fmla="*/ 433783 w 551038"/>
                <a:gd name="connsiteY2" fmla="*/ 211684 h 517306"/>
                <a:gd name="connsiteX3" fmla="*/ 339294 w 551038"/>
                <a:gd name="connsiteY3" fmla="*/ 251237 h 517306"/>
                <a:gd name="connsiteX4" fmla="*/ 290219 w 551038"/>
                <a:gd name="connsiteY4" fmla="*/ 216811 h 517306"/>
                <a:gd name="connsiteX5" fmla="*/ 290219 w 551038"/>
                <a:gd name="connsiteY5" fmla="*/ 114998 h 517306"/>
                <a:gd name="connsiteX6" fmla="*/ 334167 w 551038"/>
                <a:gd name="connsiteY6" fmla="*/ 58598 h 517306"/>
                <a:gd name="connsiteX7" fmla="*/ 275569 w 551038"/>
                <a:gd name="connsiteY7" fmla="*/ 0 h 517306"/>
                <a:gd name="connsiteX8" fmla="*/ 275569 w 551038"/>
                <a:gd name="connsiteY8" fmla="*/ 0 h 517306"/>
                <a:gd name="connsiteX9" fmla="*/ 216972 w 551038"/>
                <a:gd name="connsiteY9" fmla="*/ 58598 h 517306"/>
                <a:gd name="connsiteX10" fmla="*/ 260920 w 551038"/>
                <a:gd name="connsiteY10" fmla="*/ 114998 h 517306"/>
                <a:gd name="connsiteX11" fmla="*/ 260920 w 551038"/>
                <a:gd name="connsiteY11" fmla="*/ 216079 h 517306"/>
                <a:gd name="connsiteX12" fmla="*/ 211844 w 551038"/>
                <a:gd name="connsiteY12" fmla="*/ 250505 h 517306"/>
                <a:gd name="connsiteX13" fmla="*/ 117356 w 551038"/>
                <a:gd name="connsiteY13" fmla="*/ 210951 h 517306"/>
                <a:gd name="connsiteX14" fmla="*/ 81465 w 551038"/>
                <a:gd name="connsiteY14" fmla="*/ 148691 h 517306"/>
                <a:gd name="connsiteX15" fmla="*/ 4555 w 551038"/>
                <a:gd name="connsiteY15" fmla="*/ 180188 h 517306"/>
                <a:gd name="connsiteX16" fmla="*/ 36052 w 551038"/>
                <a:gd name="connsiteY16" fmla="*/ 257097 h 517306"/>
                <a:gd name="connsiteX17" fmla="*/ 104904 w 551038"/>
                <a:gd name="connsiteY17" fmla="*/ 238053 h 517306"/>
                <a:gd name="connsiteX18" fmla="*/ 201590 w 551038"/>
                <a:gd name="connsiteY18" fmla="*/ 277606 h 517306"/>
                <a:gd name="connsiteX19" fmla="*/ 200857 w 551038"/>
                <a:gd name="connsiteY19" fmla="*/ 287128 h 517306"/>
                <a:gd name="connsiteX20" fmla="*/ 215507 w 551038"/>
                <a:gd name="connsiteY20" fmla="*/ 331076 h 517306"/>
                <a:gd name="connsiteX21" fmla="*/ 139330 w 551038"/>
                <a:gd name="connsiteY21" fmla="*/ 407986 h 517306"/>
                <a:gd name="connsiteX22" fmla="*/ 68280 w 551038"/>
                <a:gd name="connsiteY22" fmla="*/ 416775 h 517306"/>
                <a:gd name="connsiteX23" fmla="*/ 68280 w 551038"/>
                <a:gd name="connsiteY23" fmla="*/ 499544 h 517306"/>
                <a:gd name="connsiteX24" fmla="*/ 151049 w 551038"/>
                <a:gd name="connsiteY24" fmla="*/ 499544 h 517306"/>
                <a:gd name="connsiteX25" fmla="*/ 159839 w 551038"/>
                <a:gd name="connsiteY25" fmla="*/ 428495 h 517306"/>
                <a:gd name="connsiteX26" fmla="*/ 237481 w 551038"/>
                <a:gd name="connsiteY26" fmla="*/ 350853 h 517306"/>
                <a:gd name="connsiteX27" fmla="*/ 274104 w 551038"/>
                <a:gd name="connsiteY27" fmla="*/ 361108 h 517306"/>
                <a:gd name="connsiteX28" fmla="*/ 275569 w 551038"/>
                <a:gd name="connsiteY28" fmla="*/ 361108 h 517306"/>
                <a:gd name="connsiteX29" fmla="*/ 277034 w 551038"/>
                <a:gd name="connsiteY29" fmla="*/ 361108 h 517306"/>
                <a:gd name="connsiteX30" fmla="*/ 313658 w 551038"/>
                <a:gd name="connsiteY30" fmla="*/ 350853 h 517306"/>
                <a:gd name="connsiteX31" fmla="*/ 391299 w 551038"/>
                <a:gd name="connsiteY31" fmla="*/ 428495 h 517306"/>
                <a:gd name="connsiteX32" fmla="*/ 400089 w 551038"/>
                <a:gd name="connsiteY32" fmla="*/ 500277 h 517306"/>
                <a:gd name="connsiteX33" fmla="*/ 482858 w 551038"/>
                <a:gd name="connsiteY33" fmla="*/ 500277 h 517306"/>
                <a:gd name="connsiteX34" fmla="*/ 482858 w 551038"/>
                <a:gd name="connsiteY34" fmla="*/ 417508 h 517306"/>
                <a:gd name="connsiteX35" fmla="*/ 411809 w 551038"/>
                <a:gd name="connsiteY35" fmla="*/ 408718 h 517306"/>
                <a:gd name="connsiteX36" fmla="*/ 335632 w 551038"/>
                <a:gd name="connsiteY36" fmla="*/ 331809 h 517306"/>
                <a:gd name="connsiteX37" fmla="*/ 350281 w 551038"/>
                <a:gd name="connsiteY37" fmla="*/ 287861 h 517306"/>
                <a:gd name="connsiteX38" fmla="*/ 349549 w 551038"/>
                <a:gd name="connsiteY38" fmla="*/ 278339 h 517306"/>
                <a:gd name="connsiteX39" fmla="*/ 446235 w 551038"/>
                <a:gd name="connsiteY39" fmla="*/ 238785 h 517306"/>
                <a:gd name="connsiteX40" fmla="*/ 515087 w 551038"/>
                <a:gd name="connsiteY40" fmla="*/ 257829 h 517306"/>
                <a:gd name="connsiteX41" fmla="*/ 546583 w 551038"/>
                <a:gd name="connsiteY41" fmla="*/ 180920 h 5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1038" h="517306">
                  <a:moveTo>
                    <a:pt x="546583" y="180920"/>
                  </a:moveTo>
                  <a:cubicBezTo>
                    <a:pt x="534131" y="150889"/>
                    <a:pt x="499705" y="136972"/>
                    <a:pt x="469674" y="149424"/>
                  </a:cubicBezTo>
                  <a:cubicBezTo>
                    <a:pt x="444770" y="159678"/>
                    <a:pt x="430120" y="186047"/>
                    <a:pt x="433783" y="211684"/>
                  </a:cubicBezTo>
                  <a:lnTo>
                    <a:pt x="339294" y="251237"/>
                  </a:lnTo>
                  <a:cubicBezTo>
                    <a:pt x="329039" y="233658"/>
                    <a:pt x="310728" y="220473"/>
                    <a:pt x="290219" y="216811"/>
                  </a:cubicBezTo>
                  <a:lnTo>
                    <a:pt x="290219" y="114998"/>
                  </a:lnTo>
                  <a:cubicBezTo>
                    <a:pt x="315123" y="108406"/>
                    <a:pt x="334167" y="85699"/>
                    <a:pt x="334167" y="58598"/>
                  </a:cubicBezTo>
                  <a:cubicBezTo>
                    <a:pt x="334167" y="26369"/>
                    <a:pt x="307798" y="0"/>
                    <a:pt x="275569" y="0"/>
                  </a:cubicBezTo>
                  <a:lnTo>
                    <a:pt x="275569" y="0"/>
                  </a:lnTo>
                  <a:cubicBezTo>
                    <a:pt x="243340" y="0"/>
                    <a:pt x="216972" y="26369"/>
                    <a:pt x="216972" y="58598"/>
                  </a:cubicBezTo>
                  <a:cubicBezTo>
                    <a:pt x="216972" y="85699"/>
                    <a:pt x="236016" y="108406"/>
                    <a:pt x="260920" y="114998"/>
                  </a:cubicBezTo>
                  <a:lnTo>
                    <a:pt x="260920" y="216079"/>
                  </a:lnTo>
                  <a:cubicBezTo>
                    <a:pt x="239678" y="219741"/>
                    <a:pt x="222099" y="232925"/>
                    <a:pt x="211844" y="250505"/>
                  </a:cubicBezTo>
                  <a:lnTo>
                    <a:pt x="117356" y="210951"/>
                  </a:lnTo>
                  <a:cubicBezTo>
                    <a:pt x="121018" y="185315"/>
                    <a:pt x="107101" y="158946"/>
                    <a:pt x="81465" y="148691"/>
                  </a:cubicBezTo>
                  <a:cubicBezTo>
                    <a:pt x="51433" y="136239"/>
                    <a:pt x="17007" y="150156"/>
                    <a:pt x="4555" y="180188"/>
                  </a:cubicBezTo>
                  <a:cubicBezTo>
                    <a:pt x="-7897" y="210219"/>
                    <a:pt x="6020" y="244645"/>
                    <a:pt x="36052" y="257097"/>
                  </a:cubicBezTo>
                  <a:cubicBezTo>
                    <a:pt x="60955" y="267351"/>
                    <a:pt x="89522" y="259294"/>
                    <a:pt x="104904" y="238053"/>
                  </a:cubicBezTo>
                  <a:lnTo>
                    <a:pt x="201590" y="277606"/>
                  </a:lnTo>
                  <a:cubicBezTo>
                    <a:pt x="200857" y="280536"/>
                    <a:pt x="200857" y="284198"/>
                    <a:pt x="200857" y="287128"/>
                  </a:cubicBezTo>
                  <a:cubicBezTo>
                    <a:pt x="200857" y="303242"/>
                    <a:pt x="205985" y="318624"/>
                    <a:pt x="215507" y="331076"/>
                  </a:cubicBezTo>
                  <a:lnTo>
                    <a:pt x="139330" y="407986"/>
                  </a:lnTo>
                  <a:cubicBezTo>
                    <a:pt x="116623" y="394801"/>
                    <a:pt x="87324" y="397731"/>
                    <a:pt x="68280" y="416775"/>
                  </a:cubicBezTo>
                  <a:cubicBezTo>
                    <a:pt x="45574" y="439482"/>
                    <a:pt x="45574" y="476838"/>
                    <a:pt x="68280" y="499544"/>
                  </a:cubicBezTo>
                  <a:cubicBezTo>
                    <a:pt x="90987" y="522251"/>
                    <a:pt x="128343" y="522251"/>
                    <a:pt x="151049" y="499544"/>
                  </a:cubicBezTo>
                  <a:cubicBezTo>
                    <a:pt x="170093" y="480500"/>
                    <a:pt x="173023" y="451201"/>
                    <a:pt x="159839" y="428495"/>
                  </a:cubicBezTo>
                  <a:lnTo>
                    <a:pt x="237481" y="350853"/>
                  </a:lnTo>
                  <a:cubicBezTo>
                    <a:pt x="248468" y="357445"/>
                    <a:pt x="260920" y="361108"/>
                    <a:pt x="274104" y="361108"/>
                  </a:cubicBezTo>
                  <a:cubicBezTo>
                    <a:pt x="274837" y="361108"/>
                    <a:pt x="274837" y="361108"/>
                    <a:pt x="275569" y="361108"/>
                  </a:cubicBezTo>
                  <a:cubicBezTo>
                    <a:pt x="276302" y="361108"/>
                    <a:pt x="276302" y="361108"/>
                    <a:pt x="277034" y="361108"/>
                  </a:cubicBezTo>
                  <a:cubicBezTo>
                    <a:pt x="290219" y="361108"/>
                    <a:pt x="302671" y="357445"/>
                    <a:pt x="313658" y="350853"/>
                  </a:cubicBezTo>
                  <a:lnTo>
                    <a:pt x="391299" y="428495"/>
                  </a:lnTo>
                  <a:cubicBezTo>
                    <a:pt x="378115" y="451201"/>
                    <a:pt x="381045" y="480500"/>
                    <a:pt x="400089" y="500277"/>
                  </a:cubicBezTo>
                  <a:cubicBezTo>
                    <a:pt x="422796" y="522983"/>
                    <a:pt x="460152" y="522983"/>
                    <a:pt x="482858" y="500277"/>
                  </a:cubicBezTo>
                  <a:cubicBezTo>
                    <a:pt x="505565" y="477570"/>
                    <a:pt x="505565" y="440214"/>
                    <a:pt x="482858" y="417508"/>
                  </a:cubicBezTo>
                  <a:cubicBezTo>
                    <a:pt x="463814" y="398464"/>
                    <a:pt x="434515" y="395534"/>
                    <a:pt x="411809" y="408718"/>
                  </a:cubicBezTo>
                  <a:lnTo>
                    <a:pt x="335632" y="331809"/>
                  </a:lnTo>
                  <a:cubicBezTo>
                    <a:pt x="345154" y="319357"/>
                    <a:pt x="350281" y="304707"/>
                    <a:pt x="350281" y="287861"/>
                  </a:cubicBezTo>
                  <a:cubicBezTo>
                    <a:pt x="350281" y="284931"/>
                    <a:pt x="350281" y="281268"/>
                    <a:pt x="349549" y="278339"/>
                  </a:cubicBezTo>
                  <a:lnTo>
                    <a:pt x="446235" y="238785"/>
                  </a:lnTo>
                  <a:cubicBezTo>
                    <a:pt x="461616" y="259294"/>
                    <a:pt x="490183" y="268084"/>
                    <a:pt x="515087" y="257829"/>
                  </a:cubicBezTo>
                  <a:cubicBezTo>
                    <a:pt x="544386" y="244645"/>
                    <a:pt x="559035" y="210951"/>
                    <a:pt x="546583" y="180920"/>
                  </a:cubicBezTo>
                  <a:close/>
                </a:path>
              </a:pathLst>
            </a:custGeom>
            <a:solidFill>
              <a:schemeClr val="accent1"/>
            </a:solidFill>
            <a:ln w="7243" cap="flat">
              <a:noFill/>
              <a:prstDash val="solid"/>
              <a:miter/>
            </a:ln>
          </p:spPr>
          <p:txBody>
            <a:bodyPr rtlCol="0" anchor="ctr"/>
            <a:lstStyle/>
            <a:p>
              <a:endParaRPr lang="sv-SE"/>
            </a:p>
          </p:txBody>
        </p:sp>
        <p:sp>
          <p:nvSpPr>
            <p:cNvPr id="458" name="Ellips 457">
              <a:extLst>
                <a:ext uri="{FF2B5EF4-FFF2-40B4-BE49-F238E27FC236}">
                  <a16:creationId xmlns:a16="http://schemas.microsoft.com/office/drawing/2014/main" id="{4C2666E3-8C9F-AF58-C104-4BBAC75B221B}"/>
                </a:ext>
              </a:extLst>
            </p:cNvPr>
            <p:cNvSpPr/>
            <p:nvPr/>
          </p:nvSpPr>
          <p:spPr>
            <a:xfrm>
              <a:off x="6489699" y="3946381"/>
              <a:ext cx="151200" cy="151200"/>
            </a:xfrm>
            <a:prstGeom prst="ellipse">
              <a:avLst/>
            </a:pr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23" name="Rubrik 3">
            <a:extLst>
              <a:ext uri="{FF2B5EF4-FFF2-40B4-BE49-F238E27FC236}">
                <a16:creationId xmlns:a16="http://schemas.microsoft.com/office/drawing/2014/main" id="{FB843C5B-42E0-04CA-4AB8-7931B50882CD}"/>
              </a:ext>
            </a:extLst>
          </p:cNvPr>
          <p:cNvSpPr txBox="1">
            <a:spLocks/>
          </p:cNvSpPr>
          <p:nvPr/>
        </p:nvSpPr>
        <p:spPr>
          <a:xfrm>
            <a:off x="6180880" y="3778155"/>
            <a:ext cx="3929809" cy="4272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1400" dirty="0">
                <a:solidFill>
                  <a:schemeClr val="tx1"/>
                </a:solidFill>
              </a:rPr>
              <a:t>Särskilt i NIS2-direktivet</a:t>
            </a:r>
          </a:p>
        </p:txBody>
      </p:sp>
      <p:grpSp>
        <p:nvGrpSpPr>
          <p:cNvPr id="44" name="Grupp 43">
            <a:extLst>
              <a:ext uri="{FF2B5EF4-FFF2-40B4-BE49-F238E27FC236}">
                <a16:creationId xmlns:a16="http://schemas.microsoft.com/office/drawing/2014/main" id="{C3AFFF22-08A9-B7E9-5B8E-FC2C5F4609E1}"/>
              </a:ext>
              <a:ext uri="{C183D7F6-B498-43B3-948B-1728B52AA6E4}">
                <adec:decorative xmlns:adec="http://schemas.microsoft.com/office/drawing/2017/decorative" val="1"/>
              </a:ext>
            </a:extLst>
          </p:cNvPr>
          <p:cNvGrpSpPr/>
          <p:nvPr/>
        </p:nvGrpSpPr>
        <p:grpSpPr>
          <a:xfrm>
            <a:off x="2475911" y="1833802"/>
            <a:ext cx="509529" cy="607466"/>
            <a:chOff x="2421319" y="1847450"/>
            <a:chExt cx="509529" cy="607466"/>
          </a:xfrm>
        </p:grpSpPr>
        <p:sp>
          <p:nvSpPr>
            <p:cNvPr id="45" name="Frihandsfigur 44">
              <a:extLst>
                <a:ext uri="{FF2B5EF4-FFF2-40B4-BE49-F238E27FC236}">
                  <a16:creationId xmlns:a16="http://schemas.microsoft.com/office/drawing/2014/main" id="{8CDA1566-01D2-F97C-F865-E6D108F35220}"/>
                </a:ext>
              </a:extLst>
            </p:cNvPr>
            <p:cNvSpPr/>
            <p:nvPr/>
          </p:nvSpPr>
          <p:spPr>
            <a:xfrm>
              <a:off x="2421319" y="1847450"/>
              <a:ext cx="509529" cy="607466"/>
            </a:xfrm>
            <a:custGeom>
              <a:avLst/>
              <a:gdLst>
                <a:gd name="connsiteX0" fmla="*/ 483593 w 509529"/>
                <a:gd name="connsiteY0" fmla="*/ 111307 h 607466"/>
                <a:gd name="connsiteX1" fmla="*/ 276053 w 509529"/>
                <a:gd name="connsiteY1" fmla="*/ 9750 h 607466"/>
                <a:gd name="connsiteX2" fmla="*/ 236396 w 509529"/>
                <a:gd name="connsiteY2" fmla="*/ 6829 h 607466"/>
                <a:gd name="connsiteX3" fmla="*/ 233476 w 509529"/>
                <a:gd name="connsiteY3" fmla="*/ 9750 h 607466"/>
                <a:gd name="connsiteX4" fmla="*/ 25936 w 509529"/>
                <a:gd name="connsiteY4" fmla="*/ 111307 h 607466"/>
                <a:gd name="connsiteX5" fmla="*/ 1 w 509529"/>
                <a:gd name="connsiteY5" fmla="*/ 140003 h 607466"/>
                <a:gd name="connsiteX6" fmla="*/ 1 w 509529"/>
                <a:gd name="connsiteY6" fmla="*/ 212400 h 607466"/>
                <a:gd name="connsiteX7" fmla="*/ 239093 w 509529"/>
                <a:gd name="connsiteY7" fmla="*/ 602865 h 607466"/>
                <a:gd name="connsiteX8" fmla="*/ 270436 w 509529"/>
                <a:gd name="connsiteY8" fmla="*/ 602865 h 607466"/>
                <a:gd name="connsiteX9" fmla="*/ 509528 w 509529"/>
                <a:gd name="connsiteY9" fmla="*/ 212400 h 607466"/>
                <a:gd name="connsiteX10" fmla="*/ 509528 w 509529"/>
                <a:gd name="connsiteY10" fmla="*/ 140003 h 607466"/>
                <a:gd name="connsiteX11" fmla="*/ 483593 w 509529"/>
                <a:gd name="connsiteY11" fmla="*/ 111307 h 607466"/>
                <a:gd name="connsiteX12" fmla="*/ 460778 w 509529"/>
                <a:gd name="connsiteY12" fmla="*/ 212400 h 607466"/>
                <a:gd name="connsiteX13" fmla="*/ 261173 w 509529"/>
                <a:gd name="connsiteY13" fmla="*/ 550470 h 607466"/>
                <a:gd name="connsiteX14" fmla="*/ 254768 w 509529"/>
                <a:gd name="connsiteY14" fmla="*/ 554903 h 607466"/>
                <a:gd name="connsiteX15" fmla="*/ 248371 w 509529"/>
                <a:gd name="connsiteY15" fmla="*/ 550470 h 607466"/>
                <a:gd name="connsiteX16" fmla="*/ 48743 w 509529"/>
                <a:gd name="connsiteY16" fmla="*/ 212400 h 607466"/>
                <a:gd name="connsiteX17" fmla="*/ 48743 w 509529"/>
                <a:gd name="connsiteY17" fmla="*/ 158018 h 607466"/>
                <a:gd name="connsiteX18" fmla="*/ 58223 w 509529"/>
                <a:gd name="connsiteY18" fmla="*/ 156518 h 607466"/>
                <a:gd name="connsiteX19" fmla="*/ 247141 w 509529"/>
                <a:gd name="connsiteY19" fmla="*/ 65018 h 607466"/>
                <a:gd name="connsiteX20" fmla="*/ 254761 w 509529"/>
                <a:gd name="connsiteY20" fmla="*/ 57997 h 607466"/>
                <a:gd name="connsiteX21" fmla="*/ 262388 w 509529"/>
                <a:gd name="connsiteY21" fmla="*/ 65018 h 607466"/>
                <a:gd name="connsiteX22" fmla="*/ 451298 w 509529"/>
                <a:gd name="connsiteY22" fmla="*/ 156518 h 607466"/>
                <a:gd name="connsiteX23" fmla="*/ 460778 w 509529"/>
                <a:gd name="connsiteY23" fmla="*/ 158018 h 6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529" h="607466">
                  <a:moveTo>
                    <a:pt x="483593" y="111307"/>
                  </a:moveTo>
                  <a:cubicBezTo>
                    <a:pt x="404045" y="104971"/>
                    <a:pt x="329869" y="68674"/>
                    <a:pt x="276053" y="9750"/>
                  </a:cubicBezTo>
                  <a:cubicBezTo>
                    <a:pt x="265909" y="-2007"/>
                    <a:pt x="248154" y="-3315"/>
                    <a:pt x="236396" y="6829"/>
                  </a:cubicBezTo>
                  <a:cubicBezTo>
                    <a:pt x="235352" y="7730"/>
                    <a:pt x="234377" y="8706"/>
                    <a:pt x="233476" y="9750"/>
                  </a:cubicBezTo>
                  <a:cubicBezTo>
                    <a:pt x="179660" y="68674"/>
                    <a:pt x="105484" y="104971"/>
                    <a:pt x="25936" y="111307"/>
                  </a:cubicBezTo>
                  <a:cubicBezTo>
                    <a:pt x="11154" y="112693"/>
                    <a:pt x="-111" y="125156"/>
                    <a:pt x="1" y="140003"/>
                  </a:cubicBezTo>
                  <a:lnTo>
                    <a:pt x="1" y="212400"/>
                  </a:lnTo>
                  <a:cubicBezTo>
                    <a:pt x="1" y="369795"/>
                    <a:pt x="100103" y="513773"/>
                    <a:pt x="239093" y="602865"/>
                  </a:cubicBezTo>
                  <a:cubicBezTo>
                    <a:pt x="248640" y="609000"/>
                    <a:pt x="260889" y="609000"/>
                    <a:pt x="270436" y="602865"/>
                  </a:cubicBezTo>
                  <a:cubicBezTo>
                    <a:pt x="409426" y="513750"/>
                    <a:pt x="509528" y="369795"/>
                    <a:pt x="509528" y="212400"/>
                  </a:cubicBezTo>
                  <a:lnTo>
                    <a:pt x="509528" y="140003"/>
                  </a:lnTo>
                  <a:cubicBezTo>
                    <a:pt x="509640" y="125156"/>
                    <a:pt x="498375" y="112693"/>
                    <a:pt x="483593" y="111307"/>
                  </a:cubicBezTo>
                  <a:close/>
                  <a:moveTo>
                    <a:pt x="460778" y="212400"/>
                  </a:moveTo>
                  <a:cubicBezTo>
                    <a:pt x="460778" y="337650"/>
                    <a:pt x="386161" y="464002"/>
                    <a:pt x="261173" y="550470"/>
                  </a:cubicBezTo>
                  <a:lnTo>
                    <a:pt x="254768" y="554903"/>
                  </a:lnTo>
                  <a:lnTo>
                    <a:pt x="248371" y="550470"/>
                  </a:lnTo>
                  <a:cubicBezTo>
                    <a:pt x="123376" y="463995"/>
                    <a:pt x="48743" y="337613"/>
                    <a:pt x="48743" y="212400"/>
                  </a:cubicBezTo>
                  <a:lnTo>
                    <a:pt x="48743" y="158018"/>
                  </a:lnTo>
                  <a:lnTo>
                    <a:pt x="58223" y="156518"/>
                  </a:lnTo>
                  <a:cubicBezTo>
                    <a:pt x="128852" y="145349"/>
                    <a:pt x="194590" y="113510"/>
                    <a:pt x="247141" y="65018"/>
                  </a:cubicBezTo>
                  <a:lnTo>
                    <a:pt x="254761" y="57997"/>
                  </a:lnTo>
                  <a:lnTo>
                    <a:pt x="262388" y="65018"/>
                  </a:lnTo>
                  <a:cubicBezTo>
                    <a:pt x="314937" y="113510"/>
                    <a:pt x="380672" y="145349"/>
                    <a:pt x="451298" y="156518"/>
                  </a:cubicBezTo>
                  <a:lnTo>
                    <a:pt x="460778" y="158018"/>
                  </a:lnTo>
                  <a:close/>
                </a:path>
              </a:pathLst>
            </a:custGeom>
            <a:solidFill>
              <a:srgbClr val="4A4944"/>
            </a:solidFill>
            <a:ln w="7441" cap="flat">
              <a:noFill/>
              <a:prstDash val="solid"/>
              <a:miter/>
            </a:ln>
          </p:spPr>
          <p:txBody>
            <a:bodyPr rtlCol="0" anchor="ctr"/>
            <a:lstStyle/>
            <a:p>
              <a:endParaRPr lang="sv-SE"/>
            </a:p>
          </p:txBody>
        </p:sp>
        <p:sp>
          <p:nvSpPr>
            <p:cNvPr id="46" name="Frihandsfigur 45">
              <a:extLst>
                <a:ext uri="{FF2B5EF4-FFF2-40B4-BE49-F238E27FC236}">
                  <a16:creationId xmlns:a16="http://schemas.microsoft.com/office/drawing/2014/main" id="{9D8FF661-8FD4-6A54-608A-5144FAEBAAB2}"/>
                </a:ext>
              </a:extLst>
            </p:cNvPr>
            <p:cNvSpPr/>
            <p:nvPr/>
          </p:nvSpPr>
          <p:spPr>
            <a:xfrm>
              <a:off x="2492562" y="1935860"/>
              <a:ext cx="367034" cy="439065"/>
            </a:xfrm>
            <a:custGeom>
              <a:avLst/>
              <a:gdLst>
                <a:gd name="connsiteX0" fmla="*/ 183518 w 367034"/>
                <a:gd name="connsiteY0" fmla="*/ 0 h 439065"/>
                <a:gd name="connsiteX1" fmla="*/ 0 w 367034"/>
                <a:gd name="connsiteY1" fmla="*/ 88680 h 439065"/>
                <a:gd name="connsiteX2" fmla="*/ 0 w 367034"/>
                <a:gd name="connsiteY2" fmla="*/ 123990 h 439065"/>
                <a:gd name="connsiteX3" fmla="*/ 183525 w 367034"/>
                <a:gd name="connsiteY3" fmla="*/ 439065 h 439065"/>
                <a:gd name="connsiteX4" fmla="*/ 367035 w 367034"/>
                <a:gd name="connsiteY4" fmla="*/ 123990 h 439065"/>
                <a:gd name="connsiteX5" fmla="*/ 367035 w 367034"/>
                <a:gd name="connsiteY5" fmla="*/ 88680 h 439065"/>
                <a:gd name="connsiteX6" fmla="*/ 183518 w 367034"/>
                <a:gd name="connsiteY6" fmla="*/ 0 h 439065"/>
                <a:gd name="connsiteX7" fmla="*/ 164258 w 367034"/>
                <a:gd name="connsiteY7" fmla="*/ 292838 h 439065"/>
                <a:gd name="connsiteX8" fmla="*/ 88418 w 367034"/>
                <a:gd name="connsiteY8" fmla="*/ 216990 h 439065"/>
                <a:gd name="connsiteX9" fmla="*/ 114188 w 367034"/>
                <a:gd name="connsiteY9" fmla="*/ 191220 h 439065"/>
                <a:gd name="connsiteX10" fmla="*/ 164258 w 367034"/>
                <a:gd name="connsiteY10" fmla="*/ 241290 h 439065"/>
                <a:gd name="connsiteX11" fmla="*/ 266798 w 367034"/>
                <a:gd name="connsiteY11" fmla="*/ 138750 h 439065"/>
                <a:gd name="connsiteX12" fmla="*/ 292568 w 367034"/>
                <a:gd name="connsiteY12" fmla="*/ 164527 h 4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034" h="439065">
                  <a:moveTo>
                    <a:pt x="183518" y="0"/>
                  </a:moveTo>
                  <a:cubicBezTo>
                    <a:pt x="131444" y="45542"/>
                    <a:pt x="68041" y="76181"/>
                    <a:pt x="0" y="88680"/>
                  </a:cubicBezTo>
                  <a:lnTo>
                    <a:pt x="0" y="123990"/>
                  </a:lnTo>
                  <a:cubicBezTo>
                    <a:pt x="0" y="239693"/>
                    <a:pt x="68453" y="356963"/>
                    <a:pt x="183525" y="439065"/>
                  </a:cubicBezTo>
                  <a:cubicBezTo>
                    <a:pt x="298583" y="356978"/>
                    <a:pt x="367035" y="239700"/>
                    <a:pt x="367035" y="123990"/>
                  </a:cubicBezTo>
                  <a:lnTo>
                    <a:pt x="367035" y="88680"/>
                  </a:lnTo>
                  <a:cubicBezTo>
                    <a:pt x="298994" y="76181"/>
                    <a:pt x="235591" y="45542"/>
                    <a:pt x="183518" y="0"/>
                  </a:cubicBezTo>
                  <a:close/>
                  <a:moveTo>
                    <a:pt x="164258" y="292838"/>
                  </a:moveTo>
                  <a:lnTo>
                    <a:pt x="88418" y="216990"/>
                  </a:lnTo>
                  <a:lnTo>
                    <a:pt x="114188" y="191220"/>
                  </a:lnTo>
                  <a:lnTo>
                    <a:pt x="164258" y="241290"/>
                  </a:lnTo>
                  <a:lnTo>
                    <a:pt x="266798" y="138750"/>
                  </a:lnTo>
                  <a:lnTo>
                    <a:pt x="292568" y="164527"/>
                  </a:lnTo>
                  <a:close/>
                </a:path>
              </a:pathLst>
            </a:custGeom>
            <a:solidFill>
              <a:srgbClr val="8C8B85"/>
            </a:solidFill>
            <a:ln w="7441" cap="flat">
              <a:noFill/>
              <a:prstDash val="solid"/>
              <a:miter/>
            </a:ln>
          </p:spPr>
          <p:txBody>
            <a:bodyPr rtlCol="0" anchor="ctr"/>
            <a:lstStyle/>
            <a:p>
              <a:endParaRPr lang="sv-SE"/>
            </a:p>
          </p:txBody>
        </p:sp>
      </p:grpSp>
    </p:spTree>
    <p:extLst>
      <p:ext uri="{BB962C8B-B14F-4D97-AF65-F5344CB8AC3E}">
        <p14:creationId xmlns:p14="http://schemas.microsoft.com/office/powerpoint/2010/main" val="362213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28185-0007-C5AA-9244-0F13083D28C0}"/>
            </a:ext>
          </a:extLst>
        </p:cNvPr>
        <p:cNvGrpSpPr/>
        <p:nvPr/>
      </p:nvGrpSpPr>
      <p:grpSpPr>
        <a:xfrm>
          <a:off x="0" y="0"/>
          <a:ext cx="0" cy="0"/>
          <a:chOff x="0" y="0"/>
          <a:chExt cx="0" cy="0"/>
        </a:xfrm>
      </p:grpSpPr>
      <p:sp>
        <p:nvSpPr>
          <p:cNvPr id="779" name="Frihandsfigur 778">
            <a:extLst>
              <a:ext uri="{FF2B5EF4-FFF2-40B4-BE49-F238E27FC236}">
                <a16:creationId xmlns:a16="http://schemas.microsoft.com/office/drawing/2014/main" id="{19A0C15E-5A2C-ABE2-869D-C7EA2CDBEA27}"/>
              </a:ext>
              <a:ext uri="{C183D7F6-B498-43B3-948B-1728B52AA6E4}">
                <adec:decorative xmlns:adec="http://schemas.microsoft.com/office/drawing/2017/decorative" val="1"/>
              </a:ext>
            </a:extLst>
          </p:cNvPr>
          <p:cNvSpPr/>
          <p:nvPr/>
        </p:nvSpPr>
        <p:spPr>
          <a:xfrm>
            <a:off x="7043883" y="7731432"/>
            <a:ext cx="9408498" cy="4283050"/>
          </a:xfrm>
          <a:custGeom>
            <a:avLst/>
            <a:gdLst>
              <a:gd name="connsiteX0" fmla="*/ 9249819 w 9408498"/>
              <a:gd name="connsiteY0" fmla="*/ 4283051 h 4283050"/>
              <a:gd name="connsiteX1" fmla="*/ 158679 w 9408498"/>
              <a:gd name="connsiteY1" fmla="*/ 4283051 h 4283050"/>
              <a:gd name="connsiteX2" fmla="*/ 0 w 9408498"/>
              <a:gd name="connsiteY2" fmla="*/ 4045084 h 4283050"/>
              <a:gd name="connsiteX3" fmla="*/ 0 w 9408498"/>
              <a:gd name="connsiteY3" fmla="*/ 189252 h 4283050"/>
              <a:gd name="connsiteX4" fmla="*/ 158679 w 9408498"/>
              <a:gd name="connsiteY4" fmla="*/ 0 h 4283050"/>
              <a:gd name="connsiteX5" fmla="*/ 9249819 w 9408498"/>
              <a:gd name="connsiteY5" fmla="*/ 0 h 4283050"/>
              <a:gd name="connsiteX6" fmla="*/ 9408498 w 9408498"/>
              <a:gd name="connsiteY6" fmla="*/ 189252 h 4283050"/>
              <a:gd name="connsiteX7" fmla="*/ 9408498 w 9408498"/>
              <a:gd name="connsiteY7" fmla="*/ 4096252 h 4283050"/>
              <a:gd name="connsiteX8" fmla="*/ 9249819 w 9408498"/>
              <a:gd name="connsiteY8" fmla="*/ 4283051 h 428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498" h="4283050">
                <a:moveTo>
                  <a:pt x="9249819" y="4283051"/>
                </a:moveTo>
                <a:lnTo>
                  <a:pt x="158679" y="4283051"/>
                </a:lnTo>
                <a:cubicBezTo>
                  <a:pt x="71071" y="4283051"/>
                  <a:pt x="0" y="4149874"/>
                  <a:pt x="0" y="4045084"/>
                </a:cubicBezTo>
                <a:lnTo>
                  <a:pt x="0" y="189252"/>
                </a:lnTo>
                <a:cubicBezTo>
                  <a:pt x="0" y="84813"/>
                  <a:pt x="71071" y="0"/>
                  <a:pt x="158679" y="0"/>
                </a:cubicBezTo>
                <a:lnTo>
                  <a:pt x="9249819" y="0"/>
                </a:lnTo>
                <a:cubicBezTo>
                  <a:pt x="9337428" y="0"/>
                  <a:pt x="9408498" y="84813"/>
                  <a:pt x="9408498" y="189252"/>
                </a:cubicBezTo>
                <a:lnTo>
                  <a:pt x="9408498" y="4096252"/>
                </a:lnTo>
                <a:cubicBezTo>
                  <a:pt x="9408498" y="4200691"/>
                  <a:pt x="9337428" y="4283051"/>
                  <a:pt x="9249819" y="4283051"/>
                </a:cubicBezTo>
                <a:close/>
              </a:path>
            </a:pathLst>
          </a:custGeom>
          <a:solidFill>
            <a:srgbClr val="F5CCCC"/>
          </a:solidFill>
          <a:ln w="0" cap="flat">
            <a:noFill/>
            <a:prstDash val="solid"/>
            <a:miter/>
          </a:ln>
        </p:spPr>
        <p:txBody>
          <a:bodyPr rtlCol="0" anchor="ctr"/>
          <a:lstStyle/>
          <a:p>
            <a:endParaRPr lang="sv-SE"/>
          </a:p>
        </p:txBody>
      </p:sp>
      <p:sp>
        <p:nvSpPr>
          <p:cNvPr id="7" name="Frihandsfigur 6">
            <a:extLst>
              <a:ext uri="{FF2B5EF4-FFF2-40B4-BE49-F238E27FC236}">
                <a16:creationId xmlns:a16="http://schemas.microsoft.com/office/drawing/2014/main" id="{86120788-ED27-AD16-4035-BF75F4AED5E7}"/>
              </a:ext>
              <a:ext uri="{C183D7F6-B498-43B3-948B-1728B52AA6E4}">
                <adec:decorative xmlns:adec="http://schemas.microsoft.com/office/drawing/2017/decorative" val="1"/>
              </a:ext>
            </a:extLst>
          </p:cNvPr>
          <p:cNvSpPr/>
          <p:nvPr/>
        </p:nvSpPr>
        <p:spPr>
          <a:xfrm>
            <a:off x="-2124637" y="143316"/>
            <a:ext cx="18573346" cy="7264468"/>
          </a:xfrm>
          <a:custGeom>
            <a:avLst/>
            <a:gdLst>
              <a:gd name="connsiteX0" fmla="*/ 18416866 w 18573346"/>
              <a:gd name="connsiteY0" fmla="*/ 7264468 h 7264468"/>
              <a:gd name="connsiteX1" fmla="*/ 156481 w 18573346"/>
              <a:gd name="connsiteY1" fmla="*/ 7264468 h 7264468"/>
              <a:gd name="connsiteX2" fmla="*/ 0 w 18573346"/>
              <a:gd name="connsiteY2" fmla="*/ 7029885 h 7264468"/>
              <a:gd name="connsiteX3" fmla="*/ 0 w 18573346"/>
              <a:gd name="connsiteY3" fmla="*/ 186561 h 7264468"/>
              <a:gd name="connsiteX4" fmla="*/ 156481 w 18573346"/>
              <a:gd name="connsiteY4" fmla="*/ 0 h 7264468"/>
              <a:gd name="connsiteX5" fmla="*/ 18416866 w 18573346"/>
              <a:gd name="connsiteY5" fmla="*/ 0 h 7264468"/>
              <a:gd name="connsiteX6" fmla="*/ 18573346 w 18573346"/>
              <a:gd name="connsiteY6" fmla="*/ 186561 h 7264468"/>
              <a:gd name="connsiteX7" fmla="*/ 18573346 w 18573346"/>
              <a:gd name="connsiteY7" fmla="*/ 7079980 h 7264468"/>
              <a:gd name="connsiteX8" fmla="*/ 18416866 w 18573346"/>
              <a:gd name="connsiteY8" fmla="*/ 7264123 h 72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346" h="7264468">
                <a:moveTo>
                  <a:pt x="18416866" y="7264468"/>
                </a:moveTo>
                <a:lnTo>
                  <a:pt x="156481" y="7264468"/>
                </a:lnTo>
                <a:cubicBezTo>
                  <a:pt x="70087" y="7264468"/>
                  <a:pt x="0" y="7133185"/>
                  <a:pt x="0" y="7029885"/>
                </a:cubicBezTo>
                <a:lnTo>
                  <a:pt x="0" y="186561"/>
                </a:lnTo>
                <a:cubicBezTo>
                  <a:pt x="0" y="83607"/>
                  <a:pt x="70087" y="0"/>
                  <a:pt x="156481" y="0"/>
                </a:cubicBezTo>
                <a:lnTo>
                  <a:pt x="18416866" y="0"/>
                </a:lnTo>
                <a:cubicBezTo>
                  <a:pt x="18503260" y="0"/>
                  <a:pt x="18573346" y="83607"/>
                  <a:pt x="18573346" y="186561"/>
                </a:cubicBezTo>
                <a:lnTo>
                  <a:pt x="18573346" y="7079980"/>
                </a:lnTo>
                <a:cubicBezTo>
                  <a:pt x="18573346" y="7182934"/>
                  <a:pt x="18503260" y="7264123"/>
                  <a:pt x="18416866" y="7264123"/>
                </a:cubicBezTo>
                <a:close/>
              </a:path>
            </a:pathLst>
          </a:custGeom>
          <a:solidFill>
            <a:srgbClr val="E2E2E1"/>
          </a:solidFill>
          <a:ln w="0" cap="flat">
            <a:noFill/>
            <a:prstDash val="solid"/>
            <a:miter/>
          </a:ln>
        </p:spPr>
        <p:txBody>
          <a:bodyPr rtlCol="0" anchor="ctr"/>
          <a:lstStyle/>
          <a:p>
            <a:endParaRPr lang="sv-SE"/>
          </a:p>
        </p:txBody>
      </p:sp>
      <p:sp>
        <p:nvSpPr>
          <p:cNvPr id="718" name="Frihandsfigur 717">
            <a:extLst>
              <a:ext uri="{FF2B5EF4-FFF2-40B4-BE49-F238E27FC236}">
                <a16:creationId xmlns:a16="http://schemas.microsoft.com/office/drawing/2014/main" id="{8E9BE669-4C00-0A1F-3D1D-C9196940EF5C}"/>
              </a:ext>
              <a:ext uri="{C183D7F6-B498-43B3-948B-1728B52AA6E4}">
                <adec:decorative xmlns:adec="http://schemas.microsoft.com/office/drawing/2017/decorative" val="1"/>
              </a:ext>
            </a:extLst>
          </p:cNvPr>
          <p:cNvSpPr/>
          <p:nvPr/>
        </p:nvSpPr>
        <p:spPr>
          <a:xfrm>
            <a:off x="-2124637" y="7764216"/>
            <a:ext cx="8823913" cy="4247738"/>
          </a:xfrm>
          <a:custGeom>
            <a:avLst/>
            <a:gdLst>
              <a:gd name="connsiteX0" fmla="*/ 8667316 w 8823913"/>
              <a:gd name="connsiteY0" fmla="*/ 4247738 h 4247738"/>
              <a:gd name="connsiteX1" fmla="*/ 156596 w 8823913"/>
              <a:gd name="connsiteY1" fmla="*/ 4247738 h 4247738"/>
              <a:gd name="connsiteX2" fmla="*/ 0 w 8823913"/>
              <a:gd name="connsiteY2" fmla="*/ 4011733 h 4247738"/>
              <a:gd name="connsiteX3" fmla="*/ 0 w 8823913"/>
              <a:gd name="connsiteY3" fmla="*/ 187692 h 4247738"/>
              <a:gd name="connsiteX4" fmla="*/ 156596 w 8823913"/>
              <a:gd name="connsiteY4" fmla="*/ 0 h 4247738"/>
              <a:gd name="connsiteX5" fmla="*/ 8667316 w 8823913"/>
              <a:gd name="connsiteY5" fmla="*/ 0 h 4247738"/>
              <a:gd name="connsiteX6" fmla="*/ 8823913 w 8823913"/>
              <a:gd name="connsiteY6" fmla="*/ 187692 h 4247738"/>
              <a:gd name="connsiteX7" fmla="*/ 8823913 w 8823913"/>
              <a:gd name="connsiteY7" fmla="*/ 4062480 h 4247738"/>
              <a:gd name="connsiteX8" fmla="*/ 8667316 w 8823913"/>
              <a:gd name="connsiteY8" fmla="*/ 4247738 h 42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3913" h="4247738">
                <a:moveTo>
                  <a:pt x="8667316" y="4247738"/>
                </a:moveTo>
                <a:lnTo>
                  <a:pt x="156596" y="4247738"/>
                </a:lnTo>
                <a:cubicBezTo>
                  <a:pt x="70139" y="4247738"/>
                  <a:pt x="0" y="4115659"/>
                  <a:pt x="0" y="4011733"/>
                </a:cubicBezTo>
                <a:lnTo>
                  <a:pt x="0" y="187692"/>
                </a:lnTo>
                <a:cubicBezTo>
                  <a:pt x="0" y="84114"/>
                  <a:pt x="70139" y="0"/>
                  <a:pt x="156596" y="0"/>
                </a:cubicBezTo>
                <a:lnTo>
                  <a:pt x="8667316" y="0"/>
                </a:lnTo>
                <a:cubicBezTo>
                  <a:pt x="8753774" y="0"/>
                  <a:pt x="8823913" y="84114"/>
                  <a:pt x="8823913" y="187692"/>
                </a:cubicBezTo>
                <a:lnTo>
                  <a:pt x="8823913" y="4062480"/>
                </a:lnTo>
                <a:cubicBezTo>
                  <a:pt x="8823913" y="4166058"/>
                  <a:pt x="8753774" y="4247738"/>
                  <a:pt x="8667316" y="4247738"/>
                </a:cubicBezTo>
                <a:close/>
              </a:path>
            </a:pathLst>
          </a:custGeom>
          <a:solidFill>
            <a:srgbClr val="E6D4DD"/>
          </a:solidFill>
          <a:ln w="0" cap="flat">
            <a:noFill/>
            <a:prstDash val="solid"/>
            <a:miter/>
          </a:ln>
        </p:spPr>
        <p:txBody>
          <a:bodyPr rtlCol="0" anchor="ctr"/>
          <a:lstStyle/>
          <a:p>
            <a:endParaRPr lang="sv-SE"/>
          </a:p>
        </p:txBody>
      </p:sp>
      <p:sp>
        <p:nvSpPr>
          <p:cNvPr id="2" name="Rubrik 1">
            <a:extLst>
              <a:ext uri="{FF2B5EF4-FFF2-40B4-BE49-F238E27FC236}">
                <a16:creationId xmlns:a16="http://schemas.microsoft.com/office/drawing/2014/main" id="{0D462918-818B-7B07-ECB7-A43D3C4556A1}"/>
              </a:ext>
            </a:extLst>
          </p:cNvPr>
          <p:cNvSpPr>
            <a:spLocks noGrp="1"/>
          </p:cNvSpPr>
          <p:nvPr>
            <p:ph type="title"/>
          </p:nvPr>
        </p:nvSpPr>
        <p:spPr>
          <a:xfrm>
            <a:off x="-1653541" y="8347219"/>
            <a:ext cx="8786151" cy="1111960"/>
          </a:xfrm>
        </p:spPr>
        <p:txBody>
          <a:bodyPr/>
          <a:lstStyle/>
          <a:p>
            <a:pPr algn="ctr"/>
            <a:r>
              <a:rPr lang="sv-SE" dirty="0">
                <a:solidFill>
                  <a:schemeClr val="tx1"/>
                </a:solidFill>
              </a:rPr>
              <a:t>Ytterligare i CER-direktivet </a:t>
            </a:r>
          </a:p>
        </p:txBody>
      </p:sp>
      <p:sp>
        <p:nvSpPr>
          <p:cNvPr id="3" name="Rubrik 1">
            <a:extLst>
              <a:ext uri="{FF2B5EF4-FFF2-40B4-BE49-F238E27FC236}">
                <a16:creationId xmlns:a16="http://schemas.microsoft.com/office/drawing/2014/main" id="{58D28769-39B7-42E7-86A0-5AB43B148F3D}"/>
              </a:ext>
            </a:extLst>
          </p:cNvPr>
          <p:cNvSpPr txBox="1">
            <a:spLocks/>
          </p:cNvSpPr>
          <p:nvPr/>
        </p:nvSpPr>
        <p:spPr>
          <a:xfrm>
            <a:off x="7481730" y="8380003"/>
            <a:ext cx="9225368" cy="1079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dirty="0">
                <a:solidFill>
                  <a:schemeClr val="tx1"/>
                </a:solidFill>
              </a:rPr>
              <a:t>Särskilt i NIS2-direktivet</a:t>
            </a:r>
          </a:p>
        </p:txBody>
      </p:sp>
      <p:sp>
        <p:nvSpPr>
          <p:cNvPr id="350" name="Rubrik 1">
            <a:extLst>
              <a:ext uri="{FF2B5EF4-FFF2-40B4-BE49-F238E27FC236}">
                <a16:creationId xmlns:a16="http://schemas.microsoft.com/office/drawing/2014/main" id="{6549A66F-841B-5722-DAE9-7540A420B842}"/>
              </a:ext>
            </a:extLst>
          </p:cNvPr>
          <p:cNvSpPr txBox="1">
            <a:spLocks/>
          </p:cNvSpPr>
          <p:nvPr/>
        </p:nvSpPr>
        <p:spPr>
          <a:xfrm>
            <a:off x="383288" y="641541"/>
            <a:ext cx="18492864" cy="1079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r>
              <a:rPr lang="sv-SE" b="1" dirty="0">
                <a:solidFill>
                  <a:schemeClr val="tx1"/>
                </a:solidFill>
              </a:rPr>
              <a:t>Stärkt motståndskraft</a:t>
            </a:r>
          </a:p>
        </p:txBody>
      </p:sp>
      <p:sp>
        <p:nvSpPr>
          <p:cNvPr id="8" name="Rubrik 1">
            <a:extLst>
              <a:ext uri="{FF2B5EF4-FFF2-40B4-BE49-F238E27FC236}">
                <a16:creationId xmlns:a16="http://schemas.microsoft.com/office/drawing/2014/main" id="{6642FBC7-B439-CCFF-EFE4-4FAA6D6745C3}"/>
              </a:ext>
            </a:extLst>
          </p:cNvPr>
          <p:cNvSpPr txBox="1">
            <a:spLocks/>
          </p:cNvSpPr>
          <p:nvPr/>
        </p:nvSpPr>
        <p:spPr>
          <a:xfrm>
            <a:off x="383288" y="1188540"/>
            <a:ext cx="18492864" cy="10791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r>
              <a:rPr lang="sv-SE" sz="2400" b="0" dirty="0">
                <a:solidFill>
                  <a:schemeClr val="tx1"/>
                </a:solidFill>
              </a:rPr>
              <a:t>Gemensamt för direktiven</a:t>
            </a:r>
          </a:p>
        </p:txBody>
      </p:sp>
      <p:sp>
        <p:nvSpPr>
          <p:cNvPr id="650" name="Platshållare för text 3">
            <a:extLst>
              <a:ext uri="{FF2B5EF4-FFF2-40B4-BE49-F238E27FC236}">
                <a16:creationId xmlns:a16="http://schemas.microsoft.com/office/drawing/2014/main" id="{454CA166-BDFC-0278-C6AA-E2618D6BA0E6}"/>
              </a:ext>
            </a:extLst>
          </p:cNvPr>
          <p:cNvSpPr txBox="1">
            <a:spLocks/>
          </p:cNvSpPr>
          <p:nvPr/>
        </p:nvSpPr>
        <p:spPr>
          <a:xfrm>
            <a:off x="383289" y="1956644"/>
            <a:ext cx="10468488" cy="1472355"/>
          </a:xfrm>
          <a:prstGeom prst="rect">
            <a:avLst/>
          </a:prstGeom>
        </p:spPr>
        <p:txBody>
          <a:bodyPr numCol="2"/>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800"/>
              </a:spcAft>
            </a:pPr>
            <a:r>
              <a:rPr lang="sv-SE" sz="2000" dirty="0">
                <a:latin typeface="Century Gothic" panose="020B0502020202020204" pitchFamily="34" charset="0"/>
              </a:rPr>
              <a:t>Identifiering av offentliga och </a:t>
            </a:r>
            <a:br>
              <a:rPr lang="sv-SE" sz="2000" dirty="0">
                <a:latin typeface="Century Gothic" panose="020B0502020202020204" pitchFamily="34" charset="0"/>
              </a:rPr>
            </a:br>
            <a:r>
              <a:rPr lang="sv-SE" sz="2000" dirty="0">
                <a:latin typeface="Century Gothic" panose="020B0502020202020204" pitchFamily="34" charset="0"/>
              </a:rPr>
              <a:t>privata aktörer som omfattas</a:t>
            </a:r>
          </a:p>
          <a:p>
            <a:pPr marL="285750" indent="-285750">
              <a:spcBef>
                <a:spcPts val="0"/>
              </a:spcBef>
              <a:spcAft>
                <a:spcPts val="800"/>
              </a:spcAft>
              <a:buFont typeface="Arial" panose="020B0604020202020204" pitchFamily="34" charset="0"/>
              <a:buChar char="•"/>
            </a:pPr>
            <a:r>
              <a:rPr lang="sv-SE" sz="2000" dirty="0">
                <a:latin typeface="Century Gothic" panose="020B0502020202020204" pitchFamily="34" charset="0"/>
              </a:rPr>
              <a:t>Krav på riskanalys</a:t>
            </a:r>
          </a:p>
          <a:p>
            <a:pPr marL="285750" indent="-285750">
              <a:spcBef>
                <a:spcPts val="0"/>
              </a:spcBef>
              <a:spcAft>
                <a:spcPts val="800"/>
              </a:spcAft>
            </a:pPr>
            <a:r>
              <a:rPr lang="sv-SE" sz="2000" dirty="0">
                <a:latin typeface="Century Gothic" panose="020B0502020202020204" pitchFamily="34" charset="0"/>
              </a:rPr>
              <a:t>Krav på åtgärder</a:t>
            </a:r>
            <a:br>
              <a:rPr lang="sv-SE" sz="2000" dirty="0">
                <a:latin typeface="Century Gothic" panose="020B0502020202020204" pitchFamily="34" charset="0"/>
              </a:rPr>
            </a:br>
            <a:br>
              <a:rPr lang="sv-SE" sz="2000" dirty="0">
                <a:latin typeface="Century Gothic" panose="020B0502020202020204" pitchFamily="34" charset="0"/>
              </a:rPr>
            </a:br>
            <a:endParaRPr lang="sv-SE" sz="2000" dirty="0">
              <a:latin typeface="Century Gothic" panose="020B0502020202020204" pitchFamily="34" charset="0"/>
            </a:endParaRPr>
          </a:p>
          <a:p>
            <a:pPr marL="285750" indent="-285750">
              <a:spcBef>
                <a:spcPts val="0"/>
              </a:spcBef>
              <a:spcAft>
                <a:spcPts val="600"/>
              </a:spcAft>
            </a:pPr>
            <a:r>
              <a:rPr lang="sv-SE" sz="2000" dirty="0">
                <a:latin typeface="Century Gothic" panose="020B0502020202020204" pitchFamily="34" charset="0"/>
              </a:rPr>
              <a:t>Incidentrapportering</a:t>
            </a:r>
          </a:p>
          <a:p>
            <a:pPr marL="285750" indent="-285750">
              <a:spcBef>
                <a:spcPts val="0"/>
              </a:spcBef>
              <a:spcAft>
                <a:spcPts val="600"/>
              </a:spcAft>
            </a:pPr>
            <a:r>
              <a:rPr lang="sv-SE" sz="2000" dirty="0">
                <a:latin typeface="Century Gothic" panose="020B0502020202020204" pitchFamily="34" charset="0"/>
              </a:rPr>
              <a:t>Tillsyn</a:t>
            </a:r>
          </a:p>
          <a:p>
            <a:pPr marL="285750" indent="-265113">
              <a:spcBef>
                <a:spcPts val="0"/>
              </a:spcBef>
              <a:spcAft>
                <a:spcPts val="600"/>
              </a:spcAft>
            </a:pPr>
            <a:r>
              <a:rPr lang="sv-SE" sz="2000" dirty="0">
                <a:latin typeface="Century Gothic" panose="020B0502020202020204" pitchFamily="34" charset="0"/>
              </a:rPr>
              <a:t>Stärkt nationellt arbete</a:t>
            </a:r>
          </a:p>
          <a:p>
            <a:pPr marL="285750" indent="-285750">
              <a:spcBef>
                <a:spcPts val="0"/>
              </a:spcBef>
              <a:spcAft>
                <a:spcPts val="600"/>
              </a:spcAft>
            </a:pPr>
            <a:r>
              <a:rPr lang="sv-SE" sz="2000" dirty="0">
                <a:latin typeface="Century Gothic" panose="020B0502020202020204" pitchFamily="34" charset="0"/>
              </a:rPr>
              <a:t>Stärkt EU-samarbete</a:t>
            </a:r>
          </a:p>
          <a:p>
            <a:pPr marL="285750" indent="-285750">
              <a:buFont typeface="Arial" panose="020B0604020202020204" pitchFamily="34" charset="0"/>
              <a:buChar char="•"/>
            </a:pPr>
            <a:endParaRPr lang="sv-SE" sz="1800" dirty="0">
              <a:latin typeface="Century Gothic" panose="020B0502020202020204" pitchFamily="34" charset="0"/>
            </a:endParaRPr>
          </a:p>
        </p:txBody>
      </p:sp>
      <p:pic>
        <p:nvPicPr>
          <p:cNvPr id="833" name="Bildobjekt 832" descr="MSB Logotyp">
            <a:extLst>
              <a:ext uri="{FF2B5EF4-FFF2-40B4-BE49-F238E27FC236}">
                <a16:creationId xmlns:a16="http://schemas.microsoft.com/office/drawing/2014/main" id="{DBB2892F-4DD5-E1FA-2E89-A55597DD7C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grpSp>
        <p:nvGrpSpPr>
          <p:cNvPr id="18" name="Grupp 17">
            <a:extLst>
              <a:ext uri="{FF2B5EF4-FFF2-40B4-BE49-F238E27FC236}">
                <a16:creationId xmlns:a16="http://schemas.microsoft.com/office/drawing/2014/main" id="{80FE7C0D-428B-8941-D8EB-344168CD87F8}"/>
              </a:ext>
              <a:ext uri="{C183D7F6-B498-43B3-948B-1728B52AA6E4}">
                <adec:decorative xmlns:adec="http://schemas.microsoft.com/office/drawing/2017/decorative" val="1"/>
              </a:ext>
            </a:extLst>
          </p:cNvPr>
          <p:cNvGrpSpPr/>
          <p:nvPr/>
        </p:nvGrpSpPr>
        <p:grpSpPr>
          <a:xfrm>
            <a:off x="-1599951" y="545833"/>
            <a:ext cx="1206554" cy="1438467"/>
            <a:chOff x="2421319" y="1847450"/>
            <a:chExt cx="509529" cy="607466"/>
          </a:xfrm>
        </p:grpSpPr>
        <p:sp>
          <p:nvSpPr>
            <p:cNvPr id="19" name="Frihandsfigur 18">
              <a:extLst>
                <a:ext uri="{FF2B5EF4-FFF2-40B4-BE49-F238E27FC236}">
                  <a16:creationId xmlns:a16="http://schemas.microsoft.com/office/drawing/2014/main" id="{7D844B0F-AB53-8E7C-5E8E-72F03BB47512}"/>
                </a:ext>
              </a:extLst>
            </p:cNvPr>
            <p:cNvSpPr/>
            <p:nvPr/>
          </p:nvSpPr>
          <p:spPr>
            <a:xfrm>
              <a:off x="2421319" y="1847450"/>
              <a:ext cx="509529" cy="607466"/>
            </a:xfrm>
            <a:custGeom>
              <a:avLst/>
              <a:gdLst>
                <a:gd name="connsiteX0" fmla="*/ 483593 w 509529"/>
                <a:gd name="connsiteY0" fmla="*/ 111307 h 607466"/>
                <a:gd name="connsiteX1" fmla="*/ 276053 w 509529"/>
                <a:gd name="connsiteY1" fmla="*/ 9750 h 607466"/>
                <a:gd name="connsiteX2" fmla="*/ 236396 w 509529"/>
                <a:gd name="connsiteY2" fmla="*/ 6829 h 607466"/>
                <a:gd name="connsiteX3" fmla="*/ 233476 w 509529"/>
                <a:gd name="connsiteY3" fmla="*/ 9750 h 607466"/>
                <a:gd name="connsiteX4" fmla="*/ 25936 w 509529"/>
                <a:gd name="connsiteY4" fmla="*/ 111307 h 607466"/>
                <a:gd name="connsiteX5" fmla="*/ 1 w 509529"/>
                <a:gd name="connsiteY5" fmla="*/ 140003 h 607466"/>
                <a:gd name="connsiteX6" fmla="*/ 1 w 509529"/>
                <a:gd name="connsiteY6" fmla="*/ 212400 h 607466"/>
                <a:gd name="connsiteX7" fmla="*/ 239093 w 509529"/>
                <a:gd name="connsiteY7" fmla="*/ 602865 h 607466"/>
                <a:gd name="connsiteX8" fmla="*/ 270436 w 509529"/>
                <a:gd name="connsiteY8" fmla="*/ 602865 h 607466"/>
                <a:gd name="connsiteX9" fmla="*/ 509528 w 509529"/>
                <a:gd name="connsiteY9" fmla="*/ 212400 h 607466"/>
                <a:gd name="connsiteX10" fmla="*/ 509528 w 509529"/>
                <a:gd name="connsiteY10" fmla="*/ 140003 h 607466"/>
                <a:gd name="connsiteX11" fmla="*/ 483593 w 509529"/>
                <a:gd name="connsiteY11" fmla="*/ 111307 h 607466"/>
                <a:gd name="connsiteX12" fmla="*/ 460778 w 509529"/>
                <a:gd name="connsiteY12" fmla="*/ 212400 h 607466"/>
                <a:gd name="connsiteX13" fmla="*/ 261173 w 509529"/>
                <a:gd name="connsiteY13" fmla="*/ 550470 h 607466"/>
                <a:gd name="connsiteX14" fmla="*/ 254768 w 509529"/>
                <a:gd name="connsiteY14" fmla="*/ 554903 h 607466"/>
                <a:gd name="connsiteX15" fmla="*/ 248371 w 509529"/>
                <a:gd name="connsiteY15" fmla="*/ 550470 h 607466"/>
                <a:gd name="connsiteX16" fmla="*/ 48743 w 509529"/>
                <a:gd name="connsiteY16" fmla="*/ 212400 h 607466"/>
                <a:gd name="connsiteX17" fmla="*/ 48743 w 509529"/>
                <a:gd name="connsiteY17" fmla="*/ 158018 h 607466"/>
                <a:gd name="connsiteX18" fmla="*/ 58223 w 509529"/>
                <a:gd name="connsiteY18" fmla="*/ 156518 h 607466"/>
                <a:gd name="connsiteX19" fmla="*/ 247141 w 509529"/>
                <a:gd name="connsiteY19" fmla="*/ 65018 h 607466"/>
                <a:gd name="connsiteX20" fmla="*/ 254761 w 509529"/>
                <a:gd name="connsiteY20" fmla="*/ 57997 h 607466"/>
                <a:gd name="connsiteX21" fmla="*/ 262388 w 509529"/>
                <a:gd name="connsiteY21" fmla="*/ 65018 h 607466"/>
                <a:gd name="connsiteX22" fmla="*/ 451298 w 509529"/>
                <a:gd name="connsiteY22" fmla="*/ 156518 h 607466"/>
                <a:gd name="connsiteX23" fmla="*/ 460778 w 509529"/>
                <a:gd name="connsiteY23" fmla="*/ 158018 h 6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529" h="607466">
                  <a:moveTo>
                    <a:pt x="483593" y="111307"/>
                  </a:moveTo>
                  <a:cubicBezTo>
                    <a:pt x="404045" y="104971"/>
                    <a:pt x="329869" y="68674"/>
                    <a:pt x="276053" y="9750"/>
                  </a:cubicBezTo>
                  <a:cubicBezTo>
                    <a:pt x="265909" y="-2007"/>
                    <a:pt x="248154" y="-3315"/>
                    <a:pt x="236396" y="6829"/>
                  </a:cubicBezTo>
                  <a:cubicBezTo>
                    <a:pt x="235352" y="7730"/>
                    <a:pt x="234377" y="8706"/>
                    <a:pt x="233476" y="9750"/>
                  </a:cubicBezTo>
                  <a:cubicBezTo>
                    <a:pt x="179660" y="68674"/>
                    <a:pt x="105484" y="104971"/>
                    <a:pt x="25936" y="111307"/>
                  </a:cubicBezTo>
                  <a:cubicBezTo>
                    <a:pt x="11154" y="112693"/>
                    <a:pt x="-111" y="125156"/>
                    <a:pt x="1" y="140003"/>
                  </a:cubicBezTo>
                  <a:lnTo>
                    <a:pt x="1" y="212400"/>
                  </a:lnTo>
                  <a:cubicBezTo>
                    <a:pt x="1" y="369795"/>
                    <a:pt x="100103" y="513773"/>
                    <a:pt x="239093" y="602865"/>
                  </a:cubicBezTo>
                  <a:cubicBezTo>
                    <a:pt x="248640" y="609000"/>
                    <a:pt x="260889" y="609000"/>
                    <a:pt x="270436" y="602865"/>
                  </a:cubicBezTo>
                  <a:cubicBezTo>
                    <a:pt x="409426" y="513750"/>
                    <a:pt x="509528" y="369795"/>
                    <a:pt x="509528" y="212400"/>
                  </a:cubicBezTo>
                  <a:lnTo>
                    <a:pt x="509528" y="140003"/>
                  </a:lnTo>
                  <a:cubicBezTo>
                    <a:pt x="509640" y="125156"/>
                    <a:pt x="498375" y="112693"/>
                    <a:pt x="483593" y="111307"/>
                  </a:cubicBezTo>
                  <a:close/>
                  <a:moveTo>
                    <a:pt x="460778" y="212400"/>
                  </a:moveTo>
                  <a:cubicBezTo>
                    <a:pt x="460778" y="337650"/>
                    <a:pt x="386161" y="464002"/>
                    <a:pt x="261173" y="550470"/>
                  </a:cubicBezTo>
                  <a:lnTo>
                    <a:pt x="254768" y="554903"/>
                  </a:lnTo>
                  <a:lnTo>
                    <a:pt x="248371" y="550470"/>
                  </a:lnTo>
                  <a:cubicBezTo>
                    <a:pt x="123376" y="463995"/>
                    <a:pt x="48743" y="337613"/>
                    <a:pt x="48743" y="212400"/>
                  </a:cubicBezTo>
                  <a:lnTo>
                    <a:pt x="48743" y="158018"/>
                  </a:lnTo>
                  <a:lnTo>
                    <a:pt x="58223" y="156518"/>
                  </a:lnTo>
                  <a:cubicBezTo>
                    <a:pt x="128852" y="145349"/>
                    <a:pt x="194590" y="113510"/>
                    <a:pt x="247141" y="65018"/>
                  </a:cubicBezTo>
                  <a:lnTo>
                    <a:pt x="254761" y="57997"/>
                  </a:lnTo>
                  <a:lnTo>
                    <a:pt x="262388" y="65018"/>
                  </a:lnTo>
                  <a:cubicBezTo>
                    <a:pt x="314937" y="113510"/>
                    <a:pt x="380672" y="145349"/>
                    <a:pt x="451298" y="156518"/>
                  </a:cubicBezTo>
                  <a:lnTo>
                    <a:pt x="460778" y="158018"/>
                  </a:lnTo>
                  <a:close/>
                </a:path>
              </a:pathLst>
            </a:custGeom>
            <a:solidFill>
              <a:srgbClr val="4A4944"/>
            </a:solidFill>
            <a:ln w="7441" cap="flat">
              <a:noFill/>
              <a:prstDash val="solid"/>
              <a:miter/>
            </a:ln>
          </p:spPr>
          <p:txBody>
            <a:bodyPr rtlCol="0" anchor="ctr"/>
            <a:lstStyle/>
            <a:p>
              <a:endParaRPr lang="sv-SE"/>
            </a:p>
          </p:txBody>
        </p:sp>
        <p:sp>
          <p:nvSpPr>
            <p:cNvPr id="20" name="Frihandsfigur 19">
              <a:extLst>
                <a:ext uri="{FF2B5EF4-FFF2-40B4-BE49-F238E27FC236}">
                  <a16:creationId xmlns:a16="http://schemas.microsoft.com/office/drawing/2014/main" id="{CF81A5D4-D6C0-2EF8-3F76-33DA6E2D7208}"/>
                </a:ext>
              </a:extLst>
            </p:cNvPr>
            <p:cNvSpPr/>
            <p:nvPr/>
          </p:nvSpPr>
          <p:spPr>
            <a:xfrm>
              <a:off x="2492562" y="1935860"/>
              <a:ext cx="367034" cy="439065"/>
            </a:xfrm>
            <a:custGeom>
              <a:avLst/>
              <a:gdLst>
                <a:gd name="connsiteX0" fmla="*/ 183518 w 367034"/>
                <a:gd name="connsiteY0" fmla="*/ 0 h 439065"/>
                <a:gd name="connsiteX1" fmla="*/ 0 w 367034"/>
                <a:gd name="connsiteY1" fmla="*/ 88680 h 439065"/>
                <a:gd name="connsiteX2" fmla="*/ 0 w 367034"/>
                <a:gd name="connsiteY2" fmla="*/ 123990 h 439065"/>
                <a:gd name="connsiteX3" fmla="*/ 183525 w 367034"/>
                <a:gd name="connsiteY3" fmla="*/ 439065 h 439065"/>
                <a:gd name="connsiteX4" fmla="*/ 367035 w 367034"/>
                <a:gd name="connsiteY4" fmla="*/ 123990 h 439065"/>
                <a:gd name="connsiteX5" fmla="*/ 367035 w 367034"/>
                <a:gd name="connsiteY5" fmla="*/ 88680 h 439065"/>
                <a:gd name="connsiteX6" fmla="*/ 183518 w 367034"/>
                <a:gd name="connsiteY6" fmla="*/ 0 h 439065"/>
                <a:gd name="connsiteX7" fmla="*/ 164258 w 367034"/>
                <a:gd name="connsiteY7" fmla="*/ 292838 h 439065"/>
                <a:gd name="connsiteX8" fmla="*/ 88418 w 367034"/>
                <a:gd name="connsiteY8" fmla="*/ 216990 h 439065"/>
                <a:gd name="connsiteX9" fmla="*/ 114188 w 367034"/>
                <a:gd name="connsiteY9" fmla="*/ 191220 h 439065"/>
                <a:gd name="connsiteX10" fmla="*/ 164258 w 367034"/>
                <a:gd name="connsiteY10" fmla="*/ 241290 h 439065"/>
                <a:gd name="connsiteX11" fmla="*/ 266798 w 367034"/>
                <a:gd name="connsiteY11" fmla="*/ 138750 h 439065"/>
                <a:gd name="connsiteX12" fmla="*/ 292568 w 367034"/>
                <a:gd name="connsiteY12" fmla="*/ 164527 h 4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034" h="439065">
                  <a:moveTo>
                    <a:pt x="183518" y="0"/>
                  </a:moveTo>
                  <a:cubicBezTo>
                    <a:pt x="131444" y="45542"/>
                    <a:pt x="68041" y="76181"/>
                    <a:pt x="0" y="88680"/>
                  </a:cubicBezTo>
                  <a:lnTo>
                    <a:pt x="0" y="123990"/>
                  </a:lnTo>
                  <a:cubicBezTo>
                    <a:pt x="0" y="239693"/>
                    <a:pt x="68453" y="356963"/>
                    <a:pt x="183525" y="439065"/>
                  </a:cubicBezTo>
                  <a:cubicBezTo>
                    <a:pt x="298583" y="356978"/>
                    <a:pt x="367035" y="239700"/>
                    <a:pt x="367035" y="123990"/>
                  </a:cubicBezTo>
                  <a:lnTo>
                    <a:pt x="367035" y="88680"/>
                  </a:lnTo>
                  <a:cubicBezTo>
                    <a:pt x="298994" y="76181"/>
                    <a:pt x="235591" y="45542"/>
                    <a:pt x="183518" y="0"/>
                  </a:cubicBezTo>
                  <a:close/>
                  <a:moveTo>
                    <a:pt x="164258" y="292838"/>
                  </a:moveTo>
                  <a:lnTo>
                    <a:pt x="88418" y="216990"/>
                  </a:lnTo>
                  <a:lnTo>
                    <a:pt x="114188" y="191220"/>
                  </a:lnTo>
                  <a:lnTo>
                    <a:pt x="164258" y="241290"/>
                  </a:lnTo>
                  <a:lnTo>
                    <a:pt x="266798" y="138750"/>
                  </a:lnTo>
                  <a:lnTo>
                    <a:pt x="292568" y="164527"/>
                  </a:lnTo>
                  <a:close/>
                </a:path>
              </a:pathLst>
            </a:custGeom>
            <a:solidFill>
              <a:srgbClr val="8C8B85"/>
            </a:solidFill>
            <a:ln w="7441" cap="flat">
              <a:noFill/>
              <a:prstDash val="solid"/>
              <a:miter/>
            </a:ln>
          </p:spPr>
          <p:txBody>
            <a:bodyPr rtlCol="0" anchor="ctr"/>
            <a:lstStyle/>
            <a:p>
              <a:endParaRPr lang="sv-SE"/>
            </a:p>
          </p:txBody>
        </p:sp>
      </p:grpSp>
      <p:grpSp>
        <p:nvGrpSpPr>
          <p:cNvPr id="21" name="Grupp 20">
            <a:extLst>
              <a:ext uri="{FF2B5EF4-FFF2-40B4-BE49-F238E27FC236}">
                <a16:creationId xmlns:a16="http://schemas.microsoft.com/office/drawing/2014/main" id="{041D55BB-EECC-F0F6-0CD6-DD350B2AF05F}"/>
              </a:ext>
              <a:ext uri="{C183D7F6-B498-43B3-948B-1728B52AA6E4}">
                <adec:decorative xmlns:adec="http://schemas.microsoft.com/office/drawing/2017/decorative" val="1"/>
              </a:ext>
            </a:extLst>
          </p:cNvPr>
          <p:cNvGrpSpPr/>
          <p:nvPr/>
        </p:nvGrpSpPr>
        <p:grpSpPr>
          <a:xfrm>
            <a:off x="-1627354" y="8128749"/>
            <a:ext cx="1268186" cy="1269187"/>
            <a:chOff x="2437005" y="3744138"/>
            <a:chExt cx="531919" cy="532339"/>
          </a:xfrm>
        </p:grpSpPr>
        <p:sp>
          <p:nvSpPr>
            <p:cNvPr id="22" name="Ellips 21">
              <a:extLst>
                <a:ext uri="{FF2B5EF4-FFF2-40B4-BE49-F238E27FC236}">
                  <a16:creationId xmlns:a16="http://schemas.microsoft.com/office/drawing/2014/main" id="{211E424C-9637-E842-D20B-1181E517C771}"/>
                </a:ext>
              </a:extLst>
            </p:cNvPr>
            <p:cNvSpPr/>
            <p:nvPr/>
          </p:nvSpPr>
          <p:spPr>
            <a:xfrm>
              <a:off x="2472747" y="3779950"/>
              <a:ext cx="332864" cy="332864"/>
            </a:xfrm>
            <a:prstGeom prst="ellipse">
              <a:avLst/>
            </a:prstGeom>
            <a:solidFill>
              <a:srgbClr val="B4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Bild 56" descr="Förstoringsglas med hel fyllning">
              <a:extLst>
                <a:ext uri="{FF2B5EF4-FFF2-40B4-BE49-F238E27FC236}">
                  <a16:creationId xmlns:a16="http://schemas.microsoft.com/office/drawing/2014/main" id="{6C70412C-ABB8-2C3A-FFC0-4DCBF7C85096}"/>
                </a:ext>
              </a:extLst>
            </p:cNvPr>
            <p:cNvSpPr/>
            <p:nvPr/>
          </p:nvSpPr>
          <p:spPr>
            <a:xfrm>
              <a:off x="2437005" y="3744138"/>
              <a:ext cx="531919" cy="532339"/>
            </a:xfrm>
            <a:custGeom>
              <a:avLst/>
              <a:gdLst>
                <a:gd name="connsiteX0" fmla="*/ 518189 w 531919"/>
                <a:gd name="connsiteY0" fmla="*/ 451478 h 532339"/>
                <a:gd name="connsiteX1" fmla="*/ 433958 w 531919"/>
                <a:gd name="connsiteY1" fmla="*/ 367247 h 532339"/>
                <a:gd name="connsiteX2" fmla="*/ 392180 w 531919"/>
                <a:gd name="connsiteY2" fmla="*/ 354444 h 532339"/>
                <a:gd name="connsiteX3" fmla="*/ 362530 w 531919"/>
                <a:gd name="connsiteY3" fmla="*/ 324795 h 532339"/>
                <a:gd name="connsiteX4" fmla="*/ 404309 w 531919"/>
                <a:gd name="connsiteY4" fmla="*/ 202154 h 532339"/>
                <a:gd name="connsiteX5" fmla="*/ 202154 w 531919"/>
                <a:gd name="connsiteY5" fmla="*/ 0 h 532339"/>
                <a:gd name="connsiteX6" fmla="*/ 0 w 531919"/>
                <a:gd name="connsiteY6" fmla="*/ 202154 h 532339"/>
                <a:gd name="connsiteX7" fmla="*/ 202154 w 531919"/>
                <a:gd name="connsiteY7" fmla="*/ 404309 h 532339"/>
                <a:gd name="connsiteX8" fmla="*/ 324795 w 531919"/>
                <a:gd name="connsiteY8" fmla="*/ 362530 h 532339"/>
                <a:gd name="connsiteX9" fmla="*/ 354444 w 531919"/>
                <a:gd name="connsiteY9" fmla="*/ 392180 h 532339"/>
                <a:gd name="connsiteX10" fmla="*/ 367247 w 531919"/>
                <a:gd name="connsiteY10" fmla="*/ 433958 h 532339"/>
                <a:gd name="connsiteX11" fmla="*/ 451478 w 531919"/>
                <a:gd name="connsiteY11" fmla="*/ 518189 h 532339"/>
                <a:gd name="connsiteX12" fmla="*/ 485171 w 531919"/>
                <a:gd name="connsiteY12" fmla="*/ 532340 h 532339"/>
                <a:gd name="connsiteX13" fmla="*/ 518863 w 531919"/>
                <a:gd name="connsiteY13" fmla="*/ 518189 h 532339"/>
                <a:gd name="connsiteX14" fmla="*/ 518189 w 531919"/>
                <a:gd name="connsiteY14" fmla="*/ 451478 h 532339"/>
                <a:gd name="connsiteX15" fmla="*/ 201481 w 531919"/>
                <a:gd name="connsiteY15" fmla="*/ 363204 h 532339"/>
                <a:gd name="connsiteX16" fmla="*/ 39757 w 531919"/>
                <a:gd name="connsiteY16" fmla="*/ 201481 h 532339"/>
                <a:gd name="connsiteX17" fmla="*/ 201481 w 531919"/>
                <a:gd name="connsiteY17" fmla="*/ 39757 h 532339"/>
                <a:gd name="connsiteX18" fmla="*/ 363204 w 531919"/>
                <a:gd name="connsiteY18" fmla="*/ 201481 h 532339"/>
                <a:gd name="connsiteX19" fmla="*/ 201481 w 531919"/>
                <a:gd name="connsiteY19" fmla="*/ 363204 h 5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919" h="532339">
                  <a:moveTo>
                    <a:pt x="518189" y="451478"/>
                  </a:moveTo>
                  <a:lnTo>
                    <a:pt x="433958" y="367247"/>
                  </a:lnTo>
                  <a:cubicBezTo>
                    <a:pt x="422503" y="355792"/>
                    <a:pt x="407004" y="351749"/>
                    <a:pt x="392180" y="354444"/>
                  </a:cubicBezTo>
                  <a:lnTo>
                    <a:pt x="362530" y="324795"/>
                  </a:lnTo>
                  <a:cubicBezTo>
                    <a:pt x="388810" y="291102"/>
                    <a:pt x="404309" y="247976"/>
                    <a:pt x="404309" y="202154"/>
                  </a:cubicBezTo>
                  <a:cubicBezTo>
                    <a:pt x="404309" y="90969"/>
                    <a:pt x="313339" y="0"/>
                    <a:pt x="202154" y="0"/>
                  </a:cubicBezTo>
                  <a:cubicBezTo>
                    <a:pt x="90969" y="0"/>
                    <a:pt x="0" y="90969"/>
                    <a:pt x="0" y="202154"/>
                  </a:cubicBezTo>
                  <a:cubicBezTo>
                    <a:pt x="0" y="313339"/>
                    <a:pt x="90969" y="404309"/>
                    <a:pt x="202154" y="404309"/>
                  </a:cubicBezTo>
                  <a:cubicBezTo>
                    <a:pt x="247976" y="404309"/>
                    <a:pt x="290428" y="388810"/>
                    <a:pt x="324795" y="362530"/>
                  </a:cubicBezTo>
                  <a:lnTo>
                    <a:pt x="354444" y="392180"/>
                  </a:lnTo>
                  <a:cubicBezTo>
                    <a:pt x="351749" y="407004"/>
                    <a:pt x="355792" y="422503"/>
                    <a:pt x="367247" y="433958"/>
                  </a:cubicBezTo>
                  <a:lnTo>
                    <a:pt x="451478" y="518189"/>
                  </a:lnTo>
                  <a:cubicBezTo>
                    <a:pt x="460912" y="527623"/>
                    <a:pt x="473041" y="532340"/>
                    <a:pt x="485171" y="532340"/>
                  </a:cubicBezTo>
                  <a:cubicBezTo>
                    <a:pt x="497300" y="532340"/>
                    <a:pt x="509429" y="527623"/>
                    <a:pt x="518863" y="518189"/>
                  </a:cubicBezTo>
                  <a:cubicBezTo>
                    <a:pt x="536383" y="499321"/>
                    <a:pt x="536383" y="469672"/>
                    <a:pt x="518189" y="451478"/>
                  </a:cubicBezTo>
                  <a:close/>
                  <a:moveTo>
                    <a:pt x="201481" y="363204"/>
                  </a:moveTo>
                  <a:cubicBezTo>
                    <a:pt x="112533" y="363204"/>
                    <a:pt x="39757" y="290428"/>
                    <a:pt x="39757" y="201481"/>
                  </a:cubicBezTo>
                  <a:cubicBezTo>
                    <a:pt x="39757" y="112533"/>
                    <a:pt x="112533" y="39757"/>
                    <a:pt x="201481" y="39757"/>
                  </a:cubicBezTo>
                  <a:cubicBezTo>
                    <a:pt x="290428" y="39757"/>
                    <a:pt x="363204" y="112533"/>
                    <a:pt x="363204" y="201481"/>
                  </a:cubicBezTo>
                  <a:cubicBezTo>
                    <a:pt x="363204" y="290428"/>
                    <a:pt x="290428" y="363204"/>
                    <a:pt x="201481" y="363204"/>
                  </a:cubicBezTo>
                  <a:close/>
                </a:path>
              </a:pathLst>
            </a:custGeom>
            <a:solidFill>
              <a:schemeClr val="accent2"/>
            </a:solidFill>
            <a:ln w="6648" cap="flat">
              <a:noFill/>
              <a:prstDash val="solid"/>
              <a:miter/>
            </a:ln>
          </p:spPr>
          <p:txBody>
            <a:bodyPr rtlCol="0" anchor="ctr"/>
            <a:lstStyle/>
            <a:p>
              <a:endParaRPr lang="sv-SE"/>
            </a:p>
          </p:txBody>
        </p:sp>
      </p:grpSp>
      <p:grpSp>
        <p:nvGrpSpPr>
          <p:cNvPr id="24" name="Grupp 23">
            <a:extLst>
              <a:ext uri="{FF2B5EF4-FFF2-40B4-BE49-F238E27FC236}">
                <a16:creationId xmlns:a16="http://schemas.microsoft.com/office/drawing/2014/main" id="{93FDA24E-0CCB-8F56-470D-6BDD0EAD96D7}"/>
              </a:ext>
              <a:ext uri="{C183D7F6-B498-43B3-948B-1728B52AA6E4}">
                <adec:decorative xmlns:adec="http://schemas.microsoft.com/office/drawing/2017/decorative" val="1"/>
              </a:ext>
            </a:extLst>
          </p:cNvPr>
          <p:cNvGrpSpPr/>
          <p:nvPr/>
        </p:nvGrpSpPr>
        <p:grpSpPr>
          <a:xfrm>
            <a:off x="7552945" y="8047764"/>
            <a:ext cx="1280417" cy="1202036"/>
            <a:chOff x="6289244" y="3732257"/>
            <a:chExt cx="551038" cy="517306"/>
          </a:xfrm>
        </p:grpSpPr>
        <p:sp>
          <p:nvSpPr>
            <p:cNvPr id="25" name="Bild 55" descr="Nätverk med hel fyllning">
              <a:extLst>
                <a:ext uri="{FF2B5EF4-FFF2-40B4-BE49-F238E27FC236}">
                  <a16:creationId xmlns:a16="http://schemas.microsoft.com/office/drawing/2014/main" id="{02E8E206-D3E0-3975-BEF2-DD011280063E}"/>
                </a:ext>
              </a:extLst>
            </p:cNvPr>
            <p:cNvSpPr/>
            <p:nvPr/>
          </p:nvSpPr>
          <p:spPr>
            <a:xfrm>
              <a:off x="6289244" y="3732257"/>
              <a:ext cx="551038" cy="517306"/>
            </a:xfrm>
            <a:custGeom>
              <a:avLst/>
              <a:gdLst>
                <a:gd name="connsiteX0" fmla="*/ 546583 w 551038"/>
                <a:gd name="connsiteY0" fmla="*/ 180920 h 517306"/>
                <a:gd name="connsiteX1" fmla="*/ 469674 w 551038"/>
                <a:gd name="connsiteY1" fmla="*/ 149424 h 517306"/>
                <a:gd name="connsiteX2" fmla="*/ 433783 w 551038"/>
                <a:gd name="connsiteY2" fmla="*/ 211684 h 517306"/>
                <a:gd name="connsiteX3" fmla="*/ 339294 w 551038"/>
                <a:gd name="connsiteY3" fmla="*/ 251237 h 517306"/>
                <a:gd name="connsiteX4" fmla="*/ 290219 w 551038"/>
                <a:gd name="connsiteY4" fmla="*/ 216811 h 517306"/>
                <a:gd name="connsiteX5" fmla="*/ 290219 w 551038"/>
                <a:gd name="connsiteY5" fmla="*/ 114998 h 517306"/>
                <a:gd name="connsiteX6" fmla="*/ 334167 w 551038"/>
                <a:gd name="connsiteY6" fmla="*/ 58598 h 517306"/>
                <a:gd name="connsiteX7" fmla="*/ 275569 w 551038"/>
                <a:gd name="connsiteY7" fmla="*/ 0 h 517306"/>
                <a:gd name="connsiteX8" fmla="*/ 275569 w 551038"/>
                <a:gd name="connsiteY8" fmla="*/ 0 h 517306"/>
                <a:gd name="connsiteX9" fmla="*/ 216972 w 551038"/>
                <a:gd name="connsiteY9" fmla="*/ 58598 h 517306"/>
                <a:gd name="connsiteX10" fmla="*/ 260920 w 551038"/>
                <a:gd name="connsiteY10" fmla="*/ 114998 h 517306"/>
                <a:gd name="connsiteX11" fmla="*/ 260920 w 551038"/>
                <a:gd name="connsiteY11" fmla="*/ 216079 h 517306"/>
                <a:gd name="connsiteX12" fmla="*/ 211844 w 551038"/>
                <a:gd name="connsiteY12" fmla="*/ 250505 h 517306"/>
                <a:gd name="connsiteX13" fmla="*/ 117356 w 551038"/>
                <a:gd name="connsiteY13" fmla="*/ 210951 h 517306"/>
                <a:gd name="connsiteX14" fmla="*/ 81465 w 551038"/>
                <a:gd name="connsiteY14" fmla="*/ 148691 h 517306"/>
                <a:gd name="connsiteX15" fmla="*/ 4555 w 551038"/>
                <a:gd name="connsiteY15" fmla="*/ 180188 h 517306"/>
                <a:gd name="connsiteX16" fmla="*/ 36052 w 551038"/>
                <a:gd name="connsiteY16" fmla="*/ 257097 h 517306"/>
                <a:gd name="connsiteX17" fmla="*/ 104904 w 551038"/>
                <a:gd name="connsiteY17" fmla="*/ 238053 h 517306"/>
                <a:gd name="connsiteX18" fmla="*/ 201590 w 551038"/>
                <a:gd name="connsiteY18" fmla="*/ 277606 h 517306"/>
                <a:gd name="connsiteX19" fmla="*/ 200857 w 551038"/>
                <a:gd name="connsiteY19" fmla="*/ 287128 h 517306"/>
                <a:gd name="connsiteX20" fmla="*/ 215507 w 551038"/>
                <a:gd name="connsiteY20" fmla="*/ 331076 h 517306"/>
                <a:gd name="connsiteX21" fmla="*/ 139330 w 551038"/>
                <a:gd name="connsiteY21" fmla="*/ 407986 h 517306"/>
                <a:gd name="connsiteX22" fmla="*/ 68280 w 551038"/>
                <a:gd name="connsiteY22" fmla="*/ 416775 h 517306"/>
                <a:gd name="connsiteX23" fmla="*/ 68280 w 551038"/>
                <a:gd name="connsiteY23" fmla="*/ 499544 h 517306"/>
                <a:gd name="connsiteX24" fmla="*/ 151049 w 551038"/>
                <a:gd name="connsiteY24" fmla="*/ 499544 h 517306"/>
                <a:gd name="connsiteX25" fmla="*/ 159839 w 551038"/>
                <a:gd name="connsiteY25" fmla="*/ 428495 h 517306"/>
                <a:gd name="connsiteX26" fmla="*/ 237481 w 551038"/>
                <a:gd name="connsiteY26" fmla="*/ 350853 h 517306"/>
                <a:gd name="connsiteX27" fmla="*/ 274104 w 551038"/>
                <a:gd name="connsiteY27" fmla="*/ 361108 h 517306"/>
                <a:gd name="connsiteX28" fmla="*/ 275569 w 551038"/>
                <a:gd name="connsiteY28" fmla="*/ 361108 h 517306"/>
                <a:gd name="connsiteX29" fmla="*/ 277034 w 551038"/>
                <a:gd name="connsiteY29" fmla="*/ 361108 h 517306"/>
                <a:gd name="connsiteX30" fmla="*/ 313658 w 551038"/>
                <a:gd name="connsiteY30" fmla="*/ 350853 h 517306"/>
                <a:gd name="connsiteX31" fmla="*/ 391299 w 551038"/>
                <a:gd name="connsiteY31" fmla="*/ 428495 h 517306"/>
                <a:gd name="connsiteX32" fmla="*/ 400089 w 551038"/>
                <a:gd name="connsiteY32" fmla="*/ 500277 h 517306"/>
                <a:gd name="connsiteX33" fmla="*/ 482858 w 551038"/>
                <a:gd name="connsiteY33" fmla="*/ 500277 h 517306"/>
                <a:gd name="connsiteX34" fmla="*/ 482858 w 551038"/>
                <a:gd name="connsiteY34" fmla="*/ 417508 h 517306"/>
                <a:gd name="connsiteX35" fmla="*/ 411809 w 551038"/>
                <a:gd name="connsiteY35" fmla="*/ 408718 h 517306"/>
                <a:gd name="connsiteX36" fmla="*/ 335632 w 551038"/>
                <a:gd name="connsiteY36" fmla="*/ 331809 h 517306"/>
                <a:gd name="connsiteX37" fmla="*/ 350281 w 551038"/>
                <a:gd name="connsiteY37" fmla="*/ 287861 h 517306"/>
                <a:gd name="connsiteX38" fmla="*/ 349549 w 551038"/>
                <a:gd name="connsiteY38" fmla="*/ 278339 h 517306"/>
                <a:gd name="connsiteX39" fmla="*/ 446235 w 551038"/>
                <a:gd name="connsiteY39" fmla="*/ 238785 h 517306"/>
                <a:gd name="connsiteX40" fmla="*/ 515087 w 551038"/>
                <a:gd name="connsiteY40" fmla="*/ 257829 h 517306"/>
                <a:gd name="connsiteX41" fmla="*/ 546583 w 551038"/>
                <a:gd name="connsiteY41" fmla="*/ 180920 h 5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1038" h="517306">
                  <a:moveTo>
                    <a:pt x="546583" y="180920"/>
                  </a:moveTo>
                  <a:cubicBezTo>
                    <a:pt x="534131" y="150889"/>
                    <a:pt x="499705" y="136972"/>
                    <a:pt x="469674" y="149424"/>
                  </a:cubicBezTo>
                  <a:cubicBezTo>
                    <a:pt x="444770" y="159678"/>
                    <a:pt x="430120" y="186047"/>
                    <a:pt x="433783" y="211684"/>
                  </a:cubicBezTo>
                  <a:lnTo>
                    <a:pt x="339294" y="251237"/>
                  </a:lnTo>
                  <a:cubicBezTo>
                    <a:pt x="329039" y="233658"/>
                    <a:pt x="310728" y="220473"/>
                    <a:pt x="290219" y="216811"/>
                  </a:cubicBezTo>
                  <a:lnTo>
                    <a:pt x="290219" y="114998"/>
                  </a:lnTo>
                  <a:cubicBezTo>
                    <a:pt x="315123" y="108406"/>
                    <a:pt x="334167" y="85699"/>
                    <a:pt x="334167" y="58598"/>
                  </a:cubicBezTo>
                  <a:cubicBezTo>
                    <a:pt x="334167" y="26369"/>
                    <a:pt x="307798" y="0"/>
                    <a:pt x="275569" y="0"/>
                  </a:cubicBezTo>
                  <a:lnTo>
                    <a:pt x="275569" y="0"/>
                  </a:lnTo>
                  <a:cubicBezTo>
                    <a:pt x="243340" y="0"/>
                    <a:pt x="216972" y="26369"/>
                    <a:pt x="216972" y="58598"/>
                  </a:cubicBezTo>
                  <a:cubicBezTo>
                    <a:pt x="216972" y="85699"/>
                    <a:pt x="236016" y="108406"/>
                    <a:pt x="260920" y="114998"/>
                  </a:cubicBezTo>
                  <a:lnTo>
                    <a:pt x="260920" y="216079"/>
                  </a:lnTo>
                  <a:cubicBezTo>
                    <a:pt x="239678" y="219741"/>
                    <a:pt x="222099" y="232925"/>
                    <a:pt x="211844" y="250505"/>
                  </a:cubicBezTo>
                  <a:lnTo>
                    <a:pt x="117356" y="210951"/>
                  </a:lnTo>
                  <a:cubicBezTo>
                    <a:pt x="121018" y="185315"/>
                    <a:pt x="107101" y="158946"/>
                    <a:pt x="81465" y="148691"/>
                  </a:cubicBezTo>
                  <a:cubicBezTo>
                    <a:pt x="51433" y="136239"/>
                    <a:pt x="17007" y="150156"/>
                    <a:pt x="4555" y="180188"/>
                  </a:cubicBezTo>
                  <a:cubicBezTo>
                    <a:pt x="-7897" y="210219"/>
                    <a:pt x="6020" y="244645"/>
                    <a:pt x="36052" y="257097"/>
                  </a:cubicBezTo>
                  <a:cubicBezTo>
                    <a:pt x="60955" y="267351"/>
                    <a:pt x="89522" y="259294"/>
                    <a:pt x="104904" y="238053"/>
                  </a:cubicBezTo>
                  <a:lnTo>
                    <a:pt x="201590" y="277606"/>
                  </a:lnTo>
                  <a:cubicBezTo>
                    <a:pt x="200857" y="280536"/>
                    <a:pt x="200857" y="284198"/>
                    <a:pt x="200857" y="287128"/>
                  </a:cubicBezTo>
                  <a:cubicBezTo>
                    <a:pt x="200857" y="303242"/>
                    <a:pt x="205985" y="318624"/>
                    <a:pt x="215507" y="331076"/>
                  </a:cubicBezTo>
                  <a:lnTo>
                    <a:pt x="139330" y="407986"/>
                  </a:lnTo>
                  <a:cubicBezTo>
                    <a:pt x="116623" y="394801"/>
                    <a:pt x="87324" y="397731"/>
                    <a:pt x="68280" y="416775"/>
                  </a:cubicBezTo>
                  <a:cubicBezTo>
                    <a:pt x="45574" y="439482"/>
                    <a:pt x="45574" y="476838"/>
                    <a:pt x="68280" y="499544"/>
                  </a:cubicBezTo>
                  <a:cubicBezTo>
                    <a:pt x="90987" y="522251"/>
                    <a:pt x="128343" y="522251"/>
                    <a:pt x="151049" y="499544"/>
                  </a:cubicBezTo>
                  <a:cubicBezTo>
                    <a:pt x="170093" y="480500"/>
                    <a:pt x="173023" y="451201"/>
                    <a:pt x="159839" y="428495"/>
                  </a:cubicBezTo>
                  <a:lnTo>
                    <a:pt x="237481" y="350853"/>
                  </a:lnTo>
                  <a:cubicBezTo>
                    <a:pt x="248468" y="357445"/>
                    <a:pt x="260920" y="361108"/>
                    <a:pt x="274104" y="361108"/>
                  </a:cubicBezTo>
                  <a:cubicBezTo>
                    <a:pt x="274837" y="361108"/>
                    <a:pt x="274837" y="361108"/>
                    <a:pt x="275569" y="361108"/>
                  </a:cubicBezTo>
                  <a:cubicBezTo>
                    <a:pt x="276302" y="361108"/>
                    <a:pt x="276302" y="361108"/>
                    <a:pt x="277034" y="361108"/>
                  </a:cubicBezTo>
                  <a:cubicBezTo>
                    <a:pt x="290219" y="361108"/>
                    <a:pt x="302671" y="357445"/>
                    <a:pt x="313658" y="350853"/>
                  </a:cubicBezTo>
                  <a:lnTo>
                    <a:pt x="391299" y="428495"/>
                  </a:lnTo>
                  <a:cubicBezTo>
                    <a:pt x="378115" y="451201"/>
                    <a:pt x="381045" y="480500"/>
                    <a:pt x="400089" y="500277"/>
                  </a:cubicBezTo>
                  <a:cubicBezTo>
                    <a:pt x="422796" y="522983"/>
                    <a:pt x="460152" y="522983"/>
                    <a:pt x="482858" y="500277"/>
                  </a:cubicBezTo>
                  <a:cubicBezTo>
                    <a:pt x="505565" y="477570"/>
                    <a:pt x="505565" y="440214"/>
                    <a:pt x="482858" y="417508"/>
                  </a:cubicBezTo>
                  <a:cubicBezTo>
                    <a:pt x="463814" y="398464"/>
                    <a:pt x="434515" y="395534"/>
                    <a:pt x="411809" y="408718"/>
                  </a:cubicBezTo>
                  <a:lnTo>
                    <a:pt x="335632" y="331809"/>
                  </a:lnTo>
                  <a:cubicBezTo>
                    <a:pt x="345154" y="319357"/>
                    <a:pt x="350281" y="304707"/>
                    <a:pt x="350281" y="287861"/>
                  </a:cubicBezTo>
                  <a:cubicBezTo>
                    <a:pt x="350281" y="284931"/>
                    <a:pt x="350281" y="281268"/>
                    <a:pt x="349549" y="278339"/>
                  </a:cubicBezTo>
                  <a:lnTo>
                    <a:pt x="446235" y="238785"/>
                  </a:lnTo>
                  <a:cubicBezTo>
                    <a:pt x="461616" y="259294"/>
                    <a:pt x="490183" y="268084"/>
                    <a:pt x="515087" y="257829"/>
                  </a:cubicBezTo>
                  <a:cubicBezTo>
                    <a:pt x="544386" y="244645"/>
                    <a:pt x="559035" y="210951"/>
                    <a:pt x="546583" y="180920"/>
                  </a:cubicBezTo>
                  <a:close/>
                </a:path>
              </a:pathLst>
            </a:custGeom>
            <a:solidFill>
              <a:schemeClr val="accent1"/>
            </a:solidFill>
            <a:ln w="7243" cap="flat">
              <a:noFill/>
              <a:prstDash val="solid"/>
              <a:miter/>
            </a:ln>
          </p:spPr>
          <p:txBody>
            <a:bodyPr rtlCol="0" anchor="ctr"/>
            <a:lstStyle/>
            <a:p>
              <a:endParaRPr lang="sv-SE"/>
            </a:p>
          </p:txBody>
        </p:sp>
        <p:sp>
          <p:nvSpPr>
            <p:cNvPr id="26" name="Ellips 25">
              <a:extLst>
                <a:ext uri="{FF2B5EF4-FFF2-40B4-BE49-F238E27FC236}">
                  <a16:creationId xmlns:a16="http://schemas.microsoft.com/office/drawing/2014/main" id="{D3B37DA7-14C2-67A7-9532-3BD13856F5C8}"/>
                </a:ext>
              </a:extLst>
            </p:cNvPr>
            <p:cNvSpPr/>
            <p:nvPr/>
          </p:nvSpPr>
          <p:spPr>
            <a:xfrm>
              <a:off x="6489699" y="3946381"/>
              <a:ext cx="151200" cy="151200"/>
            </a:xfrm>
            <a:prstGeom prst="ellipse">
              <a:avLst/>
            </a:pr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Tree>
    <p:extLst>
      <p:ext uri="{BB962C8B-B14F-4D97-AF65-F5344CB8AC3E}">
        <p14:creationId xmlns:p14="http://schemas.microsoft.com/office/powerpoint/2010/main" val="49512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fade">
                                      <p:cBhvr>
                                        <p:cTn id="7"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76879-EE22-67BC-07FC-B32DC84C81B3}"/>
            </a:ext>
          </a:extLst>
        </p:cNvPr>
        <p:cNvGrpSpPr/>
        <p:nvPr/>
      </p:nvGrpSpPr>
      <p:grpSpPr>
        <a:xfrm>
          <a:off x="0" y="0"/>
          <a:ext cx="0" cy="0"/>
          <a:chOff x="0" y="0"/>
          <a:chExt cx="0" cy="0"/>
        </a:xfrm>
      </p:grpSpPr>
      <p:sp>
        <p:nvSpPr>
          <p:cNvPr id="30" name="Frihandsfigur 29">
            <a:extLst>
              <a:ext uri="{FF2B5EF4-FFF2-40B4-BE49-F238E27FC236}">
                <a16:creationId xmlns:a16="http://schemas.microsoft.com/office/drawing/2014/main" id="{98E0CB77-89FA-560E-E7BB-B267B09FE806}"/>
              </a:ext>
              <a:ext uri="{C183D7F6-B498-43B3-948B-1728B52AA6E4}">
                <adec:decorative xmlns:adec="http://schemas.microsoft.com/office/drawing/2017/decorative" val="1"/>
              </a:ext>
            </a:extLst>
          </p:cNvPr>
          <p:cNvSpPr/>
          <p:nvPr/>
        </p:nvSpPr>
        <p:spPr>
          <a:xfrm>
            <a:off x="6203587" y="3574962"/>
            <a:ext cx="3802767" cy="1787767"/>
          </a:xfrm>
          <a:custGeom>
            <a:avLst/>
            <a:gdLst>
              <a:gd name="connsiteX0" fmla="*/ 3860918 w 3927151"/>
              <a:gd name="connsiteY0" fmla="*/ 1787766 h 1787766"/>
              <a:gd name="connsiteX1" fmla="*/ 66233 w 3927151"/>
              <a:gd name="connsiteY1" fmla="*/ 1787766 h 1787766"/>
              <a:gd name="connsiteX2" fmla="*/ 0 w 3927151"/>
              <a:gd name="connsiteY2" fmla="*/ 1688438 h 1787766"/>
              <a:gd name="connsiteX3" fmla="*/ 0 w 3927151"/>
              <a:gd name="connsiteY3" fmla="*/ 78995 h 1787766"/>
              <a:gd name="connsiteX4" fmla="*/ 66233 w 3927151"/>
              <a:gd name="connsiteY4" fmla="*/ 0 h 1787766"/>
              <a:gd name="connsiteX5" fmla="*/ 3860918 w 3927151"/>
              <a:gd name="connsiteY5" fmla="*/ 0 h 1787766"/>
              <a:gd name="connsiteX6" fmla="*/ 3927151 w 3927151"/>
              <a:gd name="connsiteY6" fmla="*/ 78995 h 1787766"/>
              <a:gd name="connsiteX7" fmla="*/ 3927151 w 3927151"/>
              <a:gd name="connsiteY7" fmla="*/ 1709795 h 1787766"/>
              <a:gd name="connsiteX8" fmla="*/ 3860918 w 3927151"/>
              <a:gd name="connsiteY8" fmla="*/ 1787766 h 178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7151" h="1787766">
                <a:moveTo>
                  <a:pt x="3860918" y="1787766"/>
                </a:moveTo>
                <a:lnTo>
                  <a:pt x="66233" y="1787766"/>
                </a:lnTo>
                <a:cubicBezTo>
                  <a:pt x="29665" y="1787766"/>
                  <a:pt x="0" y="1732177"/>
                  <a:pt x="0" y="1688438"/>
                </a:cubicBezTo>
                <a:lnTo>
                  <a:pt x="0" y="78995"/>
                </a:lnTo>
                <a:cubicBezTo>
                  <a:pt x="0" y="35401"/>
                  <a:pt x="29665" y="0"/>
                  <a:pt x="66233" y="0"/>
                </a:cubicBezTo>
                <a:lnTo>
                  <a:pt x="3860918" y="0"/>
                </a:lnTo>
                <a:cubicBezTo>
                  <a:pt x="3897486" y="0"/>
                  <a:pt x="3927151" y="35401"/>
                  <a:pt x="3927151" y="78995"/>
                </a:cubicBezTo>
                <a:lnTo>
                  <a:pt x="3927151" y="1709795"/>
                </a:lnTo>
                <a:cubicBezTo>
                  <a:pt x="3927151" y="1753389"/>
                  <a:pt x="3897486" y="1787766"/>
                  <a:pt x="3860918" y="1787766"/>
                </a:cubicBezTo>
                <a:close/>
              </a:path>
            </a:pathLst>
          </a:custGeom>
          <a:solidFill>
            <a:srgbClr val="F8D6C7"/>
          </a:solidFill>
          <a:ln w="0" cap="flat">
            <a:noFill/>
            <a:prstDash val="solid"/>
            <a:miter/>
          </a:ln>
        </p:spPr>
        <p:txBody>
          <a:bodyPr rtlCol="0" anchor="ctr"/>
          <a:lstStyle/>
          <a:p>
            <a:endParaRPr lang="sv-SE" dirty="0"/>
          </a:p>
        </p:txBody>
      </p:sp>
      <p:sp>
        <p:nvSpPr>
          <p:cNvPr id="32" name="Frihandsfigur 31">
            <a:extLst>
              <a:ext uri="{FF2B5EF4-FFF2-40B4-BE49-F238E27FC236}">
                <a16:creationId xmlns:a16="http://schemas.microsoft.com/office/drawing/2014/main" id="{4A06E77D-93D0-9119-6929-66CE8A8211D7}"/>
              </a:ext>
              <a:ext uri="{C183D7F6-B498-43B3-948B-1728B52AA6E4}">
                <adec:decorative xmlns:adec="http://schemas.microsoft.com/office/drawing/2017/decorative" val="1"/>
              </a:ext>
            </a:extLst>
          </p:cNvPr>
          <p:cNvSpPr/>
          <p:nvPr/>
        </p:nvSpPr>
        <p:spPr>
          <a:xfrm>
            <a:off x="2202641" y="3574962"/>
            <a:ext cx="3785774" cy="1787767"/>
          </a:xfrm>
          <a:custGeom>
            <a:avLst/>
            <a:gdLst>
              <a:gd name="connsiteX0" fmla="*/ 3666505 w 3732749"/>
              <a:gd name="connsiteY0" fmla="*/ 1796907 h 1796906"/>
              <a:gd name="connsiteX1" fmla="*/ 66244 w 3732749"/>
              <a:gd name="connsiteY1" fmla="*/ 1796907 h 1796906"/>
              <a:gd name="connsiteX2" fmla="*/ 0 w 3732749"/>
              <a:gd name="connsiteY2" fmla="*/ 1697070 h 1796906"/>
              <a:gd name="connsiteX3" fmla="*/ 0 w 3732749"/>
              <a:gd name="connsiteY3" fmla="*/ 79399 h 1796906"/>
              <a:gd name="connsiteX4" fmla="*/ 66244 w 3732749"/>
              <a:gd name="connsiteY4" fmla="*/ 0 h 1796906"/>
              <a:gd name="connsiteX5" fmla="*/ 3666505 w 3732749"/>
              <a:gd name="connsiteY5" fmla="*/ 0 h 1796906"/>
              <a:gd name="connsiteX6" fmla="*/ 3732750 w 3732749"/>
              <a:gd name="connsiteY6" fmla="*/ 79399 h 1796906"/>
              <a:gd name="connsiteX7" fmla="*/ 3732750 w 3732749"/>
              <a:gd name="connsiteY7" fmla="*/ 1718537 h 1796906"/>
              <a:gd name="connsiteX8" fmla="*/ 3666505 w 3732749"/>
              <a:gd name="connsiteY8" fmla="*/ 1796907 h 179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2749" h="1796906">
                <a:moveTo>
                  <a:pt x="3666505" y="1796907"/>
                </a:moveTo>
                <a:lnTo>
                  <a:pt x="66244" y="1796907"/>
                </a:lnTo>
                <a:cubicBezTo>
                  <a:pt x="29670" y="1796907"/>
                  <a:pt x="0" y="1741034"/>
                  <a:pt x="0" y="1697070"/>
                </a:cubicBezTo>
                <a:lnTo>
                  <a:pt x="0" y="79399"/>
                </a:lnTo>
                <a:cubicBezTo>
                  <a:pt x="0" y="35582"/>
                  <a:pt x="29670" y="0"/>
                  <a:pt x="66244" y="0"/>
                </a:cubicBezTo>
                <a:lnTo>
                  <a:pt x="3666505" y="0"/>
                </a:lnTo>
                <a:cubicBezTo>
                  <a:pt x="3703079" y="0"/>
                  <a:pt x="3732750" y="35582"/>
                  <a:pt x="3732750" y="79399"/>
                </a:cubicBezTo>
                <a:lnTo>
                  <a:pt x="3732750" y="1718537"/>
                </a:lnTo>
                <a:cubicBezTo>
                  <a:pt x="3732750" y="1762354"/>
                  <a:pt x="3703079" y="1796907"/>
                  <a:pt x="3666505" y="1796907"/>
                </a:cubicBezTo>
                <a:close/>
              </a:path>
            </a:pathLst>
          </a:custGeom>
          <a:solidFill>
            <a:srgbClr val="E6D4DD"/>
          </a:solidFill>
          <a:ln w="0" cap="flat">
            <a:noFill/>
            <a:prstDash val="solid"/>
            <a:miter/>
          </a:ln>
        </p:spPr>
        <p:txBody>
          <a:bodyPr rtlCol="0" anchor="ctr"/>
          <a:lstStyle/>
          <a:p>
            <a:endParaRPr lang="sv-SE"/>
          </a:p>
        </p:txBody>
      </p:sp>
      <p:sp>
        <p:nvSpPr>
          <p:cNvPr id="31" name="Frihandsfigur 30">
            <a:extLst>
              <a:ext uri="{FF2B5EF4-FFF2-40B4-BE49-F238E27FC236}">
                <a16:creationId xmlns:a16="http://schemas.microsoft.com/office/drawing/2014/main" id="{6F097682-2C8F-FEA3-C1B4-1FFDCEC26632}"/>
              </a:ext>
              <a:ext uri="{C183D7F6-B498-43B3-948B-1728B52AA6E4}">
                <adec:decorative xmlns:adec="http://schemas.microsoft.com/office/drawing/2017/decorative" val="1"/>
              </a:ext>
            </a:extLst>
          </p:cNvPr>
          <p:cNvSpPr/>
          <p:nvPr/>
        </p:nvSpPr>
        <p:spPr>
          <a:xfrm>
            <a:off x="2208212" y="1636001"/>
            <a:ext cx="7796636" cy="1739933"/>
          </a:xfrm>
          <a:custGeom>
            <a:avLst/>
            <a:gdLst>
              <a:gd name="connsiteX0" fmla="*/ 7730949 w 7796636"/>
              <a:gd name="connsiteY0" fmla="*/ 3049446 h 3049445"/>
              <a:gd name="connsiteX1" fmla="*/ 65687 w 7796636"/>
              <a:gd name="connsiteY1" fmla="*/ 3049446 h 3049445"/>
              <a:gd name="connsiteX2" fmla="*/ 0 w 7796636"/>
              <a:gd name="connsiteY2" fmla="*/ 2950974 h 3049445"/>
              <a:gd name="connsiteX3" fmla="*/ 0 w 7796636"/>
              <a:gd name="connsiteY3" fmla="*/ 78314 h 3049445"/>
              <a:gd name="connsiteX4" fmla="*/ 65687 w 7796636"/>
              <a:gd name="connsiteY4" fmla="*/ 0 h 3049445"/>
              <a:gd name="connsiteX5" fmla="*/ 7730949 w 7796636"/>
              <a:gd name="connsiteY5" fmla="*/ 0 h 3049445"/>
              <a:gd name="connsiteX6" fmla="*/ 7796636 w 7796636"/>
              <a:gd name="connsiteY6" fmla="*/ 78314 h 3049445"/>
              <a:gd name="connsiteX7" fmla="*/ 7796636 w 7796636"/>
              <a:gd name="connsiteY7" fmla="*/ 2972002 h 3049445"/>
              <a:gd name="connsiteX8" fmla="*/ 7730949 w 7796636"/>
              <a:gd name="connsiteY8" fmla="*/ 3049301 h 30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6636" h="3049445">
                <a:moveTo>
                  <a:pt x="7730949" y="3049446"/>
                </a:moveTo>
                <a:lnTo>
                  <a:pt x="65687" y="3049446"/>
                </a:lnTo>
                <a:cubicBezTo>
                  <a:pt x="29421" y="3049446"/>
                  <a:pt x="0" y="2994336"/>
                  <a:pt x="0" y="2950974"/>
                </a:cubicBezTo>
                <a:lnTo>
                  <a:pt x="0" y="78314"/>
                </a:lnTo>
                <a:cubicBezTo>
                  <a:pt x="0" y="35096"/>
                  <a:pt x="29421" y="0"/>
                  <a:pt x="65687" y="0"/>
                </a:cubicBezTo>
                <a:lnTo>
                  <a:pt x="7730949" y="0"/>
                </a:lnTo>
                <a:cubicBezTo>
                  <a:pt x="7767215" y="0"/>
                  <a:pt x="7796636" y="35096"/>
                  <a:pt x="7796636" y="78314"/>
                </a:cubicBezTo>
                <a:lnTo>
                  <a:pt x="7796636" y="2972002"/>
                </a:lnTo>
                <a:cubicBezTo>
                  <a:pt x="7796636" y="3015220"/>
                  <a:pt x="7767215" y="3049301"/>
                  <a:pt x="7730949" y="3049301"/>
                </a:cubicBezTo>
                <a:close/>
              </a:path>
            </a:pathLst>
          </a:custGeom>
          <a:solidFill>
            <a:srgbClr val="E2E2E1"/>
          </a:solidFill>
          <a:ln w="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3603E4DC-F7E5-6798-0724-B9B307A56055}"/>
              </a:ext>
            </a:extLst>
          </p:cNvPr>
          <p:cNvSpPr>
            <a:spLocks noGrp="1"/>
          </p:cNvSpPr>
          <p:nvPr>
            <p:ph type="title"/>
          </p:nvPr>
        </p:nvSpPr>
        <p:spPr>
          <a:xfrm>
            <a:off x="2484498" y="3784879"/>
            <a:ext cx="3736081" cy="440250"/>
          </a:xfrm>
        </p:spPr>
        <p:txBody>
          <a:bodyPr/>
          <a:lstStyle/>
          <a:p>
            <a:pPr algn="ctr"/>
            <a:r>
              <a:rPr lang="sv-SE" sz="1400" dirty="0">
                <a:solidFill>
                  <a:schemeClr val="tx1"/>
                </a:solidFill>
              </a:rPr>
              <a:t>Ytterligare i CER-direktivet  </a:t>
            </a:r>
          </a:p>
        </p:txBody>
      </p:sp>
      <p:sp>
        <p:nvSpPr>
          <p:cNvPr id="3" name="Rubrik 1">
            <a:extLst>
              <a:ext uri="{FF2B5EF4-FFF2-40B4-BE49-F238E27FC236}">
                <a16:creationId xmlns:a16="http://schemas.microsoft.com/office/drawing/2014/main" id="{DDE45FDB-6F40-29A4-5B5E-184BE6140BC8}"/>
              </a:ext>
            </a:extLst>
          </p:cNvPr>
          <p:cNvSpPr txBox="1">
            <a:spLocks/>
          </p:cNvSpPr>
          <p:nvPr/>
        </p:nvSpPr>
        <p:spPr>
          <a:xfrm>
            <a:off x="6182183" y="3784879"/>
            <a:ext cx="3929809" cy="4272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1400" dirty="0">
                <a:solidFill>
                  <a:schemeClr val="tx1"/>
                </a:solidFill>
              </a:rPr>
              <a:t>Särskilt i NIS2-direktivet</a:t>
            </a:r>
          </a:p>
        </p:txBody>
      </p:sp>
      <p:sp>
        <p:nvSpPr>
          <p:cNvPr id="350" name="Rubrik 1">
            <a:extLst>
              <a:ext uri="{FF2B5EF4-FFF2-40B4-BE49-F238E27FC236}">
                <a16:creationId xmlns:a16="http://schemas.microsoft.com/office/drawing/2014/main" id="{46B15CAA-8F33-A2C1-214A-2BEF37392B30}"/>
              </a:ext>
            </a:extLst>
          </p:cNvPr>
          <p:cNvSpPr txBox="1">
            <a:spLocks/>
          </p:cNvSpPr>
          <p:nvPr/>
        </p:nvSpPr>
        <p:spPr>
          <a:xfrm>
            <a:off x="3142086" y="1794604"/>
            <a:ext cx="6126249" cy="4272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nSpc>
                <a:spcPct val="100000"/>
              </a:lnSpc>
              <a:spcBef>
                <a:spcPts val="300"/>
              </a:spcBef>
            </a:pPr>
            <a:r>
              <a:rPr lang="sv-SE" sz="1400" b="1" dirty="0">
                <a:solidFill>
                  <a:schemeClr val="tx1"/>
                </a:solidFill>
              </a:rPr>
              <a:t>Gemensamt för direktiven</a:t>
            </a:r>
          </a:p>
        </p:txBody>
      </p:sp>
      <p:sp>
        <p:nvSpPr>
          <p:cNvPr id="16" name="Rubrik 3">
            <a:extLst>
              <a:ext uri="{FF2B5EF4-FFF2-40B4-BE49-F238E27FC236}">
                <a16:creationId xmlns:a16="http://schemas.microsoft.com/office/drawing/2014/main" id="{9AA5C683-D7F0-119C-9D78-C269533BC5A3}"/>
              </a:ext>
            </a:extLst>
          </p:cNvPr>
          <p:cNvSpPr txBox="1">
            <a:spLocks/>
          </p:cNvSpPr>
          <p:nvPr/>
        </p:nvSpPr>
        <p:spPr>
          <a:xfrm>
            <a:off x="837397" y="710832"/>
            <a:ext cx="10517206" cy="516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algn="ctr"/>
            <a:r>
              <a:rPr lang="sv-SE" sz="3200" b="1" dirty="0">
                <a:solidFill>
                  <a:schemeClr val="bg1"/>
                </a:solidFill>
              </a:rPr>
              <a:t>Stärkt motståndskraft</a:t>
            </a:r>
          </a:p>
        </p:txBody>
      </p:sp>
      <p:sp>
        <p:nvSpPr>
          <p:cNvPr id="17" name="Platshållare för text 3">
            <a:extLst>
              <a:ext uri="{FF2B5EF4-FFF2-40B4-BE49-F238E27FC236}">
                <a16:creationId xmlns:a16="http://schemas.microsoft.com/office/drawing/2014/main" id="{F786AC6A-AEB6-8B66-99CC-59EB44804C26}"/>
              </a:ext>
            </a:extLst>
          </p:cNvPr>
          <p:cNvSpPr txBox="1">
            <a:spLocks/>
          </p:cNvSpPr>
          <p:nvPr/>
        </p:nvSpPr>
        <p:spPr>
          <a:xfrm>
            <a:off x="3142086" y="2082087"/>
            <a:ext cx="5907785" cy="692796"/>
          </a:xfrm>
          <a:prstGeom prst="rect">
            <a:avLst/>
          </a:prstGeom>
        </p:spPr>
        <p:txBody>
          <a:bodyPr numCol="2"/>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fontAlgn="t">
              <a:spcBef>
                <a:spcPts val="0"/>
              </a:spcBef>
              <a:spcAft>
                <a:spcPts val="800"/>
              </a:spcAft>
            </a:pPr>
            <a:r>
              <a:rPr lang="sv-SE" sz="1200" dirty="0">
                <a:latin typeface="Century Gothic" panose="020B0502020202020204" pitchFamily="34" charset="0"/>
              </a:rPr>
              <a:t>Identifiering av offentliga och </a:t>
            </a:r>
            <a:br>
              <a:rPr lang="sv-SE" sz="1200" dirty="0">
                <a:latin typeface="Century Gothic" panose="020B0502020202020204" pitchFamily="34" charset="0"/>
              </a:rPr>
            </a:br>
            <a:r>
              <a:rPr lang="sv-SE" sz="1200" dirty="0">
                <a:latin typeface="Century Gothic" panose="020B0502020202020204" pitchFamily="34" charset="0"/>
              </a:rPr>
              <a:t>privata aktörer som omfattas</a:t>
            </a:r>
          </a:p>
          <a:p>
            <a:pPr marL="108000" indent="-108000" fontAlgn="t">
              <a:spcBef>
                <a:spcPts val="0"/>
              </a:spcBef>
              <a:spcAft>
                <a:spcPts val="800"/>
              </a:spcAft>
            </a:pPr>
            <a:r>
              <a:rPr lang="sv-SE" sz="1200" dirty="0">
                <a:latin typeface="Century Gothic" panose="020B0502020202020204" pitchFamily="34" charset="0"/>
              </a:rPr>
              <a:t>Krav på riskanalys</a:t>
            </a:r>
          </a:p>
          <a:p>
            <a:pPr marL="108000" indent="-108000" fontAlgn="t">
              <a:spcBef>
                <a:spcPts val="0"/>
              </a:spcBef>
              <a:spcAft>
                <a:spcPts val="800"/>
              </a:spcAft>
            </a:pPr>
            <a:r>
              <a:rPr lang="sv-SE" sz="1200" dirty="0">
                <a:latin typeface="Century Gothic" panose="020B0502020202020204" pitchFamily="34" charset="0"/>
              </a:rPr>
              <a:t>Krav på åtgärder</a:t>
            </a:r>
            <a:br>
              <a:rPr lang="sv-SE" sz="1200" dirty="0">
                <a:latin typeface="Century Gothic" panose="020B0502020202020204" pitchFamily="34" charset="0"/>
              </a:rPr>
            </a:br>
            <a:br>
              <a:rPr lang="sv-SE" sz="1200" dirty="0">
                <a:latin typeface="Century Gothic" panose="020B0502020202020204" pitchFamily="34" charset="0"/>
              </a:rPr>
            </a:br>
            <a:endParaRPr lang="sv-SE" sz="1200" dirty="0">
              <a:latin typeface="Century Gothic" panose="020B0502020202020204" pitchFamily="34" charset="0"/>
            </a:endParaRPr>
          </a:p>
          <a:p>
            <a:pPr marL="108000" indent="-108000" fontAlgn="t">
              <a:spcBef>
                <a:spcPts val="0"/>
              </a:spcBef>
              <a:spcAft>
                <a:spcPts val="600"/>
              </a:spcAft>
            </a:pPr>
            <a:r>
              <a:rPr lang="sv-SE" sz="1200" dirty="0">
                <a:latin typeface="Century Gothic" panose="020B0502020202020204" pitchFamily="34" charset="0"/>
              </a:rPr>
              <a:t>Incidentrapportering</a:t>
            </a:r>
          </a:p>
          <a:p>
            <a:pPr marL="108000" indent="-108000" fontAlgn="t">
              <a:spcBef>
                <a:spcPts val="0"/>
              </a:spcBef>
              <a:spcAft>
                <a:spcPts val="600"/>
              </a:spcAft>
            </a:pPr>
            <a:r>
              <a:rPr lang="sv-SE" sz="1200" dirty="0">
                <a:latin typeface="Century Gothic" panose="020B0502020202020204" pitchFamily="34" charset="0"/>
              </a:rPr>
              <a:t>Tillsyn</a:t>
            </a:r>
          </a:p>
          <a:p>
            <a:pPr marL="108000" indent="-108000" fontAlgn="t">
              <a:spcBef>
                <a:spcPts val="0"/>
              </a:spcBef>
              <a:spcAft>
                <a:spcPts val="600"/>
              </a:spcAft>
            </a:pPr>
            <a:r>
              <a:rPr lang="sv-SE" sz="1200" dirty="0">
                <a:latin typeface="Century Gothic" panose="020B0502020202020204" pitchFamily="34" charset="0"/>
              </a:rPr>
              <a:t>Stärkt nationellt arbete</a:t>
            </a:r>
          </a:p>
          <a:p>
            <a:pPr marL="108000" indent="-108000" fontAlgn="t">
              <a:spcBef>
                <a:spcPts val="0"/>
              </a:spcBef>
              <a:spcAft>
                <a:spcPts val="600"/>
              </a:spcAft>
            </a:pPr>
            <a:r>
              <a:rPr lang="sv-SE" sz="1200" dirty="0">
                <a:latin typeface="Century Gothic" panose="020B0502020202020204" pitchFamily="34" charset="0"/>
              </a:rPr>
              <a:t>Stärkt EU-samarbete</a:t>
            </a:r>
          </a:p>
          <a:p>
            <a:pPr marL="108000" indent="-108000" fontAlgn="t">
              <a:spcBef>
                <a:spcPts val="400"/>
              </a:spcBef>
            </a:pPr>
            <a:endParaRPr lang="sv-SE" sz="1000" dirty="0">
              <a:latin typeface="Century Gothic" panose="020B0502020202020204" pitchFamily="34" charset="0"/>
            </a:endParaRPr>
          </a:p>
        </p:txBody>
      </p:sp>
      <p:sp>
        <p:nvSpPr>
          <p:cNvPr id="20" name="Platshållare för text 3">
            <a:extLst>
              <a:ext uri="{FF2B5EF4-FFF2-40B4-BE49-F238E27FC236}">
                <a16:creationId xmlns:a16="http://schemas.microsoft.com/office/drawing/2014/main" id="{7643DCFB-4810-8BEF-61D9-7B7B7909EF13}"/>
              </a:ext>
            </a:extLst>
          </p:cNvPr>
          <p:cNvSpPr txBox="1">
            <a:spLocks/>
          </p:cNvSpPr>
          <p:nvPr/>
        </p:nvSpPr>
        <p:spPr>
          <a:xfrm>
            <a:off x="3142706" y="4057979"/>
            <a:ext cx="3478635" cy="135155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buFont typeface="Arial" panose="020B0604020202020204" pitchFamily="34" charset="0"/>
              <a:buChar char="•"/>
            </a:pPr>
            <a:r>
              <a:rPr lang="sv-SE" sz="1200" dirty="0">
                <a:latin typeface="Century Gothic" panose="020B0502020202020204" pitchFamily="34" charset="0"/>
              </a:rPr>
              <a:t>Nationell riskanalys</a:t>
            </a:r>
          </a:p>
        </p:txBody>
      </p:sp>
      <p:sp>
        <p:nvSpPr>
          <p:cNvPr id="21" name="Platshållare för text 3">
            <a:extLst>
              <a:ext uri="{FF2B5EF4-FFF2-40B4-BE49-F238E27FC236}">
                <a16:creationId xmlns:a16="http://schemas.microsoft.com/office/drawing/2014/main" id="{22586379-E8A2-BD81-27F3-4A571FE54F24}"/>
              </a:ext>
            </a:extLst>
          </p:cNvPr>
          <p:cNvSpPr txBox="1">
            <a:spLocks/>
          </p:cNvSpPr>
          <p:nvPr/>
        </p:nvSpPr>
        <p:spPr>
          <a:xfrm>
            <a:off x="7066776" y="4057979"/>
            <a:ext cx="2733845" cy="82617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spcBef>
                <a:spcPts val="200"/>
              </a:spcBef>
            </a:pPr>
            <a:r>
              <a:rPr lang="sv-SE" sz="1200" dirty="0">
                <a:latin typeface="Century Gothic" panose="020B0502020202020204" pitchFamily="34" charset="0"/>
              </a:rPr>
              <a:t>Cyberkrishanteringsmyndighet</a:t>
            </a:r>
          </a:p>
          <a:p>
            <a:pPr marL="108000" indent="-108000">
              <a:spcBef>
                <a:spcPts val="200"/>
              </a:spcBef>
            </a:pPr>
            <a:r>
              <a:rPr lang="sv-SE" sz="1200" dirty="0">
                <a:latin typeface="Century Gothic" panose="020B0502020202020204" pitchFamily="34" charset="0"/>
              </a:rPr>
              <a:t>EU-</a:t>
            </a:r>
            <a:r>
              <a:rPr lang="sv-SE" sz="1200" dirty="0" err="1">
                <a:latin typeface="Century Gothic" panose="020B0502020202020204" pitchFamily="34" charset="0"/>
              </a:rPr>
              <a:t>CyCLONe</a:t>
            </a:r>
            <a:endParaRPr lang="sv-SE" sz="1200" dirty="0">
              <a:latin typeface="Century Gothic" panose="020B0502020202020204" pitchFamily="34" charset="0"/>
            </a:endParaRPr>
          </a:p>
          <a:p>
            <a:pPr marL="108000" indent="-108000">
              <a:spcBef>
                <a:spcPts val="200"/>
              </a:spcBef>
            </a:pPr>
            <a:r>
              <a:rPr lang="sv-SE" sz="1200" dirty="0">
                <a:latin typeface="Century Gothic" panose="020B0502020202020204" pitchFamily="34" charset="0"/>
              </a:rPr>
              <a:t>Europeisk sårbarhetsdatabas </a:t>
            </a:r>
          </a:p>
          <a:p>
            <a:pPr marL="108000" indent="-108000">
              <a:spcBef>
                <a:spcPts val="200"/>
              </a:spcBef>
            </a:pPr>
            <a:r>
              <a:rPr lang="sv-SE" sz="1200" dirty="0">
                <a:latin typeface="Century Gothic" panose="020B0502020202020204" pitchFamily="34" charset="0"/>
              </a:rPr>
              <a:t>Säkerhet i leveranskedjan</a:t>
            </a:r>
          </a:p>
          <a:p>
            <a:pPr marL="108000" indent="-108000">
              <a:spcBef>
                <a:spcPts val="200"/>
              </a:spcBef>
            </a:pPr>
            <a:r>
              <a:rPr lang="sv-SE" sz="1200" dirty="0">
                <a:latin typeface="Century Gothic" panose="020B0502020202020204" pitchFamily="34" charset="0"/>
              </a:rPr>
              <a:t>Ledningens ansvar</a:t>
            </a:r>
          </a:p>
        </p:txBody>
      </p:sp>
      <p:grpSp>
        <p:nvGrpSpPr>
          <p:cNvPr id="62" name="Grupp 61">
            <a:extLst>
              <a:ext uri="{FF2B5EF4-FFF2-40B4-BE49-F238E27FC236}">
                <a16:creationId xmlns:a16="http://schemas.microsoft.com/office/drawing/2014/main" id="{8A882243-3A01-F823-4784-53E77C630264}"/>
              </a:ext>
              <a:ext uri="{C183D7F6-B498-43B3-948B-1728B52AA6E4}">
                <adec:decorative xmlns:adec="http://schemas.microsoft.com/office/drawing/2017/decorative" val="1"/>
              </a:ext>
            </a:extLst>
          </p:cNvPr>
          <p:cNvGrpSpPr/>
          <p:nvPr/>
        </p:nvGrpSpPr>
        <p:grpSpPr>
          <a:xfrm>
            <a:off x="2475911" y="1833802"/>
            <a:ext cx="509529" cy="607466"/>
            <a:chOff x="2421319" y="1847450"/>
            <a:chExt cx="509529" cy="607466"/>
          </a:xfrm>
        </p:grpSpPr>
        <p:sp>
          <p:nvSpPr>
            <p:cNvPr id="63" name="Frihandsfigur 62">
              <a:extLst>
                <a:ext uri="{FF2B5EF4-FFF2-40B4-BE49-F238E27FC236}">
                  <a16:creationId xmlns:a16="http://schemas.microsoft.com/office/drawing/2014/main" id="{50CE0CF0-C3F7-BCE0-7488-23F58E4A6740}"/>
                </a:ext>
              </a:extLst>
            </p:cNvPr>
            <p:cNvSpPr/>
            <p:nvPr/>
          </p:nvSpPr>
          <p:spPr>
            <a:xfrm>
              <a:off x="2421319" y="1847450"/>
              <a:ext cx="509529" cy="607466"/>
            </a:xfrm>
            <a:custGeom>
              <a:avLst/>
              <a:gdLst>
                <a:gd name="connsiteX0" fmla="*/ 483593 w 509529"/>
                <a:gd name="connsiteY0" fmla="*/ 111307 h 607466"/>
                <a:gd name="connsiteX1" fmla="*/ 276053 w 509529"/>
                <a:gd name="connsiteY1" fmla="*/ 9750 h 607466"/>
                <a:gd name="connsiteX2" fmla="*/ 236396 w 509529"/>
                <a:gd name="connsiteY2" fmla="*/ 6829 h 607466"/>
                <a:gd name="connsiteX3" fmla="*/ 233476 w 509529"/>
                <a:gd name="connsiteY3" fmla="*/ 9750 h 607466"/>
                <a:gd name="connsiteX4" fmla="*/ 25936 w 509529"/>
                <a:gd name="connsiteY4" fmla="*/ 111307 h 607466"/>
                <a:gd name="connsiteX5" fmla="*/ 1 w 509529"/>
                <a:gd name="connsiteY5" fmla="*/ 140003 h 607466"/>
                <a:gd name="connsiteX6" fmla="*/ 1 w 509529"/>
                <a:gd name="connsiteY6" fmla="*/ 212400 h 607466"/>
                <a:gd name="connsiteX7" fmla="*/ 239093 w 509529"/>
                <a:gd name="connsiteY7" fmla="*/ 602865 h 607466"/>
                <a:gd name="connsiteX8" fmla="*/ 270436 w 509529"/>
                <a:gd name="connsiteY8" fmla="*/ 602865 h 607466"/>
                <a:gd name="connsiteX9" fmla="*/ 509528 w 509529"/>
                <a:gd name="connsiteY9" fmla="*/ 212400 h 607466"/>
                <a:gd name="connsiteX10" fmla="*/ 509528 w 509529"/>
                <a:gd name="connsiteY10" fmla="*/ 140003 h 607466"/>
                <a:gd name="connsiteX11" fmla="*/ 483593 w 509529"/>
                <a:gd name="connsiteY11" fmla="*/ 111307 h 607466"/>
                <a:gd name="connsiteX12" fmla="*/ 460778 w 509529"/>
                <a:gd name="connsiteY12" fmla="*/ 212400 h 607466"/>
                <a:gd name="connsiteX13" fmla="*/ 261173 w 509529"/>
                <a:gd name="connsiteY13" fmla="*/ 550470 h 607466"/>
                <a:gd name="connsiteX14" fmla="*/ 254768 w 509529"/>
                <a:gd name="connsiteY14" fmla="*/ 554903 h 607466"/>
                <a:gd name="connsiteX15" fmla="*/ 248371 w 509529"/>
                <a:gd name="connsiteY15" fmla="*/ 550470 h 607466"/>
                <a:gd name="connsiteX16" fmla="*/ 48743 w 509529"/>
                <a:gd name="connsiteY16" fmla="*/ 212400 h 607466"/>
                <a:gd name="connsiteX17" fmla="*/ 48743 w 509529"/>
                <a:gd name="connsiteY17" fmla="*/ 158018 h 607466"/>
                <a:gd name="connsiteX18" fmla="*/ 58223 w 509529"/>
                <a:gd name="connsiteY18" fmla="*/ 156518 h 607466"/>
                <a:gd name="connsiteX19" fmla="*/ 247141 w 509529"/>
                <a:gd name="connsiteY19" fmla="*/ 65018 h 607466"/>
                <a:gd name="connsiteX20" fmla="*/ 254761 w 509529"/>
                <a:gd name="connsiteY20" fmla="*/ 57997 h 607466"/>
                <a:gd name="connsiteX21" fmla="*/ 262388 w 509529"/>
                <a:gd name="connsiteY21" fmla="*/ 65018 h 607466"/>
                <a:gd name="connsiteX22" fmla="*/ 451298 w 509529"/>
                <a:gd name="connsiteY22" fmla="*/ 156518 h 607466"/>
                <a:gd name="connsiteX23" fmla="*/ 460778 w 509529"/>
                <a:gd name="connsiteY23" fmla="*/ 158018 h 6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9529" h="607466">
                  <a:moveTo>
                    <a:pt x="483593" y="111307"/>
                  </a:moveTo>
                  <a:cubicBezTo>
                    <a:pt x="404045" y="104971"/>
                    <a:pt x="329869" y="68674"/>
                    <a:pt x="276053" y="9750"/>
                  </a:cubicBezTo>
                  <a:cubicBezTo>
                    <a:pt x="265909" y="-2007"/>
                    <a:pt x="248154" y="-3315"/>
                    <a:pt x="236396" y="6829"/>
                  </a:cubicBezTo>
                  <a:cubicBezTo>
                    <a:pt x="235352" y="7730"/>
                    <a:pt x="234377" y="8706"/>
                    <a:pt x="233476" y="9750"/>
                  </a:cubicBezTo>
                  <a:cubicBezTo>
                    <a:pt x="179660" y="68674"/>
                    <a:pt x="105484" y="104971"/>
                    <a:pt x="25936" y="111307"/>
                  </a:cubicBezTo>
                  <a:cubicBezTo>
                    <a:pt x="11154" y="112693"/>
                    <a:pt x="-111" y="125156"/>
                    <a:pt x="1" y="140003"/>
                  </a:cubicBezTo>
                  <a:lnTo>
                    <a:pt x="1" y="212400"/>
                  </a:lnTo>
                  <a:cubicBezTo>
                    <a:pt x="1" y="369795"/>
                    <a:pt x="100103" y="513773"/>
                    <a:pt x="239093" y="602865"/>
                  </a:cubicBezTo>
                  <a:cubicBezTo>
                    <a:pt x="248640" y="609000"/>
                    <a:pt x="260889" y="609000"/>
                    <a:pt x="270436" y="602865"/>
                  </a:cubicBezTo>
                  <a:cubicBezTo>
                    <a:pt x="409426" y="513750"/>
                    <a:pt x="509528" y="369795"/>
                    <a:pt x="509528" y="212400"/>
                  </a:cubicBezTo>
                  <a:lnTo>
                    <a:pt x="509528" y="140003"/>
                  </a:lnTo>
                  <a:cubicBezTo>
                    <a:pt x="509640" y="125156"/>
                    <a:pt x="498375" y="112693"/>
                    <a:pt x="483593" y="111307"/>
                  </a:cubicBezTo>
                  <a:close/>
                  <a:moveTo>
                    <a:pt x="460778" y="212400"/>
                  </a:moveTo>
                  <a:cubicBezTo>
                    <a:pt x="460778" y="337650"/>
                    <a:pt x="386161" y="464002"/>
                    <a:pt x="261173" y="550470"/>
                  </a:cubicBezTo>
                  <a:lnTo>
                    <a:pt x="254768" y="554903"/>
                  </a:lnTo>
                  <a:lnTo>
                    <a:pt x="248371" y="550470"/>
                  </a:lnTo>
                  <a:cubicBezTo>
                    <a:pt x="123376" y="463995"/>
                    <a:pt x="48743" y="337613"/>
                    <a:pt x="48743" y="212400"/>
                  </a:cubicBezTo>
                  <a:lnTo>
                    <a:pt x="48743" y="158018"/>
                  </a:lnTo>
                  <a:lnTo>
                    <a:pt x="58223" y="156518"/>
                  </a:lnTo>
                  <a:cubicBezTo>
                    <a:pt x="128852" y="145349"/>
                    <a:pt x="194590" y="113510"/>
                    <a:pt x="247141" y="65018"/>
                  </a:cubicBezTo>
                  <a:lnTo>
                    <a:pt x="254761" y="57997"/>
                  </a:lnTo>
                  <a:lnTo>
                    <a:pt x="262388" y="65018"/>
                  </a:lnTo>
                  <a:cubicBezTo>
                    <a:pt x="314937" y="113510"/>
                    <a:pt x="380672" y="145349"/>
                    <a:pt x="451298" y="156518"/>
                  </a:cubicBezTo>
                  <a:lnTo>
                    <a:pt x="460778" y="158018"/>
                  </a:lnTo>
                  <a:close/>
                </a:path>
              </a:pathLst>
            </a:custGeom>
            <a:solidFill>
              <a:srgbClr val="4A4944"/>
            </a:solidFill>
            <a:ln w="7441" cap="flat">
              <a:noFill/>
              <a:prstDash val="solid"/>
              <a:miter/>
            </a:ln>
          </p:spPr>
          <p:txBody>
            <a:bodyPr rtlCol="0" anchor="ctr"/>
            <a:lstStyle/>
            <a:p>
              <a:endParaRPr lang="sv-SE"/>
            </a:p>
          </p:txBody>
        </p:sp>
        <p:sp>
          <p:nvSpPr>
            <p:cNvPr id="320" name="Frihandsfigur 319">
              <a:extLst>
                <a:ext uri="{FF2B5EF4-FFF2-40B4-BE49-F238E27FC236}">
                  <a16:creationId xmlns:a16="http://schemas.microsoft.com/office/drawing/2014/main" id="{C218C003-FA5B-9C86-FBFE-22AB15206666}"/>
                </a:ext>
              </a:extLst>
            </p:cNvPr>
            <p:cNvSpPr/>
            <p:nvPr/>
          </p:nvSpPr>
          <p:spPr>
            <a:xfrm>
              <a:off x="2492562" y="1935860"/>
              <a:ext cx="367034" cy="439065"/>
            </a:xfrm>
            <a:custGeom>
              <a:avLst/>
              <a:gdLst>
                <a:gd name="connsiteX0" fmla="*/ 183518 w 367034"/>
                <a:gd name="connsiteY0" fmla="*/ 0 h 439065"/>
                <a:gd name="connsiteX1" fmla="*/ 0 w 367034"/>
                <a:gd name="connsiteY1" fmla="*/ 88680 h 439065"/>
                <a:gd name="connsiteX2" fmla="*/ 0 w 367034"/>
                <a:gd name="connsiteY2" fmla="*/ 123990 h 439065"/>
                <a:gd name="connsiteX3" fmla="*/ 183525 w 367034"/>
                <a:gd name="connsiteY3" fmla="*/ 439065 h 439065"/>
                <a:gd name="connsiteX4" fmla="*/ 367035 w 367034"/>
                <a:gd name="connsiteY4" fmla="*/ 123990 h 439065"/>
                <a:gd name="connsiteX5" fmla="*/ 367035 w 367034"/>
                <a:gd name="connsiteY5" fmla="*/ 88680 h 439065"/>
                <a:gd name="connsiteX6" fmla="*/ 183518 w 367034"/>
                <a:gd name="connsiteY6" fmla="*/ 0 h 439065"/>
                <a:gd name="connsiteX7" fmla="*/ 164258 w 367034"/>
                <a:gd name="connsiteY7" fmla="*/ 292838 h 439065"/>
                <a:gd name="connsiteX8" fmla="*/ 88418 w 367034"/>
                <a:gd name="connsiteY8" fmla="*/ 216990 h 439065"/>
                <a:gd name="connsiteX9" fmla="*/ 114188 w 367034"/>
                <a:gd name="connsiteY9" fmla="*/ 191220 h 439065"/>
                <a:gd name="connsiteX10" fmla="*/ 164258 w 367034"/>
                <a:gd name="connsiteY10" fmla="*/ 241290 h 439065"/>
                <a:gd name="connsiteX11" fmla="*/ 266798 w 367034"/>
                <a:gd name="connsiteY11" fmla="*/ 138750 h 439065"/>
                <a:gd name="connsiteX12" fmla="*/ 292568 w 367034"/>
                <a:gd name="connsiteY12" fmla="*/ 164527 h 4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7034" h="439065">
                  <a:moveTo>
                    <a:pt x="183518" y="0"/>
                  </a:moveTo>
                  <a:cubicBezTo>
                    <a:pt x="131444" y="45542"/>
                    <a:pt x="68041" y="76181"/>
                    <a:pt x="0" y="88680"/>
                  </a:cubicBezTo>
                  <a:lnTo>
                    <a:pt x="0" y="123990"/>
                  </a:lnTo>
                  <a:cubicBezTo>
                    <a:pt x="0" y="239693"/>
                    <a:pt x="68453" y="356963"/>
                    <a:pt x="183525" y="439065"/>
                  </a:cubicBezTo>
                  <a:cubicBezTo>
                    <a:pt x="298583" y="356978"/>
                    <a:pt x="367035" y="239700"/>
                    <a:pt x="367035" y="123990"/>
                  </a:cubicBezTo>
                  <a:lnTo>
                    <a:pt x="367035" y="88680"/>
                  </a:lnTo>
                  <a:cubicBezTo>
                    <a:pt x="298994" y="76181"/>
                    <a:pt x="235591" y="45542"/>
                    <a:pt x="183518" y="0"/>
                  </a:cubicBezTo>
                  <a:close/>
                  <a:moveTo>
                    <a:pt x="164258" y="292838"/>
                  </a:moveTo>
                  <a:lnTo>
                    <a:pt x="88418" y="216990"/>
                  </a:lnTo>
                  <a:lnTo>
                    <a:pt x="114188" y="191220"/>
                  </a:lnTo>
                  <a:lnTo>
                    <a:pt x="164258" y="241290"/>
                  </a:lnTo>
                  <a:lnTo>
                    <a:pt x="266798" y="138750"/>
                  </a:lnTo>
                  <a:lnTo>
                    <a:pt x="292568" y="164527"/>
                  </a:lnTo>
                  <a:close/>
                </a:path>
              </a:pathLst>
            </a:custGeom>
            <a:solidFill>
              <a:srgbClr val="8C8B85"/>
            </a:solidFill>
            <a:ln w="7441" cap="flat">
              <a:noFill/>
              <a:prstDash val="solid"/>
              <a:miter/>
            </a:ln>
          </p:spPr>
          <p:txBody>
            <a:bodyPr rtlCol="0" anchor="ctr"/>
            <a:lstStyle/>
            <a:p>
              <a:endParaRPr lang="sv-SE"/>
            </a:p>
          </p:txBody>
        </p:sp>
      </p:grpSp>
      <p:grpSp>
        <p:nvGrpSpPr>
          <p:cNvPr id="321" name="Grupp 320">
            <a:extLst>
              <a:ext uri="{FF2B5EF4-FFF2-40B4-BE49-F238E27FC236}">
                <a16:creationId xmlns:a16="http://schemas.microsoft.com/office/drawing/2014/main" id="{FF72036B-057A-AEBA-E9BC-1BACC36978DA}"/>
              </a:ext>
              <a:ext uri="{C183D7F6-B498-43B3-948B-1728B52AA6E4}">
                <adec:decorative xmlns:adec="http://schemas.microsoft.com/office/drawing/2017/decorative" val="1"/>
              </a:ext>
            </a:extLst>
          </p:cNvPr>
          <p:cNvGrpSpPr/>
          <p:nvPr/>
        </p:nvGrpSpPr>
        <p:grpSpPr>
          <a:xfrm>
            <a:off x="2437005" y="3818702"/>
            <a:ext cx="531919" cy="532339"/>
            <a:chOff x="2437005" y="3744138"/>
            <a:chExt cx="531919" cy="532339"/>
          </a:xfrm>
        </p:grpSpPr>
        <p:sp>
          <p:nvSpPr>
            <p:cNvPr id="322" name="Ellips 321">
              <a:extLst>
                <a:ext uri="{FF2B5EF4-FFF2-40B4-BE49-F238E27FC236}">
                  <a16:creationId xmlns:a16="http://schemas.microsoft.com/office/drawing/2014/main" id="{00B75EAF-C767-2475-B48C-938DC25FBDE3}"/>
                </a:ext>
              </a:extLst>
            </p:cNvPr>
            <p:cNvSpPr/>
            <p:nvPr/>
          </p:nvSpPr>
          <p:spPr>
            <a:xfrm>
              <a:off x="2472747" y="3779950"/>
              <a:ext cx="332864" cy="332864"/>
            </a:xfrm>
            <a:prstGeom prst="ellipse">
              <a:avLst/>
            </a:prstGeom>
            <a:solidFill>
              <a:srgbClr val="B4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3" name="Bild 56" descr="Förstoringsglas med hel fyllning">
              <a:extLst>
                <a:ext uri="{FF2B5EF4-FFF2-40B4-BE49-F238E27FC236}">
                  <a16:creationId xmlns:a16="http://schemas.microsoft.com/office/drawing/2014/main" id="{7A2597F8-B5FC-3BD8-9229-EBBF8A38E8BD}"/>
                </a:ext>
              </a:extLst>
            </p:cNvPr>
            <p:cNvSpPr/>
            <p:nvPr/>
          </p:nvSpPr>
          <p:spPr>
            <a:xfrm>
              <a:off x="2437005" y="3744138"/>
              <a:ext cx="531919" cy="532339"/>
            </a:xfrm>
            <a:custGeom>
              <a:avLst/>
              <a:gdLst>
                <a:gd name="connsiteX0" fmla="*/ 518189 w 531919"/>
                <a:gd name="connsiteY0" fmla="*/ 451478 h 532339"/>
                <a:gd name="connsiteX1" fmla="*/ 433958 w 531919"/>
                <a:gd name="connsiteY1" fmla="*/ 367247 h 532339"/>
                <a:gd name="connsiteX2" fmla="*/ 392180 w 531919"/>
                <a:gd name="connsiteY2" fmla="*/ 354444 h 532339"/>
                <a:gd name="connsiteX3" fmla="*/ 362530 w 531919"/>
                <a:gd name="connsiteY3" fmla="*/ 324795 h 532339"/>
                <a:gd name="connsiteX4" fmla="*/ 404309 w 531919"/>
                <a:gd name="connsiteY4" fmla="*/ 202154 h 532339"/>
                <a:gd name="connsiteX5" fmla="*/ 202154 w 531919"/>
                <a:gd name="connsiteY5" fmla="*/ 0 h 532339"/>
                <a:gd name="connsiteX6" fmla="*/ 0 w 531919"/>
                <a:gd name="connsiteY6" fmla="*/ 202154 h 532339"/>
                <a:gd name="connsiteX7" fmla="*/ 202154 w 531919"/>
                <a:gd name="connsiteY7" fmla="*/ 404309 h 532339"/>
                <a:gd name="connsiteX8" fmla="*/ 324795 w 531919"/>
                <a:gd name="connsiteY8" fmla="*/ 362530 h 532339"/>
                <a:gd name="connsiteX9" fmla="*/ 354444 w 531919"/>
                <a:gd name="connsiteY9" fmla="*/ 392180 h 532339"/>
                <a:gd name="connsiteX10" fmla="*/ 367247 w 531919"/>
                <a:gd name="connsiteY10" fmla="*/ 433958 h 532339"/>
                <a:gd name="connsiteX11" fmla="*/ 451478 w 531919"/>
                <a:gd name="connsiteY11" fmla="*/ 518189 h 532339"/>
                <a:gd name="connsiteX12" fmla="*/ 485171 w 531919"/>
                <a:gd name="connsiteY12" fmla="*/ 532340 h 532339"/>
                <a:gd name="connsiteX13" fmla="*/ 518863 w 531919"/>
                <a:gd name="connsiteY13" fmla="*/ 518189 h 532339"/>
                <a:gd name="connsiteX14" fmla="*/ 518189 w 531919"/>
                <a:gd name="connsiteY14" fmla="*/ 451478 h 532339"/>
                <a:gd name="connsiteX15" fmla="*/ 201481 w 531919"/>
                <a:gd name="connsiteY15" fmla="*/ 363204 h 532339"/>
                <a:gd name="connsiteX16" fmla="*/ 39757 w 531919"/>
                <a:gd name="connsiteY16" fmla="*/ 201481 h 532339"/>
                <a:gd name="connsiteX17" fmla="*/ 201481 w 531919"/>
                <a:gd name="connsiteY17" fmla="*/ 39757 h 532339"/>
                <a:gd name="connsiteX18" fmla="*/ 363204 w 531919"/>
                <a:gd name="connsiteY18" fmla="*/ 201481 h 532339"/>
                <a:gd name="connsiteX19" fmla="*/ 201481 w 531919"/>
                <a:gd name="connsiteY19" fmla="*/ 363204 h 5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1919" h="532339">
                  <a:moveTo>
                    <a:pt x="518189" y="451478"/>
                  </a:moveTo>
                  <a:lnTo>
                    <a:pt x="433958" y="367247"/>
                  </a:lnTo>
                  <a:cubicBezTo>
                    <a:pt x="422503" y="355792"/>
                    <a:pt x="407004" y="351749"/>
                    <a:pt x="392180" y="354444"/>
                  </a:cubicBezTo>
                  <a:lnTo>
                    <a:pt x="362530" y="324795"/>
                  </a:lnTo>
                  <a:cubicBezTo>
                    <a:pt x="388810" y="291102"/>
                    <a:pt x="404309" y="247976"/>
                    <a:pt x="404309" y="202154"/>
                  </a:cubicBezTo>
                  <a:cubicBezTo>
                    <a:pt x="404309" y="90969"/>
                    <a:pt x="313339" y="0"/>
                    <a:pt x="202154" y="0"/>
                  </a:cubicBezTo>
                  <a:cubicBezTo>
                    <a:pt x="90969" y="0"/>
                    <a:pt x="0" y="90969"/>
                    <a:pt x="0" y="202154"/>
                  </a:cubicBezTo>
                  <a:cubicBezTo>
                    <a:pt x="0" y="313339"/>
                    <a:pt x="90969" y="404309"/>
                    <a:pt x="202154" y="404309"/>
                  </a:cubicBezTo>
                  <a:cubicBezTo>
                    <a:pt x="247976" y="404309"/>
                    <a:pt x="290428" y="388810"/>
                    <a:pt x="324795" y="362530"/>
                  </a:cubicBezTo>
                  <a:lnTo>
                    <a:pt x="354444" y="392180"/>
                  </a:lnTo>
                  <a:cubicBezTo>
                    <a:pt x="351749" y="407004"/>
                    <a:pt x="355792" y="422503"/>
                    <a:pt x="367247" y="433958"/>
                  </a:cubicBezTo>
                  <a:lnTo>
                    <a:pt x="451478" y="518189"/>
                  </a:lnTo>
                  <a:cubicBezTo>
                    <a:pt x="460912" y="527623"/>
                    <a:pt x="473041" y="532340"/>
                    <a:pt x="485171" y="532340"/>
                  </a:cubicBezTo>
                  <a:cubicBezTo>
                    <a:pt x="497300" y="532340"/>
                    <a:pt x="509429" y="527623"/>
                    <a:pt x="518863" y="518189"/>
                  </a:cubicBezTo>
                  <a:cubicBezTo>
                    <a:pt x="536383" y="499321"/>
                    <a:pt x="536383" y="469672"/>
                    <a:pt x="518189" y="451478"/>
                  </a:cubicBezTo>
                  <a:close/>
                  <a:moveTo>
                    <a:pt x="201481" y="363204"/>
                  </a:moveTo>
                  <a:cubicBezTo>
                    <a:pt x="112533" y="363204"/>
                    <a:pt x="39757" y="290428"/>
                    <a:pt x="39757" y="201481"/>
                  </a:cubicBezTo>
                  <a:cubicBezTo>
                    <a:pt x="39757" y="112533"/>
                    <a:pt x="112533" y="39757"/>
                    <a:pt x="201481" y="39757"/>
                  </a:cubicBezTo>
                  <a:cubicBezTo>
                    <a:pt x="290428" y="39757"/>
                    <a:pt x="363204" y="112533"/>
                    <a:pt x="363204" y="201481"/>
                  </a:cubicBezTo>
                  <a:cubicBezTo>
                    <a:pt x="363204" y="290428"/>
                    <a:pt x="290428" y="363204"/>
                    <a:pt x="201481" y="363204"/>
                  </a:cubicBezTo>
                  <a:close/>
                </a:path>
              </a:pathLst>
            </a:custGeom>
            <a:solidFill>
              <a:schemeClr val="accent2"/>
            </a:solidFill>
            <a:ln w="6648" cap="flat">
              <a:noFill/>
              <a:prstDash val="solid"/>
              <a:miter/>
            </a:ln>
          </p:spPr>
          <p:txBody>
            <a:bodyPr rtlCol="0" anchor="ctr"/>
            <a:lstStyle/>
            <a:p>
              <a:endParaRPr lang="sv-SE"/>
            </a:p>
          </p:txBody>
        </p:sp>
      </p:grpSp>
      <p:grpSp>
        <p:nvGrpSpPr>
          <p:cNvPr id="324" name="Grupp 323">
            <a:extLst>
              <a:ext uri="{FF2B5EF4-FFF2-40B4-BE49-F238E27FC236}">
                <a16:creationId xmlns:a16="http://schemas.microsoft.com/office/drawing/2014/main" id="{FC7E03D4-2C14-A4F0-3059-B9EA8AD9EF5D}"/>
              </a:ext>
              <a:ext uri="{C183D7F6-B498-43B3-948B-1728B52AA6E4}">
                <adec:decorative xmlns:adec="http://schemas.microsoft.com/office/drawing/2017/decorative" val="1"/>
              </a:ext>
            </a:extLst>
          </p:cNvPr>
          <p:cNvGrpSpPr/>
          <p:nvPr/>
        </p:nvGrpSpPr>
        <p:grpSpPr>
          <a:xfrm>
            <a:off x="6377456" y="3820469"/>
            <a:ext cx="551038" cy="517306"/>
            <a:chOff x="6289244" y="3732257"/>
            <a:chExt cx="551038" cy="517306"/>
          </a:xfrm>
        </p:grpSpPr>
        <p:sp>
          <p:nvSpPr>
            <p:cNvPr id="325" name="Bild 55" descr="Nätverk med hel fyllning">
              <a:extLst>
                <a:ext uri="{FF2B5EF4-FFF2-40B4-BE49-F238E27FC236}">
                  <a16:creationId xmlns:a16="http://schemas.microsoft.com/office/drawing/2014/main" id="{8C2AA168-BA91-0597-A92F-82309B8DCD15}"/>
                </a:ext>
              </a:extLst>
            </p:cNvPr>
            <p:cNvSpPr/>
            <p:nvPr/>
          </p:nvSpPr>
          <p:spPr>
            <a:xfrm>
              <a:off x="6289244" y="3732257"/>
              <a:ext cx="551038" cy="517306"/>
            </a:xfrm>
            <a:custGeom>
              <a:avLst/>
              <a:gdLst>
                <a:gd name="connsiteX0" fmla="*/ 546583 w 551038"/>
                <a:gd name="connsiteY0" fmla="*/ 180920 h 517306"/>
                <a:gd name="connsiteX1" fmla="*/ 469674 w 551038"/>
                <a:gd name="connsiteY1" fmla="*/ 149424 h 517306"/>
                <a:gd name="connsiteX2" fmla="*/ 433783 w 551038"/>
                <a:gd name="connsiteY2" fmla="*/ 211684 h 517306"/>
                <a:gd name="connsiteX3" fmla="*/ 339294 w 551038"/>
                <a:gd name="connsiteY3" fmla="*/ 251237 h 517306"/>
                <a:gd name="connsiteX4" fmla="*/ 290219 w 551038"/>
                <a:gd name="connsiteY4" fmla="*/ 216811 h 517306"/>
                <a:gd name="connsiteX5" fmla="*/ 290219 w 551038"/>
                <a:gd name="connsiteY5" fmla="*/ 114998 h 517306"/>
                <a:gd name="connsiteX6" fmla="*/ 334167 w 551038"/>
                <a:gd name="connsiteY6" fmla="*/ 58598 h 517306"/>
                <a:gd name="connsiteX7" fmla="*/ 275569 w 551038"/>
                <a:gd name="connsiteY7" fmla="*/ 0 h 517306"/>
                <a:gd name="connsiteX8" fmla="*/ 275569 w 551038"/>
                <a:gd name="connsiteY8" fmla="*/ 0 h 517306"/>
                <a:gd name="connsiteX9" fmla="*/ 216972 w 551038"/>
                <a:gd name="connsiteY9" fmla="*/ 58598 h 517306"/>
                <a:gd name="connsiteX10" fmla="*/ 260920 w 551038"/>
                <a:gd name="connsiteY10" fmla="*/ 114998 h 517306"/>
                <a:gd name="connsiteX11" fmla="*/ 260920 w 551038"/>
                <a:gd name="connsiteY11" fmla="*/ 216079 h 517306"/>
                <a:gd name="connsiteX12" fmla="*/ 211844 w 551038"/>
                <a:gd name="connsiteY12" fmla="*/ 250505 h 517306"/>
                <a:gd name="connsiteX13" fmla="*/ 117356 w 551038"/>
                <a:gd name="connsiteY13" fmla="*/ 210951 h 517306"/>
                <a:gd name="connsiteX14" fmla="*/ 81465 w 551038"/>
                <a:gd name="connsiteY14" fmla="*/ 148691 h 517306"/>
                <a:gd name="connsiteX15" fmla="*/ 4555 w 551038"/>
                <a:gd name="connsiteY15" fmla="*/ 180188 h 517306"/>
                <a:gd name="connsiteX16" fmla="*/ 36052 w 551038"/>
                <a:gd name="connsiteY16" fmla="*/ 257097 h 517306"/>
                <a:gd name="connsiteX17" fmla="*/ 104904 w 551038"/>
                <a:gd name="connsiteY17" fmla="*/ 238053 h 517306"/>
                <a:gd name="connsiteX18" fmla="*/ 201590 w 551038"/>
                <a:gd name="connsiteY18" fmla="*/ 277606 h 517306"/>
                <a:gd name="connsiteX19" fmla="*/ 200857 w 551038"/>
                <a:gd name="connsiteY19" fmla="*/ 287128 h 517306"/>
                <a:gd name="connsiteX20" fmla="*/ 215507 w 551038"/>
                <a:gd name="connsiteY20" fmla="*/ 331076 h 517306"/>
                <a:gd name="connsiteX21" fmla="*/ 139330 w 551038"/>
                <a:gd name="connsiteY21" fmla="*/ 407986 h 517306"/>
                <a:gd name="connsiteX22" fmla="*/ 68280 w 551038"/>
                <a:gd name="connsiteY22" fmla="*/ 416775 h 517306"/>
                <a:gd name="connsiteX23" fmla="*/ 68280 w 551038"/>
                <a:gd name="connsiteY23" fmla="*/ 499544 h 517306"/>
                <a:gd name="connsiteX24" fmla="*/ 151049 w 551038"/>
                <a:gd name="connsiteY24" fmla="*/ 499544 h 517306"/>
                <a:gd name="connsiteX25" fmla="*/ 159839 w 551038"/>
                <a:gd name="connsiteY25" fmla="*/ 428495 h 517306"/>
                <a:gd name="connsiteX26" fmla="*/ 237481 w 551038"/>
                <a:gd name="connsiteY26" fmla="*/ 350853 h 517306"/>
                <a:gd name="connsiteX27" fmla="*/ 274104 w 551038"/>
                <a:gd name="connsiteY27" fmla="*/ 361108 h 517306"/>
                <a:gd name="connsiteX28" fmla="*/ 275569 w 551038"/>
                <a:gd name="connsiteY28" fmla="*/ 361108 h 517306"/>
                <a:gd name="connsiteX29" fmla="*/ 277034 w 551038"/>
                <a:gd name="connsiteY29" fmla="*/ 361108 h 517306"/>
                <a:gd name="connsiteX30" fmla="*/ 313658 w 551038"/>
                <a:gd name="connsiteY30" fmla="*/ 350853 h 517306"/>
                <a:gd name="connsiteX31" fmla="*/ 391299 w 551038"/>
                <a:gd name="connsiteY31" fmla="*/ 428495 h 517306"/>
                <a:gd name="connsiteX32" fmla="*/ 400089 w 551038"/>
                <a:gd name="connsiteY32" fmla="*/ 500277 h 517306"/>
                <a:gd name="connsiteX33" fmla="*/ 482858 w 551038"/>
                <a:gd name="connsiteY33" fmla="*/ 500277 h 517306"/>
                <a:gd name="connsiteX34" fmla="*/ 482858 w 551038"/>
                <a:gd name="connsiteY34" fmla="*/ 417508 h 517306"/>
                <a:gd name="connsiteX35" fmla="*/ 411809 w 551038"/>
                <a:gd name="connsiteY35" fmla="*/ 408718 h 517306"/>
                <a:gd name="connsiteX36" fmla="*/ 335632 w 551038"/>
                <a:gd name="connsiteY36" fmla="*/ 331809 h 517306"/>
                <a:gd name="connsiteX37" fmla="*/ 350281 w 551038"/>
                <a:gd name="connsiteY37" fmla="*/ 287861 h 517306"/>
                <a:gd name="connsiteX38" fmla="*/ 349549 w 551038"/>
                <a:gd name="connsiteY38" fmla="*/ 278339 h 517306"/>
                <a:gd name="connsiteX39" fmla="*/ 446235 w 551038"/>
                <a:gd name="connsiteY39" fmla="*/ 238785 h 517306"/>
                <a:gd name="connsiteX40" fmla="*/ 515087 w 551038"/>
                <a:gd name="connsiteY40" fmla="*/ 257829 h 517306"/>
                <a:gd name="connsiteX41" fmla="*/ 546583 w 551038"/>
                <a:gd name="connsiteY41" fmla="*/ 180920 h 51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1038" h="517306">
                  <a:moveTo>
                    <a:pt x="546583" y="180920"/>
                  </a:moveTo>
                  <a:cubicBezTo>
                    <a:pt x="534131" y="150889"/>
                    <a:pt x="499705" y="136972"/>
                    <a:pt x="469674" y="149424"/>
                  </a:cubicBezTo>
                  <a:cubicBezTo>
                    <a:pt x="444770" y="159678"/>
                    <a:pt x="430120" y="186047"/>
                    <a:pt x="433783" y="211684"/>
                  </a:cubicBezTo>
                  <a:lnTo>
                    <a:pt x="339294" y="251237"/>
                  </a:lnTo>
                  <a:cubicBezTo>
                    <a:pt x="329039" y="233658"/>
                    <a:pt x="310728" y="220473"/>
                    <a:pt x="290219" y="216811"/>
                  </a:cubicBezTo>
                  <a:lnTo>
                    <a:pt x="290219" y="114998"/>
                  </a:lnTo>
                  <a:cubicBezTo>
                    <a:pt x="315123" y="108406"/>
                    <a:pt x="334167" y="85699"/>
                    <a:pt x="334167" y="58598"/>
                  </a:cubicBezTo>
                  <a:cubicBezTo>
                    <a:pt x="334167" y="26369"/>
                    <a:pt x="307798" y="0"/>
                    <a:pt x="275569" y="0"/>
                  </a:cubicBezTo>
                  <a:lnTo>
                    <a:pt x="275569" y="0"/>
                  </a:lnTo>
                  <a:cubicBezTo>
                    <a:pt x="243340" y="0"/>
                    <a:pt x="216972" y="26369"/>
                    <a:pt x="216972" y="58598"/>
                  </a:cubicBezTo>
                  <a:cubicBezTo>
                    <a:pt x="216972" y="85699"/>
                    <a:pt x="236016" y="108406"/>
                    <a:pt x="260920" y="114998"/>
                  </a:cubicBezTo>
                  <a:lnTo>
                    <a:pt x="260920" y="216079"/>
                  </a:lnTo>
                  <a:cubicBezTo>
                    <a:pt x="239678" y="219741"/>
                    <a:pt x="222099" y="232925"/>
                    <a:pt x="211844" y="250505"/>
                  </a:cubicBezTo>
                  <a:lnTo>
                    <a:pt x="117356" y="210951"/>
                  </a:lnTo>
                  <a:cubicBezTo>
                    <a:pt x="121018" y="185315"/>
                    <a:pt x="107101" y="158946"/>
                    <a:pt x="81465" y="148691"/>
                  </a:cubicBezTo>
                  <a:cubicBezTo>
                    <a:pt x="51433" y="136239"/>
                    <a:pt x="17007" y="150156"/>
                    <a:pt x="4555" y="180188"/>
                  </a:cubicBezTo>
                  <a:cubicBezTo>
                    <a:pt x="-7897" y="210219"/>
                    <a:pt x="6020" y="244645"/>
                    <a:pt x="36052" y="257097"/>
                  </a:cubicBezTo>
                  <a:cubicBezTo>
                    <a:pt x="60955" y="267351"/>
                    <a:pt x="89522" y="259294"/>
                    <a:pt x="104904" y="238053"/>
                  </a:cubicBezTo>
                  <a:lnTo>
                    <a:pt x="201590" y="277606"/>
                  </a:lnTo>
                  <a:cubicBezTo>
                    <a:pt x="200857" y="280536"/>
                    <a:pt x="200857" y="284198"/>
                    <a:pt x="200857" y="287128"/>
                  </a:cubicBezTo>
                  <a:cubicBezTo>
                    <a:pt x="200857" y="303242"/>
                    <a:pt x="205985" y="318624"/>
                    <a:pt x="215507" y="331076"/>
                  </a:cubicBezTo>
                  <a:lnTo>
                    <a:pt x="139330" y="407986"/>
                  </a:lnTo>
                  <a:cubicBezTo>
                    <a:pt x="116623" y="394801"/>
                    <a:pt x="87324" y="397731"/>
                    <a:pt x="68280" y="416775"/>
                  </a:cubicBezTo>
                  <a:cubicBezTo>
                    <a:pt x="45574" y="439482"/>
                    <a:pt x="45574" y="476838"/>
                    <a:pt x="68280" y="499544"/>
                  </a:cubicBezTo>
                  <a:cubicBezTo>
                    <a:pt x="90987" y="522251"/>
                    <a:pt x="128343" y="522251"/>
                    <a:pt x="151049" y="499544"/>
                  </a:cubicBezTo>
                  <a:cubicBezTo>
                    <a:pt x="170093" y="480500"/>
                    <a:pt x="173023" y="451201"/>
                    <a:pt x="159839" y="428495"/>
                  </a:cubicBezTo>
                  <a:lnTo>
                    <a:pt x="237481" y="350853"/>
                  </a:lnTo>
                  <a:cubicBezTo>
                    <a:pt x="248468" y="357445"/>
                    <a:pt x="260920" y="361108"/>
                    <a:pt x="274104" y="361108"/>
                  </a:cubicBezTo>
                  <a:cubicBezTo>
                    <a:pt x="274837" y="361108"/>
                    <a:pt x="274837" y="361108"/>
                    <a:pt x="275569" y="361108"/>
                  </a:cubicBezTo>
                  <a:cubicBezTo>
                    <a:pt x="276302" y="361108"/>
                    <a:pt x="276302" y="361108"/>
                    <a:pt x="277034" y="361108"/>
                  </a:cubicBezTo>
                  <a:cubicBezTo>
                    <a:pt x="290219" y="361108"/>
                    <a:pt x="302671" y="357445"/>
                    <a:pt x="313658" y="350853"/>
                  </a:cubicBezTo>
                  <a:lnTo>
                    <a:pt x="391299" y="428495"/>
                  </a:lnTo>
                  <a:cubicBezTo>
                    <a:pt x="378115" y="451201"/>
                    <a:pt x="381045" y="480500"/>
                    <a:pt x="400089" y="500277"/>
                  </a:cubicBezTo>
                  <a:cubicBezTo>
                    <a:pt x="422796" y="522983"/>
                    <a:pt x="460152" y="522983"/>
                    <a:pt x="482858" y="500277"/>
                  </a:cubicBezTo>
                  <a:cubicBezTo>
                    <a:pt x="505565" y="477570"/>
                    <a:pt x="505565" y="440214"/>
                    <a:pt x="482858" y="417508"/>
                  </a:cubicBezTo>
                  <a:cubicBezTo>
                    <a:pt x="463814" y="398464"/>
                    <a:pt x="434515" y="395534"/>
                    <a:pt x="411809" y="408718"/>
                  </a:cubicBezTo>
                  <a:lnTo>
                    <a:pt x="335632" y="331809"/>
                  </a:lnTo>
                  <a:cubicBezTo>
                    <a:pt x="345154" y="319357"/>
                    <a:pt x="350281" y="304707"/>
                    <a:pt x="350281" y="287861"/>
                  </a:cubicBezTo>
                  <a:cubicBezTo>
                    <a:pt x="350281" y="284931"/>
                    <a:pt x="350281" y="281268"/>
                    <a:pt x="349549" y="278339"/>
                  </a:cubicBezTo>
                  <a:lnTo>
                    <a:pt x="446235" y="238785"/>
                  </a:lnTo>
                  <a:cubicBezTo>
                    <a:pt x="461616" y="259294"/>
                    <a:pt x="490183" y="268084"/>
                    <a:pt x="515087" y="257829"/>
                  </a:cubicBezTo>
                  <a:cubicBezTo>
                    <a:pt x="544386" y="244645"/>
                    <a:pt x="559035" y="210951"/>
                    <a:pt x="546583" y="180920"/>
                  </a:cubicBezTo>
                  <a:close/>
                </a:path>
              </a:pathLst>
            </a:custGeom>
            <a:solidFill>
              <a:schemeClr val="accent1"/>
            </a:solidFill>
            <a:ln w="7243" cap="flat">
              <a:noFill/>
              <a:prstDash val="solid"/>
              <a:miter/>
            </a:ln>
          </p:spPr>
          <p:txBody>
            <a:bodyPr rtlCol="0" anchor="ctr"/>
            <a:lstStyle/>
            <a:p>
              <a:endParaRPr lang="sv-SE"/>
            </a:p>
          </p:txBody>
        </p:sp>
        <p:sp>
          <p:nvSpPr>
            <p:cNvPr id="326" name="Ellips 325">
              <a:extLst>
                <a:ext uri="{FF2B5EF4-FFF2-40B4-BE49-F238E27FC236}">
                  <a16:creationId xmlns:a16="http://schemas.microsoft.com/office/drawing/2014/main" id="{3676AB5E-C1DA-1E6E-3B9D-795FCA2EE79C}"/>
                </a:ext>
              </a:extLst>
            </p:cNvPr>
            <p:cNvSpPr/>
            <p:nvPr/>
          </p:nvSpPr>
          <p:spPr>
            <a:xfrm>
              <a:off x="6489699" y="3946381"/>
              <a:ext cx="151200" cy="151200"/>
            </a:xfrm>
            <a:prstGeom prst="ellipse">
              <a:avLst/>
            </a:prstGeom>
            <a:solidFill>
              <a:srgbClr val="E67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Tree>
    <p:extLst>
      <p:ext uri="{BB962C8B-B14F-4D97-AF65-F5344CB8AC3E}">
        <p14:creationId xmlns:p14="http://schemas.microsoft.com/office/powerpoint/2010/main" val="2847424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200"/>
                            </p:stCondLst>
                            <p:childTnLst>
                              <p:par>
                                <p:cTn id="13" presetID="10" presetClass="entr" presetSubtype="0" fill="hold" grpId="0" nodeType="afterEffect">
                                  <p:stCondLst>
                                    <p:cond delay="2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BB60FA-6B11-E9E2-192F-C59147052F89}"/>
              </a:ext>
            </a:extLst>
          </p:cNvPr>
          <p:cNvSpPr>
            <a:spLocks noGrp="1"/>
          </p:cNvSpPr>
          <p:nvPr>
            <p:ph type="title"/>
          </p:nvPr>
        </p:nvSpPr>
        <p:spPr>
          <a:xfrm>
            <a:off x="7293162" y="1069238"/>
            <a:ext cx="4001936" cy="943824"/>
          </a:xfrm>
        </p:spPr>
        <p:txBody>
          <a:bodyPr/>
          <a:lstStyle/>
          <a:p>
            <a:r>
              <a:rPr lang="sv-SE" sz="2400" b="0" dirty="0"/>
              <a:t>NIS2-direktivet: </a:t>
            </a:r>
            <a:br>
              <a:rPr lang="sv-SE" sz="2400" b="0" dirty="0"/>
            </a:br>
            <a:r>
              <a:rPr lang="sv-SE" dirty="0"/>
              <a:t>De största förändringarna</a:t>
            </a:r>
          </a:p>
        </p:txBody>
      </p:sp>
      <p:sp>
        <p:nvSpPr>
          <p:cNvPr id="4" name="Platshållare för text 3">
            <a:extLst>
              <a:ext uri="{FF2B5EF4-FFF2-40B4-BE49-F238E27FC236}">
                <a16:creationId xmlns:a16="http://schemas.microsoft.com/office/drawing/2014/main" id="{75DCE7E2-B2E3-CB86-C3DB-79FB45C823DC}"/>
              </a:ext>
            </a:extLst>
          </p:cNvPr>
          <p:cNvSpPr>
            <a:spLocks noGrp="1"/>
          </p:cNvSpPr>
          <p:nvPr>
            <p:ph type="body" sz="quarter" idx="10"/>
          </p:nvPr>
        </p:nvSpPr>
        <p:spPr>
          <a:xfrm>
            <a:off x="7293162" y="2186904"/>
            <a:ext cx="4693429" cy="3833813"/>
          </a:xfrm>
        </p:spPr>
        <p:txBody>
          <a:bodyPr/>
          <a:lstStyle/>
          <a:p>
            <a:r>
              <a:rPr lang="sv-SE" sz="1800" dirty="0">
                <a:latin typeface="Century Gothic" panose="020B0502020202020204" pitchFamily="34" charset="0"/>
              </a:rPr>
              <a:t>Fler omfattas</a:t>
            </a:r>
          </a:p>
          <a:p>
            <a:pPr lvl="1"/>
            <a:r>
              <a:rPr lang="sv-SE" sz="1400" dirty="0">
                <a:latin typeface="Century Gothic" panose="020B0502020202020204" pitchFamily="34" charset="0"/>
              </a:rPr>
              <a:t>fler sektorer</a:t>
            </a:r>
          </a:p>
          <a:p>
            <a:pPr lvl="1"/>
            <a:r>
              <a:rPr lang="sv-SE" sz="1400" dirty="0">
                <a:latin typeface="Century Gothic" panose="020B0502020202020204" pitchFamily="34" charset="0"/>
              </a:rPr>
              <a:t>hela organisationen</a:t>
            </a:r>
          </a:p>
          <a:p>
            <a:r>
              <a:rPr lang="sv-SE" sz="1800" dirty="0">
                <a:latin typeface="Century Gothic" panose="020B0502020202020204" pitchFamily="34" charset="0"/>
              </a:rPr>
              <a:t>Ensad kravställning</a:t>
            </a:r>
          </a:p>
          <a:p>
            <a:r>
              <a:rPr lang="sv-SE" sz="1800" dirty="0">
                <a:latin typeface="Century Gothic" panose="020B0502020202020204" pitchFamily="34" charset="0"/>
              </a:rPr>
              <a:t>Ensad incidentrapportering</a:t>
            </a:r>
          </a:p>
          <a:p>
            <a:r>
              <a:rPr lang="sv-SE" sz="1800" dirty="0">
                <a:latin typeface="Century Gothic" panose="020B0502020202020204" pitchFamily="34" charset="0"/>
              </a:rPr>
              <a:t>Kraftigare sanktioner</a:t>
            </a:r>
          </a:p>
          <a:p>
            <a:r>
              <a:rPr lang="sv-SE" sz="1800" dirty="0">
                <a:latin typeface="Century Gothic" panose="020B0502020202020204" pitchFamily="34" charset="0"/>
              </a:rPr>
              <a:t>Skarpare krav</a:t>
            </a:r>
          </a:p>
          <a:p>
            <a:r>
              <a:rPr lang="sv-SE" sz="1800" dirty="0">
                <a:latin typeface="Century Gothic" panose="020B0502020202020204" pitchFamily="34" charset="0"/>
              </a:rPr>
              <a:t>Ledningens ansvar</a:t>
            </a:r>
          </a:p>
          <a:p>
            <a:r>
              <a:rPr lang="sv-SE" sz="1800" dirty="0">
                <a:latin typeface="Century Gothic" panose="020B0502020202020204" pitchFamily="34" charset="0"/>
              </a:rPr>
              <a:t>Stärkt internationellt samarbete</a:t>
            </a:r>
          </a:p>
        </p:txBody>
      </p:sp>
      <p:pic>
        <p:nvPicPr>
          <p:cNvPr id="6" name="Bild 5">
            <a:extLst>
              <a:ext uri="{FF2B5EF4-FFF2-40B4-BE49-F238E27FC236}">
                <a16:creationId xmlns:a16="http://schemas.microsoft.com/office/drawing/2014/main" id="{F4667793-5843-D970-0B12-876D530C44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2995" r="2995"/>
          <a:stretch/>
        </p:blipFill>
        <p:spPr>
          <a:xfrm>
            <a:off x="-259112" y="0"/>
            <a:ext cx="6987230" cy="6864350"/>
          </a:xfrm>
          <a:prstGeom prst="rect">
            <a:avLst/>
          </a:prstGeom>
        </p:spPr>
      </p:pic>
    </p:spTree>
    <p:extLst>
      <p:ext uri="{BB962C8B-B14F-4D97-AF65-F5344CB8AC3E}">
        <p14:creationId xmlns:p14="http://schemas.microsoft.com/office/powerpoint/2010/main" val="382844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MSB mörkgrå">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 id="{F5B7159D-051E-4E4A-BBE8-FCC6219A1AF8}" vid="{D35FC974-9C9A-45BB-B678-8FC6CF05DFA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ACBE9406EBE12047A96C04A42CA41504" ma:contentTypeVersion="6" ma:contentTypeDescription="Skapa ett nytt dokument." ma:contentTypeScope="" ma:versionID="92c80ea31e7f98417c98cbadaafce358">
  <xsd:schema xmlns:xsd="http://www.w3.org/2001/XMLSchema" xmlns:xs="http://www.w3.org/2001/XMLSchema" xmlns:p="http://schemas.microsoft.com/office/2006/metadata/properties" xmlns:ns2="09080109-f6cd-4eba-a2ee-73217fe696ed" xmlns:ns3="87c9f904-6b0b-47f2-b670-9fc6d7870d04" targetNamespace="http://schemas.microsoft.com/office/2006/metadata/properties" ma:root="true" ma:fieldsID="fc05ee0fcde6f62b737a85d4d333ca52" ns2:_="" ns3:_="">
    <xsd:import namespace="09080109-f6cd-4eba-a2ee-73217fe696ed"/>
    <xsd:import namespace="87c9f904-6b0b-47f2-b670-9fc6d7870d04"/>
    <xsd:element name="properties">
      <xsd:complexType>
        <xsd:sequence>
          <xsd:element name="documentManagement">
            <xsd:complexType>
              <xsd:all>
                <xsd:element ref="ns2:msbLabel" minOccurs="0"/>
                <xsd:element ref="ns3:cef6b6c6350f4d46a272b13118a57f24" minOccurs="0"/>
                <xsd:element ref="ns3:TaxCatchAll" minOccurs="0"/>
                <xsd:element ref="ns3:TaxCatchAllLabel" minOccurs="0"/>
                <xsd:element ref="ns3:m90c99e768f94813a74b0a133c799f35"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51c78065-b57a-4b92-aa7e-74fd5f03a59d}" ma:internalName="msbLabel"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c9f904-6b0b-47f2-b670-9fc6d7870d04" elementFormDefault="qualified">
    <xsd:import namespace="http://schemas.microsoft.com/office/2006/documentManagement/types"/>
    <xsd:import namespace="http://schemas.microsoft.com/office/infopath/2007/PartnerControls"/>
    <xsd:element name="cef6b6c6350f4d46a272b13118a57f24" ma:index="9" nillable="true" ma:taxonomy="true" ma:internalName="cef6b6c6350f4d46a272b13118a57f24" ma:taxonomyFieldName="MSB_SiteBusinessProcess" ma:displayName="Handlingsslag" ma:default="1;#Standard|42db7290-f92b-446b-999c-1bee6d848af0" ma:fieldId="{cef6b6c6-350f-4d46-a272-b13118a57f24}"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24db5903-c936-4ad3-b5e1-beaed71db27c}" ma:internalName="TaxCatchAll" ma:showField="CatchAllData" ma:web="87c9f904-6b0b-47f2-b670-9fc6d7870d0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24db5903-c936-4ad3-b5e1-beaed71db27c}" ma:internalName="TaxCatchAllLabel" ma:readOnly="true" ma:showField="CatchAllDataLabel" ma:web="87c9f904-6b0b-47f2-b670-9fc6d7870d04">
      <xsd:complexType>
        <xsd:complexContent>
          <xsd:extension base="dms:MultiChoiceLookup">
            <xsd:sequence>
              <xsd:element name="Value" type="dms:Lookup" maxOccurs="unbounded" minOccurs="0" nillable="true"/>
            </xsd:sequence>
          </xsd:extension>
        </xsd:complexContent>
      </xsd:complexType>
    </xsd:element>
    <xsd:element name="m90c99e768f94813a74b0a133c799f35" ma:index="13" nillable="true" ma:taxonomy="true" ma:internalName="m90c99e768f94813a74b0a133c799f35" ma:taxonomyFieldName="MSB_DocumentType" ma:displayName="Handlingstyp" ma:fieldId="{690c99e7-68f9-4813-a74b-0a133c799f35}"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7c9f904-6b0b-47f2-b670-9fc6d7870d04">
      <Value>1</Value>
    </TaxCatchAll>
    <cef6b6c6350f4d46a272b13118a57f24 xmlns="87c9f904-6b0b-47f2-b670-9fc6d7870d04">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cef6b6c6350f4d46a272b13118a57f24>
    <MSB_RecordId xmlns="87c9f904-6b0b-47f2-b670-9fc6d7870d04" xsi:nil="true"/>
    <msbLabel xmlns="09080109-f6cd-4eba-a2ee-73217fe696ed"/>
    <m90c99e768f94813a74b0a133c799f35 xmlns="87c9f904-6b0b-47f2-b670-9fc6d7870d04">
      <Terms xmlns="http://schemas.microsoft.com/office/infopath/2007/PartnerControls"/>
    </m90c99e768f94813a74b0a133c799f35>
  </documentManagement>
</p:properties>
</file>

<file path=customXml/itemProps1.xml><?xml version="1.0" encoding="utf-8"?>
<ds:datastoreItem xmlns:ds="http://schemas.openxmlformats.org/officeDocument/2006/customXml" ds:itemID="{22603052-E0A3-4626-9EB0-675019E3F873}">
  <ds:schemaRefs>
    <ds:schemaRef ds:uri="http://schemas.microsoft.com/sharepoint/v3/contenttype/forms"/>
  </ds:schemaRefs>
</ds:datastoreItem>
</file>

<file path=customXml/itemProps2.xml><?xml version="1.0" encoding="utf-8"?>
<ds:datastoreItem xmlns:ds="http://schemas.openxmlformats.org/officeDocument/2006/customXml" ds:itemID="{CE4A64B9-26EE-4E36-AC74-04E74B1EA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87c9f904-6b0b-47f2-b670-9fc6d7870d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35AB29-2421-419F-B8C6-A3CB07D78107}">
  <ds:schemaRefs>
    <ds:schemaRef ds:uri="09080109-f6cd-4eba-a2ee-73217fe696ed"/>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87c9f904-6b0b-47f2-b670-9fc6d7870d0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28007</TotalTime>
  <Words>4306</Words>
  <Application>Microsoft Office PowerPoint</Application>
  <PresentationFormat>Bredbild</PresentationFormat>
  <Paragraphs>446</Paragraphs>
  <Slides>30</Slides>
  <Notes>29</Notes>
  <HiddenSlides>0</HiddenSlides>
  <MMClips>0</MMClips>
  <ScaleCrop>false</ScaleCrop>
  <HeadingPairs>
    <vt:vector size="6" baseType="variant">
      <vt:variant>
        <vt:lpstr>Använt teckensnitt</vt:lpstr>
      </vt:variant>
      <vt:variant>
        <vt:i4>16</vt:i4>
      </vt:variant>
      <vt:variant>
        <vt:lpstr>Tema</vt:lpstr>
      </vt:variant>
      <vt:variant>
        <vt:i4>1</vt:i4>
      </vt:variant>
      <vt:variant>
        <vt:lpstr>Bildrubriker</vt:lpstr>
      </vt:variant>
      <vt:variant>
        <vt:i4>30</vt:i4>
      </vt:variant>
    </vt:vector>
  </HeadingPairs>
  <TitlesOfParts>
    <vt:vector size="47" baseType="lpstr">
      <vt:lpstr>Aeonik</vt:lpstr>
      <vt:lpstr>Akkurat Pro</vt:lpstr>
      <vt:lpstr>Arial</vt:lpstr>
      <vt:lpstr>Calibri</vt:lpstr>
      <vt:lpstr>Calibri Light</vt:lpstr>
      <vt:lpstr>Century Gothic</vt:lpstr>
      <vt:lpstr>Garamond</vt:lpstr>
      <vt:lpstr>Google Sans</vt:lpstr>
      <vt:lpstr>helvetica-w01-roman</vt:lpstr>
      <vt:lpstr>Inter</vt:lpstr>
      <vt:lpstr>Open Sans Light</vt:lpstr>
      <vt:lpstr>Poppins</vt:lpstr>
      <vt:lpstr>Raleway_local</vt:lpstr>
      <vt:lpstr>system-ui</vt:lpstr>
      <vt:lpstr>Times New Roman</vt:lpstr>
      <vt:lpstr>Wingdings</vt:lpstr>
      <vt:lpstr>MSB mörkgrå</vt:lpstr>
      <vt:lpstr>NIS2 och nya cybersäkerhetslagen</vt:lpstr>
      <vt:lpstr>Agenda</vt:lpstr>
      <vt:lpstr>Cybersäkerhet och samhällets motståndskraft </vt:lpstr>
      <vt:lpstr>Viktiga samhällsfunktioner är avgörande för att vårt samhälle ska fungera</vt:lpstr>
      <vt:lpstr>Två nya direktiv  – en helhet</vt:lpstr>
      <vt:lpstr>Ytterligare i CER-direktivet</vt:lpstr>
      <vt:lpstr>Ytterligare i CER-direktivet </vt:lpstr>
      <vt:lpstr>Ytterligare i CER-direktivet  </vt:lpstr>
      <vt:lpstr>NIS2-direktivet:  De största förändringarna</vt:lpstr>
      <vt:lpstr>Vilka omfattas av NIS2 och vad innebär det för de som omfattas?</vt:lpstr>
      <vt:lpstr>  Vilka omfattas?</vt:lpstr>
      <vt:lpstr>NIS2-sektorer som omfattas</vt:lpstr>
      <vt:lpstr>Organisationen ska</vt:lpstr>
      <vt:lpstr>Krav på säkerhetsåtgärder enligt NIS2-direktivet</vt:lpstr>
      <vt:lpstr>Ledningens roll</vt:lpstr>
      <vt:lpstr>Fler som berörs - säkerhet i leveranskedjan </vt:lpstr>
      <vt:lpstr>Krav på incidentrapportering</vt:lpstr>
      <vt:lpstr>Tillsyn och sanktioner</vt:lpstr>
      <vt:lpstr>Väsentliga och viktiga verksamhetsutövare</vt:lpstr>
      <vt:lpstr>Tillsyn – vad är det?</vt:lpstr>
      <vt:lpstr>Tillsynsmyndigheter</vt:lpstr>
      <vt:lpstr>Sanktionsavgifter</vt:lpstr>
      <vt:lpstr>Stärkta sanktioner</vt:lpstr>
      <vt:lpstr>Vad händer under 2025?</vt:lpstr>
      <vt:lpstr>Tidplan – vad händer när? </vt:lpstr>
      <vt:lpstr>Hur kan man förbereda sig och vilket stöd finns?</vt:lpstr>
      <vt:lpstr>Börja förbereda er! Det finns stöd att få! - både hos MSB och hos respektive tillsynsmyndighet</vt:lpstr>
      <vt:lpstr>Stöd i arbetet – exempel</vt:lpstr>
      <vt:lpstr>www.msb.se/nis </vt:lpstr>
      <vt:lpstr>Relevanta länkar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 vi beredskap inför NIS2- och CER-direktiven?</dc:title>
  <dc:subject/>
  <dc:creator>Myndigheten för samhällsskydd och beredskap</dc:creator>
  <cp:keywords/>
  <dc:description/>
  <cp:lastModifiedBy>Svensson Sara</cp:lastModifiedBy>
  <cp:revision>244</cp:revision>
  <dcterms:created xsi:type="dcterms:W3CDTF">2023-12-19T18:41:56Z</dcterms:created>
  <dcterms:modified xsi:type="dcterms:W3CDTF">2025-06-04T12:19:34Z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0x0101008239AB5D3D2647B580F011DA2F3561110100ACBE9406EBE12047A96C04A42CA41504</vt:lpwstr>
  </property>
  <property fmtid="{D5CDD505-2E9C-101B-9397-08002B2CF9AE}" pid="4" name="Order">
    <vt:r8>1843400</vt:r8>
  </property>
  <property fmtid="{D5CDD505-2E9C-101B-9397-08002B2CF9AE}" pid="5" name="MediaServiceImageTags">
    <vt:lpwstr/>
  </property>
  <property fmtid="{D5CDD505-2E9C-101B-9397-08002B2CF9AE}" pid="6" name="MSB_SiteBusinessProcess">
    <vt:lpwstr>1;#Standard|42db7290-f92b-446b-999c-1bee6d848af0</vt:lpwstr>
  </property>
  <property fmtid="{D5CDD505-2E9C-101B-9397-08002B2CF9AE}" pid="7" name="MSB_DocumentType">
    <vt:lpwstr/>
  </property>
</Properties>
</file>