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91" r:id="rId5"/>
    <p:sldId id="290" r:id="rId6"/>
    <p:sldId id="295" r:id="rId7"/>
    <p:sldId id="280" r:id="rId8"/>
    <p:sldId id="292" r:id="rId9"/>
    <p:sldId id="275" r:id="rId10"/>
    <p:sldId id="276" r:id="rId11"/>
    <p:sldId id="278" r:id="rId12"/>
    <p:sldId id="279"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userDrawn="1">
          <p15:clr>
            <a:srgbClr val="A4A3A4"/>
          </p15:clr>
        </p15:guide>
        <p15:guide id="2" pos="39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tedt Anna" initials="LA" lastIdx="7" clrIdx="0">
    <p:extLst>
      <p:ext uri="{19B8F6BF-5375-455C-9EA6-DF929625EA0E}">
        <p15:presenceInfo xmlns:p15="http://schemas.microsoft.com/office/powerpoint/2012/main" userId="S-1-5-21-466509168-1772936955-2901788264-33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78"/>
    <p:restoredTop sz="94689"/>
  </p:normalViewPr>
  <p:slideViewPr>
    <p:cSldViewPr snapToGrid="0" snapToObjects="1" showGuides="1">
      <p:cViewPr varScale="1">
        <p:scale>
          <a:sx n="163" d="100"/>
          <a:sy n="163" d="100"/>
        </p:scale>
        <p:origin x="2712" y="168"/>
      </p:cViewPr>
      <p:guideLst>
        <p:guide orient="horz" pos="777"/>
        <p:guide pos="39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80646-DD07-493F-A1E2-788590F0E356}" type="datetimeFigureOut">
              <a:rPr lang="sv-SE" smtClean="0"/>
              <a:t>2021-09-17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4C9DD-7A5D-4475-BEEC-EE15452D6A79}" type="slidenum">
              <a:rPr lang="sv-SE" smtClean="0"/>
              <a:t>‹#›</a:t>
            </a:fld>
            <a:endParaRPr lang="sv-SE"/>
          </a:p>
        </p:txBody>
      </p:sp>
    </p:spTree>
    <p:extLst>
      <p:ext uri="{BB962C8B-B14F-4D97-AF65-F5344CB8AC3E}">
        <p14:creationId xmlns:p14="http://schemas.microsoft.com/office/powerpoint/2010/main" val="217782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a:p>
        </p:txBody>
      </p:sp>
      <p:sp>
        <p:nvSpPr>
          <p:cNvPr id="4" name="Platshållare för bildnummer 3"/>
          <p:cNvSpPr>
            <a:spLocks noGrp="1"/>
          </p:cNvSpPr>
          <p:nvPr>
            <p:ph type="sldNum" sz="quarter" idx="5"/>
          </p:nvPr>
        </p:nvSpPr>
        <p:spPr/>
        <p:txBody>
          <a:bodyPr/>
          <a:lstStyle/>
          <a:p>
            <a:fld id="{6B3B0B99-8B5F-4A09-A6FA-8F132C631707}" type="slidenum">
              <a:rPr lang="sv-SE" smtClean="0"/>
              <a:t>1</a:t>
            </a:fld>
            <a:endParaRPr lang="sv-SE"/>
          </a:p>
        </p:txBody>
      </p:sp>
    </p:spTree>
    <p:extLst>
      <p:ext uri="{BB962C8B-B14F-4D97-AF65-F5344CB8AC3E}">
        <p14:creationId xmlns:p14="http://schemas.microsoft.com/office/powerpoint/2010/main" val="400913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p>
        </p:txBody>
      </p:sp>
      <p:sp>
        <p:nvSpPr>
          <p:cNvPr id="4" name="Platshållare för bildnummer 3"/>
          <p:cNvSpPr>
            <a:spLocks noGrp="1"/>
          </p:cNvSpPr>
          <p:nvPr>
            <p:ph type="sldNum" sz="quarter" idx="5"/>
          </p:nvPr>
        </p:nvSpPr>
        <p:spPr/>
        <p:txBody>
          <a:bodyPr/>
          <a:lstStyle/>
          <a:p>
            <a:fld id="{6B3B0B99-8B5F-4A09-A6FA-8F132C631707}" type="slidenum">
              <a:rPr lang="sv-SE" smtClean="0"/>
              <a:t>2</a:t>
            </a:fld>
            <a:endParaRPr lang="sv-SE"/>
          </a:p>
        </p:txBody>
      </p:sp>
    </p:spTree>
    <p:extLst>
      <p:ext uri="{BB962C8B-B14F-4D97-AF65-F5344CB8AC3E}">
        <p14:creationId xmlns:p14="http://schemas.microsoft.com/office/powerpoint/2010/main" val="292024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tshållare för bildobjekt 1">
            <a:extLst>
              <a:ext uri="{FF2B5EF4-FFF2-40B4-BE49-F238E27FC236}">
                <a16:creationId xmlns:a16="http://schemas.microsoft.com/office/drawing/2014/main" id="{7BD005C6-ECA5-4961-8FAC-5D4534D01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tshållare för anteckningar 2">
            <a:extLst>
              <a:ext uri="{FF2B5EF4-FFF2-40B4-BE49-F238E27FC236}">
                <a16:creationId xmlns:a16="http://schemas.microsoft.com/office/drawing/2014/main" id="{95C9E796-994D-4CA7-BE04-2A0DF4D30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sz="1200" b="0" i="0" u="none" strike="noStrike" kern="1200" baseline="0">
              <a:solidFill>
                <a:schemeClr val="tx1"/>
              </a:solidFill>
              <a:latin typeface="+mn-lt"/>
              <a:ea typeface="+mn-ea"/>
              <a:cs typeface="+mn-cs"/>
            </a:endParaRPr>
          </a:p>
          <a:p>
            <a:endParaRPr lang="sv-SE" altLang="sv-SE"/>
          </a:p>
        </p:txBody>
      </p:sp>
      <p:sp>
        <p:nvSpPr>
          <p:cNvPr id="56324" name="Platshållare för bildnummer 3">
            <a:extLst>
              <a:ext uri="{FF2B5EF4-FFF2-40B4-BE49-F238E27FC236}">
                <a16:creationId xmlns:a16="http://schemas.microsoft.com/office/drawing/2014/main" id="{29CB313E-2279-44B5-860E-A853CA14C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A7305B-6996-41F1-AA74-ECD863E48AE0}"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6374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tshållare för bildobjekt 1">
            <a:extLst>
              <a:ext uri="{FF2B5EF4-FFF2-40B4-BE49-F238E27FC236}">
                <a16:creationId xmlns:a16="http://schemas.microsoft.com/office/drawing/2014/main" id="{7BD005C6-ECA5-4961-8FAC-5D4534D01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tshållare för anteckningar 2">
            <a:extLst>
              <a:ext uri="{FF2B5EF4-FFF2-40B4-BE49-F238E27FC236}">
                <a16:creationId xmlns:a16="http://schemas.microsoft.com/office/drawing/2014/main" id="{95C9E796-994D-4CA7-BE04-2A0DF4D30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v-SE" altLang="sv-SE" baseline="0"/>
          </a:p>
        </p:txBody>
      </p:sp>
      <p:sp>
        <p:nvSpPr>
          <p:cNvPr id="56324" name="Platshållare för bildnummer 3">
            <a:extLst>
              <a:ext uri="{FF2B5EF4-FFF2-40B4-BE49-F238E27FC236}">
                <a16:creationId xmlns:a16="http://schemas.microsoft.com/office/drawing/2014/main" id="{29CB313E-2279-44B5-860E-A853CA14C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A7305B-6996-41F1-AA74-ECD863E48AE0}"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176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b="0"/>
          </a:p>
        </p:txBody>
      </p:sp>
      <p:sp>
        <p:nvSpPr>
          <p:cNvPr id="4" name="Platshållare för bildnummer 3"/>
          <p:cNvSpPr>
            <a:spLocks noGrp="1"/>
          </p:cNvSpPr>
          <p:nvPr>
            <p:ph type="sldNum" sz="quarter" idx="5"/>
          </p:nvPr>
        </p:nvSpPr>
        <p:spPr/>
        <p:txBody>
          <a:bodyPr/>
          <a:lstStyle/>
          <a:p>
            <a:fld id="{6B3B0B99-8B5F-4A09-A6FA-8F132C631707}" type="slidenum">
              <a:rPr lang="sv-SE" smtClean="0"/>
              <a:t>5</a:t>
            </a:fld>
            <a:endParaRPr lang="sv-SE"/>
          </a:p>
        </p:txBody>
      </p:sp>
    </p:spTree>
    <p:extLst>
      <p:ext uri="{BB962C8B-B14F-4D97-AF65-F5344CB8AC3E}">
        <p14:creationId xmlns:p14="http://schemas.microsoft.com/office/powerpoint/2010/main" val="93937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t>Formulera om</a:t>
            </a:r>
            <a:r>
              <a:rPr lang="sv-SE" sz="1100" baseline="0"/>
              <a:t> till att de omfattas av reglerna i 6 kap MB</a:t>
            </a:r>
            <a:endParaRPr lang="sv-SE"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p>
          <a:p>
            <a:endParaRPr lang="sv-SE" sz="1100"/>
          </a:p>
        </p:txBody>
      </p:sp>
      <p:sp>
        <p:nvSpPr>
          <p:cNvPr id="4" name="Platshållare för bildnummer 3"/>
          <p:cNvSpPr>
            <a:spLocks noGrp="1"/>
          </p:cNvSpPr>
          <p:nvPr>
            <p:ph type="sldNum" sz="quarter" idx="5"/>
          </p:nvPr>
        </p:nvSpPr>
        <p:spPr/>
        <p:txBody>
          <a:bodyPr/>
          <a:lstStyle/>
          <a:p>
            <a:fld id="{6B3B0B99-8B5F-4A09-A6FA-8F132C631707}" type="slidenum">
              <a:rPr lang="sv-SE" smtClean="0"/>
              <a:t>6</a:t>
            </a:fld>
            <a:endParaRPr lang="sv-SE"/>
          </a:p>
        </p:txBody>
      </p:sp>
    </p:spTree>
    <p:extLst>
      <p:ext uri="{BB962C8B-B14F-4D97-AF65-F5344CB8AC3E}">
        <p14:creationId xmlns:p14="http://schemas.microsoft.com/office/powerpoint/2010/main" val="404913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tshållare för bildobjekt 1">
            <a:extLst>
              <a:ext uri="{FF2B5EF4-FFF2-40B4-BE49-F238E27FC236}">
                <a16:creationId xmlns:a16="http://schemas.microsoft.com/office/drawing/2014/main" id="{7BD005C6-ECA5-4961-8FAC-5D4534D01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tshållare för anteckningar 2">
            <a:extLst>
              <a:ext uri="{FF2B5EF4-FFF2-40B4-BE49-F238E27FC236}">
                <a16:creationId xmlns:a16="http://schemas.microsoft.com/office/drawing/2014/main" id="{95C9E796-994D-4CA7-BE04-2A0DF4D30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7958">
              <a:defRPr/>
            </a:pPr>
            <a:endParaRPr lang="sv-SE" altLang="sv-SE"/>
          </a:p>
        </p:txBody>
      </p:sp>
      <p:sp>
        <p:nvSpPr>
          <p:cNvPr id="56324" name="Platshållare för bildnummer 3">
            <a:extLst>
              <a:ext uri="{FF2B5EF4-FFF2-40B4-BE49-F238E27FC236}">
                <a16:creationId xmlns:a16="http://schemas.microsoft.com/office/drawing/2014/main" id="{29CB313E-2279-44B5-860E-A853CA14C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A7305B-6996-41F1-AA74-ECD863E48AE0}"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7658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tshållare för bildobjekt 1">
            <a:extLst>
              <a:ext uri="{FF2B5EF4-FFF2-40B4-BE49-F238E27FC236}">
                <a16:creationId xmlns:a16="http://schemas.microsoft.com/office/drawing/2014/main" id="{7BD005C6-ECA5-4961-8FAC-5D4534D01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tshållare för anteckningar 2">
            <a:extLst>
              <a:ext uri="{FF2B5EF4-FFF2-40B4-BE49-F238E27FC236}">
                <a16:creationId xmlns:a16="http://schemas.microsoft.com/office/drawing/2014/main" id="{95C9E796-994D-4CA7-BE04-2A0DF4D30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sz="1200" b="0" i="0" u="none" strike="noStrike" kern="1200" baseline="0">
              <a:solidFill>
                <a:schemeClr val="tx1"/>
              </a:solidFill>
              <a:latin typeface="+mn-lt"/>
              <a:ea typeface="+mn-ea"/>
              <a:cs typeface="+mn-cs"/>
            </a:endParaRPr>
          </a:p>
        </p:txBody>
      </p:sp>
      <p:sp>
        <p:nvSpPr>
          <p:cNvPr id="56324" name="Platshållare för bildnummer 3">
            <a:extLst>
              <a:ext uri="{FF2B5EF4-FFF2-40B4-BE49-F238E27FC236}">
                <a16:creationId xmlns:a16="http://schemas.microsoft.com/office/drawing/2014/main" id="{29CB313E-2279-44B5-860E-A853CA14C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A7305B-6996-41F1-AA74-ECD863E48AE0}"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392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a:p>
        </p:txBody>
      </p:sp>
      <p:sp>
        <p:nvSpPr>
          <p:cNvPr id="4" name="Platshållare för bildnummer 3"/>
          <p:cNvSpPr>
            <a:spLocks noGrp="1"/>
          </p:cNvSpPr>
          <p:nvPr>
            <p:ph type="sldNum" sz="quarter" idx="5"/>
          </p:nvPr>
        </p:nvSpPr>
        <p:spPr/>
        <p:txBody>
          <a:bodyPr/>
          <a:lstStyle/>
          <a:p>
            <a:fld id="{6B3B0B99-8B5F-4A09-A6FA-8F132C631707}" type="slidenum">
              <a:rPr lang="sv-SE" smtClean="0"/>
              <a:t>9</a:t>
            </a:fld>
            <a:endParaRPr lang="sv-SE"/>
          </a:p>
        </p:txBody>
      </p:sp>
    </p:spTree>
    <p:extLst>
      <p:ext uri="{BB962C8B-B14F-4D97-AF65-F5344CB8AC3E}">
        <p14:creationId xmlns:p14="http://schemas.microsoft.com/office/powerpoint/2010/main" val="1433898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64B3634B-44EF-49ED-B2B0-A6471A04094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798888"/>
            <a:ext cx="780256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513955DD-945C-4CFC-8A5E-C97DD3C2E02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1774800" y="1368000"/>
            <a:ext cx="8582400" cy="1185077"/>
          </a:xfrm>
        </p:spPr>
        <p:txBody>
          <a:bodyPr anchor="b">
            <a:noAutofit/>
          </a:bodyPr>
          <a:lstStyle>
            <a:lvl1pPr algn="l">
              <a:defRPr sz="3600"/>
            </a:lvl1pPr>
          </a:lstStyle>
          <a:p>
            <a:r>
              <a:rPr lang="sv-SE"/>
              <a:t>Klicka här för att ändra format</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1774800" y="2627491"/>
            <a:ext cx="8582400" cy="7606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70705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51667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Grå rubrik utan logo">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53223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40736"/>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24015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88FAD6AD-A652-44C2-8749-B6E2B35BB0E8}"/>
              </a:ext>
            </a:extLst>
          </p:cNvPr>
          <p:cNvGrpSpPr>
            <a:grpSpLocks/>
          </p:cNvGrpSpPr>
          <p:nvPr/>
        </p:nvGrpSpPr>
        <p:grpSpPr bwMode="auto">
          <a:xfrm>
            <a:off x="11069638" y="6296025"/>
            <a:ext cx="952500" cy="422275"/>
            <a:chOff x="11070000" y="6296400"/>
            <a:chExt cx="952500" cy="422519"/>
          </a:xfrm>
        </p:grpSpPr>
        <p:pic>
          <p:nvPicPr>
            <p:cNvPr id="5" name="Bildobjekt 10">
              <a:extLst>
                <a:ext uri="{FF2B5EF4-FFF2-40B4-BE49-F238E27FC236}">
                  <a16:creationId xmlns:a16="http://schemas.microsoft.com/office/drawing/2014/main" id="{3078FBEC-063C-440B-939A-E93A66A7D14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E85C7050-56F2-4F38-8941-4F7B063D5CD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1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2E6D227A-17A3-49D5-8685-76AA3518E3E8}"/>
              </a:ext>
            </a:extLst>
          </p:cNvPr>
          <p:cNvGrpSpPr>
            <a:grpSpLocks/>
          </p:cNvGrpSpPr>
          <p:nvPr/>
        </p:nvGrpSpPr>
        <p:grpSpPr bwMode="auto">
          <a:xfrm>
            <a:off x="10675938" y="6119813"/>
            <a:ext cx="1296987" cy="571500"/>
            <a:chOff x="10675620" y="6119856"/>
            <a:chExt cx="1297478" cy="571294"/>
          </a:xfrm>
        </p:grpSpPr>
        <p:pic>
          <p:nvPicPr>
            <p:cNvPr id="5" name="Bildobjekt 10">
              <a:extLst>
                <a:ext uri="{FF2B5EF4-FFF2-40B4-BE49-F238E27FC236}">
                  <a16:creationId xmlns:a16="http://schemas.microsoft.com/office/drawing/2014/main" id="{2B1C5D97-F46E-4F67-9B7A-B702DF4F4EB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75620" y="6119856"/>
              <a:ext cx="574596" cy="5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22E4505D-0E33-4C6C-879D-348BF04A804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315484" y="6248400"/>
              <a:ext cx="65761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solidFill>
                  <a:schemeClr val="bg1"/>
                </a:solidFill>
              </a:defRPr>
            </a:lvl1pPr>
          </a:lstStyle>
          <a:p>
            <a:r>
              <a:rPr lang="sv-SE"/>
              <a:t>Klicka här för att ändra format</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60895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grpSp>
        <p:nvGrpSpPr>
          <p:cNvPr id="3" name="Grupp 9">
            <a:extLst>
              <a:ext uri="{FF2B5EF4-FFF2-40B4-BE49-F238E27FC236}">
                <a16:creationId xmlns:a16="http://schemas.microsoft.com/office/drawing/2014/main" id="{627F740E-F486-4AE3-8C6B-BAAD4505FF32}"/>
              </a:ext>
            </a:extLst>
          </p:cNvPr>
          <p:cNvGrpSpPr>
            <a:grpSpLocks/>
          </p:cNvGrpSpPr>
          <p:nvPr/>
        </p:nvGrpSpPr>
        <p:grpSpPr bwMode="auto">
          <a:xfrm>
            <a:off x="11069638" y="6296025"/>
            <a:ext cx="952500" cy="422275"/>
            <a:chOff x="11070000" y="6296400"/>
            <a:chExt cx="952500" cy="422519"/>
          </a:xfrm>
        </p:grpSpPr>
        <p:pic>
          <p:nvPicPr>
            <p:cNvPr id="4" name="Bildobjekt 10">
              <a:extLst>
                <a:ext uri="{FF2B5EF4-FFF2-40B4-BE49-F238E27FC236}">
                  <a16:creationId xmlns:a16="http://schemas.microsoft.com/office/drawing/2014/main" id="{D3DA8D6F-7CBF-4532-8A63-16582D0A661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500A28C-5150-43D3-B5E2-FDE882C0D19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107975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grpSp>
        <p:nvGrpSpPr>
          <p:cNvPr id="5" name="Grupp 9">
            <a:extLst>
              <a:ext uri="{FF2B5EF4-FFF2-40B4-BE49-F238E27FC236}">
                <a16:creationId xmlns:a16="http://schemas.microsoft.com/office/drawing/2014/main" id="{C0209BAB-9827-4942-8E75-A697A4DA9AD6}"/>
              </a:ext>
            </a:extLst>
          </p:cNvPr>
          <p:cNvGrpSpPr>
            <a:grpSpLocks/>
          </p:cNvGrpSpPr>
          <p:nvPr/>
        </p:nvGrpSpPr>
        <p:grpSpPr bwMode="auto">
          <a:xfrm>
            <a:off x="11069638" y="6296025"/>
            <a:ext cx="952500" cy="422275"/>
            <a:chOff x="11070000" y="6296400"/>
            <a:chExt cx="952500" cy="422519"/>
          </a:xfrm>
        </p:grpSpPr>
        <p:pic>
          <p:nvPicPr>
            <p:cNvPr id="6" name="Bildobjekt 10">
              <a:extLst>
                <a:ext uri="{FF2B5EF4-FFF2-40B4-BE49-F238E27FC236}">
                  <a16:creationId xmlns:a16="http://schemas.microsoft.com/office/drawing/2014/main" id="{3AFFDC37-DC66-4F31-8DCB-4336721833A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11" descr="MSB Logga vit">
              <a:extLst>
                <a:ext uri="{FF2B5EF4-FFF2-40B4-BE49-F238E27FC236}">
                  <a16:creationId xmlns:a16="http://schemas.microsoft.com/office/drawing/2014/main" id="{246D985F-1E18-4FF4-A1A7-0A183E81BCC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6942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52023060-4FCD-4CDD-BC9D-CAB22FE795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98475"/>
            <a:ext cx="121920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EC9B719D-8279-4B18-8DCD-BC698F134E5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019298" y="1362077"/>
            <a:ext cx="8582400" cy="633743"/>
          </a:xfrm>
        </p:spPr>
        <p:txBody>
          <a:bodyPr anchor="b">
            <a:noAutofit/>
          </a:bodyPr>
          <a:lstStyle>
            <a:lvl1pPr algn="l">
              <a:defRPr sz="3600"/>
            </a:lvl1pPr>
          </a:lstStyle>
          <a:p>
            <a:r>
              <a:rPr lang="sv-SE"/>
              <a:t>Klicka här för att ändra format</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2019299" y="2046494"/>
            <a:ext cx="6608653" cy="138250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737048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ubrikbild med foto linjer vä">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CFEBB2B7-BC27-4DEF-9C00-24868EE38B5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flipH="1">
            <a:off x="-1524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2861951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bild med foto linjer hö">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ED92A343-0A7B-4154-9C03-E32B3C646D5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a:off x="750451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426951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607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p>
        </p:txBody>
      </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2700652" y="1368000"/>
            <a:ext cx="6552000" cy="1273968"/>
          </a:xfrm>
        </p:spPr>
        <p:txBody>
          <a:bodyPr/>
          <a:lstStyle>
            <a:lvl1pPr>
              <a:defRPr sz="3600"/>
            </a:lvl1pPr>
          </a:lstStyle>
          <a:p>
            <a:r>
              <a:rPr lang="sv-SE"/>
              <a:t>Klicka här för att ändra format</a:t>
            </a:r>
          </a:p>
        </p:txBody>
      </p:sp>
    </p:spTree>
    <p:extLst>
      <p:ext uri="{BB962C8B-B14F-4D97-AF65-F5344CB8AC3E}">
        <p14:creationId xmlns:p14="http://schemas.microsoft.com/office/powerpoint/2010/main" val="255876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rö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2230721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nehåll med foto och textruta lila">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2840026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0FC26451-9931-4442-9715-22A4A5E33E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55055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7BA9C082-1A7E-4820-8122-67B9FF26AD5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350744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D6E8DFC9-EF4E-4F95-BD09-9D4020735BC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90022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0D3A7511-AEAB-4B8A-8418-7C1545200E1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166219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75E1F9B-3B55-4DF5-BC7D-1A2052E8E4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34360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2D428C4-6B09-4FAE-91A2-2CCBFB4CEE00}"/>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539258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B53CB38-4D84-49E3-B335-90D208B12597}"/>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1072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318F9C48-9F92-4D8D-9A41-C38205A3EBB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4264566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EE596-BB88-4BF1-BBF6-3C936C8D3DF1}"/>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20030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E252B74-FDBF-48B3-BFD9-B7895B9B997D}"/>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557998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B00D72D-2105-4459-B381-6108B71619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16076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C239E66-368D-4906-8ED2-40B223D74994}"/>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5" name="Bildobjekt 10">
            <a:extLst>
              <a:ext uri="{FF2B5EF4-FFF2-40B4-BE49-F238E27FC236}">
                <a16:creationId xmlns:a16="http://schemas.microsoft.com/office/drawing/2014/main" id="{89FCFCA9-079B-4B94-9666-C85D179D73F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4CB9DE8F-B3BE-4371-B07F-278DB02CBEC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32227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9A6AC5B-7848-4193-8BF3-33EA6DE65952}"/>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4" name="Bildobjekt 10">
            <a:extLst>
              <a:ext uri="{FF2B5EF4-FFF2-40B4-BE49-F238E27FC236}">
                <a16:creationId xmlns:a16="http://schemas.microsoft.com/office/drawing/2014/main" id="{AB33D4A9-0D2E-4793-9C69-41DCD8349A7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807A51B-0C9F-446D-B417-41412D5A547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715761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E8FE9DD-E3DC-44EF-ADB4-DB4AB517C2A9}"/>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grpSp>
        <p:nvGrpSpPr>
          <p:cNvPr id="6" name="Grupp 10">
            <a:extLst>
              <a:ext uri="{FF2B5EF4-FFF2-40B4-BE49-F238E27FC236}">
                <a16:creationId xmlns:a16="http://schemas.microsoft.com/office/drawing/2014/main" id="{0DC2E3CF-D68D-48B2-ADBF-4B58592823FB}"/>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6FE8ABB7-3683-4133-8818-50E4FB1A13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84565FE1-D42E-4FAD-B350-29D1BFEFCFF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14832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EC3ECB1-DE06-458D-8D61-8DFC18296E76}"/>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00936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F92B764-8156-4DDD-9C72-2015EBF3E465}"/>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666539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FAB3ADB-4E6F-4B38-9787-9FAA4EB04173}"/>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93948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FC8CE57-F111-470B-A433-7641BDEC40CD}"/>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6794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nvPr>
        </p:nvSpPr>
        <p:spPr>
          <a:xfrm>
            <a:off x="1773387"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nvPr>
        </p:nvSpPr>
        <p:spPr>
          <a:xfrm>
            <a:off x="6222316"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23165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CC5B6C0-A284-498B-A59B-D8ADF54205A0}"/>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938324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E77C1E7-E8F6-433E-833D-16FBFE877A6C}"/>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64150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41DF246-59CD-4B29-BC35-A626BC300204}"/>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grpSp>
        <p:nvGrpSpPr>
          <p:cNvPr id="6" name="Grupp 10">
            <a:extLst>
              <a:ext uri="{FF2B5EF4-FFF2-40B4-BE49-F238E27FC236}">
                <a16:creationId xmlns:a16="http://schemas.microsoft.com/office/drawing/2014/main" id="{51187903-95CF-413D-8BCA-4BB43867E742}"/>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295A8B03-8736-4D7F-84BF-25DB2AD970B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0416151F-49E8-4424-81A0-BE51F210A65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1590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49731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35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13576"/>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2615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6257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Grå avsnittsrubrik">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21312261-3844-478F-B638-1F4CE5386E0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9912388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0C56877D-1B29-423B-B356-54AF9D4A4E04}"/>
              </a:ext>
            </a:extLst>
          </p:cNvPr>
          <p:cNvSpPr>
            <a:spLocks noGrp="1"/>
          </p:cNvSpPr>
          <p:nvPr>
            <p:ph type="title"/>
          </p:nvPr>
        </p:nvSpPr>
        <p:spPr bwMode="auto">
          <a:xfrm>
            <a:off x="1773238" y="1108075"/>
            <a:ext cx="85804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A700BF3B-32A2-45AC-9E8F-60113EA1349D}"/>
              </a:ext>
            </a:extLst>
          </p:cNvPr>
          <p:cNvSpPr>
            <a:spLocks noGrp="1"/>
          </p:cNvSpPr>
          <p:nvPr>
            <p:ph type="body" idx="1"/>
          </p:nvPr>
        </p:nvSpPr>
        <p:spPr bwMode="auto">
          <a:xfrm>
            <a:off x="1773238" y="2265363"/>
            <a:ext cx="8580437"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nvPr>
        </p:nvSpPr>
        <p:spPr>
          <a:xfrm>
            <a:off x="838200" y="6356350"/>
            <a:ext cx="1419225"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F3A86AE-16B4-4828-9F44-4DAE0C0DE6A2}" type="datetimeFigureOut">
              <a:rPr lang="sv-SE"/>
              <a:pPr>
                <a:defRPr/>
              </a:pPr>
              <a:t>2021-09-17</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nvPr>
        </p:nvSpPr>
        <p:spPr>
          <a:xfrm>
            <a:off x="4038600" y="6356350"/>
            <a:ext cx="170021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nvPr>
        </p:nvSpPr>
        <p:spPr>
          <a:xfrm>
            <a:off x="8181975" y="6356350"/>
            <a:ext cx="38735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50723DA-53B0-4FB4-BFDE-6BBABDBC818B}" type="slidenum">
              <a:rPr lang="sv-SE"/>
              <a:pPr>
                <a:defRPr/>
              </a:pPr>
              <a:t>‹#›</a:t>
            </a:fld>
            <a:endParaRPr lang="sv-SE"/>
          </a:p>
        </p:txBody>
      </p:sp>
      <p:pic>
        <p:nvPicPr>
          <p:cNvPr id="1031" name="Bildobjekt 8">
            <a:extLst>
              <a:ext uri="{FF2B5EF4-FFF2-40B4-BE49-F238E27FC236}">
                <a16:creationId xmlns:a16="http://schemas.microsoft.com/office/drawing/2014/main" id="{A71BEB70-2E89-4BA2-ACD1-766DD89C08CD}"/>
              </a:ext>
            </a:extLst>
          </p:cNvPr>
          <p:cNvPicPr>
            <a:picLocks noChangeAspect="1"/>
          </p:cNvPicPr>
          <p:nvPr/>
        </p:nvPicPr>
        <p:blipFill>
          <a:blip r:embed="rId44" cstate="print">
            <a:extLst>
              <a:ext uri="{28A0092B-C50C-407E-A947-70E740481C1C}">
                <a14:useLocalDpi xmlns:a14="http://schemas.microsoft.com/office/drawing/2010/main"/>
              </a:ext>
            </a:extLst>
          </a:blip>
          <a:srcRect/>
          <a:stretch>
            <a:fillRect/>
          </a:stretch>
        </p:blipFill>
        <p:spPr bwMode="auto">
          <a:xfrm>
            <a:off x="11068050" y="6296025"/>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descr="TagShapePrint">
            <a:extLst>
              <a:ext uri="{FF2B5EF4-FFF2-40B4-BE49-F238E27FC236}">
                <a16:creationId xmlns:a16="http://schemas.microsoft.com/office/drawing/2014/main" id="{2E0F6105-1806-4E3B-888D-0BB15221A106}"/>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Tree>
    <p:extLst>
      <p:ext uri="{BB962C8B-B14F-4D97-AF65-F5344CB8AC3E}">
        <p14:creationId xmlns:p14="http://schemas.microsoft.com/office/powerpoint/2010/main" val="2439031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p:titleStyle>
    <p:bodyStyle>
      <a:lvl1pPr marL="228600" indent="-228600" algn="l" rtl="0" fontAlgn="base">
        <a:lnSpc>
          <a:spcPts val="2800"/>
        </a:lnSpc>
        <a:spcBef>
          <a:spcPts val="1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sakerhetspolisen.s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www.lantmateriet.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93E119D-DBFA-2C42-9042-DD67E391B9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6357" b="5491"/>
          <a:stretch/>
        </p:blipFill>
        <p:spPr>
          <a:xfrm>
            <a:off x="590186" y="2071994"/>
            <a:ext cx="5192776" cy="2860991"/>
          </a:xfrm>
          <a:prstGeom prst="rect">
            <a:avLst/>
          </a:prstGeom>
          <a:effectLst>
            <a:outerShdw blurRad="306139" dist="38100" dir="2700000" algn="tl" rotWithShape="0">
              <a:prstClr val="black">
                <a:alpha val="40000"/>
              </a:prstClr>
            </a:outerShdw>
          </a:effectLst>
        </p:spPr>
      </p:pic>
      <p:pic>
        <p:nvPicPr>
          <p:cNvPr id="6" name="Bildobjekt 5">
            <a:extLst>
              <a:ext uri="{FF2B5EF4-FFF2-40B4-BE49-F238E27FC236}">
                <a16:creationId xmlns:a16="http://schemas.microsoft.com/office/drawing/2014/main" id="{706543AF-8CE8-C54E-A594-CE66FD9D8E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370" b="5289"/>
          <a:stretch/>
        </p:blipFill>
        <p:spPr>
          <a:xfrm>
            <a:off x="6409040" y="2071994"/>
            <a:ext cx="5181732" cy="2860992"/>
          </a:xfrm>
          <a:prstGeom prst="rect">
            <a:avLst/>
          </a:prstGeom>
          <a:effectLst>
            <a:outerShdw blurRad="306536" dist="38100" dir="2700000" algn="tl" rotWithShape="0">
              <a:prstClr val="black">
                <a:alpha val="40000"/>
              </a:prstClr>
            </a:outerShdw>
          </a:effectLst>
        </p:spPr>
      </p:pic>
      <p:sp>
        <p:nvSpPr>
          <p:cNvPr id="19" name="Platshållare för innehåll 2">
            <a:extLst>
              <a:ext uri="{FF2B5EF4-FFF2-40B4-BE49-F238E27FC236}">
                <a16:creationId xmlns:a16="http://schemas.microsoft.com/office/drawing/2014/main" id="{0E01CA00-290F-4F29-B680-F362CDF2C2CF}"/>
              </a:ext>
            </a:extLst>
          </p:cNvPr>
          <p:cNvSpPr txBox="1">
            <a:spLocks/>
          </p:cNvSpPr>
          <p:nvPr/>
        </p:nvSpPr>
        <p:spPr>
          <a:xfrm>
            <a:off x="776482" y="3193182"/>
            <a:ext cx="3489547" cy="1089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sz="2800" i="1"/>
          </a:p>
        </p:txBody>
      </p:sp>
      <p:sp>
        <p:nvSpPr>
          <p:cNvPr id="5" name="Rubrik 4">
            <a:extLst>
              <a:ext uri="{FF2B5EF4-FFF2-40B4-BE49-F238E27FC236}">
                <a16:creationId xmlns:a16="http://schemas.microsoft.com/office/drawing/2014/main" id="{CD9F030E-4AF5-3C4B-8FA6-5D47DB7484AD}"/>
              </a:ext>
            </a:extLst>
          </p:cNvPr>
          <p:cNvSpPr>
            <a:spLocks noGrp="1"/>
          </p:cNvSpPr>
          <p:nvPr>
            <p:ph type="title"/>
          </p:nvPr>
        </p:nvSpPr>
        <p:spPr/>
        <p:txBody>
          <a:bodyPr/>
          <a:lstStyle/>
          <a:p>
            <a:r>
              <a:rPr lang="sv-SE"/>
              <a:t>Såhär funkar presentationen</a:t>
            </a:r>
          </a:p>
        </p:txBody>
      </p:sp>
      <p:sp>
        <p:nvSpPr>
          <p:cNvPr id="2" name="textruta 1">
            <a:extLst>
              <a:ext uri="{FF2B5EF4-FFF2-40B4-BE49-F238E27FC236}">
                <a16:creationId xmlns:a16="http://schemas.microsoft.com/office/drawing/2014/main" id="{6FFFB01E-7C66-2348-A3DC-E7BD347BF5E0}"/>
              </a:ext>
            </a:extLst>
          </p:cNvPr>
          <p:cNvSpPr txBox="1"/>
          <p:nvPr/>
        </p:nvSpPr>
        <p:spPr>
          <a:xfrm>
            <a:off x="5072207" y="5670222"/>
            <a:ext cx="2038352" cy="707886"/>
          </a:xfrm>
          <a:prstGeom prst="rect">
            <a:avLst/>
          </a:prstGeom>
          <a:noFill/>
        </p:spPr>
        <p:txBody>
          <a:bodyPr wrap="square" rtlCol="0">
            <a:spAutoFit/>
          </a:bodyPr>
          <a:lstStyle/>
          <a:p>
            <a:r>
              <a:rPr lang="sv-SE" sz="2000" dirty="0">
                <a:latin typeface="+mj-lt"/>
              </a:rPr>
              <a:t>Klicka på rutan för att läsa mer</a:t>
            </a:r>
          </a:p>
        </p:txBody>
      </p:sp>
      <p:sp>
        <p:nvSpPr>
          <p:cNvPr id="9" name="Frihandsfigur 8">
            <a:extLst>
              <a:ext uri="{FF2B5EF4-FFF2-40B4-BE49-F238E27FC236}">
                <a16:creationId xmlns:a16="http://schemas.microsoft.com/office/drawing/2014/main" id="{72A70E67-F21E-D843-B679-CADBE8E76428}"/>
              </a:ext>
            </a:extLst>
          </p:cNvPr>
          <p:cNvSpPr/>
          <p:nvPr/>
        </p:nvSpPr>
        <p:spPr>
          <a:xfrm>
            <a:off x="5337110" y="5114213"/>
            <a:ext cx="3040743" cy="754743"/>
          </a:xfrm>
          <a:custGeom>
            <a:avLst/>
            <a:gdLst>
              <a:gd name="connsiteX0" fmla="*/ 0 w 3040743"/>
              <a:gd name="connsiteY0" fmla="*/ 0 h 754743"/>
              <a:gd name="connsiteX1" fmla="*/ 3040743 w 3040743"/>
              <a:gd name="connsiteY1" fmla="*/ 754743 h 754743"/>
            </a:gdLst>
            <a:ahLst/>
            <a:cxnLst>
              <a:cxn ang="0">
                <a:pos x="connsiteX0" y="connsiteY0"/>
              </a:cxn>
              <a:cxn ang="0">
                <a:pos x="connsiteX1" y="connsiteY1"/>
              </a:cxn>
            </a:cxnLst>
            <a:rect l="l" t="t" r="r" b="b"/>
            <a:pathLst>
              <a:path w="3040743" h="754743">
                <a:moveTo>
                  <a:pt x="0" y="0"/>
                </a:moveTo>
                <a:lnTo>
                  <a:pt x="3040743" y="754743"/>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Kurva 10">
            <a:extLst>
              <a:ext uri="{FF2B5EF4-FFF2-40B4-BE49-F238E27FC236}">
                <a16:creationId xmlns:a16="http://schemas.microsoft.com/office/drawing/2014/main" id="{BD27C1AE-2064-2045-9BBC-A544231DC908}"/>
              </a:ext>
            </a:extLst>
          </p:cNvPr>
          <p:cNvCxnSpPr>
            <a:cxnSpLocks/>
            <a:stCxn id="2" idx="1"/>
          </p:cNvCxnSpPr>
          <p:nvPr/>
        </p:nvCxnSpPr>
        <p:spPr>
          <a:xfrm rot="10800000">
            <a:off x="4039111" y="4457817"/>
            <a:ext cx="1033097" cy="1566348"/>
          </a:xfrm>
          <a:prstGeom prst="curvedConnector2">
            <a:avLst/>
          </a:prstGeom>
          <a:ln w="38100" cmpd="sng">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72" name="Grupp 71">
            <a:extLst>
              <a:ext uri="{FF2B5EF4-FFF2-40B4-BE49-F238E27FC236}">
                <a16:creationId xmlns:a16="http://schemas.microsoft.com/office/drawing/2014/main" id="{A4356D7F-5BE2-BF4E-9882-13A02C680478}"/>
              </a:ext>
            </a:extLst>
          </p:cNvPr>
          <p:cNvGrpSpPr/>
          <p:nvPr/>
        </p:nvGrpSpPr>
        <p:grpSpPr>
          <a:xfrm>
            <a:off x="7924265" y="3532704"/>
            <a:ext cx="3143784" cy="2416173"/>
            <a:chOff x="3320283" y="3378773"/>
            <a:chExt cx="3143784" cy="2416173"/>
          </a:xfrm>
        </p:grpSpPr>
        <p:sp>
          <p:nvSpPr>
            <p:cNvPr id="69" name="textruta 68">
              <a:extLst>
                <a:ext uri="{FF2B5EF4-FFF2-40B4-BE49-F238E27FC236}">
                  <a16:creationId xmlns:a16="http://schemas.microsoft.com/office/drawing/2014/main" id="{F9A2A20F-4113-E040-AD4F-D9AACEC50C16}"/>
                </a:ext>
              </a:extLst>
            </p:cNvPr>
            <p:cNvSpPr txBox="1"/>
            <p:nvPr/>
          </p:nvSpPr>
          <p:spPr>
            <a:xfrm>
              <a:off x="3800125" y="5087060"/>
              <a:ext cx="2663942" cy="707886"/>
            </a:xfrm>
            <a:prstGeom prst="rect">
              <a:avLst/>
            </a:prstGeom>
            <a:noFill/>
          </p:spPr>
          <p:txBody>
            <a:bodyPr wrap="square" rtlCol="0">
              <a:spAutoFit/>
            </a:bodyPr>
            <a:lstStyle/>
            <a:p>
              <a:r>
                <a:rPr lang="sv-SE" sz="2000" dirty="0">
                  <a:latin typeface="+mj-lt"/>
                </a:rPr>
                <a:t>Klicka en gång till för att stänga rutan</a:t>
              </a:r>
            </a:p>
          </p:txBody>
        </p:sp>
        <p:cxnSp>
          <p:nvCxnSpPr>
            <p:cNvPr id="70" name="Kurva 69">
              <a:extLst>
                <a:ext uri="{FF2B5EF4-FFF2-40B4-BE49-F238E27FC236}">
                  <a16:creationId xmlns:a16="http://schemas.microsoft.com/office/drawing/2014/main" id="{2C223749-D6C6-2E40-AB57-A96DFC3662F5}"/>
                </a:ext>
              </a:extLst>
            </p:cNvPr>
            <p:cNvCxnSpPr>
              <a:cxnSpLocks/>
            </p:cNvCxnSpPr>
            <p:nvPr/>
          </p:nvCxnSpPr>
          <p:spPr>
            <a:xfrm rot="16200000" flipV="1">
              <a:off x="3283333" y="3415723"/>
              <a:ext cx="1679706" cy="1605805"/>
            </a:xfrm>
            <a:prstGeom prst="curvedConnector3">
              <a:avLst>
                <a:gd name="adj1" fmla="val 102494"/>
              </a:avLst>
            </a:prstGeom>
            <a:ln w="38100" cmpd="sng">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74" name="textruta 73">
            <a:extLst>
              <a:ext uri="{FF2B5EF4-FFF2-40B4-BE49-F238E27FC236}">
                <a16:creationId xmlns:a16="http://schemas.microsoft.com/office/drawing/2014/main" id="{7CBCE7C3-BA12-EC44-8B91-A6E7EA84DB92}"/>
              </a:ext>
            </a:extLst>
          </p:cNvPr>
          <p:cNvSpPr txBox="1"/>
          <p:nvPr/>
        </p:nvSpPr>
        <p:spPr>
          <a:xfrm>
            <a:off x="1253932" y="1065873"/>
            <a:ext cx="2708468" cy="707886"/>
          </a:xfrm>
          <a:prstGeom prst="rect">
            <a:avLst/>
          </a:prstGeom>
          <a:noFill/>
        </p:spPr>
        <p:txBody>
          <a:bodyPr wrap="square" rtlCol="0">
            <a:spAutoFit/>
          </a:bodyPr>
          <a:lstStyle/>
          <a:p>
            <a:r>
              <a:rPr lang="sv-SE" sz="2000" dirty="0">
                <a:latin typeface="+mj-lt"/>
              </a:rPr>
              <a:t>Klicka på sidobaren för mer information</a:t>
            </a:r>
          </a:p>
        </p:txBody>
      </p:sp>
      <p:cxnSp>
        <p:nvCxnSpPr>
          <p:cNvPr id="75" name="Kurva 74">
            <a:extLst>
              <a:ext uri="{FF2B5EF4-FFF2-40B4-BE49-F238E27FC236}">
                <a16:creationId xmlns:a16="http://schemas.microsoft.com/office/drawing/2014/main" id="{D5DE3690-BB76-2C42-A45C-2E3F4E04789F}"/>
              </a:ext>
            </a:extLst>
          </p:cNvPr>
          <p:cNvCxnSpPr>
            <a:cxnSpLocks/>
            <a:stCxn id="74" idx="2"/>
          </p:cNvCxnSpPr>
          <p:nvPr/>
        </p:nvCxnSpPr>
        <p:spPr>
          <a:xfrm rot="5400000">
            <a:off x="824823" y="1734298"/>
            <a:ext cx="1743883" cy="1822804"/>
          </a:xfrm>
          <a:prstGeom prst="curvedConnector2">
            <a:avLst/>
          </a:prstGeom>
          <a:ln w="38100" cmpd="sng">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Kurva 14">
            <a:extLst>
              <a:ext uri="{FF2B5EF4-FFF2-40B4-BE49-F238E27FC236}">
                <a16:creationId xmlns:a16="http://schemas.microsoft.com/office/drawing/2014/main" id="{688C5935-A301-0341-B938-349952A12675}"/>
              </a:ext>
            </a:extLst>
          </p:cNvPr>
          <p:cNvCxnSpPr>
            <a:cxnSpLocks/>
          </p:cNvCxnSpPr>
          <p:nvPr/>
        </p:nvCxnSpPr>
        <p:spPr>
          <a:xfrm rot="5400000" flipH="1" flipV="1">
            <a:off x="9522057" y="4842980"/>
            <a:ext cx="754742" cy="12700"/>
          </a:xfrm>
          <a:prstGeom prst="curvedConnector3">
            <a:avLst>
              <a:gd name="adj1" fmla="val 50000"/>
            </a:avLst>
          </a:prstGeom>
          <a:ln w="38100" cmpd="sng">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48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militär och civil rubrik">
            <a:extLst>
              <a:ext uri="{FF2B5EF4-FFF2-40B4-BE49-F238E27FC236}">
                <a16:creationId xmlns:a16="http://schemas.microsoft.com/office/drawing/2014/main" id="{0E7C9D4D-FFA7-F14F-BC5F-231A296851BC}"/>
              </a:ext>
            </a:extLst>
          </p:cNvPr>
          <p:cNvGrpSpPr/>
          <p:nvPr/>
        </p:nvGrpSpPr>
        <p:grpSpPr>
          <a:xfrm>
            <a:off x="6247506" y="1578773"/>
            <a:ext cx="3959998" cy="1800000"/>
            <a:chOff x="6247506" y="1578773"/>
            <a:chExt cx="3959998" cy="1800000"/>
          </a:xfrm>
        </p:grpSpPr>
        <p:grpSp>
          <p:nvGrpSpPr>
            <p:cNvPr id="22" name="militär och civil ... ">
              <a:extLst>
                <a:ext uri="{FF2B5EF4-FFF2-40B4-BE49-F238E27FC236}">
                  <a16:creationId xmlns:a16="http://schemas.microsoft.com/office/drawing/2014/main" id="{45045988-10AA-2F46-95F8-A0D44E8726CB}"/>
                </a:ext>
              </a:extLst>
            </p:cNvPr>
            <p:cNvGrpSpPr>
              <a:grpSpLocks/>
            </p:cNvGrpSpPr>
            <p:nvPr/>
          </p:nvGrpSpPr>
          <p:grpSpPr bwMode="auto">
            <a:xfrm>
              <a:off x="6247506" y="1578773"/>
              <a:ext cx="3959998" cy="1800000"/>
              <a:chOff x="9701453" y="198085"/>
              <a:chExt cx="2179133" cy="2408722"/>
            </a:xfrm>
          </p:grpSpPr>
          <p:sp>
            <p:nvSpPr>
              <p:cNvPr id="23" name="Rektangel 22">
                <a:extLst>
                  <a:ext uri="{FF2B5EF4-FFF2-40B4-BE49-F238E27FC236}">
                    <a16:creationId xmlns:a16="http://schemas.microsoft.com/office/drawing/2014/main" id="{D731F115-B48D-854A-8C33-7108B52B67F2}"/>
                  </a:ext>
                </a:extLst>
              </p:cNvPr>
              <p:cNvSpPr/>
              <p:nvPr/>
            </p:nvSpPr>
            <p:spPr>
              <a:xfrm>
                <a:off x="9701453" y="198085"/>
                <a:ext cx="2179133" cy="2408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ruta 70">
                <a:extLst>
                  <a:ext uri="{FF2B5EF4-FFF2-40B4-BE49-F238E27FC236}">
                    <a16:creationId xmlns:a16="http://schemas.microsoft.com/office/drawing/2014/main" id="{23A518F7-CB91-9142-B3D3-2985B7B167D3}"/>
                  </a:ext>
                </a:extLst>
              </p:cNvPr>
              <p:cNvSpPr txBox="1">
                <a:spLocks noChangeArrowheads="1"/>
              </p:cNvSpPr>
              <p:nvPr/>
            </p:nvSpPr>
            <p:spPr bwMode="auto">
              <a:xfrm>
                <a:off x="9827141" y="923613"/>
                <a:ext cx="1940689" cy="94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latin typeface="+mj-lt"/>
                  </a:rPr>
                  <a:t>Militär och civil rollfördelning FM/MSB</a:t>
                </a:r>
              </a:p>
            </p:txBody>
          </p:sp>
        </p:grpSp>
        <p:sp>
          <p:nvSpPr>
            <p:cNvPr id="46" name="Triangel militär och civil">
              <a:extLst>
                <a:ext uri="{FF2B5EF4-FFF2-40B4-BE49-F238E27FC236}">
                  <a16:creationId xmlns:a16="http://schemas.microsoft.com/office/drawing/2014/main" id="{D5F1102A-23C9-0248-BA88-29FA74F00445}"/>
                </a:ext>
              </a:extLst>
            </p:cNvPr>
            <p:cNvSpPr/>
            <p:nvPr/>
          </p:nvSpPr>
          <p:spPr>
            <a:xfrm rot="10800000">
              <a:off x="8159427" y="3069812"/>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 name="återupptagen rubrik">
            <a:extLst>
              <a:ext uri="{FF2B5EF4-FFF2-40B4-BE49-F238E27FC236}">
                <a16:creationId xmlns:a16="http://schemas.microsoft.com/office/drawing/2014/main" id="{0F6B4B9B-EDB6-5F42-8467-D66F893CC43D}"/>
              </a:ext>
            </a:extLst>
          </p:cNvPr>
          <p:cNvGrpSpPr/>
          <p:nvPr/>
        </p:nvGrpSpPr>
        <p:grpSpPr>
          <a:xfrm>
            <a:off x="1871272" y="1578773"/>
            <a:ext cx="3973623" cy="1800000"/>
            <a:chOff x="1871272" y="1578773"/>
            <a:chExt cx="3973623" cy="1800000"/>
          </a:xfrm>
        </p:grpSpPr>
        <p:grpSp>
          <p:nvGrpSpPr>
            <p:cNvPr id="16" name="återupptagen ... ">
              <a:extLst>
                <a:ext uri="{FF2B5EF4-FFF2-40B4-BE49-F238E27FC236}">
                  <a16:creationId xmlns:a16="http://schemas.microsoft.com/office/drawing/2014/main" id="{AFE95397-FF94-8D43-86B3-51152054C41F}"/>
                </a:ext>
              </a:extLst>
            </p:cNvPr>
            <p:cNvGrpSpPr>
              <a:grpSpLocks/>
            </p:cNvGrpSpPr>
            <p:nvPr/>
          </p:nvGrpSpPr>
          <p:grpSpPr bwMode="auto">
            <a:xfrm>
              <a:off x="1871272" y="1578773"/>
              <a:ext cx="3973623" cy="1800000"/>
              <a:chOff x="7356486" y="204342"/>
              <a:chExt cx="2317409" cy="1499533"/>
            </a:xfrm>
          </p:grpSpPr>
          <p:sp>
            <p:nvSpPr>
              <p:cNvPr id="18" name="Rektangel 17">
                <a:extLst>
                  <a:ext uri="{FF2B5EF4-FFF2-40B4-BE49-F238E27FC236}">
                    <a16:creationId xmlns:a16="http://schemas.microsoft.com/office/drawing/2014/main" id="{BC6E505C-0D6A-5740-A66B-6F7B1BB1B72C}"/>
                  </a:ext>
                </a:extLst>
              </p:cNvPr>
              <p:cNvSpPr/>
              <p:nvPr/>
            </p:nvSpPr>
            <p:spPr bwMode="auto">
              <a:xfrm>
                <a:off x="7364430" y="204342"/>
                <a:ext cx="2309465" cy="1499533"/>
              </a:xfrm>
              <a:prstGeom prst="rect">
                <a:avLst/>
              </a:prstGeom>
              <a:solidFill>
                <a:srgbClr val="E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ruta 69">
                <a:extLst>
                  <a:ext uri="{FF2B5EF4-FFF2-40B4-BE49-F238E27FC236}">
                    <a16:creationId xmlns:a16="http://schemas.microsoft.com/office/drawing/2014/main" id="{84BC6222-3608-4C47-90BD-250F17BA38AB}"/>
                  </a:ext>
                </a:extLst>
              </p:cNvPr>
              <p:cNvSpPr txBox="1">
                <a:spLocks noChangeArrowheads="1"/>
              </p:cNvSpPr>
              <p:nvPr/>
            </p:nvSpPr>
            <p:spPr bwMode="auto">
              <a:xfrm>
                <a:off x="7356486" y="659248"/>
                <a:ext cx="2309466" cy="58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latin typeface="+mj-lt"/>
                  </a:rPr>
                  <a:t>Återupptagen totalförsvarsplanering</a:t>
                </a:r>
              </a:p>
            </p:txBody>
          </p:sp>
        </p:grpSp>
        <p:sp>
          <p:nvSpPr>
            <p:cNvPr id="41" name="Triangel återupptagen">
              <a:extLst>
                <a:ext uri="{FF2B5EF4-FFF2-40B4-BE49-F238E27FC236}">
                  <a16:creationId xmlns:a16="http://schemas.microsoft.com/office/drawing/2014/main" id="{525C3887-30B5-4D49-B69A-821D49D156FE}"/>
                </a:ext>
              </a:extLst>
            </p:cNvPr>
            <p:cNvSpPr/>
            <p:nvPr/>
          </p:nvSpPr>
          <p:spPr>
            <a:xfrm rot="10800000">
              <a:off x="3735708" y="3012736"/>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9" name="Platshållare för innehåll 2">
            <a:extLst>
              <a:ext uri="{FF2B5EF4-FFF2-40B4-BE49-F238E27FC236}">
                <a16:creationId xmlns:a16="http://schemas.microsoft.com/office/drawing/2014/main" id="{0E01CA00-290F-4F29-B680-F362CDF2C2CF}"/>
              </a:ext>
            </a:extLst>
          </p:cNvPr>
          <p:cNvSpPr txBox="1">
            <a:spLocks/>
          </p:cNvSpPr>
          <p:nvPr/>
        </p:nvSpPr>
        <p:spPr>
          <a:xfrm>
            <a:off x="468572" y="3202512"/>
            <a:ext cx="3489547" cy="1089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sz="2800" i="1"/>
          </a:p>
        </p:txBody>
      </p:sp>
      <p:grpSp>
        <p:nvGrpSpPr>
          <p:cNvPr id="9" name="sidobar">
            <a:extLst>
              <a:ext uri="{FF2B5EF4-FFF2-40B4-BE49-F238E27FC236}">
                <a16:creationId xmlns:a16="http://schemas.microsoft.com/office/drawing/2014/main" id="{486471D1-3EEB-3442-8110-8A6E1EADEF05}"/>
              </a:ext>
            </a:extLst>
          </p:cNvPr>
          <p:cNvGrpSpPr/>
          <p:nvPr/>
        </p:nvGrpSpPr>
        <p:grpSpPr>
          <a:xfrm>
            <a:off x="-9381" y="0"/>
            <a:ext cx="236394" cy="6858000"/>
            <a:chOff x="-9381" y="0"/>
            <a:chExt cx="236394" cy="6858000"/>
          </a:xfrm>
        </p:grpSpPr>
        <p:sp>
          <p:nvSpPr>
            <p:cNvPr id="40" name="Rektangel 39">
              <a:extLst>
                <a:ext uri="{FF2B5EF4-FFF2-40B4-BE49-F238E27FC236}">
                  <a16:creationId xmlns:a16="http://schemas.microsoft.com/office/drawing/2014/main" id="{1DACA2D4-5AD2-DF45-894E-7263DA0F86AC}"/>
                </a:ext>
              </a:extLst>
            </p:cNvPr>
            <p:cNvSpPr/>
            <p:nvPr/>
          </p:nvSpPr>
          <p:spPr bwMode="auto">
            <a:xfrm>
              <a:off x="-9381" y="0"/>
              <a:ext cx="2363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sp>
          <p:nvSpPr>
            <p:cNvPr id="3" name="Triangel 2">
              <a:extLst>
                <a:ext uri="{FF2B5EF4-FFF2-40B4-BE49-F238E27FC236}">
                  <a16:creationId xmlns:a16="http://schemas.microsoft.com/office/drawing/2014/main" id="{DD8C8A51-0195-264A-A598-02072579ABE4}"/>
                </a:ext>
              </a:extLst>
            </p:cNvPr>
            <p:cNvSpPr/>
            <p:nvPr/>
          </p:nvSpPr>
          <p:spPr>
            <a:xfrm rot="5400000">
              <a:off x="8655" y="3318287"/>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0" name="återupptagen.... fokus">
            <a:extLst>
              <a:ext uri="{FF2B5EF4-FFF2-40B4-BE49-F238E27FC236}">
                <a16:creationId xmlns:a16="http://schemas.microsoft.com/office/drawing/2014/main" id="{1DE5AE2D-F9F2-814A-BF83-84D0BE5EEB1F}"/>
              </a:ext>
            </a:extLst>
          </p:cNvPr>
          <p:cNvSpPr txBox="1">
            <a:spLocks noChangeArrowheads="1"/>
          </p:cNvSpPr>
          <p:nvPr/>
        </p:nvSpPr>
        <p:spPr bwMode="auto">
          <a:xfrm>
            <a:off x="1890270" y="1578774"/>
            <a:ext cx="3960000" cy="1800000"/>
          </a:xfrm>
          <a:prstGeom prst="rect">
            <a:avLst/>
          </a:prstGeom>
          <a:solidFill>
            <a:srgbClr val="E06666"/>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v-SE" sz="1000" b="1"/>
              <a:t>Återupptagen totalförsvarsplanering</a:t>
            </a:r>
            <a:r>
              <a:rPr lang="sv-SE" altLang="sv-SE" sz="1000" b="1"/>
              <a:t> </a:t>
            </a:r>
            <a:br>
              <a:rPr lang="sv-SE" altLang="sv-SE" sz="1000" b="1"/>
            </a:br>
            <a:br>
              <a:rPr lang="sv-SE" altLang="sv-SE" sz="1000" b="1"/>
            </a:br>
            <a:r>
              <a:rPr lang="sv-SE" sz="1000"/>
              <a:t>Sverige har beslutat att återupprätta ett modernt totalförsvar för att kunna hantera de utmaningar och hot som följer av det förändrade säkerhetspolitiska läget. Regeringen beslutade 2015 i det förra försvarsbeslutet att återskapa förmåga inom både totalförsvarets civila del och den militära delen. Ett nytt totalförsvarsbeslut gäller nu från 2020-2025, läs mer i </a:t>
            </a:r>
            <a:r>
              <a:rPr lang="sv-SE" sz="1000" err="1"/>
              <a:t>prop</a:t>
            </a:r>
            <a:r>
              <a:rPr lang="sv-SE" sz="1000"/>
              <a:t> 2020/21:30</a:t>
            </a:r>
            <a:r>
              <a:rPr lang="sv-SE" altLang="sv-SE" sz="1000"/>
              <a:t>.</a:t>
            </a:r>
            <a:endParaRPr kumimoji="0" lang="sv-SE" altLang="sv-SE" sz="1000" b="0" i="0" u="none" strike="noStrike" kern="1200" cap="none" spc="0" normalizeH="0" baseline="0" noProof="0">
              <a:ln>
                <a:noFill/>
              </a:ln>
              <a:effectLst/>
              <a:uLnTx/>
              <a:uFillTx/>
            </a:endParaRPr>
          </a:p>
        </p:txBody>
      </p:sp>
      <p:sp>
        <p:nvSpPr>
          <p:cNvPr id="31" name="militär och civil... fokus">
            <a:extLst>
              <a:ext uri="{FF2B5EF4-FFF2-40B4-BE49-F238E27FC236}">
                <a16:creationId xmlns:a16="http://schemas.microsoft.com/office/drawing/2014/main" id="{832F76C5-E5BD-704A-B78D-2099CDDC088E}"/>
              </a:ext>
            </a:extLst>
          </p:cNvPr>
          <p:cNvSpPr txBox="1">
            <a:spLocks noChangeArrowheads="1"/>
          </p:cNvSpPr>
          <p:nvPr/>
        </p:nvSpPr>
        <p:spPr bwMode="auto">
          <a:xfrm>
            <a:off x="6247507" y="1578774"/>
            <a:ext cx="3960000" cy="1800000"/>
          </a:xfrm>
          <a:prstGeom prst="rect">
            <a:avLst/>
          </a:prstGeom>
          <a:solidFill>
            <a:schemeClr val="bg1"/>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ts val="600"/>
              </a:spcAft>
              <a:defRPr/>
            </a:pPr>
            <a:r>
              <a:rPr lang="sv-SE" sz="1000" b="1" dirty="0"/>
              <a:t>Militär och civil rollfördelning FM/MSB</a:t>
            </a:r>
            <a:endParaRPr kumimoji="0" lang="sv-SE" altLang="sv-SE" sz="1000" b="1" i="0" u="none" strike="noStrike" kern="1200" cap="none" spc="0" normalizeH="0" baseline="0" noProof="0" dirty="0">
              <a:ln>
                <a:noFill/>
              </a:ln>
              <a:solidFill>
                <a:srgbClr val="000000"/>
              </a:solidFill>
              <a:effectLst/>
              <a:uLnTx/>
              <a:uFillTx/>
            </a:endParaRPr>
          </a:p>
          <a:p>
            <a:r>
              <a:rPr lang="sv-SE" sz="1000" dirty="0"/>
              <a:t>Totalförsvar är all verksamhet som behövs för att förbereda Sverige för krig. Totalförsvaret består av två delar, militärt försvar och civilt försvar. Den återupptagna totalförsvarsplaneringen innebär att Försvarsmakten, MSB och övriga berörda civila myndigheter ska återuppta en sammanhängande planering för totalförsvaret. För den militära delen står Försvarsmakten för återuppbyggnaden och för den civila delen är det MSB som leder arbetet.</a:t>
            </a:r>
          </a:p>
          <a:p>
            <a:endParaRPr lang="sv-SE" sz="1000" dirty="0"/>
          </a:p>
        </p:txBody>
      </p:sp>
      <p:sp>
        <p:nvSpPr>
          <p:cNvPr id="5" name="Rubrik 4">
            <a:extLst>
              <a:ext uri="{FF2B5EF4-FFF2-40B4-BE49-F238E27FC236}">
                <a16:creationId xmlns:a16="http://schemas.microsoft.com/office/drawing/2014/main" id="{CD9F030E-4AF5-3C4B-8FA6-5D47DB7484AD}"/>
              </a:ext>
            </a:extLst>
          </p:cNvPr>
          <p:cNvSpPr>
            <a:spLocks noGrp="1"/>
          </p:cNvSpPr>
          <p:nvPr>
            <p:ph type="title"/>
          </p:nvPr>
        </p:nvSpPr>
        <p:spPr/>
        <p:txBody>
          <a:bodyPr/>
          <a:lstStyle/>
          <a:p>
            <a:r>
              <a:rPr lang="sv-SE"/>
              <a:t>Stärkt totalförsvar</a:t>
            </a:r>
          </a:p>
        </p:txBody>
      </p:sp>
      <p:grpSp>
        <p:nvGrpSpPr>
          <p:cNvPr id="6" name="totalförsvarets.. rubrik">
            <a:extLst>
              <a:ext uri="{FF2B5EF4-FFF2-40B4-BE49-F238E27FC236}">
                <a16:creationId xmlns:a16="http://schemas.microsoft.com/office/drawing/2014/main" id="{96AFDDA7-54C5-BE46-BA19-EC88E0334BE2}"/>
              </a:ext>
            </a:extLst>
          </p:cNvPr>
          <p:cNvGrpSpPr/>
          <p:nvPr/>
        </p:nvGrpSpPr>
        <p:grpSpPr>
          <a:xfrm>
            <a:off x="1884891" y="3831093"/>
            <a:ext cx="3960000" cy="1800000"/>
            <a:chOff x="1884891" y="3831093"/>
            <a:chExt cx="3960000" cy="1800000"/>
          </a:xfrm>
        </p:grpSpPr>
        <p:grpSp>
          <p:nvGrpSpPr>
            <p:cNvPr id="25" name="totalförsvarets...">
              <a:extLst>
                <a:ext uri="{FF2B5EF4-FFF2-40B4-BE49-F238E27FC236}">
                  <a16:creationId xmlns:a16="http://schemas.microsoft.com/office/drawing/2014/main" id="{1070A69A-165F-0144-9349-BE34AB0BCC2D}"/>
                </a:ext>
              </a:extLst>
            </p:cNvPr>
            <p:cNvGrpSpPr>
              <a:grpSpLocks/>
            </p:cNvGrpSpPr>
            <p:nvPr/>
          </p:nvGrpSpPr>
          <p:grpSpPr bwMode="auto">
            <a:xfrm>
              <a:off x="1884891" y="3831093"/>
              <a:ext cx="3960000" cy="1800000"/>
              <a:chOff x="198602" y="4600086"/>
              <a:chExt cx="2179133" cy="2295834"/>
            </a:xfrm>
          </p:grpSpPr>
          <p:sp>
            <p:nvSpPr>
              <p:cNvPr id="26" name="Rektangel 25">
                <a:extLst>
                  <a:ext uri="{FF2B5EF4-FFF2-40B4-BE49-F238E27FC236}">
                    <a16:creationId xmlns:a16="http://schemas.microsoft.com/office/drawing/2014/main" id="{8A21473C-0B93-8840-802C-0044F40280B8}"/>
                  </a:ext>
                </a:extLst>
              </p:cNvPr>
              <p:cNvSpPr/>
              <p:nvPr/>
            </p:nvSpPr>
            <p:spPr>
              <a:xfrm flipV="1">
                <a:off x="198602" y="4600086"/>
                <a:ext cx="2179133" cy="2295834"/>
              </a:xfrm>
              <a:prstGeom prst="rect">
                <a:avLst/>
              </a:prstGeom>
              <a:solidFill>
                <a:srgbClr val="6F6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textruta 71">
                <a:extLst>
                  <a:ext uri="{FF2B5EF4-FFF2-40B4-BE49-F238E27FC236}">
                    <a16:creationId xmlns:a16="http://schemas.microsoft.com/office/drawing/2014/main" id="{56A6547B-CE68-8F49-9ECF-468488EC9782}"/>
                  </a:ext>
                </a:extLst>
              </p:cNvPr>
              <p:cNvSpPr txBox="1">
                <a:spLocks noChangeArrowheads="1"/>
              </p:cNvSpPr>
              <p:nvPr/>
            </p:nvSpPr>
            <p:spPr bwMode="auto">
              <a:xfrm>
                <a:off x="415031" y="5275955"/>
                <a:ext cx="1746274" cy="90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solidFill>
                      <a:schemeClr val="bg1"/>
                    </a:solidFill>
                    <a:latin typeface="+mj-lt"/>
                  </a:rPr>
                  <a:t>Totalförsvarets civila del är hela civila samhället</a:t>
                </a:r>
              </a:p>
            </p:txBody>
          </p:sp>
        </p:grpSp>
        <p:sp>
          <p:nvSpPr>
            <p:cNvPr id="44" name="Triangel totalförsvarets">
              <a:extLst>
                <a:ext uri="{FF2B5EF4-FFF2-40B4-BE49-F238E27FC236}">
                  <a16:creationId xmlns:a16="http://schemas.microsoft.com/office/drawing/2014/main" id="{20B0DC3D-2BF6-C848-9867-F02C24E8DB24}"/>
                </a:ext>
              </a:extLst>
            </p:cNvPr>
            <p:cNvSpPr/>
            <p:nvPr/>
          </p:nvSpPr>
          <p:spPr>
            <a:xfrm rot="10800000">
              <a:off x="3735708" y="5289500"/>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 name="förändrad rubrik">
            <a:extLst>
              <a:ext uri="{FF2B5EF4-FFF2-40B4-BE49-F238E27FC236}">
                <a16:creationId xmlns:a16="http://schemas.microsoft.com/office/drawing/2014/main" id="{759A15B6-E88C-9849-8325-4DE77ADDF23C}"/>
              </a:ext>
            </a:extLst>
          </p:cNvPr>
          <p:cNvGrpSpPr/>
          <p:nvPr/>
        </p:nvGrpSpPr>
        <p:grpSpPr>
          <a:xfrm>
            <a:off x="6259258" y="3831093"/>
            <a:ext cx="3960000" cy="1800000"/>
            <a:chOff x="6259258" y="3831093"/>
            <a:chExt cx="3960000" cy="1800000"/>
          </a:xfrm>
        </p:grpSpPr>
        <p:grpSp>
          <p:nvGrpSpPr>
            <p:cNvPr id="33" name="förändrad..">
              <a:extLst>
                <a:ext uri="{FF2B5EF4-FFF2-40B4-BE49-F238E27FC236}">
                  <a16:creationId xmlns:a16="http://schemas.microsoft.com/office/drawing/2014/main" id="{D88D6F5E-B521-2340-A58A-41AD475487DB}"/>
                </a:ext>
              </a:extLst>
            </p:cNvPr>
            <p:cNvGrpSpPr>
              <a:grpSpLocks/>
            </p:cNvGrpSpPr>
            <p:nvPr/>
          </p:nvGrpSpPr>
          <p:grpSpPr bwMode="auto">
            <a:xfrm>
              <a:off x="6259258" y="3831093"/>
              <a:ext cx="3960000" cy="1800000"/>
              <a:chOff x="198602" y="4600086"/>
              <a:chExt cx="2179133" cy="2295834"/>
            </a:xfrm>
          </p:grpSpPr>
          <p:sp>
            <p:nvSpPr>
              <p:cNvPr id="34" name="Rektangel 33">
                <a:extLst>
                  <a:ext uri="{FF2B5EF4-FFF2-40B4-BE49-F238E27FC236}">
                    <a16:creationId xmlns:a16="http://schemas.microsoft.com/office/drawing/2014/main" id="{5084EBF8-DF48-4647-91B5-2B190577DD67}"/>
                  </a:ext>
                </a:extLst>
              </p:cNvPr>
              <p:cNvSpPr/>
              <p:nvPr/>
            </p:nvSpPr>
            <p:spPr>
              <a:xfrm flipV="1">
                <a:off x="198602" y="4600086"/>
                <a:ext cx="2179133" cy="2295834"/>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textruta 71">
                <a:extLst>
                  <a:ext uri="{FF2B5EF4-FFF2-40B4-BE49-F238E27FC236}">
                    <a16:creationId xmlns:a16="http://schemas.microsoft.com/office/drawing/2014/main" id="{E397834A-A126-5140-B725-5905A07A62C3}"/>
                  </a:ext>
                </a:extLst>
              </p:cNvPr>
              <p:cNvSpPr txBox="1">
                <a:spLocks noChangeArrowheads="1"/>
              </p:cNvSpPr>
              <p:nvPr/>
            </p:nvSpPr>
            <p:spPr bwMode="auto">
              <a:xfrm>
                <a:off x="530384" y="5100282"/>
                <a:ext cx="1515566" cy="129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solidFill>
                      <a:schemeClr val="bg1"/>
                    </a:solidFill>
                    <a:latin typeface="+mj-lt"/>
                  </a:rPr>
                  <a:t>Förändrad hotbild för antagonistiska hot och spionage</a:t>
                </a:r>
              </a:p>
            </p:txBody>
          </p:sp>
        </p:grpSp>
        <p:sp>
          <p:nvSpPr>
            <p:cNvPr id="48" name="Triangel förändrad">
              <a:extLst>
                <a:ext uri="{FF2B5EF4-FFF2-40B4-BE49-F238E27FC236}">
                  <a16:creationId xmlns:a16="http://schemas.microsoft.com/office/drawing/2014/main" id="{2389477E-7AD1-7B44-8838-C9415C229CBD}"/>
                </a:ext>
              </a:extLst>
            </p:cNvPr>
            <p:cNvSpPr/>
            <p:nvPr/>
          </p:nvSpPr>
          <p:spPr>
            <a:xfrm rot="10800000">
              <a:off x="8175902" y="5374522"/>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totalförsvarets... fokus">
            <a:extLst>
              <a:ext uri="{FF2B5EF4-FFF2-40B4-BE49-F238E27FC236}">
                <a16:creationId xmlns:a16="http://schemas.microsoft.com/office/drawing/2014/main" id="{7D36C461-4F03-DB44-8424-6C7C5F7F3D30}"/>
              </a:ext>
            </a:extLst>
          </p:cNvPr>
          <p:cNvSpPr txBox="1">
            <a:spLocks noChangeArrowheads="1"/>
          </p:cNvSpPr>
          <p:nvPr/>
        </p:nvSpPr>
        <p:spPr bwMode="auto">
          <a:xfrm>
            <a:off x="1879517" y="3831093"/>
            <a:ext cx="3960000" cy="1800000"/>
          </a:xfrm>
          <a:prstGeom prst="rect">
            <a:avLst/>
          </a:prstGeom>
          <a:solidFill>
            <a:srgbClr val="6F6E67"/>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lang="sv-SE" altLang="sv-SE" sz="1000" b="1">
                <a:solidFill>
                  <a:schemeClr val="bg1"/>
                </a:solidFill>
              </a:rPr>
              <a:t>Totalförsvarets civila del är hela civila samhället</a:t>
            </a:r>
          </a:p>
          <a:p>
            <a:r>
              <a:rPr lang="sv-SE" sz="1000">
                <a:solidFill>
                  <a:schemeClr val="bg1"/>
                </a:solidFill>
              </a:rPr>
              <a:t>Totalförsvaret omfattar all verksamhet i hela samhället när vi har höjd beredskap. Det innebär många aktörer som måste samverka och arbeta utifrån målen för det civila och militära försvaret. Att skapa ett starkt civilt försvar som täcker hela samhället och alla aktörer är därför en process som kommer att behöva fortgå under många år framåt. Verksamheten bedrivs av många olika aktörer; statliga myndigheter, kommuner, regioner, näringsliv och frivilligorganisationer.</a:t>
            </a:r>
          </a:p>
        </p:txBody>
      </p:sp>
      <p:sp>
        <p:nvSpPr>
          <p:cNvPr id="39" name="förändrad... fokus">
            <a:extLst>
              <a:ext uri="{FF2B5EF4-FFF2-40B4-BE49-F238E27FC236}">
                <a16:creationId xmlns:a16="http://schemas.microsoft.com/office/drawing/2014/main" id="{65939EB1-EF69-474D-B80E-CA5535DAE9B2}"/>
              </a:ext>
            </a:extLst>
          </p:cNvPr>
          <p:cNvSpPr txBox="1">
            <a:spLocks noChangeArrowheads="1"/>
          </p:cNvSpPr>
          <p:nvPr/>
        </p:nvSpPr>
        <p:spPr bwMode="auto">
          <a:xfrm>
            <a:off x="6253883" y="3831092"/>
            <a:ext cx="3960000" cy="1800000"/>
          </a:xfrm>
          <a:prstGeom prst="rect">
            <a:avLst/>
          </a:prstGeom>
          <a:solidFill>
            <a:srgbClr val="CC0000"/>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ts val="600"/>
              </a:spcAft>
              <a:defRPr/>
            </a:pPr>
            <a:r>
              <a:rPr lang="sv-SE" sz="1000" b="1">
                <a:solidFill>
                  <a:schemeClr val="bg1"/>
                </a:solidFill>
              </a:rPr>
              <a:t>Förändrad hotbild för antagonistiska hot och spionage</a:t>
            </a:r>
            <a:endParaRPr lang="sv-SE" altLang="sv-SE" sz="1000" b="1">
              <a:solidFill>
                <a:prstClr val="white"/>
              </a:solidFill>
            </a:endParaRPr>
          </a:p>
          <a:p>
            <a:r>
              <a:rPr lang="sv-SE" sz="1000">
                <a:solidFill>
                  <a:schemeClr val="bg1"/>
                </a:solidFill>
              </a:rPr>
              <a:t>Det säkerhetspolitiska läget i Sveriges närområde och i Europa har över tid försämrats. Ett väpnat angrepp mot Sverige kan inte uteslutas. Det kan inte heller uteslutas att militära maktmedel eller hot om sådana kan komma att användas mot Sverige. Sverige blir oundvikligen påverkat om en säkerhetspolitisk kris eller väpnad konflikt uppstår i Sveriges närområde. Förmågan i totalförsvaret bör därför stärkas.</a:t>
            </a:r>
            <a:endParaRPr lang="sv-SE" sz="900">
              <a:solidFill>
                <a:schemeClr val="bg1"/>
              </a:solidFill>
            </a:endParaRPr>
          </a:p>
        </p:txBody>
      </p:sp>
      <p:grpSp>
        <p:nvGrpSpPr>
          <p:cNvPr id="8" name="Sidoruta">
            <a:extLst>
              <a:ext uri="{FF2B5EF4-FFF2-40B4-BE49-F238E27FC236}">
                <a16:creationId xmlns:a16="http://schemas.microsoft.com/office/drawing/2014/main" id="{800AB1AF-B699-8649-9FEB-AC3F687E4743}"/>
              </a:ext>
            </a:extLst>
          </p:cNvPr>
          <p:cNvGrpSpPr/>
          <p:nvPr/>
        </p:nvGrpSpPr>
        <p:grpSpPr>
          <a:xfrm>
            <a:off x="-77513" y="0"/>
            <a:ext cx="3337446" cy="6858000"/>
            <a:chOff x="-77513" y="0"/>
            <a:chExt cx="3337446" cy="6858000"/>
          </a:xfrm>
        </p:grpSpPr>
        <p:grpSp>
          <p:nvGrpSpPr>
            <p:cNvPr id="27" name="Sidoruta">
              <a:extLst>
                <a:ext uri="{FF2B5EF4-FFF2-40B4-BE49-F238E27FC236}">
                  <a16:creationId xmlns:a16="http://schemas.microsoft.com/office/drawing/2014/main" id="{5513022E-D3CE-7E4D-8F7B-81DC700A839C}"/>
                </a:ext>
              </a:extLst>
            </p:cNvPr>
            <p:cNvGrpSpPr/>
            <p:nvPr/>
          </p:nvGrpSpPr>
          <p:grpSpPr>
            <a:xfrm>
              <a:off x="-77513" y="0"/>
              <a:ext cx="3337446" cy="6858000"/>
              <a:chOff x="-906873" y="0"/>
              <a:chExt cx="3337446" cy="6858000"/>
            </a:xfrm>
          </p:grpSpPr>
          <p:grpSp>
            <p:nvGrpSpPr>
              <p:cNvPr id="28" name="Grupp 27">
                <a:extLst>
                  <a:ext uri="{FF2B5EF4-FFF2-40B4-BE49-F238E27FC236}">
                    <a16:creationId xmlns:a16="http://schemas.microsoft.com/office/drawing/2014/main" id="{3324C54B-794D-5245-8415-0843AFB53D47}"/>
                  </a:ext>
                </a:extLst>
              </p:cNvPr>
              <p:cNvGrpSpPr/>
              <p:nvPr/>
            </p:nvGrpSpPr>
            <p:grpSpPr>
              <a:xfrm>
                <a:off x="-906873" y="0"/>
                <a:ext cx="3337446" cy="6858000"/>
                <a:chOff x="-901176" y="0"/>
                <a:chExt cx="3337446" cy="6858000"/>
              </a:xfrm>
            </p:grpSpPr>
            <p:sp>
              <p:nvSpPr>
                <p:cNvPr id="37" name="Rektangel 36">
                  <a:extLst>
                    <a:ext uri="{FF2B5EF4-FFF2-40B4-BE49-F238E27FC236}">
                      <a16:creationId xmlns:a16="http://schemas.microsoft.com/office/drawing/2014/main" id="{F225BEC5-59DD-464D-9F15-E46DDF990F57}"/>
                    </a:ext>
                  </a:extLst>
                </p:cNvPr>
                <p:cNvSpPr/>
                <p:nvPr/>
              </p:nvSpPr>
              <p:spPr bwMode="auto">
                <a:xfrm>
                  <a:off x="-901176" y="0"/>
                  <a:ext cx="30998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Rektangel 37">
                  <a:extLst>
                    <a:ext uri="{FF2B5EF4-FFF2-40B4-BE49-F238E27FC236}">
                      <a16:creationId xmlns:a16="http://schemas.microsoft.com/office/drawing/2014/main" id="{D7770D19-86FF-C441-9D84-C960BB5DFDE1}"/>
                    </a:ext>
                  </a:extLst>
                </p:cNvPr>
                <p:cNvSpPr/>
                <p:nvPr/>
              </p:nvSpPr>
              <p:spPr bwMode="auto">
                <a:xfrm>
                  <a:off x="2198670" y="0"/>
                  <a:ext cx="23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CC0000"/>
                    </a:solidFill>
                    <a:effectLst/>
                    <a:uLnTx/>
                    <a:uFillTx/>
                    <a:latin typeface="Arial"/>
                    <a:ea typeface="+mn-ea"/>
                    <a:cs typeface="+mn-cs"/>
                  </a:endParaRPr>
                </a:p>
              </p:txBody>
            </p:sp>
          </p:grpSp>
          <p:sp>
            <p:nvSpPr>
              <p:cNvPr id="35" name="textruta 143">
                <a:extLst>
                  <a:ext uri="{FF2B5EF4-FFF2-40B4-BE49-F238E27FC236}">
                    <a16:creationId xmlns:a16="http://schemas.microsoft.com/office/drawing/2014/main" id="{4F098FE1-DAEB-404E-99F1-B97BD0871A88}"/>
                  </a:ext>
                </a:extLst>
              </p:cNvPr>
              <p:cNvSpPr txBox="1">
                <a:spLocks noChangeArrowheads="1"/>
              </p:cNvSpPr>
              <p:nvPr/>
            </p:nvSpPr>
            <p:spPr bwMode="auto">
              <a:xfrm>
                <a:off x="-602347" y="276293"/>
                <a:ext cx="2542636"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600"/>
                  </a:spcBef>
                </a:pPr>
                <a:r>
                  <a:rPr lang="sv-SE" sz="1000" dirty="0"/>
                  <a:t>Den Nationella säkerhetsstrategin som regeringen tog fram 2017 beskriver hoten mot landets säkerhet. I den nationella säkerhetsstrategin definieras åtta hot, dessa är: </a:t>
                </a:r>
              </a:p>
              <a:p>
                <a:pPr marL="99450" indent="-99450">
                  <a:spcBef>
                    <a:spcPts val="600"/>
                  </a:spcBef>
                  <a:buFont typeface="Arial" panose="020B0604020202020204" pitchFamily="34" charset="0"/>
                  <a:buChar char="•"/>
                </a:pPr>
                <a:r>
                  <a:rPr lang="sv-SE" sz="1000" dirty="0"/>
                  <a:t>militära hot </a:t>
                </a:r>
              </a:p>
              <a:p>
                <a:pPr marL="99450" indent="-99450">
                  <a:spcBef>
                    <a:spcPts val="600"/>
                  </a:spcBef>
                  <a:buFont typeface="Arial" panose="020B0604020202020204" pitchFamily="34" charset="0"/>
                  <a:buChar char="•"/>
                </a:pPr>
                <a:r>
                  <a:rPr lang="sv-SE" sz="1000" dirty="0"/>
                  <a:t>hot inom informations- och cybersäkerhet, digitala risker </a:t>
                </a:r>
              </a:p>
              <a:p>
                <a:pPr marL="99450" indent="-99450">
                  <a:spcBef>
                    <a:spcPts val="600"/>
                  </a:spcBef>
                  <a:buFont typeface="Arial" panose="020B0604020202020204" pitchFamily="34" charset="0"/>
                  <a:buChar char="•"/>
                </a:pPr>
                <a:r>
                  <a:rPr lang="sv-SE" sz="1000" dirty="0"/>
                  <a:t>terrorism och våldsbejakande extremism </a:t>
                </a:r>
              </a:p>
              <a:p>
                <a:pPr marL="99450" indent="-99450">
                  <a:spcBef>
                    <a:spcPts val="600"/>
                  </a:spcBef>
                  <a:buFont typeface="Arial" panose="020B0604020202020204" pitchFamily="34" charset="0"/>
                  <a:buChar char="•"/>
                </a:pPr>
                <a:r>
                  <a:rPr lang="sv-SE" sz="1000" dirty="0"/>
                  <a:t>organiserad brottslighet </a:t>
                </a:r>
              </a:p>
              <a:p>
                <a:pPr marL="99450" indent="-99450">
                  <a:spcBef>
                    <a:spcPts val="600"/>
                  </a:spcBef>
                  <a:buFont typeface="Arial" panose="020B0604020202020204" pitchFamily="34" charset="0"/>
                  <a:buChar char="•"/>
                </a:pPr>
                <a:r>
                  <a:rPr lang="sv-SE" sz="1000" dirty="0"/>
                  <a:t>hot mot energiförsörjningen </a:t>
                </a:r>
              </a:p>
              <a:p>
                <a:pPr marL="99450" indent="-99450">
                  <a:spcBef>
                    <a:spcPts val="600"/>
                  </a:spcBef>
                  <a:buFont typeface="Arial" panose="020B0604020202020204" pitchFamily="34" charset="0"/>
                  <a:buChar char="•"/>
                </a:pPr>
                <a:r>
                  <a:rPr lang="sv-SE" sz="1000" dirty="0"/>
                  <a:t>hot mot transporter och infrastruktur </a:t>
                </a:r>
              </a:p>
              <a:p>
                <a:pPr marL="99450" indent="-99450">
                  <a:spcBef>
                    <a:spcPts val="600"/>
                  </a:spcBef>
                  <a:buFont typeface="Arial" panose="020B0604020202020204" pitchFamily="34" charset="0"/>
                  <a:buChar char="•"/>
                </a:pPr>
                <a:r>
                  <a:rPr lang="sv-SE" sz="1000" dirty="0"/>
                  <a:t>hälsohot </a:t>
                </a:r>
              </a:p>
              <a:p>
                <a:pPr marL="99450" indent="-99450">
                  <a:spcBef>
                    <a:spcPts val="600"/>
                  </a:spcBef>
                  <a:buFont typeface="Arial" panose="020B0604020202020204" pitchFamily="34" charset="0"/>
                  <a:buChar char="•"/>
                </a:pPr>
                <a:r>
                  <a:rPr lang="sv-SE" sz="1000" dirty="0"/>
                  <a:t>klimatförändringar och dess effekter.</a:t>
                </a:r>
              </a:p>
              <a:p>
                <a:pPr>
                  <a:spcBef>
                    <a:spcPts val="600"/>
                  </a:spcBef>
                </a:pPr>
                <a:r>
                  <a:rPr lang="sv-SE" sz="1000" dirty="0"/>
                  <a:t>Utöver säkerhetsstrategin som regeringen tar fram jobbar även Försvarsmakten och Säkerhetspolisen med uppdrag att beskriva hotbilden mot Sveriges säkerhet, bland annat militära hot och organiserad brottslighet. Utvecklingen mot ökad globalisering och digitalisering påverkar stabiliteten och säkerheten, framför allt genom det som händer på andra håll i världen, både globalt och i vår närhet inom Europa. En stor del av de händelser som inträffar i Sverige är hackerattacker eller andra störningar i system som är svåra att spåra. </a:t>
                </a:r>
              </a:p>
              <a:p>
                <a:pPr>
                  <a:spcBef>
                    <a:spcPts val="600"/>
                  </a:spcBef>
                </a:pPr>
                <a:r>
                  <a:rPr lang="sv-SE" sz="1000" dirty="0"/>
                  <a:t>För att möta många av hoten är det viktigt att bevaka totalförsvarets intressen i samhällsplaneringen, och att bygga ett robust samhälle. Det kan bland annat handla om att bevaka marköverlåtelser och ägarskap i vissa strategiskt viktiga områden. Men även hur vi hanterar risker när vi bygger allt mer kompakta städer där många olika funktioner samsas på samma ytor.</a:t>
                </a:r>
              </a:p>
            </p:txBody>
          </p:sp>
        </p:grpSp>
        <p:sp>
          <p:nvSpPr>
            <p:cNvPr id="42" name="Triangel 41">
              <a:extLst>
                <a:ext uri="{FF2B5EF4-FFF2-40B4-BE49-F238E27FC236}">
                  <a16:creationId xmlns:a16="http://schemas.microsoft.com/office/drawing/2014/main" id="{FD52666A-0F07-6244-A4A6-E5E23011AA7A}"/>
                </a:ext>
              </a:extLst>
            </p:cNvPr>
            <p:cNvSpPr/>
            <p:nvPr/>
          </p:nvSpPr>
          <p:spPr>
            <a:xfrm rot="16200000">
              <a:off x="3024146" y="3281826"/>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18068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nextCondLst>
                <p:cond evt="onClick" delay="0">
                  <p:tgtEl>
                    <p:spTgt spid="2"/>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7"/>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8" restart="whenNotActive" fill="hold" evtFilter="cancelBubble" nodeType="interactiveSeq">
                <p:stCondLst>
                  <p:cond evt="onClick" delay="0">
                    <p:tgtEl>
                      <p:spTgt spid="9"/>
                    </p:tgtEl>
                  </p:cond>
                </p:stCondLst>
                <p:endSync evt="end" delay="0">
                  <p:rtn val="all"/>
                </p:endSync>
                <p:childTnLst>
                  <p:par>
                    <p:cTn id="69" fill="hold">
                      <p:stCondLst>
                        <p:cond delay="0"/>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0-#ppt_w/2"/>
                                          </p:val>
                                        </p:tav>
                                        <p:tav tm="100000">
                                          <p:val>
                                            <p:strVal val="#ppt_x"/>
                                          </p:val>
                                        </p:tav>
                                      </p:tavLst>
                                    </p:anim>
                                    <p:anim calcmode="lin" valueType="num">
                                      <p:cBhvr additive="base">
                                        <p:cTn id="7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9"/>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2" presetClass="exit" presetSubtype="8" fill="hold" nodeType="clickEffect">
                                  <p:stCondLst>
                                    <p:cond delay="0"/>
                                  </p:stCondLst>
                                  <p:childTnLst>
                                    <p:anim calcmode="lin" valueType="num">
                                      <p:cBhvr additive="base">
                                        <p:cTn id="79" dur="500"/>
                                        <p:tgtEl>
                                          <p:spTgt spid="8"/>
                                        </p:tgtEl>
                                        <p:attrNameLst>
                                          <p:attrName>ppt_x</p:attrName>
                                        </p:attrNameLst>
                                      </p:cBhvr>
                                      <p:tavLst>
                                        <p:tav tm="0">
                                          <p:val>
                                            <p:strVal val="ppt_x"/>
                                          </p:val>
                                        </p:tav>
                                        <p:tav tm="100000">
                                          <p:val>
                                            <p:strVal val="0-ppt_w/2"/>
                                          </p:val>
                                        </p:tav>
                                      </p:tavLst>
                                    </p:anim>
                                    <p:anim calcmode="lin" valueType="num">
                                      <p:cBhvr additive="base">
                                        <p:cTn id="80" dur="500"/>
                                        <p:tgtEl>
                                          <p:spTgt spid="8"/>
                                        </p:tgtEl>
                                        <p:attrNameLst>
                                          <p:attrName>ppt_y</p:attrName>
                                        </p:attrNameLst>
                                      </p:cBhvr>
                                      <p:tavLst>
                                        <p:tav tm="0">
                                          <p:val>
                                            <p:strVal val="ppt_y"/>
                                          </p:val>
                                        </p:tav>
                                        <p:tav tm="100000">
                                          <p:val>
                                            <p:strVal val="ppt_y"/>
                                          </p:val>
                                        </p:tav>
                                      </p:tavLst>
                                    </p:anim>
                                    <p:set>
                                      <p:cBhvr>
                                        <p:cTn id="8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30" grpId="0" animBg="1"/>
      <p:bldP spid="30" grpId="1" animBg="1"/>
      <p:bldP spid="31" grpId="0" animBg="1"/>
      <p:bldP spid="31" grpId="1" animBg="1"/>
      <p:bldP spid="32" grpId="0" animBg="1"/>
      <p:bldP spid="32" grpId="1" animBg="1"/>
      <p:bldP spid="39" grpId="0" animBg="1"/>
      <p:bldP spid="3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roller och ansvar">
            <a:extLst>
              <a:ext uri="{FF2B5EF4-FFF2-40B4-BE49-F238E27FC236}">
                <a16:creationId xmlns:a16="http://schemas.microsoft.com/office/drawing/2014/main" id="{6DFB7854-9450-4B7A-A706-274406963067}"/>
              </a:ext>
            </a:extLst>
          </p:cNvPr>
          <p:cNvGrpSpPr>
            <a:grpSpLocks/>
          </p:cNvGrpSpPr>
          <p:nvPr/>
        </p:nvGrpSpPr>
        <p:grpSpPr bwMode="auto">
          <a:xfrm>
            <a:off x="4954023" y="1091263"/>
            <a:ext cx="6611916" cy="1058035"/>
            <a:chOff x="198602" y="4600086"/>
            <a:chExt cx="2179133" cy="2295834"/>
          </a:xfrm>
        </p:grpSpPr>
        <p:sp>
          <p:nvSpPr>
            <p:cNvPr id="42" name="Rektangel 41">
              <a:extLst>
                <a:ext uri="{FF2B5EF4-FFF2-40B4-BE49-F238E27FC236}">
                  <a16:creationId xmlns:a16="http://schemas.microsoft.com/office/drawing/2014/main" id="{D993946B-5165-4506-BE8F-99AD40EC8DE6}"/>
                </a:ext>
              </a:extLst>
            </p:cNvPr>
            <p:cNvSpPr/>
            <p:nvPr/>
          </p:nvSpPr>
          <p:spPr>
            <a:xfrm flipV="1">
              <a:off x="198602" y="4600086"/>
              <a:ext cx="2179133" cy="2295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5359" name="textruta 71">
              <a:extLst>
                <a:ext uri="{FF2B5EF4-FFF2-40B4-BE49-F238E27FC236}">
                  <a16:creationId xmlns:a16="http://schemas.microsoft.com/office/drawing/2014/main" id="{566ECC99-BBF2-4858-B00A-ED970E31AA26}"/>
                </a:ext>
              </a:extLst>
            </p:cNvPr>
            <p:cNvSpPr txBox="1">
              <a:spLocks noChangeArrowheads="1"/>
            </p:cNvSpPr>
            <p:nvPr/>
          </p:nvSpPr>
          <p:spPr bwMode="auto">
            <a:xfrm>
              <a:off x="288150" y="4818643"/>
              <a:ext cx="2007148" cy="140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sz="1100" i="0" u="none" strike="noStrike" kern="1200" cap="none" spc="0" normalizeH="0" baseline="0" noProof="0" dirty="0">
                  <a:ln>
                    <a:noFill/>
                  </a:ln>
                  <a:solidFill>
                    <a:prstClr val="white"/>
                  </a:solidFill>
                  <a:effectLst/>
                  <a:uLnTx/>
                  <a:uFillTx/>
                  <a:latin typeface="Century Gothic"/>
                  <a:ea typeface="+mn-ea"/>
                  <a:cs typeface="+mn-cs"/>
                </a:rPr>
                <a:t>Krisberedskap och totalförsvar i samhällsplaneringen</a:t>
              </a:r>
              <a:endParaRPr kumimoji="0" lang="sv-SE" sz="1200" b="1" i="0" u="none" strike="noStrike" kern="1200" cap="none" spc="0" normalizeH="0" baseline="0" noProof="0" dirty="0">
                <a:ln>
                  <a:noFill/>
                </a:ln>
                <a:solidFill>
                  <a:prstClr val="white"/>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entury Gothic"/>
                  <a:ea typeface="+mn-ea"/>
                  <a:cs typeface="+mn-cs"/>
                </a:rPr>
                <a:t>Roller och ansvar</a:t>
              </a:r>
            </a:p>
          </p:txBody>
        </p:sp>
      </p:grpSp>
      <p:sp>
        <p:nvSpPr>
          <p:cNvPr id="2" name="Rubrik 1">
            <a:extLst>
              <a:ext uri="{FF2B5EF4-FFF2-40B4-BE49-F238E27FC236}">
                <a16:creationId xmlns:a16="http://schemas.microsoft.com/office/drawing/2014/main" id="{EFC5D425-F55C-4B4C-A961-36703F13A91E}"/>
              </a:ext>
            </a:extLst>
          </p:cNvPr>
          <p:cNvSpPr>
            <a:spLocks noGrp="1"/>
          </p:cNvSpPr>
          <p:nvPr>
            <p:ph type="title"/>
          </p:nvPr>
        </p:nvSpPr>
        <p:spPr/>
        <p:txBody>
          <a:bodyPr/>
          <a:lstStyle/>
          <a:p>
            <a:endParaRPr lang="sv-SE"/>
          </a:p>
        </p:txBody>
      </p:sp>
      <p:sp>
        <p:nvSpPr>
          <p:cNvPr id="48" name="Platshållare för innehåll 2">
            <a:extLst>
              <a:ext uri="{FF2B5EF4-FFF2-40B4-BE49-F238E27FC236}">
                <a16:creationId xmlns:a16="http://schemas.microsoft.com/office/drawing/2014/main" id="{46806231-06AF-3B49-82D0-72600A48B08D}"/>
              </a:ext>
            </a:extLst>
          </p:cNvPr>
          <p:cNvSpPr txBox="1">
            <a:spLocks/>
          </p:cNvSpPr>
          <p:nvPr/>
        </p:nvSpPr>
        <p:spPr>
          <a:xfrm>
            <a:off x="754590" y="3202512"/>
            <a:ext cx="3489547" cy="1089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800" b="0" i="1" u="none" strike="noStrike" kern="1200" cap="none" spc="0" normalizeH="0" baseline="0" noProof="0">
              <a:ln>
                <a:noFill/>
              </a:ln>
              <a:solidFill>
                <a:prstClr val="black"/>
              </a:solidFill>
              <a:effectLst/>
              <a:uLnTx/>
              <a:uFillTx/>
              <a:latin typeface="Arial"/>
              <a:ea typeface="+mn-ea"/>
              <a:cs typeface="+mn-cs"/>
            </a:endParaRPr>
          </a:p>
        </p:txBody>
      </p:sp>
      <p:grpSp>
        <p:nvGrpSpPr>
          <p:cNvPr id="12" name="sidobar">
            <a:extLst>
              <a:ext uri="{FF2B5EF4-FFF2-40B4-BE49-F238E27FC236}">
                <a16:creationId xmlns:a16="http://schemas.microsoft.com/office/drawing/2014/main" id="{D1C58C51-3FC4-054C-8879-83E9D4D0A580}"/>
              </a:ext>
            </a:extLst>
          </p:cNvPr>
          <p:cNvGrpSpPr/>
          <p:nvPr/>
        </p:nvGrpSpPr>
        <p:grpSpPr>
          <a:xfrm>
            <a:off x="-9381" y="0"/>
            <a:ext cx="236394" cy="6858000"/>
            <a:chOff x="-9381" y="0"/>
            <a:chExt cx="236394" cy="6858000"/>
          </a:xfrm>
        </p:grpSpPr>
        <p:sp>
          <p:nvSpPr>
            <p:cNvPr id="49" name="Rektangel 48">
              <a:extLst>
                <a:ext uri="{FF2B5EF4-FFF2-40B4-BE49-F238E27FC236}">
                  <a16:creationId xmlns:a16="http://schemas.microsoft.com/office/drawing/2014/main" id="{B84009C5-E77F-DF40-904A-7E3A9D518706}"/>
                </a:ext>
              </a:extLst>
            </p:cNvPr>
            <p:cNvSpPr/>
            <p:nvPr/>
          </p:nvSpPr>
          <p:spPr bwMode="auto">
            <a:xfrm>
              <a:off x="-9381" y="0"/>
              <a:ext cx="2363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sp>
          <p:nvSpPr>
            <p:cNvPr id="50" name="Triangel 49">
              <a:extLst>
                <a:ext uri="{FF2B5EF4-FFF2-40B4-BE49-F238E27FC236}">
                  <a16:creationId xmlns:a16="http://schemas.microsoft.com/office/drawing/2014/main" id="{0573C75A-E29C-0E4B-A5DD-8B88F2FDB261}"/>
                </a:ext>
              </a:extLst>
            </p:cNvPr>
            <p:cNvSpPr/>
            <p:nvPr/>
          </p:nvSpPr>
          <p:spPr>
            <a:xfrm rot="5400000">
              <a:off x="8655" y="3306630"/>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6" name="likhet">
            <a:extLst>
              <a:ext uri="{FF2B5EF4-FFF2-40B4-BE49-F238E27FC236}">
                <a16:creationId xmlns:a16="http://schemas.microsoft.com/office/drawing/2014/main" id="{B25FF032-69FA-BE4C-943B-DDC658D83E28}"/>
              </a:ext>
            </a:extLst>
          </p:cNvPr>
          <p:cNvGrpSpPr/>
          <p:nvPr/>
        </p:nvGrpSpPr>
        <p:grpSpPr>
          <a:xfrm>
            <a:off x="936899" y="4529752"/>
            <a:ext cx="3427270" cy="968397"/>
            <a:chOff x="936899" y="4529752"/>
            <a:chExt cx="3427270" cy="968397"/>
          </a:xfrm>
        </p:grpSpPr>
        <p:sp>
          <p:nvSpPr>
            <p:cNvPr id="59" name="likhet">
              <a:extLst>
                <a:ext uri="{FF2B5EF4-FFF2-40B4-BE49-F238E27FC236}">
                  <a16:creationId xmlns:a16="http://schemas.microsoft.com/office/drawing/2014/main" id="{3293E957-029D-DF46-A7AD-9F3BF1D3C0A3}"/>
                </a:ext>
              </a:extLst>
            </p:cNvPr>
            <p:cNvSpPr/>
            <p:nvPr/>
          </p:nvSpPr>
          <p:spPr bwMode="auto">
            <a:xfrm>
              <a:off x="936899" y="4529752"/>
              <a:ext cx="3427270" cy="968397"/>
            </a:xfrm>
            <a:prstGeom prst="rect">
              <a:avLst/>
            </a:prstGeom>
            <a:solidFill>
              <a:srgbClr val="A9A8A4"/>
            </a:solidFill>
            <a:ln>
              <a:noFill/>
            </a:ln>
          </p:spPr>
          <p:style>
            <a:lnRef idx="2">
              <a:schemeClr val="accent1">
                <a:shade val="50000"/>
              </a:schemeClr>
            </a:lnRef>
            <a:fillRef idx="1">
              <a:schemeClr val="accent1"/>
            </a:fillRef>
            <a:effectRef idx="0">
              <a:schemeClr val="accent1"/>
            </a:effectRef>
            <a:fontRef idx="minor">
              <a:schemeClr val="lt1"/>
            </a:fontRef>
          </p:style>
          <p:txBody>
            <a:bodyPr tIns="324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Likhetsprincipen</a:t>
              </a:r>
            </a:p>
          </p:txBody>
        </p:sp>
        <p:sp>
          <p:nvSpPr>
            <p:cNvPr id="47" name="Triangel likhet">
              <a:extLst>
                <a:ext uri="{FF2B5EF4-FFF2-40B4-BE49-F238E27FC236}">
                  <a16:creationId xmlns:a16="http://schemas.microsoft.com/office/drawing/2014/main" id="{85A0F523-D3BF-0A4A-A60D-7C737FFCC71C}"/>
                </a:ext>
              </a:extLst>
            </p:cNvPr>
            <p:cNvSpPr/>
            <p:nvPr/>
          </p:nvSpPr>
          <p:spPr>
            <a:xfrm rot="10800000">
              <a:off x="2552134" y="5179955"/>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60" name="likhet fokus">
            <a:extLst>
              <a:ext uri="{FF2B5EF4-FFF2-40B4-BE49-F238E27FC236}">
                <a16:creationId xmlns:a16="http://schemas.microsoft.com/office/drawing/2014/main" id="{97762458-E3E7-7B44-B011-B09F44E55CAF}"/>
              </a:ext>
            </a:extLst>
          </p:cNvPr>
          <p:cNvSpPr txBox="1">
            <a:spLocks noChangeArrowheads="1"/>
          </p:cNvSpPr>
          <p:nvPr/>
        </p:nvSpPr>
        <p:spPr bwMode="auto">
          <a:xfrm>
            <a:off x="936898" y="4548484"/>
            <a:ext cx="3427271" cy="942765"/>
          </a:xfrm>
          <a:prstGeom prst="rect">
            <a:avLst/>
          </a:prstGeom>
          <a:solidFill>
            <a:srgbClr val="A9A8A4"/>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Likhetsprincipen</a:t>
            </a:r>
            <a:r>
              <a:rPr kumimoji="0" 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 aktörer ska inte göra större förändringar i organisationen än vad situationen kräver. Verksamheten under samhällsstörningar ska fungera som vid normala förhållanden, så långt det är möjligt.</a:t>
            </a:r>
          </a:p>
        </p:txBody>
      </p:sp>
      <p:grpSp>
        <p:nvGrpSpPr>
          <p:cNvPr id="5" name="närhet">
            <a:extLst>
              <a:ext uri="{FF2B5EF4-FFF2-40B4-BE49-F238E27FC236}">
                <a16:creationId xmlns:a16="http://schemas.microsoft.com/office/drawing/2014/main" id="{620BE04E-B78C-FA49-9043-A3590B4CDAAB}"/>
              </a:ext>
            </a:extLst>
          </p:cNvPr>
          <p:cNvGrpSpPr/>
          <p:nvPr/>
        </p:nvGrpSpPr>
        <p:grpSpPr>
          <a:xfrm>
            <a:off x="936899" y="3412152"/>
            <a:ext cx="3427270" cy="968397"/>
            <a:chOff x="936899" y="3412152"/>
            <a:chExt cx="3427270" cy="968397"/>
          </a:xfrm>
        </p:grpSpPr>
        <p:sp>
          <p:nvSpPr>
            <p:cNvPr id="57" name="närhet">
              <a:extLst>
                <a:ext uri="{FF2B5EF4-FFF2-40B4-BE49-F238E27FC236}">
                  <a16:creationId xmlns:a16="http://schemas.microsoft.com/office/drawing/2014/main" id="{B70BB129-29DC-F94D-A1E8-A99B760FCACD}"/>
                </a:ext>
              </a:extLst>
            </p:cNvPr>
            <p:cNvSpPr/>
            <p:nvPr/>
          </p:nvSpPr>
          <p:spPr bwMode="auto">
            <a:xfrm>
              <a:off x="936899" y="3412152"/>
              <a:ext cx="3427270" cy="968397"/>
            </a:xfrm>
            <a:prstGeom prst="rect">
              <a:avLst/>
            </a:prstGeom>
            <a:solidFill>
              <a:srgbClr val="A9A8A4"/>
            </a:solidFill>
            <a:ln>
              <a:noFill/>
            </a:ln>
          </p:spPr>
          <p:style>
            <a:lnRef idx="2">
              <a:schemeClr val="accent1">
                <a:shade val="50000"/>
              </a:schemeClr>
            </a:lnRef>
            <a:fillRef idx="1">
              <a:schemeClr val="accent1"/>
            </a:fillRef>
            <a:effectRef idx="0">
              <a:schemeClr val="accent1"/>
            </a:effectRef>
            <a:fontRef idx="minor">
              <a:schemeClr val="lt1"/>
            </a:fontRef>
          </p:style>
          <p:txBody>
            <a:bodyPr tIns="324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Närhetsprincipen</a:t>
              </a:r>
            </a:p>
          </p:txBody>
        </p:sp>
        <p:sp>
          <p:nvSpPr>
            <p:cNvPr id="67" name="Triangel närhet">
              <a:extLst>
                <a:ext uri="{FF2B5EF4-FFF2-40B4-BE49-F238E27FC236}">
                  <a16:creationId xmlns:a16="http://schemas.microsoft.com/office/drawing/2014/main" id="{2819A14A-A0B1-324B-925B-1FEF680C5317}"/>
                </a:ext>
              </a:extLst>
            </p:cNvPr>
            <p:cNvSpPr/>
            <p:nvPr/>
          </p:nvSpPr>
          <p:spPr>
            <a:xfrm rot="10800000">
              <a:off x="2552134" y="4063464"/>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8" name="närhet fokus">
            <a:extLst>
              <a:ext uri="{FF2B5EF4-FFF2-40B4-BE49-F238E27FC236}">
                <a16:creationId xmlns:a16="http://schemas.microsoft.com/office/drawing/2014/main" id="{7751709A-70BF-8B49-800D-76D545FC6258}"/>
              </a:ext>
            </a:extLst>
          </p:cNvPr>
          <p:cNvSpPr txBox="1">
            <a:spLocks noChangeArrowheads="1"/>
          </p:cNvSpPr>
          <p:nvPr/>
        </p:nvSpPr>
        <p:spPr bwMode="auto">
          <a:xfrm>
            <a:off x="936898" y="3424120"/>
            <a:ext cx="3427271" cy="942765"/>
          </a:xfrm>
          <a:prstGeom prst="rect">
            <a:avLst/>
          </a:prstGeom>
          <a:solidFill>
            <a:srgbClr val="A9A8A4"/>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Närhetsprincipen</a:t>
            </a:r>
            <a:r>
              <a:rPr kumimoji="0" 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 samhällsstörningar ska hanteras där de inträffar, och av dem som är närmast berörda och ansvariga</a:t>
            </a:r>
          </a:p>
        </p:txBody>
      </p:sp>
      <p:grpSp>
        <p:nvGrpSpPr>
          <p:cNvPr id="4" name="Ansvar">
            <a:extLst>
              <a:ext uri="{FF2B5EF4-FFF2-40B4-BE49-F238E27FC236}">
                <a16:creationId xmlns:a16="http://schemas.microsoft.com/office/drawing/2014/main" id="{58E64FEA-9E7C-8C44-B4EB-D4715309CC74}"/>
              </a:ext>
            </a:extLst>
          </p:cNvPr>
          <p:cNvGrpSpPr/>
          <p:nvPr/>
        </p:nvGrpSpPr>
        <p:grpSpPr>
          <a:xfrm>
            <a:off x="936899" y="2294552"/>
            <a:ext cx="3427270" cy="968397"/>
            <a:chOff x="936899" y="2294552"/>
            <a:chExt cx="3427270" cy="968397"/>
          </a:xfrm>
        </p:grpSpPr>
        <p:sp>
          <p:nvSpPr>
            <p:cNvPr id="54" name="ansvar">
              <a:extLst>
                <a:ext uri="{FF2B5EF4-FFF2-40B4-BE49-F238E27FC236}">
                  <a16:creationId xmlns:a16="http://schemas.microsoft.com/office/drawing/2014/main" id="{92527134-17C2-B94B-A92A-0C1EADA059B6}"/>
                </a:ext>
              </a:extLst>
            </p:cNvPr>
            <p:cNvSpPr/>
            <p:nvPr/>
          </p:nvSpPr>
          <p:spPr bwMode="auto">
            <a:xfrm>
              <a:off x="936899" y="2294552"/>
              <a:ext cx="3427270" cy="968397"/>
            </a:xfrm>
            <a:prstGeom prst="rect">
              <a:avLst/>
            </a:prstGeom>
            <a:solidFill>
              <a:srgbClr val="A9A8A4"/>
            </a:solidFill>
            <a:ln>
              <a:noFill/>
            </a:ln>
          </p:spPr>
          <p:style>
            <a:lnRef idx="2">
              <a:schemeClr val="accent1">
                <a:shade val="50000"/>
              </a:schemeClr>
            </a:lnRef>
            <a:fillRef idx="1">
              <a:schemeClr val="accent1"/>
            </a:fillRef>
            <a:effectRef idx="0">
              <a:schemeClr val="accent1"/>
            </a:effectRef>
            <a:fontRef idx="minor">
              <a:schemeClr val="lt1"/>
            </a:fontRef>
          </p:style>
          <p:txBody>
            <a:bodyPr tIns="324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Ansvarsprincipen</a:t>
              </a:r>
            </a:p>
          </p:txBody>
        </p:sp>
        <p:sp>
          <p:nvSpPr>
            <p:cNvPr id="68" name="Triangel ansvar">
              <a:extLst>
                <a:ext uri="{FF2B5EF4-FFF2-40B4-BE49-F238E27FC236}">
                  <a16:creationId xmlns:a16="http://schemas.microsoft.com/office/drawing/2014/main" id="{99EB878D-2F0E-BF46-A5AE-343057E45AAB}"/>
                </a:ext>
              </a:extLst>
            </p:cNvPr>
            <p:cNvSpPr/>
            <p:nvPr/>
          </p:nvSpPr>
          <p:spPr>
            <a:xfrm rot="10800000">
              <a:off x="2552134" y="2946732"/>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6" name="ansvar fokus">
            <a:extLst>
              <a:ext uri="{FF2B5EF4-FFF2-40B4-BE49-F238E27FC236}">
                <a16:creationId xmlns:a16="http://schemas.microsoft.com/office/drawing/2014/main" id="{323166B1-0B8E-D345-BB01-FB2B0446CC49}"/>
              </a:ext>
            </a:extLst>
          </p:cNvPr>
          <p:cNvSpPr txBox="1">
            <a:spLocks noChangeArrowheads="1"/>
          </p:cNvSpPr>
          <p:nvPr/>
        </p:nvSpPr>
        <p:spPr bwMode="auto">
          <a:xfrm>
            <a:off x="936898" y="2320184"/>
            <a:ext cx="3427271" cy="942765"/>
          </a:xfrm>
          <a:prstGeom prst="rect">
            <a:avLst/>
          </a:prstGeom>
          <a:solidFill>
            <a:srgbClr val="A9A8A4"/>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Ansvarsprincipen</a:t>
            </a:r>
            <a:r>
              <a:rPr kumimoji="0" 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 den som har ansvar för en verksamhet i normala situationer har också motsvarande ansvar vid störningar i samhället. Det innebär att samma aktörer även har ett ansvar att agera även i osäkra lägen. Principen innebär i förlängningen också att aktörerna ska stödja och samverka med varandra.</a:t>
            </a:r>
          </a:p>
        </p:txBody>
      </p:sp>
      <p:grpSp>
        <p:nvGrpSpPr>
          <p:cNvPr id="3" name="krisberedskapen">
            <a:extLst>
              <a:ext uri="{FF2B5EF4-FFF2-40B4-BE49-F238E27FC236}">
                <a16:creationId xmlns:a16="http://schemas.microsoft.com/office/drawing/2014/main" id="{A4BA091E-CF91-E844-B6D1-2221A4D3B097}"/>
              </a:ext>
            </a:extLst>
          </p:cNvPr>
          <p:cNvGrpSpPr/>
          <p:nvPr/>
        </p:nvGrpSpPr>
        <p:grpSpPr>
          <a:xfrm>
            <a:off x="936900" y="1091264"/>
            <a:ext cx="3427268" cy="1061485"/>
            <a:chOff x="936900" y="1091264"/>
            <a:chExt cx="3427268" cy="1061485"/>
          </a:xfrm>
        </p:grpSpPr>
        <p:grpSp>
          <p:nvGrpSpPr>
            <p:cNvPr id="61" name="krisberedskap">
              <a:extLst>
                <a:ext uri="{FF2B5EF4-FFF2-40B4-BE49-F238E27FC236}">
                  <a16:creationId xmlns:a16="http://schemas.microsoft.com/office/drawing/2014/main" id="{357A4087-8589-9044-AD9C-68872A4A1295}"/>
                </a:ext>
              </a:extLst>
            </p:cNvPr>
            <p:cNvGrpSpPr>
              <a:grpSpLocks/>
            </p:cNvGrpSpPr>
            <p:nvPr/>
          </p:nvGrpSpPr>
          <p:grpSpPr bwMode="auto">
            <a:xfrm>
              <a:off x="936900" y="1091264"/>
              <a:ext cx="3427268" cy="1061485"/>
              <a:chOff x="9701454" y="198086"/>
              <a:chExt cx="2179133" cy="2408721"/>
            </a:xfrm>
          </p:grpSpPr>
          <p:sp>
            <p:nvSpPr>
              <p:cNvPr id="62" name="Rektangel 61">
                <a:extLst>
                  <a:ext uri="{FF2B5EF4-FFF2-40B4-BE49-F238E27FC236}">
                    <a16:creationId xmlns:a16="http://schemas.microsoft.com/office/drawing/2014/main" id="{B8F1EF6E-2025-6B47-B609-3F1489DDBF61}"/>
                  </a:ext>
                </a:extLst>
              </p:cNvPr>
              <p:cNvSpPr/>
              <p:nvPr/>
            </p:nvSpPr>
            <p:spPr>
              <a:xfrm>
                <a:off x="9701454" y="198086"/>
                <a:ext cx="2179133" cy="2408721"/>
              </a:xfrm>
              <a:prstGeom prst="rect">
                <a:avLst/>
              </a:prstGeom>
              <a:solidFill>
                <a:srgbClr val="6F6E67"/>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textruta 70">
                <a:extLst>
                  <a:ext uri="{FF2B5EF4-FFF2-40B4-BE49-F238E27FC236}">
                    <a16:creationId xmlns:a16="http://schemas.microsoft.com/office/drawing/2014/main" id="{F29AF3AE-B72A-124C-8914-207518B12582}"/>
                  </a:ext>
                </a:extLst>
              </p:cNvPr>
              <p:cNvSpPr txBox="1">
                <a:spLocks noChangeArrowheads="1"/>
              </p:cNvSpPr>
              <p:nvPr/>
            </p:nvSpPr>
            <p:spPr bwMode="auto">
              <a:xfrm>
                <a:off x="9855838" y="303955"/>
                <a:ext cx="1870364" cy="94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entury Gothic"/>
                    <a:ea typeface="+mn-ea"/>
                    <a:cs typeface="+mn-cs"/>
                  </a:rPr>
                  <a:t>Krisberedskapens grunder</a:t>
                </a:r>
              </a:p>
            </p:txBody>
          </p:sp>
        </p:grpSp>
        <p:sp>
          <p:nvSpPr>
            <p:cNvPr id="69" name="Triangel krisberedskap">
              <a:extLst>
                <a:ext uri="{FF2B5EF4-FFF2-40B4-BE49-F238E27FC236}">
                  <a16:creationId xmlns:a16="http://schemas.microsoft.com/office/drawing/2014/main" id="{ACD1271A-36C7-484C-B17C-4C9DA35CD44F}"/>
                </a:ext>
              </a:extLst>
            </p:cNvPr>
            <p:cNvSpPr/>
            <p:nvPr/>
          </p:nvSpPr>
          <p:spPr>
            <a:xfrm rot="10800000">
              <a:off x="2552134" y="1883919"/>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64" name="krisberedskapen fokus">
            <a:extLst>
              <a:ext uri="{FF2B5EF4-FFF2-40B4-BE49-F238E27FC236}">
                <a16:creationId xmlns:a16="http://schemas.microsoft.com/office/drawing/2014/main" id="{38CD9995-2F19-2744-B1F7-BBF36AF129A6}"/>
              </a:ext>
            </a:extLst>
          </p:cNvPr>
          <p:cNvSpPr txBox="1">
            <a:spLocks noChangeArrowheads="1"/>
          </p:cNvSpPr>
          <p:nvPr/>
        </p:nvSpPr>
        <p:spPr bwMode="auto">
          <a:xfrm>
            <a:off x="936897" y="1091264"/>
            <a:ext cx="3427269" cy="1061485"/>
          </a:xfrm>
          <a:prstGeom prst="rect">
            <a:avLst/>
          </a:prstGeom>
          <a:solidFill>
            <a:srgbClr val="6F6E67"/>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Arbetet med totalförsvarets intressen i samhällsplaneringen består av olika aktörer med olika ansvar och roller, grunden är arbetet med krisberedskap.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Tre grundläggande principer för krisberedskap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Samhällets arbete med krisberedskap bygger på tre principer:</a:t>
            </a:r>
          </a:p>
        </p:txBody>
      </p:sp>
      <p:grpSp>
        <p:nvGrpSpPr>
          <p:cNvPr id="7" name="länsstyrelsen">
            <a:extLst>
              <a:ext uri="{FF2B5EF4-FFF2-40B4-BE49-F238E27FC236}">
                <a16:creationId xmlns:a16="http://schemas.microsoft.com/office/drawing/2014/main" id="{6C603262-9201-464D-9E9E-8780DB00A914}"/>
              </a:ext>
            </a:extLst>
          </p:cNvPr>
          <p:cNvGrpSpPr/>
          <p:nvPr/>
        </p:nvGrpSpPr>
        <p:grpSpPr>
          <a:xfrm>
            <a:off x="4954022" y="2294550"/>
            <a:ext cx="3240000" cy="1800000"/>
            <a:chOff x="4954022" y="2294550"/>
            <a:chExt cx="3240000" cy="1800000"/>
          </a:xfrm>
        </p:grpSpPr>
        <p:grpSp>
          <p:nvGrpSpPr>
            <p:cNvPr id="21" name="länsstyrelsen">
              <a:extLst>
                <a:ext uri="{FF2B5EF4-FFF2-40B4-BE49-F238E27FC236}">
                  <a16:creationId xmlns:a16="http://schemas.microsoft.com/office/drawing/2014/main" id="{F1EC56EF-9C77-D34C-817E-F72DBB41B247}"/>
                </a:ext>
              </a:extLst>
            </p:cNvPr>
            <p:cNvGrpSpPr>
              <a:grpSpLocks/>
            </p:cNvGrpSpPr>
            <p:nvPr/>
          </p:nvGrpSpPr>
          <p:grpSpPr bwMode="auto">
            <a:xfrm>
              <a:off x="4954022" y="2294550"/>
              <a:ext cx="3240000" cy="1800000"/>
              <a:chOff x="9701453" y="198085"/>
              <a:chExt cx="2179133" cy="2408722"/>
            </a:xfrm>
          </p:grpSpPr>
          <p:sp>
            <p:nvSpPr>
              <p:cNvPr id="22" name="Rektangel 21">
                <a:extLst>
                  <a:ext uri="{FF2B5EF4-FFF2-40B4-BE49-F238E27FC236}">
                    <a16:creationId xmlns:a16="http://schemas.microsoft.com/office/drawing/2014/main" id="{A0192FA8-5B71-6B45-8029-2D64F5562A37}"/>
                  </a:ext>
                </a:extLst>
              </p:cNvPr>
              <p:cNvSpPr/>
              <p:nvPr/>
            </p:nvSpPr>
            <p:spPr>
              <a:xfrm>
                <a:off x="9701453" y="198085"/>
                <a:ext cx="2179133" cy="2408722"/>
              </a:xfrm>
              <a:prstGeom prst="rect">
                <a:avLst/>
              </a:prstGeom>
              <a:solidFill>
                <a:srgbClr val="E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textruta 70">
                <a:extLst>
                  <a:ext uri="{FF2B5EF4-FFF2-40B4-BE49-F238E27FC236}">
                    <a16:creationId xmlns:a16="http://schemas.microsoft.com/office/drawing/2014/main" id="{BE6FAD28-4ED5-ED4A-93A3-18355FEB58A2}"/>
                  </a:ext>
                </a:extLst>
              </p:cNvPr>
              <p:cNvSpPr txBox="1">
                <a:spLocks noChangeArrowheads="1"/>
              </p:cNvSpPr>
              <p:nvPr/>
            </p:nvSpPr>
            <p:spPr bwMode="auto">
              <a:xfrm>
                <a:off x="9874897" y="1148935"/>
                <a:ext cx="1870364" cy="41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Länsstyrelsen</a:t>
                </a:r>
              </a:p>
            </p:txBody>
          </p:sp>
        </p:grpSp>
        <p:sp>
          <p:nvSpPr>
            <p:cNvPr id="71" name="Triangel länsstyrelsen">
              <a:extLst>
                <a:ext uri="{FF2B5EF4-FFF2-40B4-BE49-F238E27FC236}">
                  <a16:creationId xmlns:a16="http://schemas.microsoft.com/office/drawing/2014/main" id="{7463704F-2E76-884F-9FAE-42FD1CAECA3E}"/>
                </a:ext>
              </a:extLst>
            </p:cNvPr>
            <p:cNvSpPr/>
            <p:nvPr/>
          </p:nvSpPr>
          <p:spPr>
            <a:xfrm rot="10800000">
              <a:off x="6503963" y="3597693"/>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0" name="länsstyrelsen fokus">
            <a:extLst>
              <a:ext uri="{FF2B5EF4-FFF2-40B4-BE49-F238E27FC236}">
                <a16:creationId xmlns:a16="http://schemas.microsoft.com/office/drawing/2014/main" id="{87902194-238F-BF4F-B1F7-3F8DACCAA8A6}"/>
              </a:ext>
            </a:extLst>
          </p:cNvPr>
          <p:cNvSpPr txBox="1">
            <a:spLocks noChangeArrowheads="1"/>
          </p:cNvSpPr>
          <p:nvPr/>
        </p:nvSpPr>
        <p:spPr bwMode="auto">
          <a:xfrm>
            <a:off x="4941641" y="2294129"/>
            <a:ext cx="3240000" cy="1800000"/>
          </a:xfrm>
          <a:prstGeom prst="rect">
            <a:avLst/>
          </a:prstGeom>
          <a:solidFill>
            <a:srgbClr val="E06666"/>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Länsstyrelsens </a:t>
            </a:r>
            <a:r>
              <a:rPr kumimoji="0" 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uppdrag är att ge en regional överblick över länet samt ge övergripande råd om hur plan- och bygglagen ska tillämpas. En viktig uppgift är att tillhandahålla planerings- och kunskapsunderlag till kommuner och myndigheter som ska fatta beslut om hur mark- och vattenområden ska användas. Genom sin verksamhet ska länsstyrelsen minska sårbarheten i samhället samt bevaka att risk- och beredskapshänsyn tas i samhällsplaneringen.</a:t>
            </a:r>
          </a:p>
        </p:txBody>
      </p:sp>
      <p:grpSp>
        <p:nvGrpSpPr>
          <p:cNvPr id="8" name="statliga">
            <a:extLst>
              <a:ext uri="{FF2B5EF4-FFF2-40B4-BE49-F238E27FC236}">
                <a16:creationId xmlns:a16="http://schemas.microsoft.com/office/drawing/2014/main" id="{E66050C5-C7A1-114F-B5F4-3277B9B6A37F}"/>
              </a:ext>
            </a:extLst>
          </p:cNvPr>
          <p:cNvGrpSpPr/>
          <p:nvPr/>
        </p:nvGrpSpPr>
        <p:grpSpPr>
          <a:xfrm>
            <a:off x="8325938" y="2303213"/>
            <a:ext cx="3240000" cy="1800000"/>
            <a:chOff x="8325938" y="2303213"/>
            <a:chExt cx="3240000" cy="1800000"/>
          </a:xfrm>
        </p:grpSpPr>
        <p:grpSp>
          <p:nvGrpSpPr>
            <p:cNvPr id="30" name="statliga">
              <a:extLst>
                <a:ext uri="{FF2B5EF4-FFF2-40B4-BE49-F238E27FC236}">
                  <a16:creationId xmlns:a16="http://schemas.microsoft.com/office/drawing/2014/main" id="{D7E4DC8A-AF23-2A47-BB9A-306EC4E9C8C4}"/>
                </a:ext>
              </a:extLst>
            </p:cNvPr>
            <p:cNvGrpSpPr>
              <a:grpSpLocks/>
            </p:cNvGrpSpPr>
            <p:nvPr/>
          </p:nvGrpSpPr>
          <p:grpSpPr bwMode="auto">
            <a:xfrm>
              <a:off x="8325938" y="2303213"/>
              <a:ext cx="3240000" cy="1800000"/>
              <a:chOff x="198602" y="4600086"/>
              <a:chExt cx="2179133" cy="2295834"/>
            </a:xfrm>
          </p:grpSpPr>
          <p:sp>
            <p:nvSpPr>
              <p:cNvPr id="31" name="Rektangel 30">
                <a:extLst>
                  <a:ext uri="{FF2B5EF4-FFF2-40B4-BE49-F238E27FC236}">
                    <a16:creationId xmlns:a16="http://schemas.microsoft.com/office/drawing/2014/main" id="{CA8C5A20-BF99-EC42-AAF4-EACFB4F6FC0A}"/>
                  </a:ext>
                </a:extLst>
              </p:cNvPr>
              <p:cNvSpPr/>
              <p:nvPr/>
            </p:nvSpPr>
            <p:spPr>
              <a:xfrm flipV="1">
                <a:off x="198602" y="4600086"/>
                <a:ext cx="2179133" cy="22958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textruta 71">
                <a:extLst>
                  <a:ext uri="{FF2B5EF4-FFF2-40B4-BE49-F238E27FC236}">
                    <a16:creationId xmlns:a16="http://schemas.microsoft.com/office/drawing/2014/main" id="{055FA82B-0A12-144F-BF67-149AEB96C56E}"/>
                  </a:ext>
                </a:extLst>
              </p:cNvPr>
              <p:cNvSpPr txBox="1">
                <a:spLocks noChangeArrowheads="1"/>
              </p:cNvSpPr>
              <p:nvPr/>
            </p:nvSpPr>
            <p:spPr bwMode="auto">
              <a:xfrm>
                <a:off x="370587" y="5487928"/>
                <a:ext cx="1870364" cy="39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Statliga myndigheter</a:t>
                </a:r>
              </a:p>
            </p:txBody>
          </p:sp>
        </p:grpSp>
        <p:sp>
          <p:nvSpPr>
            <p:cNvPr id="72" name="Triangel statliga">
              <a:extLst>
                <a:ext uri="{FF2B5EF4-FFF2-40B4-BE49-F238E27FC236}">
                  <a16:creationId xmlns:a16="http://schemas.microsoft.com/office/drawing/2014/main" id="{BA8D5206-034D-B94D-A4E3-BA3609557284}"/>
                </a:ext>
              </a:extLst>
            </p:cNvPr>
            <p:cNvSpPr/>
            <p:nvPr/>
          </p:nvSpPr>
          <p:spPr>
            <a:xfrm rot="10800000">
              <a:off x="9873709" y="3597693"/>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1" name="statliga fokus">
            <a:extLst>
              <a:ext uri="{FF2B5EF4-FFF2-40B4-BE49-F238E27FC236}">
                <a16:creationId xmlns:a16="http://schemas.microsoft.com/office/drawing/2014/main" id="{AEAAB28B-0E20-2F41-B8C8-6299744FCD2F}"/>
              </a:ext>
            </a:extLst>
          </p:cNvPr>
          <p:cNvSpPr txBox="1">
            <a:spLocks noChangeArrowheads="1"/>
          </p:cNvSpPr>
          <p:nvPr/>
        </p:nvSpPr>
        <p:spPr bwMode="auto">
          <a:xfrm>
            <a:off x="8325938" y="2326659"/>
            <a:ext cx="3240000" cy="1800000"/>
          </a:xfrm>
          <a:prstGeom prst="rect">
            <a:avLst/>
          </a:prstGeom>
          <a:solidFill>
            <a:srgbClr val="E06666"/>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Statliga myndigheter </a:t>
            </a:r>
            <a:r>
              <a:rPr kumimoji="0" 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ska bistå kommuner och länsstyrelser med planeringsunderlag exempelvis enligt miljöbalken och plan- och bygglagen. Vad gäller totalförsvaret så är MSB och Försvarsmakten riksintressemyndighet inom detta område. MSB ansvarar för totalförsvarets civila del och Försvarsmakten för den militära delen. Att vara riksintressemyndighet innebär att man har ett ansvar för att identifiera riksintressen enligt 3 kap. MB inom sitt område. Utöver detta ska riksintressemyndigheterna även hålla uppsikt över hushållningen med mark- och vattenområdena inom sitt område på nationell nivå.</a:t>
            </a:r>
          </a:p>
        </p:txBody>
      </p:sp>
      <p:grpSp>
        <p:nvGrpSpPr>
          <p:cNvPr id="10" name="näringslivet">
            <a:extLst>
              <a:ext uri="{FF2B5EF4-FFF2-40B4-BE49-F238E27FC236}">
                <a16:creationId xmlns:a16="http://schemas.microsoft.com/office/drawing/2014/main" id="{6A88F6ED-7B95-2E4E-8866-609F206E2829}"/>
              </a:ext>
            </a:extLst>
          </p:cNvPr>
          <p:cNvGrpSpPr/>
          <p:nvPr/>
        </p:nvGrpSpPr>
        <p:grpSpPr>
          <a:xfrm>
            <a:off x="8317471" y="4253059"/>
            <a:ext cx="3240000" cy="1800000"/>
            <a:chOff x="8317471" y="4253059"/>
            <a:chExt cx="3240000" cy="1800000"/>
          </a:xfrm>
        </p:grpSpPr>
        <p:grpSp>
          <p:nvGrpSpPr>
            <p:cNvPr id="37" name="näringslivet">
              <a:extLst>
                <a:ext uri="{FF2B5EF4-FFF2-40B4-BE49-F238E27FC236}">
                  <a16:creationId xmlns:a16="http://schemas.microsoft.com/office/drawing/2014/main" id="{88209DA4-6478-804C-9519-D38C085AFA0B}"/>
                </a:ext>
              </a:extLst>
            </p:cNvPr>
            <p:cNvGrpSpPr>
              <a:grpSpLocks/>
            </p:cNvGrpSpPr>
            <p:nvPr/>
          </p:nvGrpSpPr>
          <p:grpSpPr bwMode="auto">
            <a:xfrm>
              <a:off x="8317471" y="4253059"/>
              <a:ext cx="3240000" cy="1800000"/>
              <a:chOff x="13674914" y="4006323"/>
              <a:chExt cx="2519416" cy="1800757"/>
            </a:xfrm>
          </p:grpSpPr>
          <p:sp>
            <p:nvSpPr>
              <p:cNvPr id="38" name="Rektangel 37">
                <a:extLst>
                  <a:ext uri="{FF2B5EF4-FFF2-40B4-BE49-F238E27FC236}">
                    <a16:creationId xmlns:a16="http://schemas.microsoft.com/office/drawing/2014/main" id="{3CF9ADEC-2CB5-C440-92BF-198B7D32AC6E}"/>
                  </a:ext>
                </a:extLst>
              </p:cNvPr>
              <p:cNvSpPr/>
              <p:nvPr/>
            </p:nvSpPr>
            <p:spPr>
              <a:xfrm flipV="1">
                <a:off x="13674914" y="4006323"/>
                <a:ext cx="2519416" cy="1800757"/>
              </a:xfrm>
              <a:prstGeom prst="rect">
                <a:avLst/>
              </a:prstGeom>
              <a:solidFill>
                <a:srgbClr val="E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textruta 74">
                <a:extLst>
                  <a:ext uri="{FF2B5EF4-FFF2-40B4-BE49-F238E27FC236}">
                    <a16:creationId xmlns:a16="http://schemas.microsoft.com/office/drawing/2014/main" id="{47EB2B8D-1496-C749-9758-71772C8D0986}"/>
                  </a:ext>
                </a:extLst>
              </p:cNvPr>
              <p:cNvSpPr txBox="1">
                <a:spLocks noChangeArrowheads="1"/>
              </p:cNvSpPr>
              <p:nvPr/>
            </p:nvSpPr>
            <p:spPr bwMode="auto">
              <a:xfrm>
                <a:off x="13814663" y="4739353"/>
                <a:ext cx="2191752" cy="30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Näringslivet/enskilda</a:t>
                </a:r>
                <a:endPar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73" name="Triangel näringslivet">
              <a:extLst>
                <a:ext uri="{FF2B5EF4-FFF2-40B4-BE49-F238E27FC236}">
                  <a16:creationId xmlns:a16="http://schemas.microsoft.com/office/drawing/2014/main" id="{09073816-ADC0-194D-B11A-143EB7748AA4}"/>
                </a:ext>
              </a:extLst>
            </p:cNvPr>
            <p:cNvSpPr/>
            <p:nvPr/>
          </p:nvSpPr>
          <p:spPr>
            <a:xfrm rot="10800000">
              <a:off x="9873709" y="5566537"/>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4" name="näringslivet fokus">
            <a:extLst>
              <a:ext uri="{FF2B5EF4-FFF2-40B4-BE49-F238E27FC236}">
                <a16:creationId xmlns:a16="http://schemas.microsoft.com/office/drawing/2014/main" id="{9881991D-1949-184C-9A51-F174433E0EB6}"/>
              </a:ext>
            </a:extLst>
          </p:cNvPr>
          <p:cNvSpPr txBox="1">
            <a:spLocks noChangeArrowheads="1"/>
          </p:cNvSpPr>
          <p:nvPr/>
        </p:nvSpPr>
        <p:spPr bwMode="auto">
          <a:xfrm>
            <a:off x="8317471" y="4253059"/>
            <a:ext cx="3240000" cy="1569366"/>
          </a:xfrm>
          <a:prstGeom prst="rect">
            <a:avLst/>
          </a:prstGeom>
          <a:solidFill>
            <a:srgbClr val="E06666"/>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Näringslivet/enskilda	 </a:t>
            </a:r>
            <a:endParaRPr kumimoji="0" 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I den fysiska planeringen på detaljplanenivå är ofta näringslivet initiativtagare till en planprocess. Näringslivet och enskilda kan representera många olika roller. De kan vara ett allmänt intresse, men också driva en samhällsviktig verksamhet</a:t>
            </a:r>
            <a:r>
              <a:rPr kumimoji="0" lang="sv-SE" sz="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sv-SE" sz="800" b="0" i="0" u="none" strike="noStrike" kern="1200" cap="none" spc="0" normalizeH="0" baseline="0" noProof="0">
                <a:ln>
                  <a:noFill/>
                </a:ln>
                <a:effectLst/>
                <a:uLnTx/>
                <a:uFillTx/>
                <a:latin typeface="Arial" panose="020B0604020202020204" pitchFamily="34" charset="0"/>
                <a:ea typeface="+mn-ea"/>
                <a:cs typeface="+mn-cs"/>
              </a:rPr>
              <a:t>I den här rollen ingår även regionerna som en verksamhetsutövare och aktör. </a:t>
            </a:r>
            <a:r>
              <a:rPr kumimoji="0" 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Näringslivet kan också numera vara av riksintresse för totalförsvaret civila del.</a:t>
            </a:r>
          </a:p>
        </p:txBody>
      </p:sp>
      <p:grpSp>
        <p:nvGrpSpPr>
          <p:cNvPr id="9" name="kommunerna">
            <a:extLst>
              <a:ext uri="{FF2B5EF4-FFF2-40B4-BE49-F238E27FC236}">
                <a16:creationId xmlns:a16="http://schemas.microsoft.com/office/drawing/2014/main" id="{7E1D12FC-0E5B-E54C-9521-654B6F311853}"/>
              </a:ext>
            </a:extLst>
          </p:cNvPr>
          <p:cNvGrpSpPr/>
          <p:nvPr/>
        </p:nvGrpSpPr>
        <p:grpSpPr>
          <a:xfrm>
            <a:off x="4954022" y="4253059"/>
            <a:ext cx="3240000" cy="1800000"/>
            <a:chOff x="4954022" y="4253059"/>
            <a:chExt cx="3240000" cy="1800000"/>
          </a:xfrm>
        </p:grpSpPr>
        <p:grpSp>
          <p:nvGrpSpPr>
            <p:cNvPr id="33" name="kommunerna">
              <a:extLst>
                <a:ext uri="{FF2B5EF4-FFF2-40B4-BE49-F238E27FC236}">
                  <a16:creationId xmlns:a16="http://schemas.microsoft.com/office/drawing/2014/main" id="{632ADD49-829B-0842-B4D6-598FDB33B845}"/>
                </a:ext>
              </a:extLst>
            </p:cNvPr>
            <p:cNvGrpSpPr>
              <a:grpSpLocks/>
            </p:cNvGrpSpPr>
            <p:nvPr/>
          </p:nvGrpSpPr>
          <p:grpSpPr bwMode="auto">
            <a:xfrm>
              <a:off x="4954022" y="4253059"/>
              <a:ext cx="3240000" cy="1800000"/>
              <a:chOff x="4961927" y="4573684"/>
              <a:chExt cx="2519417" cy="1800757"/>
            </a:xfrm>
          </p:grpSpPr>
          <p:sp>
            <p:nvSpPr>
              <p:cNvPr id="34" name="Rektangel 33">
                <a:extLst>
                  <a:ext uri="{FF2B5EF4-FFF2-40B4-BE49-F238E27FC236}">
                    <a16:creationId xmlns:a16="http://schemas.microsoft.com/office/drawing/2014/main" id="{E8637EE4-A808-ED4B-BD2E-3224CB07A20E}"/>
                  </a:ext>
                </a:extLst>
              </p:cNvPr>
              <p:cNvSpPr/>
              <p:nvPr/>
            </p:nvSpPr>
            <p:spPr>
              <a:xfrm flipV="1">
                <a:off x="4961927" y="4573684"/>
                <a:ext cx="2519417" cy="1800757"/>
              </a:xfrm>
              <a:prstGeom prst="rect">
                <a:avLst/>
              </a:prstGeom>
              <a:solidFill>
                <a:srgbClr val="E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textruta 73">
                <a:extLst>
                  <a:ext uri="{FF2B5EF4-FFF2-40B4-BE49-F238E27FC236}">
                    <a16:creationId xmlns:a16="http://schemas.microsoft.com/office/drawing/2014/main" id="{713BA674-3D00-A649-A283-F50CF4C86FDB}"/>
                  </a:ext>
                </a:extLst>
              </p:cNvPr>
              <p:cNvSpPr txBox="1">
                <a:spLocks noChangeArrowheads="1"/>
              </p:cNvSpPr>
              <p:nvPr/>
            </p:nvSpPr>
            <p:spPr bwMode="auto">
              <a:xfrm>
                <a:off x="5279810" y="5308087"/>
                <a:ext cx="1870364" cy="30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Kommunerna</a:t>
                </a:r>
              </a:p>
            </p:txBody>
          </p:sp>
        </p:grpSp>
        <p:sp>
          <p:nvSpPr>
            <p:cNvPr id="74" name="Triangel kommunerna">
              <a:extLst>
                <a:ext uri="{FF2B5EF4-FFF2-40B4-BE49-F238E27FC236}">
                  <a16:creationId xmlns:a16="http://schemas.microsoft.com/office/drawing/2014/main" id="{9EFC10F1-0A72-9C4D-BECE-A242C3CE6874}"/>
                </a:ext>
              </a:extLst>
            </p:cNvPr>
            <p:cNvSpPr/>
            <p:nvPr/>
          </p:nvSpPr>
          <p:spPr>
            <a:xfrm rot="10800000">
              <a:off x="6463245" y="5566537"/>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3" name="kommunerna fokus">
            <a:extLst>
              <a:ext uri="{FF2B5EF4-FFF2-40B4-BE49-F238E27FC236}">
                <a16:creationId xmlns:a16="http://schemas.microsoft.com/office/drawing/2014/main" id="{E3FA7F32-CDF1-AC46-80E4-2B5FC6E56E99}"/>
              </a:ext>
            </a:extLst>
          </p:cNvPr>
          <p:cNvSpPr txBox="1">
            <a:spLocks noChangeArrowheads="1"/>
          </p:cNvSpPr>
          <p:nvPr/>
        </p:nvSpPr>
        <p:spPr bwMode="auto">
          <a:xfrm>
            <a:off x="4954022" y="4253059"/>
            <a:ext cx="3240000" cy="1800000"/>
          </a:xfrm>
          <a:prstGeom prst="rect">
            <a:avLst/>
          </a:prstGeom>
          <a:solidFill>
            <a:srgbClr val="E06666"/>
          </a:solidFill>
          <a:ln>
            <a:noFill/>
          </a:ln>
        </p:spPr>
        <p:txBody>
          <a:bodyPr wrap="square" lIns="108000" tIns="108000" rIns="108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Kommunerna</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ansvarar för planläggningen av mark- och vattenområden inom sina geografiska gränser enligt plan- och bygglagen. Det är kommunen som har befogenhet att anta planer och bestämma om planläggning ska komma till stånd eller inte.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Kommunen ska i sin fysiska planering placera bebyggelse inom mark- och vattenområden som är lämpliga för ändamålet. Enligt 2 kap. plan- och bygglagen ska kommunerna bland annat ta hänsyn till allmänna intressen och riksintressen.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Arbetet innefattar hänsyn till exempelvis tekniska olyckor, naturolyckor inklusive klimatförändring och frågor om samhällets robusthet och försörjning samt åtgärder för att skydda befolkningen mot och begränsa verkningarna av stridshandlingar.</a:t>
            </a:r>
          </a:p>
        </p:txBody>
      </p:sp>
      <p:grpSp>
        <p:nvGrpSpPr>
          <p:cNvPr id="11" name="sidoruta">
            <a:extLst>
              <a:ext uri="{FF2B5EF4-FFF2-40B4-BE49-F238E27FC236}">
                <a16:creationId xmlns:a16="http://schemas.microsoft.com/office/drawing/2014/main" id="{6EFADA7B-FC42-BE4E-A7B3-D9CB1B36AF2A}"/>
              </a:ext>
            </a:extLst>
          </p:cNvPr>
          <p:cNvGrpSpPr/>
          <p:nvPr/>
        </p:nvGrpSpPr>
        <p:grpSpPr>
          <a:xfrm>
            <a:off x="-9382" y="0"/>
            <a:ext cx="3561872" cy="6858000"/>
            <a:chOff x="-9382" y="0"/>
            <a:chExt cx="3561872" cy="6858000"/>
          </a:xfrm>
        </p:grpSpPr>
        <p:grpSp>
          <p:nvGrpSpPr>
            <p:cNvPr id="51" name="Sidoruta">
              <a:extLst>
                <a:ext uri="{FF2B5EF4-FFF2-40B4-BE49-F238E27FC236}">
                  <a16:creationId xmlns:a16="http://schemas.microsoft.com/office/drawing/2014/main" id="{BCCE8F54-A5B8-BE4A-8FD4-25ED672CC794}"/>
                </a:ext>
              </a:extLst>
            </p:cNvPr>
            <p:cNvGrpSpPr/>
            <p:nvPr/>
          </p:nvGrpSpPr>
          <p:grpSpPr>
            <a:xfrm>
              <a:off x="-9382" y="0"/>
              <a:ext cx="3561872" cy="6858000"/>
              <a:chOff x="-1143268" y="0"/>
              <a:chExt cx="3561872" cy="6858000"/>
            </a:xfrm>
          </p:grpSpPr>
          <p:grpSp>
            <p:nvGrpSpPr>
              <p:cNvPr id="52" name="Grupp 51">
                <a:extLst>
                  <a:ext uri="{FF2B5EF4-FFF2-40B4-BE49-F238E27FC236}">
                    <a16:creationId xmlns:a16="http://schemas.microsoft.com/office/drawing/2014/main" id="{602E6C0D-E9D5-2343-BFEE-0A66BF6B82DD}"/>
                  </a:ext>
                </a:extLst>
              </p:cNvPr>
              <p:cNvGrpSpPr/>
              <p:nvPr/>
            </p:nvGrpSpPr>
            <p:grpSpPr>
              <a:xfrm>
                <a:off x="-1143268" y="0"/>
                <a:ext cx="3561872" cy="6858000"/>
                <a:chOff x="-1137571" y="0"/>
                <a:chExt cx="3561872" cy="6858000"/>
              </a:xfrm>
            </p:grpSpPr>
            <p:sp>
              <p:nvSpPr>
                <p:cNvPr id="55" name="Rektangel 54">
                  <a:extLst>
                    <a:ext uri="{FF2B5EF4-FFF2-40B4-BE49-F238E27FC236}">
                      <a16:creationId xmlns:a16="http://schemas.microsoft.com/office/drawing/2014/main" id="{9E79E365-92ED-724E-99F7-70A10F31BB0D}"/>
                    </a:ext>
                  </a:extLst>
                </p:cNvPr>
                <p:cNvSpPr/>
                <p:nvPr/>
              </p:nvSpPr>
              <p:spPr bwMode="auto">
                <a:xfrm>
                  <a:off x="-1137571" y="0"/>
                  <a:ext cx="33328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Rektangel 64">
                  <a:extLst>
                    <a:ext uri="{FF2B5EF4-FFF2-40B4-BE49-F238E27FC236}">
                      <a16:creationId xmlns:a16="http://schemas.microsoft.com/office/drawing/2014/main" id="{89A5EA00-47E6-5542-B2FD-5AA12CCB4CD4}"/>
                    </a:ext>
                  </a:extLst>
                </p:cNvPr>
                <p:cNvSpPr/>
                <p:nvPr/>
              </p:nvSpPr>
              <p:spPr bwMode="auto">
                <a:xfrm>
                  <a:off x="2186701" y="0"/>
                  <a:ext cx="23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grpSp>
          <p:sp>
            <p:nvSpPr>
              <p:cNvPr id="53" name="textruta 143">
                <a:extLst>
                  <a:ext uri="{FF2B5EF4-FFF2-40B4-BE49-F238E27FC236}">
                    <a16:creationId xmlns:a16="http://schemas.microsoft.com/office/drawing/2014/main" id="{0151BD13-5A97-394B-9409-919E8A3CF918}"/>
                  </a:ext>
                </a:extLst>
              </p:cNvPr>
              <p:cNvSpPr txBox="1">
                <a:spLocks noChangeArrowheads="1"/>
              </p:cNvSpPr>
              <p:nvPr/>
            </p:nvSpPr>
            <p:spPr bwMode="auto">
              <a:xfrm>
                <a:off x="-914268" y="210052"/>
                <a:ext cx="3015051" cy="657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Ansvar, det allmännas ansvar och enskildes ansvar</a:t>
                </a:r>
                <a:endParaRPr kumimoji="0" lang="sv-SE" altLang="sv-SE"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Enskildes ansvar handlar om att ta hand om sig själv, sin familj, sin egendom etc. Det är samma ansvar vid vardag som vid olycka, kris eller höjd beredskap. Vid ökad påfrestning på samhället utifrån minskar samhällets resurser att stötta enskilda och samhällets resurser fokuseras allt mer på att skapa ett fungerande samhälle. Den enskilde får vid sådana förhållanden ett ökat ansvar att klara sig själv och tillgodose sitt eget basbehov. Samhällets resurser och förmåga bygger på att den enskilde har en god förmåga att klara sig själv under en viss tid.</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Beredskap för kriser bygger totalförsvarsförmåga</a:t>
                </a:r>
                <a:endParaRPr kumimoji="0" lang="sv-S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Sveriges civila del av totalförsvaret och arbetet med detta utgår till stor del från samhällets krisberedskap. </a:t>
                </a:r>
                <a:r>
                  <a:rPr kumimoji="0" lang="sv-SE" sz="900" b="0" i="0" u="none" strike="noStrike" kern="1200" cap="none" spc="0" normalizeH="0" baseline="0" noProof="0" dirty="0">
                    <a:ln>
                      <a:noFill/>
                    </a:ln>
                    <a:effectLst/>
                    <a:uLnTx/>
                    <a:uFillTx/>
                    <a:latin typeface="Arial" panose="020B0604020202020204" pitchFamily="34" charset="0"/>
                    <a:ea typeface="+mn-ea"/>
                    <a:cs typeface="+mn-cs"/>
                  </a:rPr>
                  <a:t>Förmågan att hantera fredstida kriser i samhället ger en grundläggande uthållighet och förmåga att hantera krigssituationer men höjd beredskap kommer ställa högre krav på vissa av samhällets förmågor.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900" b="0" i="0" u="none" strike="noStrike" kern="1200" cap="none" spc="0" normalizeH="0" baseline="0" noProof="0" dirty="0">
                    <a:ln>
                      <a:noFill/>
                    </a:ln>
                    <a:effectLst/>
                    <a:uLnTx/>
                    <a:uFillTx/>
                    <a:latin typeface="Arial" panose="020B0604020202020204" pitchFamily="34" charset="0"/>
                    <a:ea typeface="+mn-ea"/>
                    <a:cs typeface="+mn-cs"/>
                  </a:rPr>
                  <a:t>En viktig del i arbetet med att förbereda samhället för en kris och bygga totalförsvarsförmåga är att öka kunskapen om alla aktörers roller och mandat vid kris och höjd beredskap.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Krishanteringssystemet har till största del anpassats efter händelser som inträffar ofta som stormar, skogsbränder och större översvämningar. Behoven i samhället vid krig är andra eftersom det då finns en kvalificerad motståndare som aktivt försöker påverka landet med olika medel. Det ställer höga krav på förmåga och förberedelser, eftersom utmaningarna är mer komplexa och geografiskt dynamiska. </a:t>
                </a:r>
              </a:p>
              <a:p>
                <a:pPr marL="0" marR="0" lvl="0" indent="0" algn="l" defTabSz="914400" rtl="0" eaLnBrk="1" fontAlgn="base" latinLnBrk="0" hangingPunct="1">
                  <a:lnSpc>
                    <a:spcPct val="100000"/>
                  </a:lnSpc>
                  <a:spcBef>
                    <a:spcPts val="1200"/>
                  </a:spcBef>
                  <a:spcAft>
                    <a:spcPts val="600"/>
                  </a:spcAft>
                  <a:buClrTx/>
                  <a:buSzTx/>
                  <a:buFontTx/>
                  <a:buNone/>
                  <a:tabLst/>
                  <a:defRPr/>
                </a:pPr>
                <a:r>
                  <a:rPr kumimoji="0" lang="sv-SE" altLang="sv-SE"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Totalförsvarets civila del är hela civila samhället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Arbetet med krisberedskap och civilt försvar bedrivs till stor del av samma aktörer och människor med samma kunskaper, färdigheter, sociala nätverk, utrustning, lokaler och stödsystem. Ur operativ synvinkel kan man därför se den kärnan som ett enda sammanhängande system. Detta gör det möjligt att minska kostnader och tillvarata synergieffekter i förebyggande och förberedande arbete, samt öka förmågan att gå från normal beredskap till höjd beredskap utan förmågesvackor.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66" name="Triangel 65">
              <a:extLst>
                <a:ext uri="{FF2B5EF4-FFF2-40B4-BE49-F238E27FC236}">
                  <a16:creationId xmlns:a16="http://schemas.microsoft.com/office/drawing/2014/main" id="{E6D223F4-943B-A34B-B56D-218D50BBDA13}"/>
                </a:ext>
              </a:extLst>
            </p:cNvPr>
            <p:cNvSpPr/>
            <p:nvPr/>
          </p:nvSpPr>
          <p:spPr>
            <a:xfrm rot="16200000">
              <a:off x="3319506" y="3281826"/>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8919282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750"/>
                                        <p:tgtEl>
                                          <p:spTgt spid="83"/>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750"/>
                                        <p:tgtEl>
                                          <p:spTgt spid="9"/>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childTnLst>
                    </p:cTn>
                  </p:par>
                </p:childTnLst>
              </p:cTn>
              <p:nextCondLst>
                <p:cond evt="onClick" delay="0">
                  <p:tgtEl>
                    <p:spTgt spid="3"/>
                  </p:tgtEl>
                </p:cond>
              </p:nextCondLst>
            </p:seq>
            <p:seq concurrent="1" nextAc="seek">
              <p:cTn id="46" restart="whenNotActive" fill="hold" evtFilter="cancelBubble" nodeType="interactiveSeq">
                <p:stCondLst>
                  <p:cond evt="onClick" delay="0">
                    <p:tgtEl>
                      <p:spTgt spid="64"/>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64"/>
                                        </p:tgtEl>
                                      </p:cBhvr>
                                    </p:animEffect>
                                    <p:set>
                                      <p:cBhvr>
                                        <p:cTn id="51"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52" restart="whenNotActive" fill="hold" evtFilter="cancelBubble" nodeType="interactiveSeq">
                <p:stCondLst>
                  <p:cond evt="onClick" delay="0">
                    <p:tgtEl>
                      <p:spTgt spid="4"/>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childTnLst>
                          </p:cTn>
                        </p:par>
                      </p:childTnLst>
                    </p:cTn>
                  </p:par>
                </p:childTnLst>
              </p:cTn>
              <p:nextCondLst>
                <p:cond evt="onClick" delay="0">
                  <p:tgtEl>
                    <p:spTgt spid="4"/>
                  </p:tgtEl>
                </p:cond>
              </p:nextCondLst>
            </p:seq>
            <p:seq concurrent="1" nextAc="seek">
              <p:cTn id="58" restart="whenNotActive" fill="hold" evtFilter="cancelBubble" nodeType="interactiveSeq">
                <p:stCondLst>
                  <p:cond evt="onClick" delay="0">
                    <p:tgtEl>
                      <p:spTgt spid="56"/>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6"/>
                                        </p:tgtEl>
                                      </p:cBhvr>
                                    </p:animEffect>
                                    <p:set>
                                      <p:cBhvr>
                                        <p:cTn id="6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64" restart="whenNotActive" fill="hold" evtFilter="cancelBubble" nodeType="interactiveSeq">
                <p:stCondLst>
                  <p:cond evt="onClick" delay="0">
                    <p:tgtEl>
                      <p:spTgt spid="5"/>
                    </p:tgtEl>
                  </p:cond>
                </p:stCondLst>
                <p:endSync evt="end" delay="0">
                  <p:rtn val="all"/>
                </p:endSync>
                <p:childTnLst>
                  <p:par>
                    <p:cTn id="65" fill="hold">
                      <p:stCondLst>
                        <p:cond delay="0"/>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childTnLst>
                          </p:cTn>
                        </p:par>
                      </p:childTnLst>
                    </p:cTn>
                  </p:par>
                </p:childTnLst>
              </p:cTn>
              <p:nextCondLst>
                <p:cond evt="onClick" delay="0">
                  <p:tgtEl>
                    <p:spTgt spid="5"/>
                  </p:tgtEl>
                </p:cond>
              </p:nextCondLst>
            </p:seq>
            <p:seq concurrent="1" nextAc="seek">
              <p:cTn id="70" restart="whenNotActive" fill="hold" evtFilter="cancelBubble" nodeType="interactiveSeq">
                <p:stCondLst>
                  <p:cond evt="onClick" delay="0">
                    <p:tgtEl>
                      <p:spTgt spid="58"/>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58"/>
                                        </p:tgtEl>
                                      </p:cBhvr>
                                    </p:animEffect>
                                    <p:set>
                                      <p:cBhvr>
                                        <p:cTn id="75"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500"/>
                                        <p:tgtEl>
                                          <p:spTgt spid="60"/>
                                        </p:tgtEl>
                                      </p:cBhvr>
                                    </p:animEffec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60"/>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60"/>
                                        </p:tgtEl>
                                      </p:cBhvr>
                                    </p:animEffect>
                                    <p:set>
                                      <p:cBhvr>
                                        <p:cTn id="87"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8" restart="whenNotActive" fill="hold" evtFilter="cancelBubble" nodeType="interactiveSeq">
                <p:stCondLst>
                  <p:cond evt="onClick" delay="0">
                    <p:tgtEl>
                      <p:spTgt spid="7"/>
                    </p:tgtEl>
                  </p:cond>
                </p:stCondLst>
                <p:endSync evt="end" delay="0">
                  <p:rtn val="all"/>
                </p:endSync>
                <p:childTnLst>
                  <p:par>
                    <p:cTn id="89" fill="hold">
                      <p:stCondLst>
                        <p:cond delay="0"/>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childTnLst>
                          </p:cTn>
                        </p:par>
                      </p:childTnLst>
                    </p:cTn>
                  </p:par>
                </p:childTnLst>
              </p:cTn>
              <p:nextCondLst>
                <p:cond evt="onClick" delay="0">
                  <p:tgtEl>
                    <p:spTgt spid="7"/>
                  </p:tgtEl>
                </p:cond>
              </p:nextCondLst>
            </p:seq>
            <p:seq concurrent="1" nextAc="seek">
              <p:cTn id="94" restart="whenNotActive" fill="hold" evtFilter="cancelBubble" nodeType="interactiveSeq">
                <p:stCondLst>
                  <p:cond evt="onClick" delay="0">
                    <p:tgtEl>
                      <p:spTgt spid="40"/>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40"/>
                                        </p:tgtEl>
                                      </p:cBhvr>
                                    </p:animEffect>
                                    <p:set>
                                      <p:cBhvr>
                                        <p:cTn id="9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0" restart="whenNotActive" fill="hold" evtFilter="cancelBubble" nodeType="interactiveSeq">
                <p:stCondLst>
                  <p:cond evt="onClick" delay="0">
                    <p:tgtEl>
                      <p:spTgt spid="8"/>
                    </p:tgtEl>
                  </p:cond>
                </p:stCondLst>
                <p:endSync evt="end" delay="0">
                  <p:rtn val="all"/>
                </p:endSync>
                <p:childTnLst>
                  <p:par>
                    <p:cTn id="101" fill="hold">
                      <p:stCondLst>
                        <p:cond delay="0"/>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childTnLst>
                          </p:cTn>
                        </p:par>
                      </p:childTnLst>
                    </p:cTn>
                  </p:par>
                </p:childTnLst>
              </p:cTn>
              <p:nextCondLst>
                <p:cond evt="onClick" delay="0">
                  <p:tgtEl>
                    <p:spTgt spid="8"/>
                  </p:tgtEl>
                </p:cond>
              </p:nextCondLst>
            </p:seq>
            <p:seq concurrent="1" nextAc="seek">
              <p:cTn id="106" restart="whenNotActive" fill="hold" evtFilter="cancelBubble" nodeType="interactiveSeq">
                <p:stCondLst>
                  <p:cond evt="onClick" delay="0">
                    <p:tgtEl>
                      <p:spTgt spid="41"/>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41"/>
                                        </p:tgtEl>
                                      </p:cBhvr>
                                    </p:animEffect>
                                    <p:set>
                                      <p:cBhvr>
                                        <p:cTn id="11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12" restart="whenNotActive" fill="hold" evtFilter="cancelBubble" nodeType="interactiveSeq">
                <p:stCondLst>
                  <p:cond evt="onClick" delay="0">
                    <p:tgtEl>
                      <p:spTgt spid="9"/>
                    </p:tgtEl>
                  </p:cond>
                </p:stCondLst>
                <p:endSync evt="end" delay="0">
                  <p:rtn val="all"/>
                </p:endSync>
                <p:childTnLst>
                  <p:par>
                    <p:cTn id="113" fill="hold">
                      <p:stCondLst>
                        <p:cond delay="0"/>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childTnLst>
              </p:cTn>
              <p:nextCondLst>
                <p:cond evt="onClick" delay="0">
                  <p:tgtEl>
                    <p:spTgt spid="9"/>
                  </p:tgtEl>
                </p:cond>
              </p:nextCondLst>
            </p:seq>
            <p:seq concurrent="1" nextAc="seek">
              <p:cTn id="118" restart="whenNotActive" fill="hold" evtFilter="cancelBubble" nodeType="interactiveSeq">
                <p:stCondLst>
                  <p:cond evt="onClick" delay="0">
                    <p:tgtEl>
                      <p:spTgt spid="43"/>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43"/>
                                        </p:tgtEl>
                                      </p:cBhvr>
                                    </p:animEffect>
                                    <p:set>
                                      <p:cBhvr>
                                        <p:cTn id="12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24" restart="whenNotActive" fill="hold" evtFilter="cancelBubble" nodeType="interactiveSeq">
                <p:stCondLst>
                  <p:cond evt="onClick" delay="0">
                    <p:tgtEl>
                      <p:spTgt spid="10"/>
                    </p:tgtEl>
                  </p:cond>
                </p:stCondLst>
                <p:endSync evt="end" delay="0">
                  <p:rtn val="all"/>
                </p:endSync>
                <p:childTnLst>
                  <p:par>
                    <p:cTn id="125" fill="hold">
                      <p:stCondLst>
                        <p:cond delay="0"/>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fade">
                                      <p:cBhvr>
                                        <p:cTn id="129" dur="500"/>
                                        <p:tgtEl>
                                          <p:spTgt spid="44"/>
                                        </p:tgtEl>
                                      </p:cBhvr>
                                    </p:animEffect>
                                  </p:childTnLst>
                                </p:cTn>
                              </p:par>
                            </p:childTnLst>
                          </p:cTn>
                        </p:par>
                      </p:childTnLst>
                    </p:cTn>
                  </p:par>
                </p:childTnLst>
              </p:cTn>
              <p:nextCondLst>
                <p:cond evt="onClick" delay="0">
                  <p:tgtEl>
                    <p:spTgt spid="10"/>
                  </p:tgtEl>
                </p:cond>
              </p:nextCondLst>
            </p:seq>
            <p:seq concurrent="1" nextAc="seek">
              <p:cTn id="130" restart="whenNotActive" fill="hold" evtFilter="cancelBubble" nodeType="interactiveSeq">
                <p:stCondLst>
                  <p:cond evt="onClick" delay="0">
                    <p:tgtEl>
                      <p:spTgt spid="44"/>
                    </p:tgtEl>
                  </p:cond>
                </p:stCondLst>
                <p:endSync evt="end" delay="0">
                  <p:rtn val="all"/>
                </p:endSync>
                <p:childTnLst>
                  <p:par>
                    <p:cTn id="131" fill="hold">
                      <p:stCondLst>
                        <p:cond delay="0"/>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500"/>
                                        <p:tgtEl>
                                          <p:spTgt spid="44"/>
                                        </p:tgtEl>
                                      </p:cBhvr>
                                    </p:animEffect>
                                    <p:set>
                                      <p:cBhvr>
                                        <p:cTn id="13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36" restart="whenNotActive" fill="hold" evtFilter="cancelBubble" nodeType="interactiveSeq">
                <p:stCondLst>
                  <p:cond evt="onClick" delay="0">
                    <p:tgtEl>
                      <p:spTgt spid="12"/>
                    </p:tgtEl>
                  </p:cond>
                </p:stCondLst>
                <p:endSync evt="end" delay="0">
                  <p:rtn val="all"/>
                </p:endSync>
                <p:childTnLst>
                  <p:par>
                    <p:cTn id="137" fill="hold">
                      <p:stCondLst>
                        <p:cond delay="0"/>
                      </p:stCondLst>
                      <p:childTnLst>
                        <p:par>
                          <p:cTn id="138" fill="hold">
                            <p:stCondLst>
                              <p:cond delay="0"/>
                            </p:stCondLst>
                            <p:childTnLst>
                              <p:par>
                                <p:cTn id="139" presetID="2" presetClass="entr" presetSubtype="8" fill="hold" nodeType="clickEffect">
                                  <p:stCondLst>
                                    <p:cond delay="0"/>
                                  </p:stCondLst>
                                  <p:childTnLst>
                                    <p:set>
                                      <p:cBhvr>
                                        <p:cTn id="140" dur="1" fill="hold">
                                          <p:stCondLst>
                                            <p:cond delay="0"/>
                                          </p:stCondLst>
                                        </p:cTn>
                                        <p:tgtEl>
                                          <p:spTgt spid="11"/>
                                        </p:tgtEl>
                                        <p:attrNameLst>
                                          <p:attrName>style.visibility</p:attrName>
                                        </p:attrNameLst>
                                      </p:cBhvr>
                                      <p:to>
                                        <p:strVal val="visible"/>
                                      </p:to>
                                    </p:set>
                                    <p:anim calcmode="lin" valueType="num">
                                      <p:cBhvr additive="base">
                                        <p:cTn id="141" dur="500" fill="hold"/>
                                        <p:tgtEl>
                                          <p:spTgt spid="11"/>
                                        </p:tgtEl>
                                        <p:attrNameLst>
                                          <p:attrName>ppt_x</p:attrName>
                                        </p:attrNameLst>
                                      </p:cBhvr>
                                      <p:tavLst>
                                        <p:tav tm="0">
                                          <p:val>
                                            <p:strVal val="0-#ppt_w/2"/>
                                          </p:val>
                                        </p:tav>
                                        <p:tav tm="100000">
                                          <p:val>
                                            <p:strVal val="#ppt_x"/>
                                          </p:val>
                                        </p:tav>
                                      </p:tavLst>
                                    </p:anim>
                                    <p:anim calcmode="lin" valueType="num">
                                      <p:cBhvr additive="base">
                                        <p:cTn id="1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2"/>
                  </p:tgtEl>
                </p:cond>
              </p:nextCondLst>
            </p:seq>
            <p:seq concurrent="1" nextAc="seek">
              <p:cTn id="143" restart="whenNotActive" fill="hold" evtFilter="cancelBubble" nodeType="interactiveSeq">
                <p:stCondLst>
                  <p:cond evt="onClick" delay="0">
                    <p:tgtEl>
                      <p:spTgt spid="11"/>
                    </p:tgtEl>
                  </p:cond>
                </p:stCondLst>
                <p:endSync evt="end" delay="0">
                  <p:rtn val="all"/>
                </p:endSync>
                <p:childTnLst>
                  <p:par>
                    <p:cTn id="144" fill="hold">
                      <p:stCondLst>
                        <p:cond delay="0"/>
                      </p:stCondLst>
                      <p:childTnLst>
                        <p:par>
                          <p:cTn id="145" fill="hold">
                            <p:stCondLst>
                              <p:cond delay="0"/>
                            </p:stCondLst>
                            <p:childTnLst>
                              <p:par>
                                <p:cTn id="146" presetID="2" presetClass="exit" presetSubtype="8" fill="hold" nodeType="clickEffect">
                                  <p:stCondLst>
                                    <p:cond delay="0"/>
                                  </p:stCondLst>
                                  <p:childTnLst>
                                    <p:anim calcmode="lin" valueType="num">
                                      <p:cBhvr additive="base">
                                        <p:cTn id="147" dur="500"/>
                                        <p:tgtEl>
                                          <p:spTgt spid="11"/>
                                        </p:tgtEl>
                                        <p:attrNameLst>
                                          <p:attrName>ppt_x</p:attrName>
                                        </p:attrNameLst>
                                      </p:cBhvr>
                                      <p:tavLst>
                                        <p:tav tm="0">
                                          <p:val>
                                            <p:strVal val="ppt_x"/>
                                          </p:val>
                                        </p:tav>
                                        <p:tav tm="100000">
                                          <p:val>
                                            <p:strVal val="0-ppt_w/2"/>
                                          </p:val>
                                        </p:tav>
                                      </p:tavLst>
                                    </p:anim>
                                    <p:anim calcmode="lin" valueType="num">
                                      <p:cBhvr additive="base">
                                        <p:cTn id="148" dur="500"/>
                                        <p:tgtEl>
                                          <p:spTgt spid="11"/>
                                        </p:tgtEl>
                                        <p:attrNameLst>
                                          <p:attrName>ppt_y</p:attrName>
                                        </p:attrNameLst>
                                      </p:cBhvr>
                                      <p:tavLst>
                                        <p:tav tm="0">
                                          <p:val>
                                            <p:strVal val="ppt_y"/>
                                          </p:val>
                                        </p:tav>
                                        <p:tav tm="100000">
                                          <p:val>
                                            <p:strVal val="ppt_y"/>
                                          </p:val>
                                        </p:tav>
                                      </p:tavLst>
                                    </p:anim>
                                    <p:set>
                                      <p:cBhvr>
                                        <p:cTn id="1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0" grpId="0" animBg="1"/>
      <p:bldP spid="60" grpId="1" animBg="1"/>
      <p:bldP spid="58" grpId="0" animBg="1"/>
      <p:bldP spid="58" grpId="1" animBg="1"/>
      <p:bldP spid="56" grpId="0" animBg="1"/>
      <p:bldP spid="56" grpId="1" animBg="1"/>
      <p:bldP spid="64" grpId="0" animBg="1"/>
      <p:bldP spid="64" grpId="1" animBg="1"/>
      <p:bldP spid="40" grpId="0" animBg="1"/>
      <p:bldP spid="40" grpId="1" animBg="1"/>
      <p:bldP spid="41" grpId="0" animBg="1"/>
      <p:bldP spid="41" grpId="1" animBg="1"/>
      <p:bldP spid="44" grpId="0" animBg="1"/>
      <p:bldP spid="44" grpId="1" animBg="1"/>
      <p:bldP spid="43" grpId="0" animBg="1"/>
      <p:bldP spid="4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sidobar">
            <a:extLst>
              <a:ext uri="{FF2B5EF4-FFF2-40B4-BE49-F238E27FC236}">
                <a16:creationId xmlns:a16="http://schemas.microsoft.com/office/drawing/2014/main" id="{3AFE6661-B6AF-D94C-80F1-A1C29B2D18D1}"/>
              </a:ext>
            </a:extLst>
          </p:cNvPr>
          <p:cNvGrpSpPr/>
          <p:nvPr/>
        </p:nvGrpSpPr>
        <p:grpSpPr>
          <a:xfrm>
            <a:off x="-9381" y="0"/>
            <a:ext cx="236394" cy="6858000"/>
            <a:chOff x="-9381" y="0"/>
            <a:chExt cx="236394" cy="6858000"/>
          </a:xfrm>
        </p:grpSpPr>
        <p:sp>
          <p:nvSpPr>
            <p:cNvPr id="31" name="Rektangel 30">
              <a:extLst>
                <a:ext uri="{FF2B5EF4-FFF2-40B4-BE49-F238E27FC236}">
                  <a16:creationId xmlns:a16="http://schemas.microsoft.com/office/drawing/2014/main" id="{BAB46AFC-F0E6-1744-9402-E11C53106BCB}"/>
                </a:ext>
              </a:extLst>
            </p:cNvPr>
            <p:cNvSpPr/>
            <p:nvPr/>
          </p:nvSpPr>
          <p:spPr bwMode="auto">
            <a:xfrm>
              <a:off x="-9381" y="0"/>
              <a:ext cx="2363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sp>
          <p:nvSpPr>
            <p:cNvPr id="32" name="Triangel 31">
              <a:extLst>
                <a:ext uri="{FF2B5EF4-FFF2-40B4-BE49-F238E27FC236}">
                  <a16:creationId xmlns:a16="http://schemas.microsoft.com/office/drawing/2014/main" id="{2CC2A374-A2CA-6049-A463-F93521F86078}"/>
                </a:ext>
              </a:extLst>
            </p:cNvPr>
            <p:cNvSpPr/>
            <p:nvPr/>
          </p:nvSpPr>
          <p:spPr>
            <a:xfrm rot="5400000">
              <a:off x="8655" y="3306630"/>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Rubrik 1">
            <a:extLst>
              <a:ext uri="{FF2B5EF4-FFF2-40B4-BE49-F238E27FC236}">
                <a16:creationId xmlns:a16="http://schemas.microsoft.com/office/drawing/2014/main" id="{757D278A-C83B-494F-BF50-2821B914D7C1}"/>
              </a:ext>
            </a:extLst>
          </p:cNvPr>
          <p:cNvSpPr>
            <a:spLocks noGrp="1"/>
          </p:cNvSpPr>
          <p:nvPr>
            <p:ph type="title"/>
          </p:nvPr>
        </p:nvSpPr>
        <p:spPr/>
        <p:txBody>
          <a:bodyPr/>
          <a:lstStyle/>
          <a:p>
            <a:r>
              <a:rPr lang="sv-SE"/>
              <a:t>Samhällsplaneringens roll</a:t>
            </a:r>
          </a:p>
        </p:txBody>
      </p:sp>
      <p:pic>
        <p:nvPicPr>
          <p:cNvPr id="4" name="Bild 3">
            <a:extLst>
              <a:ext uri="{FF2B5EF4-FFF2-40B4-BE49-F238E27FC236}">
                <a16:creationId xmlns:a16="http://schemas.microsoft.com/office/drawing/2014/main" id="{F22D9015-D705-0748-9CE1-520134BDC6D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55367" y="2673927"/>
            <a:ext cx="6872981" cy="2434630"/>
          </a:xfrm>
          <a:prstGeom prst="rect">
            <a:avLst/>
          </a:prstGeom>
        </p:spPr>
      </p:pic>
      <p:pic>
        <p:nvPicPr>
          <p:cNvPr id="6" name="Bild 5">
            <a:extLst>
              <a:ext uri="{FF2B5EF4-FFF2-40B4-BE49-F238E27FC236}">
                <a16:creationId xmlns:a16="http://schemas.microsoft.com/office/drawing/2014/main" id="{AFCC5A03-B3F8-A54E-BEC4-E7226BBBC90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82947" y="2809866"/>
            <a:ext cx="4976985" cy="2800901"/>
          </a:xfrm>
          <a:prstGeom prst="rect">
            <a:avLst/>
          </a:prstGeom>
        </p:spPr>
      </p:pic>
      <p:pic>
        <p:nvPicPr>
          <p:cNvPr id="8" name="Bild 7">
            <a:extLst>
              <a:ext uri="{FF2B5EF4-FFF2-40B4-BE49-F238E27FC236}">
                <a16:creationId xmlns:a16="http://schemas.microsoft.com/office/drawing/2014/main" id="{85566B01-F416-6D44-9285-168CDF9386A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239151" y="1099203"/>
            <a:ext cx="4664576" cy="4233669"/>
          </a:xfrm>
          <a:prstGeom prst="rect">
            <a:avLst/>
          </a:prstGeom>
        </p:spPr>
      </p:pic>
      <p:grpSp>
        <p:nvGrpSpPr>
          <p:cNvPr id="12" name="Grupp 11">
            <a:extLst>
              <a:ext uri="{FF2B5EF4-FFF2-40B4-BE49-F238E27FC236}">
                <a16:creationId xmlns:a16="http://schemas.microsoft.com/office/drawing/2014/main" id="{CCD868F6-3AA3-6546-906C-EF31071D76B4}"/>
              </a:ext>
            </a:extLst>
          </p:cNvPr>
          <p:cNvGrpSpPr/>
          <p:nvPr/>
        </p:nvGrpSpPr>
        <p:grpSpPr>
          <a:xfrm>
            <a:off x="5008316" y="5983097"/>
            <a:ext cx="2575896" cy="461665"/>
            <a:chOff x="5008316" y="5983097"/>
            <a:chExt cx="2575896" cy="461665"/>
          </a:xfrm>
        </p:grpSpPr>
        <p:sp>
          <p:nvSpPr>
            <p:cNvPr id="11" name="Bild 9">
              <a:extLst>
                <a:ext uri="{FF2B5EF4-FFF2-40B4-BE49-F238E27FC236}">
                  <a16:creationId xmlns:a16="http://schemas.microsoft.com/office/drawing/2014/main" id="{E5E9CB55-FB43-E548-AAD1-BFD2671B224C}"/>
                </a:ext>
              </a:extLst>
            </p:cNvPr>
            <p:cNvSpPr/>
            <p:nvPr/>
          </p:nvSpPr>
          <p:spPr>
            <a:xfrm>
              <a:off x="5008316" y="5988681"/>
              <a:ext cx="456081" cy="456081"/>
            </a:xfrm>
            <a:custGeom>
              <a:avLst/>
              <a:gdLst>
                <a:gd name="connsiteX0" fmla="*/ 0 w 456081"/>
                <a:gd name="connsiteY0" fmla="*/ 0 h 456081"/>
                <a:gd name="connsiteX1" fmla="*/ 456081 w 456081"/>
                <a:gd name="connsiteY1" fmla="*/ 0 h 456081"/>
                <a:gd name="connsiteX2" fmla="*/ 456081 w 456081"/>
                <a:gd name="connsiteY2" fmla="*/ 456081 h 456081"/>
                <a:gd name="connsiteX3" fmla="*/ 0 w 456081"/>
                <a:gd name="connsiteY3" fmla="*/ 456081 h 456081"/>
              </a:gdLst>
              <a:ahLst/>
              <a:cxnLst>
                <a:cxn ang="0">
                  <a:pos x="connsiteX0" y="connsiteY0"/>
                </a:cxn>
                <a:cxn ang="0">
                  <a:pos x="connsiteX1" y="connsiteY1"/>
                </a:cxn>
                <a:cxn ang="0">
                  <a:pos x="connsiteX2" y="connsiteY2"/>
                </a:cxn>
                <a:cxn ang="0">
                  <a:pos x="connsiteX3" y="connsiteY3"/>
                </a:cxn>
              </a:cxnLst>
              <a:rect l="l" t="t" r="r" b="b"/>
              <a:pathLst>
                <a:path w="456081" h="456081">
                  <a:moveTo>
                    <a:pt x="0" y="0"/>
                  </a:moveTo>
                  <a:lnTo>
                    <a:pt x="456081" y="0"/>
                  </a:lnTo>
                  <a:lnTo>
                    <a:pt x="456081" y="456081"/>
                  </a:lnTo>
                  <a:lnTo>
                    <a:pt x="0" y="456081"/>
                  </a:lnTo>
                  <a:close/>
                </a:path>
              </a:pathLst>
            </a:custGeom>
            <a:solidFill>
              <a:srgbClr val="E30613">
                <a:alpha val="40000"/>
              </a:srgbClr>
            </a:solidFill>
            <a:ln w="34210" cap="rnd">
              <a:solidFill>
                <a:srgbClr val="E30613"/>
              </a:solidFill>
              <a:prstDash val="sysDot"/>
              <a:miter/>
            </a:ln>
          </p:spPr>
          <p:txBody>
            <a:bodyPr rtlCol="0" anchor="ctr"/>
            <a:lstStyle/>
            <a:p>
              <a:endParaRPr lang="sv-SE"/>
            </a:p>
          </p:txBody>
        </p:sp>
        <p:sp>
          <p:nvSpPr>
            <p:cNvPr id="24" name="textruta 23">
              <a:extLst>
                <a:ext uri="{FF2B5EF4-FFF2-40B4-BE49-F238E27FC236}">
                  <a16:creationId xmlns:a16="http://schemas.microsoft.com/office/drawing/2014/main" id="{1BC10B72-9F56-A045-B645-35D8FB6CF0EE}"/>
                </a:ext>
              </a:extLst>
            </p:cNvPr>
            <p:cNvSpPr txBox="1"/>
            <p:nvPr/>
          </p:nvSpPr>
          <p:spPr>
            <a:xfrm>
              <a:off x="5557221" y="5983097"/>
              <a:ext cx="2026991" cy="461665"/>
            </a:xfrm>
            <a:prstGeom prst="rect">
              <a:avLst/>
            </a:prstGeom>
            <a:noFill/>
          </p:spPr>
          <p:txBody>
            <a:bodyPr wrap="square" rtlCol="0">
              <a:spAutoFit/>
            </a:bodyPr>
            <a:lstStyle/>
            <a:p>
              <a:r>
                <a:rPr lang="sv-SE" sz="1200"/>
                <a:t>Geografisk avgränsning för mark- och vattenområdet</a:t>
              </a:r>
            </a:p>
          </p:txBody>
        </p:sp>
      </p:grpSp>
      <p:sp>
        <p:nvSpPr>
          <p:cNvPr id="25" name="textruta 24">
            <a:extLst>
              <a:ext uri="{FF2B5EF4-FFF2-40B4-BE49-F238E27FC236}">
                <a16:creationId xmlns:a16="http://schemas.microsoft.com/office/drawing/2014/main" id="{D89A4901-00B0-F34D-90BF-39D0151E72F1}"/>
              </a:ext>
            </a:extLst>
          </p:cNvPr>
          <p:cNvSpPr txBox="1"/>
          <p:nvPr/>
        </p:nvSpPr>
        <p:spPr>
          <a:xfrm>
            <a:off x="5008316" y="4640718"/>
            <a:ext cx="2230835" cy="1141439"/>
          </a:xfrm>
          <a:prstGeom prst="rect">
            <a:avLst/>
          </a:prstGeom>
          <a:solidFill>
            <a:schemeClr val="bg1"/>
          </a:solidFill>
        </p:spPr>
        <p:txBody>
          <a:bodyPr wrap="square" lIns="108000" tIns="108000" rIns="108000" bIns="108000" rtlCol="0">
            <a:spAutoFit/>
          </a:bodyPr>
          <a:lstStyle/>
          <a:p>
            <a:r>
              <a:rPr lang="sv-SE" sz="1200"/>
              <a:t>Riksintresset kan pekas ut för det mark- och vattenområdet för anläggningar som genom sin verksamhet bidrar till totalförsvarets civila del.</a:t>
            </a:r>
          </a:p>
        </p:txBody>
      </p:sp>
      <p:grpSp>
        <p:nvGrpSpPr>
          <p:cNvPr id="3" name="samhällsplanering">
            <a:extLst>
              <a:ext uri="{FF2B5EF4-FFF2-40B4-BE49-F238E27FC236}">
                <a16:creationId xmlns:a16="http://schemas.microsoft.com/office/drawing/2014/main" id="{9EA413F2-C23B-6749-A93E-E7AD52D887CE}"/>
              </a:ext>
            </a:extLst>
          </p:cNvPr>
          <p:cNvGrpSpPr/>
          <p:nvPr/>
        </p:nvGrpSpPr>
        <p:grpSpPr>
          <a:xfrm>
            <a:off x="550843" y="1256999"/>
            <a:ext cx="4205793" cy="1087058"/>
            <a:chOff x="550843" y="1256999"/>
            <a:chExt cx="4205793" cy="1087058"/>
          </a:xfrm>
        </p:grpSpPr>
        <p:grpSp>
          <p:nvGrpSpPr>
            <p:cNvPr id="82" name="Grupp 81">
              <a:extLst>
                <a:ext uri="{FF2B5EF4-FFF2-40B4-BE49-F238E27FC236}">
                  <a16:creationId xmlns:a16="http://schemas.microsoft.com/office/drawing/2014/main" id="{E6E0EA59-76EB-40C9-9684-72D5369F2834}"/>
                </a:ext>
              </a:extLst>
            </p:cNvPr>
            <p:cNvGrpSpPr>
              <a:grpSpLocks/>
            </p:cNvGrpSpPr>
            <p:nvPr/>
          </p:nvGrpSpPr>
          <p:grpSpPr bwMode="auto">
            <a:xfrm>
              <a:off x="550843" y="1256999"/>
              <a:ext cx="4205793" cy="1087058"/>
              <a:chOff x="9701452" y="198085"/>
              <a:chExt cx="2179134" cy="4074051"/>
            </a:xfrm>
          </p:grpSpPr>
          <p:sp>
            <p:nvSpPr>
              <p:cNvPr id="39" name="Rektangel 38">
                <a:extLst>
                  <a:ext uri="{FF2B5EF4-FFF2-40B4-BE49-F238E27FC236}">
                    <a16:creationId xmlns:a16="http://schemas.microsoft.com/office/drawing/2014/main" id="{6F05829B-A7BA-45B5-B043-E81D70A56335}"/>
                  </a:ext>
                </a:extLst>
              </p:cNvPr>
              <p:cNvSpPr/>
              <p:nvPr/>
            </p:nvSpPr>
            <p:spPr>
              <a:xfrm>
                <a:off x="9701453" y="198085"/>
                <a:ext cx="2179133" cy="4074051"/>
              </a:xfrm>
              <a:prstGeom prst="rect">
                <a:avLst/>
              </a:prstGeom>
              <a:solidFill>
                <a:srgbClr val="6F6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5362" name="textruta 70">
                <a:extLst>
                  <a:ext uri="{FF2B5EF4-FFF2-40B4-BE49-F238E27FC236}">
                    <a16:creationId xmlns:a16="http://schemas.microsoft.com/office/drawing/2014/main" id="{65407480-331A-4657-94A5-8377AC5FE208}"/>
                  </a:ext>
                </a:extLst>
              </p:cNvPr>
              <p:cNvSpPr txBox="1">
                <a:spLocks noChangeArrowheads="1"/>
              </p:cNvSpPr>
              <p:nvPr/>
            </p:nvSpPr>
            <p:spPr bwMode="auto">
              <a:xfrm>
                <a:off x="9701452" y="888797"/>
                <a:ext cx="2179133" cy="39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solidFill>
                      <a:schemeClr val="bg1"/>
                    </a:solidFill>
                    <a:latin typeface="+mj-lt"/>
                  </a:rPr>
                  <a:t>Samhällsplanering</a:t>
                </a:r>
                <a:endParaRPr lang="sv-SE" b="1">
                  <a:solidFill>
                    <a:schemeClr val="bg1"/>
                  </a:solidFill>
                  <a:latin typeface="+mj-lt"/>
                </a:endParaRPr>
              </a:p>
            </p:txBody>
          </p:sp>
        </p:grpSp>
        <p:sp>
          <p:nvSpPr>
            <p:cNvPr id="28" name="Triangel samhällsplanering">
              <a:extLst>
                <a:ext uri="{FF2B5EF4-FFF2-40B4-BE49-F238E27FC236}">
                  <a16:creationId xmlns:a16="http://schemas.microsoft.com/office/drawing/2014/main" id="{B4AAC1D7-4CC7-F348-B4DD-B4A35C66B147}"/>
                </a:ext>
              </a:extLst>
            </p:cNvPr>
            <p:cNvSpPr/>
            <p:nvPr/>
          </p:nvSpPr>
          <p:spPr>
            <a:xfrm rot="10800000">
              <a:off x="2540619" y="2005643"/>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335" name="samhällsplanering fokus">
            <a:extLst>
              <a:ext uri="{FF2B5EF4-FFF2-40B4-BE49-F238E27FC236}">
                <a16:creationId xmlns:a16="http://schemas.microsoft.com/office/drawing/2014/main" id="{9B193347-A2FF-42DB-B4C7-2AB474396595}"/>
              </a:ext>
            </a:extLst>
          </p:cNvPr>
          <p:cNvSpPr txBox="1">
            <a:spLocks noChangeArrowheads="1"/>
          </p:cNvSpPr>
          <p:nvPr/>
        </p:nvSpPr>
        <p:spPr bwMode="auto">
          <a:xfrm>
            <a:off x="558538" y="1251552"/>
            <a:ext cx="4205793" cy="2514881"/>
          </a:xfrm>
          <a:prstGeom prst="rect">
            <a:avLst/>
          </a:prstGeom>
          <a:solidFill>
            <a:srgbClr val="6F6E67"/>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spcAft>
                <a:spcPts val="600"/>
              </a:spcAft>
              <a:defRPr/>
            </a:pPr>
            <a:r>
              <a:rPr lang="sv-SE" sz="800">
                <a:solidFill>
                  <a:schemeClr val="bg1"/>
                </a:solidFill>
              </a:rPr>
              <a:t>Samhällsplanering omfattar styrning och utveckling av bebyggelse, service, kommunikationer, infrastruktur och miljö för att möta och tillgodose människors behov på kort och lång sikt. Under samhällsplaneringsprocesser vägs olika intressen mot varandra. Det är vanligt att tala om enskilda intressen, allmänna intressen och riksintressen. Vissa allmänna intressen och riksintressen ska staten genom länsstyrelsen bevaka genom tillsyn i planeringsprocessen. </a:t>
            </a:r>
          </a:p>
          <a:p>
            <a:pPr>
              <a:spcAft>
                <a:spcPts val="600"/>
              </a:spcAft>
            </a:pPr>
            <a:r>
              <a:rPr lang="sv-SE" sz="800">
                <a:solidFill>
                  <a:schemeClr val="bg1"/>
                </a:solidFill>
              </a:rPr>
              <a:t>I avvägningen mellan olika intressen kan totalförsvaret väga tyngre än andra intressen. Om hela eller delar av området behövs för en anläggning av riksintresse för totalförsvaret ska försvarsintresset få företräde. </a:t>
            </a:r>
          </a:p>
          <a:p>
            <a:pPr>
              <a:spcAft>
                <a:spcPts val="600"/>
              </a:spcAft>
            </a:pPr>
            <a:r>
              <a:rPr lang="sv-SE" sz="800">
                <a:solidFill>
                  <a:schemeClr val="bg1"/>
                </a:solidFill>
              </a:rPr>
              <a:t>Som samhällsplanerare är det många olika hänsynstaganden som ska göras. Det viktiga är att veta var man ska vända sig för att ta del av den information som är relevant. Länsstyrelserna ska bland annat förse kommunerna med statligt planeringsunderlag. Beredskapssamordnaren behöver i sin tur ta del av planinformationen för att kunna meddela om det finns några risker eller intressen som samhällsplaneraren behöver ta hänsyn till. Det är först då alla intressen och behov redovisas som kommunen kan göra de avvägningar som behövs för att kunna bidra till ett robustare samhällsbyggande. </a:t>
            </a:r>
          </a:p>
        </p:txBody>
      </p:sp>
      <p:grpSp>
        <p:nvGrpSpPr>
          <p:cNvPr id="7" name="Fysisk planering">
            <a:extLst>
              <a:ext uri="{FF2B5EF4-FFF2-40B4-BE49-F238E27FC236}">
                <a16:creationId xmlns:a16="http://schemas.microsoft.com/office/drawing/2014/main" id="{75DE1E4B-5622-0F40-91CE-4480C7F8A95F}"/>
              </a:ext>
            </a:extLst>
          </p:cNvPr>
          <p:cNvGrpSpPr/>
          <p:nvPr/>
        </p:nvGrpSpPr>
        <p:grpSpPr>
          <a:xfrm>
            <a:off x="550841" y="3929882"/>
            <a:ext cx="4205791" cy="1237204"/>
            <a:chOff x="550841" y="3929882"/>
            <a:chExt cx="4205791" cy="1237204"/>
          </a:xfrm>
        </p:grpSpPr>
        <p:grpSp>
          <p:nvGrpSpPr>
            <p:cNvPr id="83" name="Grupp 82">
              <a:extLst>
                <a:ext uri="{FF2B5EF4-FFF2-40B4-BE49-F238E27FC236}">
                  <a16:creationId xmlns:a16="http://schemas.microsoft.com/office/drawing/2014/main" id="{6DFB7854-9450-4B7A-A706-274406963067}"/>
                </a:ext>
              </a:extLst>
            </p:cNvPr>
            <p:cNvGrpSpPr>
              <a:grpSpLocks/>
            </p:cNvGrpSpPr>
            <p:nvPr/>
          </p:nvGrpSpPr>
          <p:grpSpPr bwMode="auto">
            <a:xfrm>
              <a:off x="550841" y="3929882"/>
              <a:ext cx="4205791" cy="1237204"/>
              <a:chOff x="198602" y="4600086"/>
              <a:chExt cx="2179133" cy="2295834"/>
            </a:xfrm>
          </p:grpSpPr>
          <p:sp>
            <p:nvSpPr>
              <p:cNvPr id="42" name="Rektangel 41">
                <a:extLst>
                  <a:ext uri="{FF2B5EF4-FFF2-40B4-BE49-F238E27FC236}">
                    <a16:creationId xmlns:a16="http://schemas.microsoft.com/office/drawing/2014/main" id="{D993946B-5165-4506-BE8F-99AD40EC8DE6}"/>
                  </a:ext>
                </a:extLst>
              </p:cNvPr>
              <p:cNvSpPr/>
              <p:nvPr/>
            </p:nvSpPr>
            <p:spPr>
              <a:xfrm flipV="1">
                <a:off x="198602" y="4600086"/>
                <a:ext cx="2179133" cy="2295834"/>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5359" name="textruta 71">
                <a:extLst>
                  <a:ext uri="{FF2B5EF4-FFF2-40B4-BE49-F238E27FC236}">
                    <a16:creationId xmlns:a16="http://schemas.microsoft.com/office/drawing/2014/main" id="{566ECC99-BBF2-4858-B00A-ED970E31AA26}"/>
                  </a:ext>
                </a:extLst>
              </p:cNvPr>
              <p:cNvSpPr txBox="1">
                <a:spLocks noChangeArrowheads="1"/>
              </p:cNvSpPr>
              <p:nvPr/>
            </p:nvSpPr>
            <p:spPr bwMode="auto">
              <a:xfrm>
                <a:off x="198602" y="4861924"/>
                <a:ext cx="2179133" cy="187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solidFill>
                      <a:schemeClr val="bg1"/>
                    </a:solidFill>
                    <a:latin typeface="+mj-lt"/>
                  </a:rPr>
                  <a:t>Fysisk planering, PBL- Översiktsplanering</a:t>
                </a:r>
              </a:p>
            </p:txBody>
          </p:sp>
        </p:grpSp>
        <p:sp>
          <p:nvSpPr>
            <p:cNvPr id="29" name="Triangel översikt">
              <a:extLst>
                <a:ext uri="{FF2B5EF4-FFF2-40B4-BE49-F238E27FC236}">
                  <a16:creationId xmlns:a16="http://schemas.microsoft.com/office/drawing/2014/main" id="{972E45A1-4B9E-CF47-9DC4-90A18B180CC8}"/>
                </a:ext>
              </a:extLst>
            </p:cNvPr>
            <p:cNvSpPr/>
            <p:nvPr/>
          </p:nvSpPr>
          <p:spPr>
            <a:xfrm rot="10800000">
              <a:off x="2540619" y="4899977"/>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332" name="fysisk planering fokus">
            <a:extLst>
              <a:ext uri="{FF2B5EF4-FFF2-40B4-BE49-F238E27FC236}">
                <a16:creationId xmlns:a16="http://schemas.microsoft.com/office/drawing/2014/main" id="{ED48C4E0-2B2C-4A13-A362-B57156555545}"/>
              </a:ext>
            </a:extLst>
          </p:cNvPr>
          <p:cNvSpPr txBox="1">
            <a:spLocks noChangeArrowheads="1"/>
          </p:cNvSpPr>
          <p:nvPr/>
        </p:nvSpPr>
        <p:spPr bwMode="auto">
          <a:xfrm>
            <a:off x="545467" y="3929881"/>
            <a:ext cx="4211171" cy="2514881"/>
          </a:xfrm>
          <a:prstGeom prst="rect">
            <a:avLst/>
          </a:prstGeom>
          <a:solidFill>
            <a:srgbClr val="CC0000"/>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defRPr/>
            </a:pPr>
            <a:r>
              <a:rPr lang="sv-SE" sz="800">
                <a:solidFill>
                  <a:schemeClr val="bg1"/>
                </a:solidFill>
              </a:rPr>
              <a:t>Fysisk planering handlar om hur mark- och vattenområden bör användas, var bebyggelse och infrastruktur ska ligga och hur den bör vara utformad. Fysisk planering utgår från Plan- och bygglagen där kommunen är huvudaktör. Den strategiska planeringen görs i en översiktsplan som täcker hela kommunen.</a:t>
            </a:r>
          </a:p>
          <a:p>
            <a:endParaRPr lang="sv-SE" sz="800">
              <a:solidFill>
                <a:schemeClr val="bg1"/>
              </a:solidFill>
            </a:endParaRPr>
          </a:p>
          <a:p>
            <a:r>
              <a:rPr lang="sv-SE" sz="800">
                <a:solidFill>
                  <a:schemeClr val="bg1"/>
                </a:solidFill>
              </a:rPr>
              <a:t>Översiktsplanen täcker hela kommunens yta, mark- och vattenområden och ska alltid hållas aktuell. Aktualiteten ska prövas en gång per mandatperiod. Den visar i grova drag hur kommunen vill att mark- och vattenområden ska utvecklas, vilka områden som bedöms vara lämpliga för ny bebyggelse och var det inte bör byggas av olika skäl. Om kommunen tar tydlig ställning i översiktsplanen skapas en förutsägbarhet och trygghet inför det fortsatta arbetet med detaljplaner, bygglov och tillståndsgivning enligt miljöbalken och andra bestämmelser. Förutsägbarheten består i att staten och kommunen i översiktsplanen med länsstyrelsens granskningsyttrande visar hur man ser på de olika mark- och vattenanspråken i kommunen, vilka intressen som kan samverka och vilka intressen som kan behöva få företräde till ett visst område.</a:t>
            </a:r>
          </a:p>
          <a:p>
            <a:endParaRPr lang="sv-SE" sz="800">
              <a:solidFill>
                <a:schemeClr val="bg1"/>
              </a:solidFill>
            </a:endParaRPr>
          </a:p>
          <a:p>
            <a:r>
              <a:rPr lang="sv-SE" sz="800">
                <a:solidFill>
                  <a:schemeClr val="bg1"/>
                </a:solidFill>
              </a:rPr>
              <a:t>Kommunerna ska bevaka och tillgodose riksintressen och ta hänsyn till de allmänna intressena vid planläggning och lovgivning. </a:t>
            </a:r>
          </a:p>
          <a:p>
            <a:endParaRPr lang="sv-SE" sz="800">
              <a:solidFill>
                <a:schemeClr val="bg1"/>
              </a:solidFill>
            </a:endParaRPr>
          </a:p>
          <a:p>
            <a:endParaRPr lang="sv-SE" sz="800">
              <a:solidFill>
                <a:schemeClr val="bg1"/>
              </a:solidFill>
            </a:endParaRPr>
          </a:p>
        </p:txBody>
      </p:sp>
      <p:grpSp>
        <p:nvGrpSpPr>
          <p:cNvPr id="5" name="sidoruta">
            <a:extLst>
              <a:ext uri="{FF2B5EF4-FFF2-40B4-BE49-F238E27FC236}">
                <a16:creationId xmlns:a16="http://schemas.microsoft.com/office/drawing/2014/main" id="{B20B82F6-3A1B-334A-A10D-7096453AB36F}"/>
              </a:ext>
            </a:extLst>
          </p:cNvPr>
          <p:cNvGrpSpPr/>
          <p:nvPr/>
        </p:nvGrpSpPr>
        <p:grpSpPr>
          <a:xfrm>
            <a:off x="-9381" y="0"/>
            <a:ext cx="2787600" cy="6858000"/>
            <a:chOff x="-9381" y="0"/>
            <a:chExt cx="2787600" cy="6858000"/>
          </a:xfrm>
        </p:grpSpPr>
        <p:grpSp>
          <p:nvGrpSpPr>
            <p:cNvPr id="20" name="Sidoruta">
              <a:extLst>
                <a:ext uri="{FF2B5EF4-FFF2-40B4-BE49-F238E27FC236}">
                  <a16:creationId xmlns:a16="http://schemas.microsoft.com/office/drawing/2014/main" id="{F63520C3-3ED1-094E-B6E0-1AE1B7184B81}"/>
                </a:ext>
              </a:extLst>
            </p:cNvPr>
            <p:cNvGrpSpPr/>
            <p:nvPr/>
          </p:nvGrpSpPr>
          <p:grpSpPr>
            <a:xfrm>
              <a:off x="-9381" y="0"/>
              <a:ext cx="2787600" cy="6858000"/>
              <a:chOff x="-1143267" y="0"/>
              <a:chExt cx="2787600" cy="6858000"/>
            </a:xfrm>
          </p:grpSpPr>
          <p:grpSp>
            <p:nvGrpSpPr>
              <p:cNvPr id="21" name="Grupp 20">
                <a:extLst>
                  <a:ext uri="{FF2B5EF4-FFF2-40B4-BE49-F238E27FC236}">
                    <a16:creationId xmlns:a16="http://schemas.microsoft.com/office/drawing/2014/main" id="{5FB825CB-92B1-374B-9D95-8D7423572DCE}"/>
                  </a:ext>
                </a:extLst>
              </p:cNvPr>
              <p:cNvGrpSpPr/>
              <p:nvPr/>
            </p:nvGrpSpPr>
            <p:grpSpPr>
              <a:xfrm>
                <a:off x="-1143267" y="0"/>
                <a:ext cx="2787600" cy="6858000"/>
                <a:chOff x="-1137570" y="0"/>
                <a:chExt cx="2787600" cy="6858000"/>
              </a:xfrm>
            </p:grpSpPr>
            <p:sp>
              <p:nvSpPr>
                <p:cNvPr id="23" name="Rektangel 22">
                  <a:extLst>
                    <a:ext uri="{FF2B5EF4-FFF2-40B4-BE49-F238E27FC236}">
                      <a16:creationId xmlns:a16="http://schemas.microsoft.com/office/drawing/2014/main" id="{C9090235-075B-A94F-A1B5-417FCC3D1C03}"/>
                    </a:ext>
                  </a:extLst>
                </p:cNvPr>
                <p:cNvSpPr/>
                <p:nvPr/>
              </p:nvSpPr>
              <p:spPr bwMode="auto">
                <a:xfrm>
                  <a:off x="-1137570" y="0"/>
                  <a:ext cx="25811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Rektangel 25">
                  <a:extLst>
                    <a:ext uri="{FF2B5EF4-FFF2-40B4-BE49-F238E27FC236}">
                      <a16:creationId xmlns:a16="http://schemas.microsoft.com/office/drawing/2014/main" id="{D80DF4CE-ED10-0B42-A343-D2147A7F4523}"/>
                    </a:ext>
                  </a:extLst>
                </p:cNvPr>
                <p:cNvSpPr/>
                <p:nvPr/>
              </p:nvSpPr>
              <p:spPr bwMode="auto">
                <a:xfrm>
                  <a:off x="1412430" y="0"/>
                  <a:ext cx="23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grpSp>
          <p:sp>
            <p:nvSpPr>
              <p:cNvPr id="22" name="textruta 143">
                <a:extLst>
                  <a:ext uri="{FF2B5EF4-FFF2-40B4-BE49-F238E27FC236}">
                    <a16:creationId xmlns:a16="http://schemas.microsoft.com/office/drawing/2014/main" id="{1BE1897C-0427-F742-BC10-9A035E83537A}"/>
                  </a:ext>
                </a:extLst>
              </p:cNvPr>
              <p:cNvSpPr txBox="1">
                <a:spLocks noChangeArrowheads="1"/>
              </p:cNvSpPr>
              <p:nvPr/>
            </p:nvSpPr>
            <p:spPr bwMode="auto">
              <a:xfrm>
                <a:off x="-914268" y="520187"/>
                <a:ext cx="2141631" cy="57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r>
                  <a:rPr lang="sv-SE" sz="1000"/>
                  <a:t>Samhällsplaneraren har en viktigt roll i att ta initiativ till och lokalisera verksamheter till platser där de är bäst lämpade. Detta sker bland annat genom fysisk planering, byggande av infrastruktur, tillståndsgivning och beslut om utformning och dimensionering. De många olika aktörerna som deltar i samhällsplaneringen har olika roller och funktion, bland annat utifrån vilken typ av planering det handlar om. Aktörernas olika uppgifter, kunskaper, befogenheter, resurser och möjligheter att påverka gör det nödvändigt att samverka i samhällsplaneringen.</a:t>
                </a:r>
              </a:p>
              <a:p>
                <a:r>
                  <a:rPr lang="sv-SE" sz="1000"/>
                  <a:t>Kommuner har i uppdrag att analysera vilka extraordinära händelser som kan inträffa i fredstid samt identifiera samhällsviktiga verksamheter och beroenden inom kommunen. Dessutom ska kommunen analysera risker och sårbarheter samt identifiera vilka åtgärder som behövs för att reducera riskerna och sårbarheterna. Detta arbete genomförs i regel av kommunens beredskapssamordnare eller motsvarande. Då detta är viktiga ingångsvärden i samhällsplaneringen och den fysiska planeringen är det viktigt att samhällsplaneraren bjuder in beredskapssamordnaren till planerings- och uppstartsmöten för olika planer.</a:t>
                </a:r>
              </a:p>
            </p:txBody>
          </p:sp>
        </p:grpSp>
        <p:sp>
          <p:nvSpPr>
            <p:cNvPr id="27" name="Triangel 26">
              <a:extLst>
                <a:ext uri="{FF2B5EF4-FFF2-40B4-BE49-F238E27FC236}">
                  <a16:creationId xmlns:a16="http://schemas.microsoft.com/office/drawing/2014/main" id="{99210644-C00A-F845-86A2-090A108D5AFE}"/>
                </a:ext>
              </a:extLst>
            </p:cNvPr>
            <p:cNvSpPr/>
            <p:nvPr/>
          </p:nvSpPr>
          <p:spPr>
            <a:xfrm rot="16200000">
              <a:off x="2552337" y="3305547"/>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1871737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5335"/>
                                        </p:tgtEl>
                                        <p:attrNameLst>
                                          <p:attrName>style.visibility</p:attrName>
                                        </p:attrNameLst>
                                      </p:cBhvr>
                                      <p:to>
                                        <p:strVal val="visible"/>
                                      </p:to>
                                    </p:set>
                                    <p:animEffect transition="in" filter="fade">
                                      <p:cBhvr>
                                        <p:cTn id="25" dur="500"/>
                                        <p:tgtEl>
                                          <p:spTgt spid="55335"/>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5533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5335"/>
                                        </p:tgtEl>
                                      </p:cBhvr>
                                    </p:animEffect>
                                    <p:set>
                                      <p:cBhvr>
                                        <p:cTn id="31" dur="1" fill="hold">
                                          <p:stCondLst>
                                            <p:cond delay="499"/>
                                          </p:stCondLst>
                                        </p:cTn>
                                        <p:tgtEl>
                                          <p:spTgt spid="55335"/>
                                        </p:tgtEl>
                                        <p:attrNameLst>
                                          <p:attrName>style.visibility</p:attrName>
                                        </p:attrNameLst>
                                      </p:cBhvr>
                                      <p:to>
                                        <p:strVal val="hidden"/>
                                      </p:to>
                                    </p:set>
                                  </p:childTnLst>
                                </p:cTn>
                              </p:par>
                            </p:childTnLst>
                          </p:cTn>
                        </p:par>
                      </p:childTnLst>
                    </p:cTn>
                  </p:par>
                </p:childTnLst>
              </p:cTn>
              <p:nextCondLst>
                <p:cond evt="onClick" delay="0">
                  <p:tgtEl>
                    <p:spTgt spid="55335"/>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332"/>
                                        </p:tgtEl>
                                        <p:attrNameLst>
                                          <p:attrName>style.visibility</p:attrName>
                                        </p:attrNameLst>
                                      </p:cBhvr>
                                      <p:to>
                                        <p:strVal val="visible"/>
                                      </p:to>
                                    </p:set>
                                    <p:animEffect transition="in" filter="fade">
                                      <p:cBhvr>
                                        <p:cTn id="37" dur="500"/>
                                        <p:tgtEl>
                                          <p:spTgt spid="55332"/>
                                        </p:tgtEl>
                                      </p:cBhvr>
                                    </p:animEffec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5533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55332"/>
                                        </p:tgtEl>
                                      </p:cBhvr>
                                    </p:animEffect>
                                    <p:set>
                                      <p:cBhvr>
                                        <p:cTn id="43" dur="1" fill="hold">
                                          <p:stCondLst>
                                            <p:cond delay="499"/>
                                          </p:stCondLst>
                                        </p:cTn>
                                        <p:tgtEl>
                                          <p:spTgt spid="55332"/>
                                        </p:tgtEl>
                                        <p:attrNameLst>
                                          <p:attrName>style.visibility</p:attrName>
                                        </p:attrNameLst>
                                      </p:cBhvr>
                                      <p:to>
                                        <p:strVal val="hidden"/>
                                      </p:to>
                                    </p:set>
                                  </p:childTnLst>
                                </p:cTn>
                              </p:par>
                            </p:childTnLst>
                          </p:cTn>
                        </p:par>
                      </p:childTnLst>
                    </p:cTn>
                  </p:par>
                </p:childTnLst>
              </p:cTn>
              <p:nextCondLst>
                <p:cond evt="onClick" delay="0">
                  <p:tgtEl>
                    <p:spTgt spid="55332"/>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2" presetClass="exit" presetSubtype="8" fill="hold" nodeType="clickEffect">
                                  <p:stCondLst>
                                    <p:cond delay="0"/>
                                  </p:stCondLst>
                                  <p:childTnLst>
                                    <p:anim calcmode="lin" valueType="num">
                                      <p:cBhvr additive="base">
                                        <p:cTn id="55" dur="500"/>
                                        <p:tgtEl>
                                          <p:spTgt spid="5"/>
                                        </p:tgtEl>
                                        <p:attrNameLst>
                                          <p:attrName>ppt_x</p:attrName>
                                        </p:attrNameLst>
                                      </p:cBhvr>
                                      <p:tavLst>
                                        <p:tav tm="0">
                                          <p:val>
                                            <p:strVal val="ppt_x"/>
                                          </p:val>
                                        </p:tav>
                                        <p:tav tm="100000">
                                          <p:val>
                                            <p:strVal val="0-ppt_w/2"/>
                                          </p:val>
                                        </p:tav>
                                      </p:tavLst>
                                    </p:anim>
                                    <p:anim calcmode="lin" valueType="num">
                                      <p:cBhvr additive="base">
                                        <p:cTn id="56" dur="500"/>
                                        <p:tgtEl>
                                          <p:spTgt spid="5"/>
                                        </p:tgtEl>
                                        <p:attrNameLst>
                                          <p:attrName>ppt_y</p:attrName>
                                        </p:attrNameLst>
                                      </p:cBhvr>
                                      <p:tavLst>
                                        <p:tav tm="0">
                                          <p:val>
                                            <p:strVal val="ppt_y"/>
                                          </p:val>
                                        </p:tav>
                                        <p:tav tm="100000">
                                          <p:val>
                                            <p:strVal val="ppt_y"/>
                                          </p:val>
                                        </p:tav>
                                      </p:tavLst>
                                    </p:anim>
                                    <p:set>
                                      <p:cBhvr>
                                        <p:cTn id="5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25" grpId="0" animBg="1"/>
      <p:bldP spid="55335" grpId="0" animBg="1"/>
      <p:bldP spid="55335" grpId="1" animBg="1"/>
      <p:bldP spid="55332" grpId="0" animBg="1"/>
      <p:bldP spid="553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sidobar">
            <a:extLst>
              <a:ext uri="{FF2B5EF4-FFF2-40B4-BE49-F238E27FC236}">
                <a16:creationId xmlns:a16="http://schemas.microsoft.com/office/drawing/2014/main" id="{FBE95A0E-AA0A-6748-834B-B8C9CDE119B2}"/>
              </a:ext>
            </a:extLst>
          </p:cNvPr>
          <p:cNvGrpSpPr/>
          <p:nvPr/>
        </p:nvGrpSpPr>
        <p:grpSpPr>
          <a:xfrm>
            <a:off x="-9381" y="0"/>
            <a:ext cx="236394" cy="6858000"/>
            <a:chOff x="-9381" y="0"/>
            <a:chExt cx="236394" cy="6858000"/>
          </a:xfrm>
        </p:grpSpPr>
        <p:sp>
          <p:nvSpPr>
            <p:cNvPr id="36" name="Rektangel 35">
              <a:extLst>
                <a:ext uri="{FF2B5EF4-FFF2-40B4-BE49-F238E27FC236}">
                  <a16:creationId xmlns:a16="http://schemas.microsoft.com/office/drawing/2014/main" id="{CFFF195C-8BE3-F14D-BA9A-AEEACEBE546F}"/>
                </a:ext>
              </a:extLst>
            </p:cNvPr>
            <p:cNvSpPr/>
            <p:nvPr/>
          </p:nvSpPr>
          <p:spPr bwMode="auto">
            <a:xfrm>
              <a:off x="-9381" y="0"/>
              <a:ext cx="2363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sp>
          <p:nvSpPr>
            <p:cNvPr id="39" name="Triangel 38">
              <a:extLst>
                <a:ext uri="{FF2B5EF4-FFF2-40B4-BE49-F238E27FC236}">
                  <a16:creationId xmlns:a16="http://schemas.microsoft.com/office/drawing/2014/main" id="{190C87EB-55FA-144F-81D3-1A06AFFB2532}"/>
                </a:ext>
              </a:extLst>
            </p:cNvPr>
            <p:cNvSpPr/>
            <p:nvPr/>
          </p:nvSpPr>
          <p:spPr>
            <a:xfrm rot="5400000">
              <a:off x="8655" y="3306630"/>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1" name="Platshållare för innehåll 2">
            <a:extLst>
              <a:ext uri="{FF2B5EF4-FFF2-40B4-BE49-F238E27FC236}">
                <a16:creationId xmlns:a16="http://schemas.microsoft.com/office/drawing/2014/main" id="{BFD87351-971E-C842-8B76-E2757C512896}"/>
              </a:ext>
            </a:extLst>
          </p:cNvPr>
          <p:cNvSpPr txBox="1">
            <a:spLocks/>
          </p:cNvSpPr>
          <p:nvPr/>
        </p:nvSpPr>
        <p:spPr>
          <a:xfrm>
            <a:off x="6081969" y="711930"/>
            <a:ext cx="4827037" cy="1356571"/>
          </a:xfrm>
          <a:prstGeom prst="rect">
            <a:avLst/>
          </a:prstGeom>
          <a:solidFill>
            <a:srgbClr val="CC0000"/>
          </a:solidFill>
        </p:spPr>
        <p:txBody>
          <a:bodyPr vert="horz" lIns="91440" tIns="288000" rIns="91440" bIns="45720" rtlCol="0" anchor="t" anchorCtr="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2000" b="1">
                <a:solidFill>
                  <a:schemeClr val="bg1"/>
                </a:solidFill>
                <a:latin typeface="+mj-lt"/>
              </a:rPr>
              <a:t>Skydd av civilbefolkningen</a:t>
            </a:r>
          </a:p>
        </p:txBody>
      </p:sp>
      <p:sp>
        <p:nvSpPr>
          <p:cNvPr id="2" name="Rubrik 1">
            <a:extLst>
              <a:ext uri="{FF2B5EF4-FFF2-40B4-BE49-F238E27FC236}">
                <a16:creationId xmlns:a16="http://schemas.microsoft.com/office/drawing/2014/main" id="{8B4E93CA-5C89-43D1-BB65-9E71F97411A4}"/>
              </a:ext>
            </a:extLst>
          </p:cNvPr>
          <p:cNvSpPr>
            <a:spLocks noGrp="1"/>
          </p:cNvSpPr>
          <p:nvPr>
            <p:ph type="title"/>
          </p:nvPr>
        </p:nvSpPr>
        <p:spPr>
          <a:xfrm>
            <a:off x="988036" y="161789"/>
            <a:ext cx="10517206" cy="516224"/>
          </a:xfrm>
        </p:spPr>
        <p:txBody>
          <a:bodyPr/>
          <a:lstStyle/>
          <a:p>
            <a:r>
              <a:rPr lang="sv-SE" sz="2800"/>
              <a:t>Åtta viktiga områden för totalförsvarsplaneringen</a:t>
            </a:r>
          </a:p>
        </p:txBody>
      </p:sp>
      <p:sp>
        <p:nvSpPr>
          <p:cNvPr id="11" name="Platshållare för innehåll 2">
            <a:extLst>
              <a:ext uri="{FF2B5EF4-FFF2-40B4-BE49-F238E27FC236}">
                <a16:creationId xmlns:a16="http://schemas.microsoft.com/office/drawing/2014/main" id="{EEBBA66C-D0AF-4880-B3A2-3627B8E47040}"/>
              </a:ext>
            </a:extLst>
          </p:cNvPr>
          <p:cNvSpPr txBox="1">
            <a:spLocks/>
          </p:cNvSpPr>
          <p:nvPr/>
        </p:nvSpPr>
        <p:spPr>
          <a:xfrm>
            <a:off x="998924" y="721395"/>
            <a:ext cx="4827037" cy="1356571"/>
          </a:xfrm>
          <a:prstGeom prst="rect">
            <a:avLst/>
          </a:prstGeom>
          <a:solidFill>
            <a:schemeClr val="bg1"/>
          </a:solidFill>
        </p:spPr>
        <p:txBody>
          <a:bodyPr vert="horz" lIns="91440" tIns="396000" rIns="91440" bIns="45720" rtlCol="0" anchor="t" anchorCtr="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176"/>
              </a:spcBef>
              <a:buNone/>
            </a:pPr>
            <a:r>
              <a:rPr lang="sv-SE" sz="2000" b="1">
                <a:latin typeface="+mj-lt"/>
              </a:rPr>
              <a:t>Ordning och säkerhet</a:t>
            </a:r>
            <a:endParaRPr lang="sv-SE" sz="2800" b="1"/>
          </a:p>
        </p:txBody>
      </p:sp>
      <p:sp>
        <p:nvSpPr>
          <p:cNvPr id="19" name="Platshållare för innehåll 2">
            <a:extLst>
              <a:ext uri="{FF2B5EF4-FFF2-40B4-BE49-F238E27FC236}">
                <a16:creationId xmlns:a16="http://schemas.microsoft.com/office/drawing/2014/main" id="{0E01CA00-290F-4F29-B680-F362CDF2C2CF}"/>
              </a:ext>
            </a:extLst>
          </p:cNvPr>
          <p:cNvSpPr txBox="1">
            <a:spLocks/>
          </p:cNvSpPr>
          <p:nvPr/>
        </p:nvSpPr>
        <p:spPr>
          <a:xfrm>
            <a:off x="468572" y="3202512"/>
            <a:ext cx="3489547" cy="1089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sz="2800" i="1"/>
          </a:p>
        </p:txBody>
      </p:sp>
      <p:sp>
        <p:nvSpPr>
          <p:cNvPr id="12" name="Platshållare för innehåll 2">
            <a:extLst>
              <a:ext uri="{FF2B5EF4-FFF2-40B4-BE49-F238E27FC236}">
                <a16:creationId xmlns:a16="http://schemas.microsoft.com/office/drawing/2014/main" id="{5C938BF4-262D-5C42-9704-EF7FCF75D2B0}"/>
              </a:ext>
            </a:extLst>
          </p:cNvPr>
          <p:cNvSpPr txBox="1">
            <a:spLocks/>
          </p:cNvSpPr>
          <p:nvPr/>
        </p:nvSpPr>
        <p:spPr>
          <a:xfrm>
            <a:off x="998924" y="2166662"/>
            <a:ext cx="4827037" cy="1356571"/>
          </a:xfrm>
          <a:prstGeom prst="rect">
            <a:avLst/>
          </a:prstGeom>
          <a:solidFill>
            <a:srgbClr val="6F6E67"/>
          </a:solidFill>
        </p:spPr>
        <p:txBody>
          <a:bodyPr vert="horz" lIns="91440" tIns="360000" rIns="91440" bIns="45720" rtlCol="0" anchor="t" anchorCtr="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2000" b="1">
                <a:solidFill>
                  <a:schemeClr val="bg1"/>
                </a:solidFill>
                <a:latin typeface="+mj-lt"/>
              </a:rPr>
              <a:t>Hälso- och sjukvård</a:t>
            </a:r>
            <a:endParaRPr lang="sv-SE" sz="2800" b="1"/>
          </a:p>
        </p:txBody>
      </p:sp>
      <p:sp>
        <p:nvSpPr>
          <p:cNvPr id="14" name="Platshållare för innehåll 2">
            <a:extLst>
              <a:ext uri="{FF2B5EF4-FFF2-40B4-BE49-F238E27FC236}">
                <a16:creationId xmlns:a16="http://schemas.microsoft.com/office/drawing/2014/main" id="{B3A1045F-B3E5-1D44-B415-8192EA31D9B2}"/>
              </a:ext>
            </a:extLst>
          </p:cNvPr>
          <p:cNvSpPr txBox="1">
            <a:spLocks/>
          </p:cNvSpPr>
          <p:nvPr/>
        </p:nvSpPr>
        <p:spPr>
          <a:xfrm>
            <a:off x="6081968" y="2166662"/>
            <a:ext cx="4827037" cy="1356571"/>
          </a:xfrm>
          <a:prstGeom prst="rect">
            <a:avLst/>
          </a:prstGeom>
          <a:solidFill>
            <a:srgbClr val="E06666"/>
          </a:solidFill>
        </p:spPr>
        <p:txBody>
          <a:bodyPr vert="horz" lIns="91440" tIns="324000" rIns="91440" bIns="45720" rtlCol="0" anchor="t" anchorCtr="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2000" b="1">
                <a:latin typeface="+mj-lt"/>
              </a:rPr>
              <a:t>Livsmedel och dricksvatten</a:t>
            </a:r>
            <a:endParaRPr lang="sv-SE" sz="2800" b="1"/>
          </a:p>
        </p:txBody>
      </p:sp>
      <p:sp>
        <p:nvSpPr>
          <p:cNvPr id="15" name="Platshållare för innehåll 2">
            <a:extLst>
              <a:ext uri="{FF2B5EF4-FFF2-40B4-BE49-F238E27FC236}">
                <a16:creationId xmlns:a16="http://schemas.microsoft.com/office/drawing/2014/main" id="{78D4D956-70B2-5847-B069-EA46F7C7BE18}"/>
              </a:ext>
            </a:extLst>
          </p:cNvPr>
          <p:cNvSpPr txBox="1">
            <a:spLocks/>
          </p:cNvSpPr>
          <p:nvPr/>
        </p:nvSpPr>
        <p:spPr>
          <a:xfrm>
            <a:off x="998924" y="3623414"/>
            <a:ext cx="4827037" cy="1356571"/>
          </a:xfrm>
          <a:prstGeom prst="rect">
            <a:avLst/>
          </a:prstGeom>
          <a:solidFill>
            <a:srgbClr val="E06666"/>
          </a:solidFill>
        </p:spPr>
        <p:txBody>
          <a:bodyPr vert="horz" lIns="91440" tIns="360000" rIns="91440" bIns="45720" rtlCol="0" anchor="t" anchorCtr="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2000" b="1">
                <a:latin typeface="+mj-lt"/>
              </a:rPr>
              <a:t>Finansiell beredskap</a:t>
            </a:r>
            <a:endParaRPr lang="sv-SE" sz="2800" b="1"/>
          </a:p>
        </p:txBody>
      </p:sp>
      <p:sp>
        <p:nvSpPr>
          <p:cNvPr id="16" name="Platshållare för innehåll 2">
            <a:extLst>
              <a:ext uri="{FF2B5EF4-FFF2-40B4-BE49-F238E27FC236}">
                <a16:creationId xmlns:a16="http://schemas.microsoft.com/office/drawing/2014/main" id="{B361E304-9783-2C4C-90EE-DE85B091F47E}"/>
              </a:ext>
            </a:extLst>
          </p:cNvPr>
          <p:cNvSpPr txBox="1">
            <a:spLocks/>
          </p:cNvSpPr>
          <p:nvPr/>
        </p:nvSpPr>
        <p:spPr>
          <a:xfrm>
            <a:off x="6081967" y="3621394"/>
            <a:ext cx="4827037" cy="1356571"/>
          </a:xfrm>
          <a:prstGeom prst="rect">
            <a:avLst/>
          </a:prstGeom>
          <a:solidFill>
            <a:srgbClr val="6F6E67"/>
          </a:solidFill>
        </p:spPr>
        <p:txBody>
          <a:bodyPr vert="horz" lIns="91440" tIns="288000" rIns="91440" bIns="45720" rtlCol="0" anchor="t" anchorCtr="0">
            <a:no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None/>
            </a:pPr>
            <a:r>
              <a:rPr lang="sv-SE" sz="2000" b="1">
                <a:solidFill>
                  <a:prstClr val="white"/>
                </a:solidFill>
                <a:latin typeface="+mj-lt"/>
              </a:rPr>
              <a:t>Transporter</a:t>
            </a:r>
            <a:endParaRPr lang="sv-SE" sz="2000" b="1">
              <a:solidFill>
                <a:prstClr val="black"/>
              </a:solidFill>
              <a:latin typeface="+mj-lt"/>
            </a:endParaRPr>
          </a:p>
          <a:p>
            <a:pPr marL="0" indent="0">
              <a:buNone/>
            </a:pPr>
            <a:endParaRPr lang="sv-SE" sz="3200" b="1"/>
          </a:p>
          <a:p>
            <a:pPr marL="0" indent="0">
              <a:buNone/>
            </a:pPr>
            <a:endParaRPr lang="sv-SE" sz="3200" b="1"/>
          </a:p>
        </p:txBody>
      </p:sp>
      <p:sp>
        <p:nvSpPr>
          <p:cNvPr id="10" name="Platshållare för innehåll 2">
            <a:extLst>
              <a:ext uri="{FF2B5EF4-FFF2-40B4-BE49-F238E27FC236}">
                <a16:creationId xmlns:a16="http://schemas.microsoft.com/office/drawing/2014/main" id="{BFD87351-971E-C842-8B76-E2757C512896}"/>
              </a:ext>
            </a:extLst>
          </p:cNvPr>
          <p:cNvSpPr txBox="1">
            <a:spLocks/>
          </p:cNvSpPr>
          <p:nvPr/>
        </p:nvSpPr>
        <p:spPr>
          <a:xfrm>
            <a:off x="6540679" y="1365351"/>
            <a:ext cx="3909604" cy="565240"/>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a:solidFill>
                  <a:schemeClr val="bg1"/>
                </a:solidFill>
                <a:latin typeface="+mj-lt"/>
              </a:rPr>
              <a:t>t.ex. skyddsrum, utrymning och inkvartering samt varningssystem</a:t>
            </a:r>
          </a:p>
        </p:txBody>
      </p:sp>
      <p:sp>
        <p:nvSpPr>
          <p:cNvPr id="13" name="Platshållare för innehåll 2">
            <a:extLst>
              <a:ext uri="{FF2B5EF4-FFF2-40B4-BE49-F238E27FC236}">
                <a16:creationId xmlns:a16="http://schemas.microsoft.com/office/drawing/2014/main" id="{78D4D956-70B2-5847-B069-EA46F7C7BE18}"/>
              </a:ext>
            </a:extLst>
          </p:cNvPr>
          <p:cNvSpPr txBox="1">
            <a:spLocks/>
          </p:cNvSpPr>
          <p:nvPr/>
        </p:nvSpPr>
        <p:spPr>
          <a:xfrm>
            <a:off x="998924" y="5078146"/>
            <a:ext cx="4827037" cy="1356571"/>
          </a:xfrm>
          <a:prstGeom prst="rect">
            <a:avLst/>
          </a:prstGeom>
          <a:solidFill>
            <a:schemeClr val="bg1"/>
          </a:solidFill>
        </p:spPr>
        <p:txBody>
          <a:bodyPr vert="horz" lIns="91440" tIns="288000" rIns="91440" bIns="45720" rtlCol="0" anchor="t" anchorCtr="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2000" b="1">
                <a:latin typeface="+mj-lt"/>
              </a:rPr>
              <a:t>Energiförsörjning</a:t>
            </a:r>
            <a:endParaRPr lang="sv-SE" sz="2800" b="1"/>
          </a:p>
        </p:txBody>
      </p:sp>
      <p:sp>
        <p:nvSpPr>
          <p:cNvPr id="17" name="Platshållare för innehåll 2">
            <a:extLst>
              <a:ext uri="{FF2B5EF4-FFF2-40B4-BE49-F238E27FC236}">
                <a16:creationId xmlns:a16="http://schemas.microsoft.com/office/drawing/2014/main" id="{B361E304-9783-2C4C-90EE-DE85B091F47E}"/>
              </a:ext>
            </a:extLst>
          </p:cNvPr>
          <p:cNvSpPr txBox="1">
            <a:spLocks/>
          </p:cNvSpPr>
          <p:nvPr/>
        </p:nvSpPr>
        <p:spPr>
          <a:xfrm>
            <a:off x="6081968" y="5076126"/>
            <a:ext cx="4827034" cy="1356571"/>
          </a:xfrm>
          <a:prstGeom prst="rect">
            <a:avLst/>
          </a:prstGeom>
          <a:solidFill>
            <a:srgbClr val="CC0000"/>
          </a:solidFill>
        </p:spPr>
        <p:txBody>
          <a:bodyPr vert="horz" lIns="576000" tIns="144000" rIns="576000" bIns="45720" rtlCol="0" anchor="t" anchorCtr="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None/>
            </a:pPr>
            <a:r>
              <a:rPr lang="sv-SE" sz="2000" b="1">
                <a:solidFill>
                  <a:prstClr val="white"/>
                </a:solidFill>
                <a:latin typeface="Century Gothic"/>
              </a:rPr>
              <a:t>Elektroniska kommunikationer och post</a:t>
            </a:r>
            <a:endParaRPr lang="sv-SE" sz="2800" b="1">
              <a:solidFill>
                <a:prstClr val="black"/>
              </a:solidFill>
            </a:endParaRPr>
          </a:p>
        </p:txBody>
      </p:sp>
      <p:sp>
        <p:nvSpPr>
          <p:cNvPr id="23" name="Platshållare för innehåll 2">
            <a:extLst>
              <a:ext uri="{FF2B5EF4-FFF2-40B4-BE49-F238E27FC236}">
                <a16:creationId xmlns:a16="http://schemas.microsoft.com/office/drawing/2014/main" id="{5C938BF4-262D-5C42-9704-EF7FCF75D2B0}"/>
              </a:ext>
            </a:extLst>
          </p:cNvPr>
          <p:cNvSpPr txBox="1">
            <a:spLocks/>
          </p:cNvSpPr>
          <p:nvPr/>
        </p:nvSpPr>
        <p:spPr>
          <a:xfrm>
            <a:off x="1626739" y="2793838"/>
            <a:ext cx="3571404" cy="554006"/>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a:solidFill>
                  <a:schemeClr val="bg1"/>
                </a:solidFill>
                <a:latin typeface="+mj-lt"/>
              </a:rPr>
              <a:t>t.ex. beredskapssjukhus, lagerhållning av läkemedel och sjukvårdsmaterial</a:t>
            </a:r>
          </a:p>
        </p:txBody>
      </p:sp>
      <p:sp>
        <p:nvSpPr>
          <p:cNvPr id="24" name="Platshållare för innehåll 2">
            <a:extLst>
              <a:ext uri="{FF2B5EF4-FFF2-40B4-BE49-F238E27FC236}">
                <a16:creationId xmlns:a16="http://schemas.microsoft.com/office/drawing/2014/main" id="{B3A1045F-B3E5-1D44-B415-8192EA31D9B2}"/>
              </a:ext>
            </a:extLst>
          </p:cNvPr>
          <p:cNvSpPr txBox="1">
            <a:spLocks/>
          </p:cNvSpPr>
          <p:nvPr/>
        </p:nvSpPr>
        <p:spPr>
          <a:xfrm>
            <a:off x="6333848" y="2889476"/>
            <a:ext cx="4323266" cy="452261"/>
          </a:xfrm>
          <a:prstGeom prst="rect">
            <a:avLst/>
          </a:prstGeom>
          <a:noFill/>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a:latin typeface="+mj-lt"/>
              </a:rPr>
              <a:t>t.ex. lagerhållning och transportkedjor, reservvattentäkter</a:t>
            </a:r>
          </a:p>
        </p:txBody>
      </p:sp>
      <p:sp>
        <p:nvSpPr>
          <p:cNvPr id="20" name="Platshållare för innehåll 2">
            <a:extLst>
              <a:ext uri="{FF2B5EF4-FFF2-40B4-BE49-F238E27FC236}">
                <a16:creationId xmlns:a16="http://schemas.microsoft.com/office/drawing/2014/main" id="{78D4D956-70B2-5847-B069-EA46F7C7BE18}"/>
              </a:ext>
            </a:extLst>
          </p:cNvPr>
          <p:cNvSpPr txBox="1">
            <a:spLocks/>
          </p:cNvSpPr>
          <p:nvPr/>
        </p:nvSpPr>
        <p:spPr>
          <a:xfrm>
            <a:off x="998922" y="4338994"/>
            <a:ext cx="4827037" cy="299819"/>
          </a:xfrm>
          <a:prstGeom prst="rect">
            <a:avLst/>
          </a:prstGeom>
          <a:no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a:latin typeface="+mj-lt"/>
              </a:rPr>
              <a:t>t.ex. alternativa betalningssystem</a:t>
            </a:r>
          </a:p>
        </p:txBody>
      </p:sp>
      <p:sp>
        <p:nvSpPr>
          <p:cNvPr id="22" name="Platshållare för innehåll 2">
            <a:extLst>
              <a:ext uri="{FF2B5EF4-FFF2-40B4-BE49-F238E27FC236}">
                <a16:creationId xmlns:a16="http://schemas.microsoft.com/office/drawing/2014/main" id="{B361E304-9783-2C4C-90EE-DE85B091F47E}"/>
              </a:ext>
            </a:extLst>
          </p:cNvPr>
          <p:cNvSpPr txBox="1">
            <a:spLocks/>
          </p:cNvSpPr>
          <p:nvPr/>
        </p:nvSpPr>
        <p:spPr>
          <a:xfrm>
            <a:off x="6717644" y="4338994"/>
            <a:ext cx="3555674" cy="561909"/>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None/>
            </a:pPr>
            <a:endParaRPr lang="sv-SE" sz="2400">
              <a:solidFill>
                <a:prstClr val="white"/>
              </a:solidFill>
              <a:latin typeface="Century Gothic"/>
            </a:endParaRPr>
          </a:p>
          <a:p>
            <a:pPr marL="0" lvl="0" indent="0" algn="ctr">
              <a:buNone/>
            </a:pPr>
            <a:r>
              <a:rPr lang="sv-SE" sz="1500">
                <a:solidFill>
                  <a:schemeClr val="bg1"/>
                </a:solidFill>
                <a:latin typeface="+mj-lt"/>
              </a:rPr>
              <a:t>t.ex. allmänna vägar och järnvägar, flygplatser och hamnar</a:t>
            </a:r>
          </a:p>
          <a:p>
            <a:pPr marL="0" indent="0">
              <a:buNone/>
            </a:pPr>
            <a:endParaRPr lang="sv-SE" sz="3200" b="1"/>
          </a:p>
        </p:txBody>
      </p:sp>
      <p:sp>
        <p:nvSpPr>
          <p:cNvPr id="25" name="Platshållare för innehåll 2">
            <a:extLst>
              <a:ext uri="{FF2B5EF4-FFF2-40B4-BE49-F238E27FC236}">
                <a16:creationId xmlns:a16="http://schemas.microsoft.com/office/drawing/2014/main" id="{78D4D956-70B2-5847-B069-EA46F7C7BE18}"/>
              </a:ext>
            </a:extLst>
          </p:cNvPr>
          <p:cNvSpPr txBox="1">
            <a:spLocks/>
          </p:cNvSpPr>
          <p:nvPr/>
        </p:nvSpPr>
        <p:spPr>
          <a:xfrm>
            <a:off x="1501766" y="5754411"/>
            <a:ext cx="3821348" cy="410472"/>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a:latin typeface="+mj-lt"/>
              </a:rPr>
              <a:t>t.ex. försörjning av el, drivmedel fjärrvärme och fjärrkyla</a:t>
            </a:r>
          </a:p>
        </p:txBody>
      </p:sp>
      <p:sp>
        <p:nvSpPr>
          <p:cNvPr id="26" name="Platshållare för innehåll 2">
            <a:extLst>
              <a:ext uri="{FF2B5EF4-FFF2-40B4-BE49-F238E27FC236}">
                <a16:creationId xmlns:a16="http://schemas.microsoft.com/office/drawing/2014/main" id="{B361E304-9783-2C4C-90EE-DE85B091F47E}"/>
              </a:ext>
            </a:extLst>
          </p:cNvPr>
          <p:cNvSpPr txBox="1">
            <a:spLocks/>
          </p:cNvSpPr>
          <p:nvPr/>
        </p:nvSpPr>
        <p:spPr>
          <a:xfrm>
            <a:off x="6081963" y="5861499"/>
            <a:ext cx="4827037" cy="473050"/>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None/>
            </a:pPr>
            <a:r>
              <a:rPr lang="sv-SE" sz="1400">
                <a:solidFill>
                  <a:schemeClr val="bg1"/>
                </a:solidFill>
                <a:latin typeface="+mj-lt"/>
              </a:rPr>
              <a:t>t.ex. logistikflöden, serverhallar</a:t>
            </a:r>
          </a:p>
        </p:txBody>
      </p:sp>
      <p:sp>
        <p:nvSpPr>
          <p:cNvPr id="32" name="Platshållare för innehåll 2">
            <a:extLst>
              <a:ext uri="{FF2B5EF4-FFF2-40B4-BE49-F238E27FC236}">
                <a16:creationId xmlns:a16="http://schemas.microsoft.com/office/drawing/2014/main" id="{9FE6E8C7-A9C0-A942-9009-2304B7314BA3}"/>
              </a:ext>
            </a:extLst>
          </p:cNvPr>
          <p:cNvSpPr txBox="1">
            <a:spLocks/>
          </p:cNvSpPr>
          <p:nvPr/>
        </p:nvSpPr>
        <p:spPr>
          <a:xfrm>
            <a:off x="998922" y="1508708"/>
            <a:ext cx="4827037" cy="299819"/>
          </a:xfrm>
          <a:prstGeom prst="rect">
            <a:avLst/>
          </a:prstGeom>
          <a:no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a:latin typeface="+mj-lt"/>
              </a:rPr>
              <a:t>t.ex. polis, SÄPO, tull och kustbevakning</a:t>
            </a:r>
          </a:p>
        </p:txBody>
      </p:sp>
      <p:grpSp>
        <p:nvGrpSpPr>
          <p:cNvPr id="5" name="sidoruta">
            <a:extLst>
              <a:ext uri="{FF2B5EF4-FFF2-40B4-BE49-F238E27FC236}">
                <a16:creationId xmlns:a16="http://schemas.microsoft.com/office/drawing/2014/main" id="{6C9AA3BF-E3C2-C944-9B8E-A5EF7586FCD4}"/>
              </a:ext>
            </a:extLst>
          </p:cNvPr>
          <p:cNvGrpSpPr/>
          <p:nvPr/>
        </p:nvGrpSpPr>
        <p:grpSpPr>
          <a:xfrm>
            <a:off x="-9383" y="0"/>
            <a:ext cx="2939906" cy="6858000"/>
            <a:chOff x="-9383" y="0"/>
            <a:chExt cx="2939906" cy="6858000"/>
          </a:xfrm>
        </p:grpSpPr>
        <p:grpSp>
          <p:nvGrpSpPr>
            <p:cNvPr id="4" name="Sidoruta">
              <a:extLst>
                <a:ext uri="{FF2B5EF4-FFF2-40B4-BE49-F238E27FC236}">
                  <a16:creationId xmlns:a16="http://schemas.microsoft.com/office/drawing/2014/main" id="{7BD9888B-B8CB-C946-A63E-A0836C472C5B}"/>
                </a:ext>
              </a:extLst>
            </p:cNvPr>
            <p:cNvGrpSpPr/>
            <p:nvPr/>
          </p:nvGrpSpPr>
          <p:grpSpPr>
            <a:xfrm>
              <a:off x="-9383" y="0"/>
              <a:ext cx="2939906" cy="6858000"/>
              <a:chOff x="-9383" y="0"/>
              <a:chExt cx="2939906" cy="6858000"/>
            </a:xfrm>
          </p:grpSpPr>
          <p:grpSp>
            <p:nvGrpSpPr>
              <p:cNvPr id="27" name="Sidoruta">
                <a:extLst>
                  <a:ext uri="{FF2B5EF4-FFF2-40B4-BE49-F238E27FC236}">
                    <a16:creationId xmlns:a16="http://schemas.microsoft.com/office/drawing/2014/main" id="{5513022E-D3CE-7E4D-8F7B-81DC700A839C}"/>
                  </a:ext>
                </a:extLst>
              </p:cNvPr>
              <p:cNvGrpSpPr/>
              <p:nvPr/>
            </p:nvGrpSpPr>
            <p:grpSpPr>
              <a:xfrm>
                <a:off x="-9383" y="0"/>
                <a:ext cx="2939906" cy="6858000"/>
                <a:chOff x="-10267" y="0"/>
                <a:chExt cx="2939906" cy="6858000"/>
              </a:xfrm>
            </p:grpSpPr>
            <p:grpSp>
              <p:nvGrpSpPr>
                <p:cNvPr id="28" name="Grupp 27">
                  <a:extLst>
                    <a:ext uri="{FF2B5EF4-FFF2-40B4-BE49-F238E27FC236}">
                      <a16:creationId xmlns:a16="http://schemas.microsoft.com/office/drawing/2014/main" id="{3324C54B-794D-5245-8415-0843AFB53D47}"/>
                    </a:ext>
                  </a:extLst>
                </p:cNvPr>
                <p:cNvGrpSpPr/>
                <p:nvPr/>
              </p:nvGrpSpPr>
              <p:grpSpPr>
                <a:xfrm>
                  <a:off x="-10267" y="0"/>
                  <a:ext cx="2939906" cy="6858000"/>
                  <a:chOff x="-4570" y="0"/>
                  <a:chExt cx="2939906" cy="6858000"/>
                </a:xfrm>
              </p:grpSpPr>
              <p:sp>
                <p:nvSpPr>
                  <p:cNvPr id="37" name="Rektangel 36">
                    <a:extLst>
                      <a:ext uri="{FF2B5EF4-FFF2-40B4-BE49-F238E27FC236}">
                        <a16:creationId xmlns:a16="http://schemas.microsoft.com/office/drawing/2014/main" id="{F225BEC5-59DD-464D-9F15-E46DDF990F57}"/>
                      </a:ext>
                    </a:extLst>
                  </p:cNvPr>
                  <p:cNvSpPr/>
                  <p:nvPr/>
                </p:nvSpPr>
                <p:spPr bwMode="auto">
                  <a:xfrm>
                    <a:off x="-4570" y="0"/>
                    <a:ext cx="28178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37">
                    <a:extLst>
                      <a:ext uri="{FF2B5EF4-FFF2-40B4-BE49-F238E27FC236}">
                        <a16:creationId xmlns:a16="http://schemas.microsoft.com/office/drawing/2014/main" id="{D7770D19-86FF-C441-9D84-C960BB5DFDE1}"/>
                      </a:ext>
                    </a:extLst>
                  </p:cNvPr>
                  <p:cNvSpPr/>
                  <p:nvPr/>
                </p:nvSpPr>
                <p:spPr bwMode="auto">
                  <a:xfrm>
                    <a:off x="2697736" y="0"/>
                    <a:ext cx="23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grpSp>
            <p:grpSp>
              <p:nvGrpSpPr>
                <p:cNvPr id="29" name="Grupp 28">
                  <a:extLst>
                    <a:ext uri="{FF2B5EF4-FFF2-40B4-BE49-F238E27FC236}">
                      <a16:creationId xmlns:a16="http://schemas.microsoft.com/office/drawing/2014/main" id="{FC1BDD14-BE4B-024A-97BA-33F2B81A064C}"/>
                    </a:ext>
                  </a:extLst>
                </p:cNvPr>
                <p:cNvGrpSpPr/>
                <p:nvPr/>
              </p:nvGrpSpPr>
              <p:grpSpPr>
                <a:xfrm>
                  <a:off x="143249" y="630300"/>
                  <a:ext cx="2407469" cy="3323987"/>
                  <a:chOff x="148946" y="630300"/>
                  <a:chExt cx="2407469" cy="3323987"/>
                </a:xfrm>
              </p:grpSpPr>
              <p:sp>
                <p:nvSpPr>
                  <p:cNvPr id="34" name="textruta 33">
                    <a:extLst>
                      <a:ext uri="{FF2B5EF4-FFF2-40B4-BE49-F238E27FC236}">
                        <a16:creationId xmlns:a16="http://schemas.microsoft.com/office/drawing/2014/main" id="{A7E75982-FEEB-FD44-AEE3-7A10D97B295D}"/>
                      </a:ext>
                    </a:extLst>
                  </p:cNvPr>
                  <p:cNvSpPr txBox="1">
                    <a:spLocks noChangeArrowheads="1"/>
                  </p:cNvSpPr>
                  <p:nvPr/>
                </p:nvSpPr>
                <p:spPr bwMode="auto">
                  <a:xfrm>
                    <a:off x="247980" y="630300"/>
                    <a:ext cx="230843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v-SE" sz="1000"/>
                      <a:t>I totalförsvarspropositionen (2020/21:30) har viktiga samhällsfunktioner inom åtta områden identifierats. Inom dessa områden ska Sveriges totalförsvarsförmåga öka (under planeringsperioden). </a:t>
                    </a:r>
                  </a:p>
                  <a:p>
                    <a:endParaRPr lang="sv-SE" sz="1000"/>
                  </a:p>
                  <a:p>
                    <a:r>
                      <a:rPr lang="sv-SE" sz="1000"/>
                      <a:t>Att säkerställa de viktigaste samhällsfunktionerna betyder bland annat att vid höjd beredskap upprätthålla en nödvändig försörjning. Det innebär som regel en lägre ambitionsnivå än i ett fredstida normalläge.</a:t>
                    </a:r>
                  </a:p>
                  <a:p>
                    <a:endParaRPr lang="sv-SE" sz="1000"/>
                  </a:p>
                  <a:p>
                    <a:r>
                      <a:rPr lang="sv-SE" sz="1000"/>
                      <a:t>Inom dessa åtta områden finns det samhällsfunktioner (vars mark- och vattenområden) som kan vara viktiga att bevaka i olika planeringsprocesser i kommunen och länet för att säkerställa att en ökad/bibehållen totalförsvarsförmåga är möjlig.</a:t>
                    </a:r>
                  </a:p>
                </p:txBody>
              </p:sp>
              <p:sp>
                <p:nvSpPr>
                  <p:cNvPr id="35" name="textruta 143">
                    <a:extLst>
                      <a:ext uri="{FF2B5EF4-FFF2-40B4-BE49-F238E27FC236}">
                        <a16:creationId xmlns:a16="http://schemas.microsoft.com/office/drawing/2014/main" id="{4F098FE1-DAEB-404E-99F1-B97BD0871A88}"/>
                      </a:ext>
                    </a:extLst>
                  </p:cNvPr>
                  <p:cNvSpPr txBox="1">
                    <a:spLocks noChangeArrowheads="1"/>
                  </p:cNvSpPr>
                  <p:nvPr/>
                </p:nvSpPr>
                <p:spPr bwMode="auto">
                  <a:xfrm>
                    <a:off x="148946" y="1915315"/>
                    <a:ext cx="23931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endParaRPr lang="sv-SE" sz="1100"/>
                  </a:p>
                </p:txBody>
              </p:sp>
            </p:grpSp>
          </p:grpSp>
          <p:pic>
            <p:nvPicPr>
              <p:cNvPr id="30" name="Bild 29">
                <a:extLst>
                  <a:ext uri="{FF2B5EF4-FFF2-40B4-BE49-F238E27FC236}">
                    <a16:creationId xmlns:a16="http://schemas.microsoft.com/office/drawing/2014/main" id="{2ADE135B-9E73-264B-A463-10DAACE400BA}"/>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27" b="-8244"/>
              <a:stretch/>
            </p:blipFill>
            <p:spPr>
              <a:xfrm>
                <a:off x="185021" y="4066862"/>
                <a:ext cx="2179320" cy="2402642"/>
              </a:xfrm>
              <a:prstGeom prst="rect">
                <a:avLst/>
              </a:prstGeom>
            </p:spPr>
          </p:pic>
        </p:grpSp>
        <p:sp>
          <p:nvSpPr>
            <p:cNvPr id="42" name="Triangel 41">
              <a:extLst>
                <a:ext uri="{FF2B5EF4-FFF2-40B4-BE49-F238E27FC236}">
                  <a16:creationId xmlns:a16="http://schemas.microsoft.com/office/drawing/2014/main" id="{FD52666A-0F07-6244-A4A6-E5E23011AA7A}"/>
                </a:ext>
              </a:extLst>
            </p:cNvPr>
            <p:cNvSpPr/>
            <p:nvPr/>
          </p:nvSpPr>
          <p:spPr>
            <a:xfrm rot="16200000">
              <a:off x="2692296" y="3291251"/>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37830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0-ppt_w/2"/>
                                          </p:val>
                                        </p:tav>
                                      </p:tavLst>
                                    </p:anim>
                                    <p:anim calcmode="lin" valueType="num">
                                      <p:cBhvr additive="base">
                                        <p:cTn id="14" dur="500"/>
                                        <p:tgtEl>
                                          <p:spTgt spid="5"/>
                                        </p:tgtEl>
                                        <p:attrNameLst>
                                          <p:attrName>ppt_y</p:attrName>
                                        </p:attrNameLst>
                                      </p:cBhvr>
                                      <p:tavLst>
                                        <p:tav tm="0">
                                          <p:val>
                                            <p:strVal val="ppt_y"/>
                                          </p:val>
                                        </p:tav>
                                        <p:tav tm="100000">
                                          <p:val>
                                            <p:strVal val="ppt_y"/>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sidobar">
            <a:extLst>
              <a:ext uri="{FF2B5EF4-FFF2-40B4-BE49-F238E27FC236}">
                <a16:creationId xmlns:a16="http://schemas.microsoft.com/office/drawing/2014/main" id="{C8F2106C-9D16-6B4D-A554-DDB89B3C7BFD}"/>
              </a:ext>
            </a:extLst>
          </p:cNvPr>
          <p:cNvGrpSpPr/>
          <p:nvPr/>
        </p:nvGrpSpPr>
        <p:grpSpPr>
          <a:xfrm>
            <a:off x="-9381" y="0"/>
            <a:ext cx="236394" cy="6858000"/>
            <a:chOff x="-9381" y="0"/>
            <a:chExt cx="236394" cy="6858000"/>
          </a:xfrm>
        </p:grpSpPr>
        <p:sp>
          <p:nvSpPr>
            <p:cNvPr id="41" name="Rektangel 40">
              <a:extLst>
                <a:ext uri="{FF2B5EF4-FFF2-40B4-BE49-F238E27FC236}">
                  <a16:creationId xmlns:a16="http://schemas.microsoft.com/office/drawing/2014/main" id="{FF99EA1B-ED2A-D743-9402-FEB926D4257A}"/>
                </a:ext>
              </a:extLst>
            </p:cNvPr>
            <p:cNvSpPr/>
            <p:nvPr/>
          </p:nvSpPr>
          <p:spPr bwMode="auto">
            <a:xfrm>
              <a:off x="-9381" y="0"/>
              <a:ext cx="2363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sp>
          <p:nvSpPr>
            <p:cNvPr id="43" name="Triangel 42">
              <a:extLst>
                <a:ext uri="{FF2B5EF4-FFF2-40B4-BE49-F238E27FC236}">
                  <a16:creationId xmlns:a16="http://schemas.microsoft.com/office/drawing/2014/main" id="{1F6E7AF7-C0BD-D541-B204-12D407CB5E0A}"/>
                </a:ext>
              </a:extLst>
            </p:cNvPr>
            <p:cNvSpPr/>
            <p:nvPr/>
          </p:nvSpPr>
          <p:spPr>
            <a:xfrm rot="5400000">
              <a:off x="8655" y="3306630"/>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Rubrik 1">
            <a:extLst>
              <a:ext uri="{FF2B5EF4-FFF2-40B4-BE49-F238E27FC236}">
                <a16:creationId xmlns:a16="http://schemas.microsoft.com/office/drawing/2014/main" id="{8B4E93CA-5C89-43D1-BB65-9E71F97411A4}"/>
              </a:ext>
            </a:extLst>
          </p:cNvPr>
          <p:cNvSpPr>
            <a:spLocks noGrp="1"/>
          </p:cNvSpPr>
          <p:nvPr>
            <p:ph type="title"/>
          </p:nvPr>
        </p:nvSpPr>
        <p:spPr>
          <a:xfrm>
            <a:off x="2726790" y="1108423"/>
            <a:ext cx="7627180" cy="966397"/>
          </a:xfrm>
        </p:spPr>
        <p:txBody>
          <a:bodyPr/>
          <a:lstStyle/>
          <a:p>
            <a:r>
              <a:rPr lang="sv-SE" sz="2800"/>
              <a:t>Samverka</a:t>
            </a:r>
          </a:p>
        </p:txBody>
      </p:sp>
      <p:grpSp>
        <p:nvGrpSpPr>
          <p:cNvPr id="5" name="strategisk">
            <a:extLst>
              <a:ext uri="{FF2B5EF4-FFF2-40B4-BE49-F238E27FC236}">
                <a16:creationId xmlns:a16="http://schemas.microsoft.com/office/drawing/2014/main" id="{4F7D393D-EDB6-024E-BFCF-7A6DF5DF2EF7}"/>
              </a:ext>
            </a:extLst>
          </p:cNvPr>
          <p:cNvGrpSpPr/>
          <p:nvPr/>
        </p:nvGrpSpPr>
        <p:grpSpPr>
          <a:xfrm>
            <a:off x="2726791" y="3030942"/>
            <a:ext cx="3240000" cy="1800000"/>
            <a:chOff x="2726791" y="3030942"/>
            <a:chExt cx="3240000" cy="1800000"/>
          </a:xfrm>
        </p:grpSpPr>
        <p:grpSp>
          <p:nvGrpSpPr>
            <p:cNvPr id="23" name="strategisk">
              <a:extLst>
                <a:ext uri="{FF2B5EF4-FFF2-40B4-BE49-F238E27FC236}">
                  <a16:creationId xmlns:a16="http://schemas.microsoft.com/office/drawing/2014/main" id="{A59BC706-A19B-2C4B-98A9-FAF40527053D}"/>
                </a:ext>
              </a:extLst>
            </p:cNvPr>
            <p:cNvGrpSpPr>
              <a:grpSpLocks/>
            </p:cNvGrpSpPr>
            <p:nvPr/>
          </p:nvGrpSpPr>
          <p:grpSpPr bwMode="auto">
            <a:xfrm>
              <a:off x="2726791" y="3030942"/>
              <a:ext cx="3240000" cy="1800000"/>
              <a:chOff x="9701453" y="198085"/>
              <a:chExt cx="2179133" cy="2408722"/>
            </a:xfrm>
          </p:grpSpPr>
          <p:sp>
            <p:nvSpPr>
              <p:cNvPr id="24" name="Rektangel 23">
                <a:extLst>
                  <a:ext uri="{FF2B5EF4-FFF2-40B4-BE49-F238E27FC236}">
                    <a16:creationId xmlns:a16="http://schemas.microsoft.com/office/drawing/2014/main" id="{3DD9EB1B-40B5-DC47-9699-5B9F778E3D39}"/>
                  </a:ext>
                </a:extLst>
              </p:cNvPr>
              <p:cNvSpPr/>
              <p:nvPr/>
            </p:nvSpPr>
            <p:spPr>
              <a:xfrm>
                <a:off x="9701453" y="198085"/>
                <a:ext cx="2179133" cy="2408722"/>
              </a:xfrm>
              <a:prstGeom prst="rect">
                <a:avLst/>
              </a:prstGeom>
              <a:solidFill>
                <a:srgbClr val="E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ruta 70">
                <a:extLst>
                  <a:ext uri="{FF2B5EF4-FFF2-40B4-BE49-F238E27FC236}">
                    <a16:creationId xmlns:a16="http://schemas.microsoft.com/office/drawing/2014/main" id="{C70A981C-16EF-DB4C-8016-C42791C14630}"/>
                  </a:ext>
                </a:extLst>
              </p:cNvPr>
              <p:cNvSpPr txBox="1">
                <a:spLocks noChangeArrowheads="1"/>
              </p:cNvSpPr>
              <p:nvPr/>
            </p:nvSpPr>
            <p:spPr bwMode="auto">
              <a:xfrm>
                <a:off x="9701453" y="1049808"/>
                <a:ext cx="2179133" cy="41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1400" b="1"/>
                  <a:t>Strategisk miljöbedömning</a:t>
                </a:r>
              </a:p>
            </p:txBody>
          </p:sp>
        </p:grpSp>
        <p:sp>
          <p:nvSpPr>
            <p:cNvPr id="33" name="Triangel strategisk">
              <a:extLst>
                <a:ext uri="{FF2B5EF4-FFF2-40B4-BE49-F238E27FC236}">
                  <a16:creationId xmlns:a16="http://schemas.microsoft.com/office/drawing/2014/main" id="{C6CE383C-B003-4B48-96FB-79061F8E5597}"/>
                </a:ext>
              </a:extLst>
            </p:cNvPr>
            <p:cNvSpPr/>
            <p:nvPr/>
          </p:nvSpPr>
          <p:spPr>
            <a:xfrm rot="10800000">
              <a:off x="4248394" y="4342584"/>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1" name="strategisk.. fokus">
            <a:extLst>
              <a:ext uri="{FF2B5EF4-FFF2-40B4-BE49-F238E27FC236}">
                <a16:creationId xmlns:a16="http://schemas.microsoft.com/office/drawing/2014/main" id="{A1D88A76-18CA-5A4F-92DE-31053A1C8DD1}"/>
              </a:ext>
            </a:extLst>
          </p:cNvPr>
          <p:cNvSpPr txBox="1">
            <a:spLocks noChangeArrowheads="1"/>
          </p:cNvSpPr>
          <p:nvPr/>
        </p:nvSpPr>
        <p:spPr bwMode="auto">
          <a:xfrm>
            <a:off x="2733416" y="3030942"/>
            <a:ext cx="3240000" cy="1800000"/>
          </a:xfrm>
          <a:prstGeom prst="rect">
            <a:avLst/>
          </a:prstGeom>
          <a:solidFill>
            <a:srgbClr val="E06666"/>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defRPr/>
            </a:pPr>
            <a:r>
              <a:rPr lang="sv-SE" sz="1000" dirty="0"/>
              <a:t>De flesta planer och program inom samhällsplaneringen ska miljöbedömmas. Förutom PBL så har vi även flera andra lagar som i planer och projekt ska ta hänsyn till 3 kap. 9 § MB och som också ska göra en strategisk miljöbedömning. Det handlar tex om väglagen, lag om byggande av järnväg och ellagen för att nämna några. Totalförsvarets intressen kan påverka planens genomförande och därmed vara viktig att inkludera i miljöbedömningen. </a:t>
            </a:r>
          </a:p>
        </p:txBody>
      </p:sp>
      <p:grpSp>
        <p:nvGrpSpPr>
          <p:cNvPr id="6" name="totalförsvaret">
            <a:extLst>
              <a:ext uri="{FF2B5EF4-FFF2-40B4-BE49-F238E27FC236}">
                <a16:creationId xmlns:a16="http://schemas.microsoft.com/office/drawing/2014/main" id="{51DAF666-37CB-3D46-9020-588D4D1A42EA}"/>
              </a:ext>
            </a:extLst>
          </p:cNvPr>
          <p:cNvGrpSpPr/>
          <p:nvPr/>
        </p:nvGrpSpPr>
        <p:grpSpPr>
          <a:xfrm>
            <a:off x="6098707" y="3039605"/>
            <a:ext cx="3240000" cy="1800000"/>
            <a:chOff x="6098707" y="3039605"/>
            <a:chExt cx="3240000" cy="1800000"/>
          </a:xfrm>
        </p:grpSpPr>
        <p:grpSp>
          <p:nvGrpSpPr>
            <p:cNvPr id="26" name="totalförsvaret">
              <a:extLst>
                <a:ext uri="{FF2B5EF4-FFF2-40B4-BE49-F238E27FC236}">
                  <a16:creationId xmlns:a16="http://schemas.microsoft.com/office/drawing/2014/main" id="{61D3EC9C-171D-2140-B44E-1F9DAA267CC0}"/>
                </a:ext>
              </a:extLst>
            </p:cNvPr>
            <p:cNvGrpSpPr>
              <a:grpSpLocks/>
            </p:cNvGrpSpPr>
            <p:nvPr/>
          </p:nvGrpSpPr>
          <p:grpSpPr bwMode="auto">
            <a:xfrm>
              <a:off x="6098707" y="3039605"/>
              <a:ext cx="3240000" cy="1800000"/>
              <a:chOff x="198602" y="4600086"/>
              <a:chExt cx="2179133" cy="2295834"/>
            </a:xfrm>
          </p:grpSpPr>
          <p:sp>
            <p:nvSpPr>
              <p:cNvPr id="29" name="Rektangel 28">
                <a:extLst>
                  <a:ext uri="{FF2B5EF4-FFF2-40B4-BE49-F238E27FC236}">
                    <a16:creationId xmlns:a16="http://schemas.microsoft.com/office/drawing/2014/main" id="{4730346E-83D5-7B48-A373-52FE31B0E610}"/>
                  </a:ext>
                </a:extLst>
              </p:cNvPr>
              <p:cNvSpPr/>
              <p:nvPr/>
            </p:nvSpPr>
            <p:spPr>
              <a:xfrm flipV="1">
                <a:off x="198602" y="4600086"/>
                <a:ext cx="2179133" cy="22958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textruta 71">
                <a:extLst>
                  <a:ext uri="{FF2B5EF4-FFF2-40B4-BE49-F238E27FC236}">
                    <a16:creationId xmlns:a16="http://schemas.microsoft.com/office/drawing/2014/main" id="{21A7A62E-B032-5943-B446-370A73C64D7F}"/>
                  </a:ext>
                </a:extLst>
              </p:cNvPr>
              <p:cNvSpPr txBox="1">
                <a:spLocks noChangeArrowheads="1"/>
              </p:cNvSpPr>
              <p:nvPr/>
            </p:nvSpPr>
            <p:spPr bwMode="auto">
              <a:xfrm>
                <a:off x="198602" y="5157874"/>
                <a:ext cx="2179133" cy="66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1400" b="1"/>
                  <a:t>Totalförsvaret i samhällsplaneringsbeslut</a:t>
                </a:r>
              </a:p>
            </p:txBody>
          </p:sp>
        </p:grpSp>
        <p:sp>
          <p:nvSpPr>
            <p:cNvPr id="34" name="Triangel totalförsvaret">
              <a:extLst>
                <a:ext uri="{FF2B5EF4-FFF2-40B4-BE49-F238E27FC236}">
                  <a16:creationId xmlns:a16="http://schemas.microsoft.com/office/drawing/2014/main" id="{43F77F47-967F-7249-B21D-989CD3642F46}"/>
                </a:ext>
              </a:extLst>
            </p:cNvPr>
            <p:cNvSpPr/>
            <p:nvPr/>
          </p:nvSpPr>
          <p:spPr>
            <a:xfrm rot="10800000">
              <a:off x="7620310" y="4336150"/>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totalförsvaret fokus">
            <a:extLst>
              <a:ext uri="{FF2B5EF4-FFF2-40B4-BE49-F238E27FC236}">
                <a16:creationId xmlns:a16="http://schemas.microsoft.com/office/drawing/2014/main" id="{F0906F84-C436-9244-BFD3-59112B5278ED}"/>
              </a:ext>
            </a:extLst>
          </p:cNvPr>
          <p:cNvSpPr txBox="1">
            <a:spLocks noChangeArrowheads="1"/>
          </p:cNvSpPr>
          <p:nvPr/>
        </p:nvSpPr>
        <p:spPr bwMode="auto">
          <a:xfrm>
            <a:off x="6096000" y="3030942"/>
            <a:ext cx="3240000" cy="1800000"/>
          </a:xfrm>
          <a:prstGeom prst="rect">
            <a:avLst/>
          </a:prstGeom>
          <a:solidFill>
            <a:srgbClr val="E06666"/>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defRPr/>
            </a:pPr>
            <a:r>
              <a:rPr lang="sv-SE" sz="1000"/>
              <a:t>Ansvaret för att bevaka att samhällsplaneringsbeslut beaktar totalförsvarets intressen ligger på många olika aktörer. Det kan handla om beslut enligt PBL, Väglagen, MB m.fl. Ytterst vilar ansvaret på den aktör som fattar beslutet, men även medverkande myndigheter och aktörer ska bevaka frågan utifrån sina uppdrag och roller. I den fysiska planeringen ligger ansvaret i de flesta fall på kommunen.</a:t>
            </a:r>
          </a:p>
        </p:txBody>
      </p:sp>
      <p:grpSp>
        <p:nvGrpSpPr>
          <p:cNvPr id="4" name="Samhällsplanering">
            <a:extLst>
              <a:ext uri="{FF2B5EF4-FFF2-40B4-BE49-F238E27FC236}">
                <a16:creationId xmlns:a16="http://schemas.microsoft.com/office/drawing/2014/main" id="{1AB3B771-B6BB-1E44-9000-D35201A2B168}"/>
              </a:ext>
            </a:extLst>
          </p:cNvPr>
          <p:cNvGrpSpPr/>
          <p:nvPr/>
        </p:nvGrpSpPr>
        <p:grpSpPr>
          <a:xfrm>
            <a:off x="2726792" y="1827656"/>
            <a:ext cx="6611919" cy="1058035"/>
            <a:chOff x="2726792" y="1827656"/>
            <a:chExt cx="6611919" cy="1058035"/>
          </a:xfrm>
        </p:grpSpPr>
        <p:grpSp>
          <p:nvGrpSpPr>
            <p:cNvPr id="16" name="samhällsplanering">
              <a:extLst>
                <a:ext uri="{FF2B5EF4-FFF2-40B4-BE49-F238E27FC236}">
                  <a16:creationId xmlns:a16="http://schemas.microsoft.com/office/drawing/2014/main" id="{23E05E99-EBDA-EE46-A8EB-3F1511AE9FFE}"/>
                </a:ext>
              </a:extLst>
            </p:cNvPr>
            <p:cNvGrpSpPr>
              <a:grpSpLocks/>
            </p:cNvGrpSpPr>
            <p:nvPr/>
          </p:nvGrpSpPr>
          <p:grpSpPr bwMode="auto">
            <a:xfrm>
              <a:off x="2726792" y="1827656"/>
              <a:ext cx="6611919" cy="1058035"/>
              <a:chOff x="198602" y="4600086"/>
              <a:chExt cx="2179134" cy="2295834"/>
            </a:xfrm>
          </p:grpSpPr>
          <p:sp>
            <p:nvSpPr>
              <p:cNvPr id="18" name="Rektangel 17">
                <a:extLst>
                  <a:ext uri="{FF2B5EF4-FFF2-40B4-BE49-F238E27FC236}">
                    <a16:creationId xmlns:a16="http://schemas.microsoft.com/office/drawing/2014/main" id="{BA81DCD1-CEDE-1F45-8D97-EF89754C4ABF}"/>
                  </a:ext>
                </a:extLst>
              </p:cNvPr>
              <p:cNvSpPr/>
              <p:nvPr/>
            </p:nvSpPr>
            <p:spPr>
              <a:xfrm flipV="1">
                <a:off x="198602" y="4600086"/>
                <a:ext cx="2179133" cy="2295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ruta 71">
                <a:extLst>
                  <a:ext uri="{FF2B5EF4-FFF2-40B4-BE49-F238E27FC236}">
                    <a16:creationId xmlns:a16="http://schemas.microsoft.com/office/drawing/2014/main" id="{52B4FFDE-F911-F94D-BFF9-FE84138ECBAC}"/>
                  </a:ext>
                </a:extLst>
              </p:cNvPr>
              <p:cNvSpPr txBox="1">
                <a:spLocks noChangeArrowheads="1"/>
              </p:cNvSpPr>
              <p:nvPr/>
            </p:nvSpPr>
            <p:spPr bwMode="auto">
              <a:xfrm>
                <a:off x="198602" y="5178979"/>
                <a:ext cx="2179134" cy="86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solidFill>
                      <a:schemeClr val="bg1"/>
                    </a:solidFill>
                    <a:latin typeface="+mj-lt"/>
                  </a:rPr>
                  <a:t>Samhällsplanering &lt;-&gt; beredskapsplanering</a:t>
                </a:r>
              </a:p>
            </p:txBody>
          </p:sp>
        </p:grpSp>
        <p:sp>
          <p:nvSpPr>
            <p:cNvPr id="36" name="Triangel samhällsplanering">
              <a:extLst>
                <a:ext uri="{FF2B5EF4-FFF2-40B4-BE49-F238E27FC236}">
                  <a16:creationId xmlns:a16="http://schemas.microsoft.com/office/drawing/2014/main" id="{AA4F733F-6ABB-D44F-B9E9-B575D6A98798}"/>
                </a:ext>
              </a:extLst>
            </p:cNvPr>
            <p:cNvSpPr/>
            <p:nvPr/>
          </p:nvSpPr>
          <p:spPr>
            <a:xfrm rot="10800000">
              <a:off x="5907624" y="2600394"/>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1" name="samhällsplanering fokus">
            <a:extLst>
              <a:ext uri="{FF2B5EF4-FFF2-40B4-BE49-F238E27FC236}">
                <a16:creationId xmlns:a16="http://schemas.microsoft.com/office/drawing/2014/main" id="{BFD87351-971E-C842-8B76-E2757C512896}"/>
              </a:ext>
            </a:extLst>
          </p:cNvPr>
          <p:cNvSpPr txBox="1">
            <a:spLocks/>
          </p:cNvSpPr>
          <p:nvPr/>
        </p:nvSpPr>
        <p:spPr>
          <a:xfrm>
            <a:off x="2726791" y="1838341"/>
            <a:ext cx="6611916" cy="1047350"/>
          </a:xfrm>
          <a:prstGeom prst="rect">
            <a:avLst/>
          </a:prstGeom>
          <a:solidFill>
            <a:srgbClr val="CC0000"/>
          </a:solidFill>
        </p:spPr>
        <p:txBody>
          <a:bodyPr vert="horz" lIns="91440" tIns="46800" rIns="91440" bIns="45720" rtlCol="0" anchor="ctr" anchorCtr="0">
            <a:no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defRPr/>
            </a:pPr>
            <a:r>
              <a:rPr lang="sv-SE" sz="1000">
                <a:solidFill>
                  <a:schemeClr val="bg1"/>
                </a:solidFill>
              </a:rPr>
              <a:t>Samhällsplanering och beredskapsplanering behöver ha en nära koppling till varandra. Anledningen till detta är att samhällets förmåga att möta fredstida störningar är grundläggande för möjligheten att verka under kriser och i krig. Beredskapshänsyn i samhällsplanering innebär att vi tar hänsyn till olika faktorer som kan påverka samhällets robusthet, det innebär hänsyn till olycksperspektivet, krisberedskapsperspektivet och totalförsvarets behov.</a:t>
            </a:r>
          </a:p>
        </p:txBody>
      </p:sp>
      <p:grpSp>
        <p:nvGrpSpPr>
          <p:cNvPr id="7" name="sidoruta">
            <a:extLst>
              <a:ext uri="{FF2B5EF4-FFF2-40B4-BE49-F238E27FC236}">
                <a16:creationId xmlns:a16="http://schemas.microsoft.com/office/drawing/2014/main" id="{F1453635-8AE3-654D-935E-16AAD529DB09}"/>
              </a:ext>
            </a:extLst>
          </p:cNvPr>
          <p:cNvGrpSpPr/>
          <p:nvPr/>
        </p:nvGrpSpPr>
        <p:grpSpPr>
          <a:xfrm>
            <a:off x="-12088" y="0"/>
            <a:ext cx="3494151" cy="6858000"/>
            <a:chOff x="-12088" y="0"/>
            <a:chExt cx="3494151" cy="6858000"/>
          </a:xfrm>
        </p:grpSpPr>
        <p:grpSp>
          <p:nvGrpSpPr>
            <p:cNvPr id="27" name="Sidoruta">
              <a:extLst>
                <a:ext uri="{FF2B5EF4-FFF2-40B4-BE49-F238E27FC236}">
                  <a16:creationId xmlns:a16="http://schemas.microsoft.com/office/drawing/2014/main" id="{5513022E-D3CE-7E4D-8F7B-81DC700A839C}"/>
                </a:ext>
              </a:extLst>
            </p:cNvPr>
            <p:cNvGrpSpPr/>
            <p:nvPr/>
          </p:nvGrpSpPr>
          <p:grpSpPr>
            <a:xfrm>
              <a:off x="-12088" y="0"/>
              <a:ext cx="3494151" cy="6858000"/>
              <a:chOff x="-906873" y="0"/>
              <a:chExt cx="3494151" cy="6858000"/>
            </a:xfrm>
          </p:grpSpPr>
          <p:grpSp>
            <p:nvGrpSpPr>
              <p:cNvPr id="28" name="Grupp 27">
                <a:extLst>
                  <a:ext uri="{FF2B5EF4-FFF2-40B4-BE49-F238E27FC236}">
                    <a16:creationId xmlns:a16="http://schemas.microsoft.com/office/drawing/2014/main" id="{3324C54B-794D-5245-8415-0843AFB53D47}"/>
                  </a:ext>
                </a:extLst>
              </p:cNvPr>
              <p:cNvGrpSpPr/>
              <p:nvPr/>
            </p:nvGrpSpPr>
            <p:grpSpPr>
              <a:xfrm>
                <a:off x="-906873" y="0"/>
                <a:ext cx="3494151" cy="6858000"/>
                <a:chOff x="-901176" y="0"/>
                <a:chExt cx="3494151" cy="6858000"/>
              </a:xfrm>
            </p:grpSpPr>
            <p:sp>
              <p:nvSpPr>
                <p:cNvPr id="37" name="Rektangel 36">
                  <a:extLst>
                    <a:ext uri="{FF2B5EF4-FFF2-40B4-BE49-F238E27FC236}">
                      <a16:creationId xmlns:a16="http://schemas.microsoft.com/office/drawing/2014/main" id="{F225BEC5-59DD-464D-9F15-E46DDF990F57}"/>
                    </a:ext>
                  </a:extLst>
                </p:cNvPr>
                <p:cNvSpPr/>
                <p:nvPr/>
              </p:nvSpPr>
              <p:spPr bwMode="auto">
                <a:xfrm>
                  <a:off x="-901176" y="0"/>
                  <a:ext cx="33379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37">
                  <a:extLst>
                    <a:ext uri="{FF2B5EF4-FFF2-40B4-BE49-F238E27FC236}">
                      <a16:creationId xmlns:a16="http://schemas.microsoft.com/office/drawing/2014/main" id="{D7770D19-86FF-C441-9D84-C960BB5DFDE1}"/>
                    </a:ext>
                  </a:extLst>
                </p:cNvPr>
                <p:cNvSpPr/>
                <p:nvPr/>
              </p:nvSpPr>
              <p:spPr bwMode="auto">
                <a:xfrm>
                  <a:off x="2355375" y="0"/>
                  <a:ext cx="23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grpSp>
          <p:sp>
            <p:nvSpPr>
              <p:cNvPr id="35" name="textruta 143">
                <a:extLst>
                  <a:ext uri="{FF2B5EF4-FFF2-40B4-BE49-F238E27FC236}">
                    <a16:creationId xmlns:a16="http://schemas.microsoft.com/office/drawing/2014/main" id="{4F098FE1-DAEB-404E-99F1-B97BD0871A88}"/>
                  </a:ext>
                </a:extLst>
              </p:cNvPr>
              <p:cNvSpPr txBox="1">
                <a:spLocks noChangeArrowheads="1"/>
              </p:cNvSpPr>
              <p:nvPr/>
            </p:nvSpPr>
            <p:spPr bwMode="auto">
              <a:xfrm>
                <a:off x="-659913" y="491326"/>
                <a:ext cx="2844074"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r>
                  <a:rPr lang="sv-SE" sz="800" b="1"/>
                  <a:t>Behov av samverkan och informationsutbyte</a:t>
                </a:r>
              </a:p>
              <a:p>
                <a:pPr>
                  <a:spcAft>
                    <a:spcPts val="600"/>
                  </a:spcAft>
                </a:pPr>
                <a:r>
                  <a:rPr lang="sv-SE" sz="800"/>
                  <a:t>Frågor som rör totalförsvarets intressen i samhällsplaneringen är viktiga att ta med tidigt i processen. Den typen av frågor kan bidra i avvägningen om lokaliseringen av bostäder och olika riskfyllda verksamheter är lämpliga utifrån beredskapsaspekten. Att ta med totalförsvarets intressen som en faktor i eller del av den strategiska miljöbedömningen kan bidra till val av robusta lösningar och alternativ.</a:t>
                </a:r>
              </a:p>
              <a:p>
                <a:pPr>
                  <a:spcBef>
                    <a:spcPts val="1200"/>
                  </a:spcBef>
                  <a:spcAft>
                    <a:spcPts val="600"/>
                  </a:spcAft>
                </a:pPr>
                <a:r>
                  <a:rPr lang="sv-SE" sz="800" b="1"/>
                  <a:t>Tänk på att</a:t>
                </a:r>
              </a:p>
              <a:p>
                <a:pPr>
                  <a:spcAft>
                    <a:spcPts val="600"/>
                  </a:spcAft>
                </a:pPr>
                <a:r>
                  <a:rPr lang="sv-SE" sz="800"/>
                  <a:t>För att få ta del av uppgifter som berör rikets säkerhet, så kallad försvarssekretess ska du ha relevant säkerhetsklass och förutsättningar att hantera och förvara den information som delas. </a:t>
                </a:r>
                <a:endParaRPr lang="sv-SE" sz="800" b="1"/>
              </a:p>
              <a:p>
                <a:pPr>
                  <a:spcBef>
                    <a:spcPts val="1200"/>
                  </a:spcBef>
                  <a:spcAft>
                    <a:spcPts val="600"/>
                  </a:spcAft>
                </a:pPr>
                <a:r>
                  <a:rPr lang="sv-SE" sz="800" b="1"/>
                  <a:t>Exempel på åtgärder för att beakta totalförsvarets intressen</a:t>
                </a:r>
              </a:p>
              <a:p>
                <a:pPr>
                  <a:spcAft>
                    <a:spcPts val="600"/>
                  </a:spcAft>
                </a:pPr>
                <a:r>
                  <a:rPr lang="sv-SE" sz="800"/>
                  <a:t>Kommunens planering för att stärka totalförsvaret omfattar både möjliga åtgärder för att förhindra att befolkningen drabbas av konsekvenser av ett väpnat angrepp och åtgärder för att begränsa de skador som kan uppstå. Exempel på åtgärder att beakta i den fysiska planeringen är att</a:t>
                </a:r>
              </a:p>
              <a:p>
                <a:pPr marL="99450" indent="-99450">
                  <a:spcAft>
                    <a:spcPts val="600"/>
                  </a:spcAft>
                  <a:buFont typeface="Arial" panose="020B0604020202020204" pitchFamily="34" charset="0"/>
                  <a:buChar char="•"/>
                </a:pPr>
                <a:r>
                  <a:rPr lang="sv-SE" sz="800"/>
                  <a:t>planera samhället så att objekt som kan tänkas utsättas för angrepp inte placeras i närheten av befolkningscentrum och verksamheter som är svåra att utrymma</a:t>
                </a:r>
              </a:p>
              <a:p>
                <a:pPr marL="99450" indent="-99450">
                  <a:spcAft>
                    <a:spcPts val="600"/>
                  </a:spcAft>
                  <a:buFont typeface="Arial" panose="020B0604020202020204" pitchFamily="34" charset="0"/>
                  <a:buChar char="•"/>
                </a:pPr>
                <a:r>
                  <a:rPr lang="sv-SE" sz="800"/>
                  <a:t>befolkningen kan informeras och larmas vid behov</a:t>
                </a:r>
              </a:p>
              <a:p>
                <a:pPr marL="99450" indent="-99450">
                  <a:spcAft>
                    <a:spcPts val="600"/>
                  </a:spcAft>
                  <a:buFont typeface="Arial" panose="020B0604020202020204" pitchFamily="34" charset="0"/>
                  <a:buChar char="•"/>
                </a:pPr>
                <a:r>
                  <a:rPr lang="sv-SE" sz="800"/>
                  <a:t>befolkningen kan utrymma från särskilt farliga områden eller objekt som kan tänkas utsättas för angrepp </a:t>
                </a:r>
              </a:p>
              <a:p>
                <a:pPr marL="99450" indent="-99450">
                  <a:spcAft>
                    <a:spcPts val="600"/>
                  </a:spcAft>
                  <a:buFont typeface="Arial" panose="020B0604020202020204" pitchFamily="34" charset="0"/>
                  <a:buChar char="•"/>
                </a:pPr>
                <a:r>
                  <a:rPr lang="sv-SE" sz="800"/>
                  <a:t>beakta bebyggelse som riskerar att utsättas för hot – till exempel genom reglering av användningsområde och egenskapsbestämmelse i detaljplan</a:t>
                </a:r>
              </a:p>
              <a:p>
                <a:pPr marL="99450" indent="-99450">
                  <a:spcAft>
                    <a:spcPts val="600"/>
                  </a:spcAft>
                  <a:buFont typeface="Arial" panose="020B0604020202020204" pitchFamily="34" charset="0"/>
                  <a:buChar char="•"/>
                </a:pPr>
                <a:r>
                  <a:rPr lang="sv-SE" sz="800"/>
                  <a:t>beakta tillgänglighet och behov av framkomlighet för både utryckningsfordon och militära transporter</a:t>
                </a:r>
              </a:p>
              <a:p>
                <a:pPr marL="99450" indent="-99450">
                  <a:spcAft>
                    <a:spcPts val="600"/>
                  </a:spcAft>
                  <a:buFont typeface="Arial" panose="020B0604020202020204" pitchFamily="34" charset="0"/>
                  <a:buChar char="•"/>
                </a:pPr>
                <a:r>
                  <a:rPr lang="sv-SE" sz="800"/>
                  <a:t>bevaka robusthetsaspekter i infrastrukturen</a:t>
                </a:r>
              </a:p>
              <a:p>
                <a:pPr marL="99450" indent="-99450">
                  <a:spcAft>
                    <a:spcPts val="600"/>
                  </a:spcAft>
                  <a:buFont typeface="Arial" panose="020B0604020202020204" pitchFamily="34" charset="0"/>
                  <a:buChar char="•"/>
                </a:pPr>
                <a:r>
                  <a:rPr lang="sv-SE" sz="800"/>
                  <a:t>underhålla och eventuellt bygga särskilda skydd, till exempel skyddsrum eller andra skydd i bebyggelsen, antingen i byggnaden som sådan eller i form av andra särskilda skydd</a:t>
                </a:r>
              </a:p>
              <a:p>
                <a:pPr marL="99450" indent="-99450">
                  <a:spcAft>
                    <a:spcPts val="600"/>
                  </a:spcAft>
                  <a:buFont typeface="Arial" panose="020B0604020202020204" pitchFamily="34" charset="0"/>
                  <a:buChar char="•"/>
                </a:pPr>
                <a:r>
                  <a:rPr lang="sv-SE" sz="800"/>
                  <a:t>undvika placering av känslig bebyggelse i nära anslutning till de som kan bli kombattanter i krig, till exempel polis och tull. </a:t>
                </a:r>
              </a:p>
            </p:txBody>
          </p:sp>
        </p:grpSp>
        <p:sp>
          <p:nvSpPr>
            <p:cNvPr id="42" name="Triangel 41">
              <a:extLst>
                <a:ext uri="{FF2B5EF4-FFF2-40B4-BE49-F238E27FC236}">
                  <a16:creationId xmlns:a16="http://schemas.microsoft.com/office/drawing/2014/main" id="{FD52666A-0F07-6244-A4A6-E5E23011AA7A}"/>
                </a:ext>
              </a:extLst>
            </p:cNvPr>
            <p:cNvSpPr/>
            <p:nvPr/>
          </p:nvSpPr>
          <p:spPr>
            <a:xfrm rot="16200000">
              <a:off x="3245101" y="3291251"/>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37334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3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32"/>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9"/>
                    </p:tgtEl>
                  </p:cond>
                </p:stCondLst>
                <p:endSync evt="end" delay="0">
                  <p:rtn val="all"/>
                </p:endSync>
                <p:childTnLst>
                  <p:par>
                    <p:cTn id="53" fill="hold">
                      <p:stCondLst>
                        <p:cond delay="0"/>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0-#ppt_w/2"/>
                                          </p:val>
                                        </p:tav>
                                        <p:tav tm="100000">
                                          <p:val>
                                            <p:strVal val="#ppt_x"/>
                                          </p:val>
                                        </p:tav>
                                      </p:tavLst>
                                    </p:anim>
                                    <p:anim calcmode="lin" valueType="num">
                                      <p:cBhvr additive="base">
                                        <p:cTn id="5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9"/>
                  </p:tgtEl>
                </p:cond>
              </p:nextCondLst>
            </p:seq>
            <p:seq concurrent="1" nextAc="seek">
              <p:cTn id="59" restart="whenNotActive" fill="hold" evtFilter="cancelBubble" nodeType="interactiveSeq">
                <p:stCondLst>
                  <p:cond evt="onClick" delay="0">
                    <p:tgtEl>
                      <p:spTgt spid="7"/>
                    </p:tgtEl>
                  </p:cond>
                </p:stCondLst>
                <p:endSync evt="end" delay="0">
                  <p:rtn val="all"/>
                </p:endSync>
                <p:childTnLst>
                  <p:par>
                    <p:cTn id="60" fill="hold">
                      <p:stCondLst>
                        <p:cond delay="0"/>
                      </p:stCondLst>
                      <p:childTnLst>
                        <p:par>
                          <p:cTn id="61" fill="hold">
                            <p:stCondLst>
                              <p:cond delay="0"/>
                            </p:stCondLst>
                            <p:childTnLst>
                              <p:par>
                                <p:cTn id="62" presetID="2" presetClass="exit" presetSubtype="8" fill="hold" nodeType="clickEffect">
                                  <p:stCondLst>
                                    <p:cond delay="0"/>
                                  </p:stCondLst>
                                  <p:childTnLst>
                                    <p:anim calcmode="lin" valueType="num">
                                      <p:cBhvr additive="base">
                                        <p:cTn id="63" dur="500"/>
                                        <p:tgtEl>
                                          <p:spTgt spid="7"/>
                                        </p:tgtEl>
                                        <p:attrNameLst>
                                          <p:attrName>ppt_x</p:attrName>
                                        </p:attrNameLst>
                                      </p:cBhvr>
                                      <p:tavLst>
                                        <p:tav tm="0">
                                          <p:val>
                                            <p:strVal val="ppt_x"/>
                                          </p:val>
                                        </p:tav>
                                        <p:tav tm="100000">
                                          <p:val>
                                            <p:strVal val="0-ppt_w/2"/>
                                          </p:val>
                                        </p:tav>
                                      </p:tavLst>
                                    </p:anim>
                                    <p:anim calcmode="lin" valueType="num">
                                      <p:cBhvr additive="base">
                                        <p:cTn id="64" dur="500"/>
                                        <p:tgtEl>
                                          <p:spTgt spid="7"/>
                                        </p:tgtEl>
                                        <p:attrNameLst>
                                          <p:attrName>ppt_y</p:attrName>
                                        </p:attrNameLst>
                                      </p:cBhvr>
                                      <p:tavLst>
                                        <p:tav tm="0">
                                          <p:val>
                                            <p:strVal val="ppt_y"/>
                                          </p:val>
                                        </p:tav>
                                        <p:tav tm="100000">
                                          <p:val>
                                            <p:strVal val="ppt_y"/>
                                          </p:val>
                                        </p:tav>
                                      </p:tavLst>
                                    </p:anim>
                                    <p:set>
                                      <p:cBhvr>
                                        <p:cTn id="6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1" grpId="0" animBg="1"/>
      <p:bldP spid="31" grpId="1" animBg="1"/>
      <p:bldP spid="32" grpId="0" animBg="1"/>
      <p:bldP spid="32"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sidobar">
            <a:extLst>
              <a:ext uri="{FF2B5EF4-FFF2-40B4-BE49-F238E27FC236}">
                <a16:creationId xmlns:a16="http://schemas.microsoft.com/office/drawing/2014/main" id="{43513ED5-DE99-0146-8240-9B82115C4598}"/>
              </a:ext>
            </a:extLst>
          </p:cNvPr>
          <p:cNvGrpSpPr/>
          <p:nvPr/>
        </p:nvGrpSpPr>
        <p:grpSpPr>
          <a:xfrm>
            <a:off x="-9381" y="0"/>
            <a:ext cx="236394" cy="6858000"/>
            <a:chOff x="-9381" y="0"/>
            <a:chExt cx="236394" cy="6858000"/>
          </a:xfrm>
        </p:grpSpPr>
        <p:sp>
          <p:nvSpPr>
            <p:cNvPr id="38" name="Rektangel 37">
              <a:extLst>
                <a:ext uri="{FF2B5EF4-FFF2-40B4-BE49-F238E27FC236}">
                  <a16:creationId xmlns:a16="http://schemas.microsoft.com/office/drawing/2014/main" id="{5146B7DA-5B23-2149-89C8-CCA86BEDB135}"/>
                </a:ext>
              </a:extLst>
            </p:cNvPr>
            <p:cNvSpPr/>
            <p:nvPr/>
          </p:nvSpPr>
          <p:spPr bwMode="auto">
            <a:xfrm>
              <a:off x="-9381" y="0"/>
              <a:ext cx="2363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sp>
          <p:nvSpPr>
            <p:cNvPr id="40" name="Triangel 39">
              <a:extLst>
                <a:ext uri="{FF2B5EF4-FFF2-40B4-BE49-F238E27FC236}">
                  <a16:creationId xmlns:a16="http://schemas.microsoft.com/office/drawing/2014/main" id="{D611E613-8DA9-C049-BB01-2CA4C363E292}"/>
                </a:ext>
              </a:extLst>
            </p:cNvPr>
            <p:cNvSpPr/>
            <p:nvPr/>
          </p:nvSpPr>
          <p:spPr>
            <a:xfrm rot="5400000">
              <a:off x="8655" y="3306630"/>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Rubrik 1">
            <a:extLst>
              <a:ext uri="{FF2B5EF4-FFF2-40B4-BE49-F238E27FC236}">
                <a16:creationId xmlns:a16="http://schemas.microsoft.com/office/drawing/2014/main" id="{757D278A-C83B-494F-BF50-2821B914D7C1}"/>
              </a:ext>
            </a:extLst>
          </p:cNvPr>
          <p:cNvSpPr>
            <a:spLocks noGrp="1"/>
          </p:cNvSpPr>
          <p:nvPr>
            <p:ph type="title"/>
          </p:nvPr>
        </p:nvSpPr>
        <p:spPr/>
        <p:txBody>
          <a:bodyPr/>
          <a:lstStyle/>
          <a:p>
            <a:r>
              <a:rPr lang="sv-SE"/>
              <a:t>Skydd av anläggningar och information</a:t>
            </a:r>
          </a:p>
        </p:txBody>
      </p:sp>
      <p:sp>
        <p:nvSpPr>
          <p:cNvPr id="19" name="Platshållare för innehåll 2">
            <a:extLst>
              <a:ext uri="{FF2B5EF4-FFF2-40B4-BE49-F238E27FC236}">
                <a16:creationId xmlns:a16="http://schemas.microsoft.com/office/drawing/2014/main" id="{92BDFCA7-2531-7549-B218-86959C7161DE}"/>
              </a:ext>
            </a:extLst>
          </p:cNvPr>
          <p:cNvSpPr txBox="1">
            <a:spLocks/>
          </p:cNvSpPr>
          <p:nvPr/>
        </p:nvSpPr>
        <p:spPr>
          <a:xfrm>
            <a:off x="468572" y="3202512"/>
            <a:ext cx="3489547" cy="1089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sz="2800" i="1"/>
          </a:p>
        </p:txBody>
      </p:sp>
      <p:grpSp>
        <p:nvGrpSpPr>
          <p:cNvPr id="3" name="offentlighet">
            <a:extLst>
              <a:ext uri="{FF2B5EF4-FFF2-40B4-BE49-F238E27FC236}">
                <a16:creationId xmlns:a16="http://schemas.microsoft.com/office/drawing/2014/main" id="{850BDCE8-317D-AA40-86B6-E309EFDCDC0F}"/>
              </a:ext>
            </a:extLst>
          </p:cNvPr>
          <p:cNvGrpSpPr/>
          <p:nvPr/>
        </p:nvGrpSpPr>
        <p:grpSpPr>
          <a:xfrm>
            <a:off x="1631092" y="1374694"/>
            <a:ext cx="4308378" cy="2124000"/>
            <a:chOff x="1631092" y="1374694"/>
            <a:chExt cx="4308378" cy="2124000"/>
          </a:xfrm>
        </p:grpSpPr>
        <p:grpSp>
          <p:nvGrpSpPr>
            <p:cNvPr id="23" name="offentlighet">
              <a:extLst>
                <a:ext uri="{FF2B5EF4-FFF2-40B4-BE49-F238E27FC236}">
                  <a16:creationId xmlns:a16="http://schemas.microsoft.com/office/drawing/2014/main" id="{B6918775-673D-934C-9852-6D56B0D35061}"/>
                </a:ext>
              </a:extLst>
            </p:cNvPr>
            <p:cNvGrpSpPr>
              <a:grpSpLocks/>
            </p:cNvGrpSpPr>
            <p:nvPr/>
          </p:nvGrpSpPr>
          <p:grpSpPr bwMode="auto">
            <a:xfrm>
              <a:off x="1631092" y="1374694"/>
              <a:ext cx="4308378" cy="2124000"/>
              <a:chOff x="198601" y="4600086"/>
              <a:chExt cx="2584766" cy="2021704"/>
            </a:xfrm>
            <a:solidFill>
              <a:srgbClr val="6F6E67"/>
            </a:solidFill>
          </p:grpSpPr>
          <p:sp>
            <p:nvSpPr>
              <p:cNvPr id="24" name="Rektangel 23">
                <a:extLst>
                  <a:ext uri="{FF2B5EF4-FFF2-40B4-BE49-F238E27FC236}">
                    <a16:creationId xmlns:a16="http://schemas.microsoft.com/office/drawing/2014/main" id="{E0005115-2FDD-BD43-BFD9-BEC83119C0C6}"/>
                  </a:ext>
                </a:extLst>
              </p:cNvPr>
              <p:cNvSpPr/>
              <p:nvPr/>
            </p:nvSpPr>
            <p:spPr>
              <a:xfrm flipV="1">
                <a:off x="198601" y="4600086"/>
                <a:ext cx="2584766" cy="20217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ruta 71">
                <a:extLst>
                  <a:ext uri="{FF2B5EF4-FFF2-40B4-BE49-F238E27FC236}">
                    <a16:creationId xmlns:a16="http://schemas.microsoft.com/office/drawing/2014/main" id="{3B892A0B-C823-7E46-956E-321AA1027081}"/>
                  </a:ext>
                </a:extLst>
              </p:cNvPr>
              <p:cNvSpPr txBox="1">
                <a:spLocks noChangeArrowheads="1"/>
              </p:cNvSpPr>
              <p:nvPr/>
            </p:nvSpPr>
            <p:spPr bwMode="auto">
              <a:xfrm>
                <a:off x="198603" y="5464461"/>
                <a:ext cx="2579822" cy="3808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solidFill>
                      <a:schemeClr val="bg1"/>
                    </a:solidFill>
                    <a:latin typeface="+mj-lt"/>
                  </a:rPr>
                  <a:t>Offentlighet och sekretess</a:t>
                </a:r>
              </a:p>
            </p:txBody>
          </p:sp>
        </p:grpSp>
        <p:sp>
          <p:nvSpPr>
            <p:cNvPr id="32" name="Triangel offentlighet">
              <a:extLst>
                <a:ext uri="{FF2B5EF4-FFF2-40B4-BE49-F238E27FC236}">
                  <a16:creationId xmlns:a16="http://schemas.microsoft.com/office/drawing/2014/main" id="{F75B9DBC-9DCD-0849-A184-3C527C3757EC}"/>
                </a:ext>
              </a:extLst>
            </p:cNvPr>
            <p:cNvSpPr/>
            <p:nvPr/>
          </p:nvSpPr>
          <p:spPr>
            <a:xfrm rot="10800000">
              <a:off x="3676832" y="3026518"/>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6" name="offentlighet fokus">
            <a:extLst>
              <a:ext uri="{FF2B5EF4-FFF2-40B4-BE49-F238E27FC236}">
                <a16:creationId xmlns:a16="http://schemas.microsoft.com/office/drawing/2014/main" id="{1AB04C5C-6294-A847-AEA9-5384E269891B}"/>
              </a:ext>
            </a:extLst>
          </p:cNvPr>
          <p:cNvSpPr txBox="1">
            <a:spLocks noChangeArrowheads="1"/>
          </p:cNvSpPr>
          <p:nvPr/>
        </p:nvSpPr>
        <p:spPr bwMode="auto">
          <a:xfrm>
            <a:off x="1634478" y="1373684"/>
            <a:ext cx="4308377" cy="2124000"/>
          </a:xfrm>
          <a:prstGeom prst="rect">
            <a:avLst/>
          </a:prstGeom>
          <a:solidFill>
            <a:srgbClr val="6F6E67"/>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r>
              <a:rPr lang="sv-SE" sz="800" b="1">
                <a:solidFill>
                  <a:schemeClr val="bg1"/>
                </a:solidFill>
              </a:rPr>
              <a:t>Begränsningar av allmänhetens rätt att ta del av dokument</a:t>
            </a:r>
          </a:p>
          <a:p>
            <a:pPr>
              <a:spcAft>
                <a:spcPts val="600"/>
              </a:spcAft>
            </a:pPr>
            <a:r>
              <a:rPr lang="sv-SE" sz="800">
                <a:solidFill>
                  <a:schemeClr val="bg1"/>
                </a:solidFill>
              </a:rPr>
              <a:t>I olika handlingarna som exempelvis Risk- och sårbarhetsanalyser, planer och inriktningar med mera kan det finnas uppgifter som gör att dessa handlingar kan behöva sekretessmarkeras och i vissa fall även </a:t>
            </a:r>
            <a:r>
              <a:rPr lang="sv-SE" sz="800" err="1">
                <a:solidFill>
                  <a:schemeClr val="bg1"/>
                </a:solidFill>
              </a:rPr>
              <a:t>säkerhetsskyddsklassificeras</a:t>
            </a:r>
            <a:r>
              <a:rPr lang="sv-SE" sz="800">
                <a:solidFill>
                  <a:schemeClr val="bg1"/>
                </a:solidFill>
              </a:rPr>
              <a:t>. </a:t>
            </a:r>
          </a:p>
          <a:p>
            <a:pPr>
              <a:spcAft>
                <a:spcPts val="600"/>
              </a:spcAft>
            </a:pPr>
            <a:r>
              <a:rPr lang="sv-SE" sz="800">
                <a:solidFill>
                  <a:schemeClr val="bg1"/>
                </a:solidFill>
              </a:rPr>
              <a:t>Det är bra om man har en beredskap för detta om allmänheten begär ut det underlag som är knutet till planeringsarbetet. Om underlaget är sekretessmarkerat kan det underlätta vid sekretessprövningen. Däremot ska alltid en ny sekretessprövning göras vid varje enskild begäran eftersom resultatet av prövning kan variera beroende på vem som begär ut informationen. Om informationen är säkerhetsskyddsklassificerad är det viktigt att informationen hanteras i lokaler som är godkända för den aktuella säkerhetsnivån, och att bara personer med behörighet har åtkomst till lokalerna och handlingarna.</a:t>
            </a:r>
          </a:p>
        </p:txBody>
      </p:sp>
      <p:grpSp>
        <p:nvGrpSpPr>
          <p:cNvPr id="5" name="säkerhetsskydd">
            <a:extLst>
              <a:ext uri="{FF2B5EF4-FFF2-40B4-BE49-F238E27FC236}">
                <a16:creationId xmlns:a16="http://schemas.microsoft.com/office/drawing/2014/main" id="{D2213926-0B36-F94C-9FE6-42F574C87091}"/>
              </a:ext>
            </a:extLst>
          </p:cNvPr>
          <p:cNvGrpSpPr/>
          <p:nvPr/>
        </p:nvGrpSpPr>
        <p:grpSpPr>
          <a:xfrm>
            <a:off x="6164760" y="1391459"/>
            <a:ext cx="4320002" cy="2124000"/>
            <a:chOff x="6164760" y="1391459"/>
            <a:chExt cx="4320002" cy="2124000"/>
          </a:xfrm>
        </p:grpSpPr>
        <p:grpSp>
          <p:nvGrpSpPr>
            <p:cNvPr id="81" name="Grupp 80">
              <a:extLst>
                <a:ext uri="{FF2B5EF4-FFF2-40B4-BE49-F238E27FC236}">
                  <a16:creationId xmlns:a16="http://schemas.microsoft.com/office/drawing/2014/main" id="{DF451BEF-C01E-4899-88E9-585773C517DE}"/>
                </a:ext>
              </a:extLst>
            </p:cNvPr>
            <p:cNvGrpSpPr>
              <a:grpSpLocks/>
            </p:cNvGrpSpPr>
            <p:nvPr/>
          </p:nvGrpSpPr>
          <p:grpSpPr bwMode="auto">
            <a:xfrm>
              <a:off x="6164760" y="1391459"/>
              <a:ext cx="4320002" cy="2124000"/>
              <a:chOff x="7364430" y="204342"/>
              <a:chExt cx="2519417" cy="1799440"/>
            </a:xfrm>
          </p:grpSpPr>
          <p:sp>
            <p:nvSpPr>
              <p:cNvPr id="36" name="Rektangel 35">
                <a:extLst>
                  <a:ext uri="{FF2B5EF4-FFF2-40B4-BE49-F238E27FC236}">
                    <a16:creationId xmlns:a16="http://schemas.microsoft.com/office/drawing/2014/main" id="{3F07D9B0-F248-402F-BB9E-DF20311763F3}"/>
                  </a:ext>
                </a:extLst>
              </p:cNvPr>
              <p:cNvSpPr/>
              <p:nvPr/>
            </p:nvSpPr>
            <p:spPr bwMode="auto">
              <a:xfrm>
                <a:off x="7364430" y="204342"/>
                <a:ext cx="2519416" cy="1799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5364" name="textruta 69">
                <a:extLst>
                  <a:ext uri="{FF2B5EF4-FFF2-40B4-BE49-F238E27FC236}">
                    <a16:creationId xmlns:a16="http://schemas.microsoft.com/office/drawing/2014/main" id="{673AE8B3-49B4-43BC-ACF1-00333BC8B044}"/>
                  </a:ext>
                </a:extLst>
              </p:cNvPr>
              <p:cNvSpPr txBox="1">
                <a:spLocks noChangeArrowheads="1"/>
              </p:cNvSpPr>
              <p:nvPr/>
            </p:nvSpPr>
            <p:spPr bwMode="auto">
              <a:xfrm>
                <a:off x="7364431" y="959485"/>
                <a:ext cx="2519416" cy="33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solidFill>
                      <a:schemeClr val="bg1"/>
                    </a:solidFill>
                    <a:latin typeface="+mj-lt"/>
                  </a:rPr>
                  <a:t>Säkerhetsskydd</a:t>
                </a:r>
                <a:endParaRPr lang="sv-SE" sz="1400" b="1">
                  <a:solidFill>
                    <a:schemeClr val="bg1"/>
                  </a:solidFill>
                  <a:latin typeface="+mj-lt"/>
                </a:endParaRPr>
              </a:p>
            </p:txBody>
          </p:sp>
        </p:grpSp>
        <p:sp>
          <p:nvSpPr>
            <p:cNvPr id="33" name="Triangel säkerhetsskydd">
              <a:extLst>
                <a:ext uri="{FF2B5EF4-FFF2-40B4-BE49-F238E27FC236}">
                  <a16:creationId xmlns:a16="http://schemas.microsoft.com/office/drawing/2014/main" id="{65966470-38F0-1948-87F3-87A0E9375B12}"/>
                </a:ext>
              </a:extLst>
            </p:cNvPr>
            <p:cNvSpPr/>
            <p:nvPr/>
          </p:nvSpPr>
          <p:spPr>
            <a:xfrm rot="10800000">
              <a:off x="8226363" y="3026518"/>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337" name="säkerhetsskydd fokus">
            <a:extLst>
              <a:ext uri="{FF2B5EF4-FFF2-40B4-BE49-F238E27FC236}">
                <a16:creationId xmlns:a16="http://schemas.microsoft.com/office/drawing/2014/main" id="{9504B6C1-5583-431A-B185-E568F6558EAE}"/>
              </a:ext>
            </a:extLst>
          </p:cNvPr>
          <p:cNvSpPr txBox="1">
            <a:spLocks noChangeArrowheads="1"/>
          </p:cNvSpPr>
          <p:nvPr/>
        </p:nvSpPr>
        <p:spPr bwMode="auto">
          <a:xfrm>
            <a:off x="6170138" y="1391460"/>
            <a:ext cx="4320000" cy="2124000"/>
          </a:xfrm>
          <a:prstGeom prst="rect">
            <a:avLst/>
          </a:prstGeom>
          <a:solidFill>
            <a:srgbClr val="CC0000"/>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r>
              <a:rPr lang="sv-SE" sz="800" b="1">
                <a:solidFill>
                  <a:schemeClr val="bg1"/>
                </a:solidFill>
              </a:rPr>
              <a:t>Säkerhetsskydd</a:t>
            </a:r>
          </a:p>
          <a:p>
            <a:pPr>
              <a:spcAft>
                <a:spcPts val="600"/>
              </a:spcAft>
            </a:pPr>
            <a:r>
              <a:rPr lang="sv-SE" sz="800">
                <a:solidFill>
                  <a:schemeClr val="bg1"/>
                </a:solidFill>
              </a:rPr>
              <a:t>Säkerhetsskydd handlar om att skydda den information och de verksamheter som är av betydelse för Sveriges säkerhet mot spioneri, sabotage, terroristbrott och vissa andra hot.</a:t>
            </a:r>
          </a:p>
          <a:p>
            <a:pPr>
              <a:spcAft>
                <a:spcPts val="600"/>
              </a:spcAft>
            </a:pPr>
            <a:r>
              <a:rPr lang="sv-SE" sz="800">
                <a:solidFill>
                  <a:schemeClr val="bg1"/>
                </a:solidFill>
              </a:rPr>
              <a:t>Säkerhetsskydd behöver bevakas i både planprocessen och plandokument för att säkerställa att inte säkerhetsskyddsklassificerade uppgifter röjs.</a:t>
            </a:r>
          </a:p>
          <a:p>
            <a:pPr>
              <a:spcAft>
                <a:spcPts val="600"/>
              </a:spcAft>
            </a:pPr>
            <a:r>
              <a:rPr lang="sv-SE" sz="800" i="1">
                <a:solidFill>
                  <a:schemeClr val="bg1"/>
                </a:solidFill>
              </a:rPr>
              <a:t>Säkerhetsskyddsklassificerade uppgifter kan finnas i olika planeringsunderlag till exempel i utredningar och kartor. Här är det viktigt att vara medveten om att det kan vara den aggregerade informationen som röjer uppgifter om en säkerhetskänslig verksamhet. I en karta tex är det viktigt att enbart presentera den information som krävs, alltså inte dela mer information än nödvändigt.</a:t>
            </a:r>
          </a:p>
        </p:txBody>
      </p:sp>
      <p:grpSp>
        <p:nvGrpSpPr>
          <p:cNvPr id="6" name="skyddsobjekt">
            <a:extLst>
              <a:ext uri="{FF2B5EF4-FFF2-40B4-BE49-F238E27FC236}">
                <a16:creationId xmlns:a16="http://schemas.microsoft.com/office/drawing/2014/main" id="{3E4CF264-AB76-A747-AD2C-6D24156ADCFF}"/>
              </a:ext>
            </a:extLst>
          </p:cNvPr>
          <p:cNvGrpSpPr/>
          <p:nvPr/>
        </p:nvGrpSpPr>
        <p:grpSpPr>
          <a:xfrm>
            <a:off x="1622855" y="3729710"/>
            <a:ext cx="4308380" cy="2135629"/>
            <a:chOff x="1622855" y="3729710"/>
            <a:chExt cx="4308380" cy="2135629"/>
          </a:xfrm>
        </p:grpSpPr>
        <p:grpSp>
          <p:nvGrpSpPr>
            <p:cNvPr id="82" name="Grupp 81">
              <a:extLst>
                <a:ext uri="{FF2B5EF4-FFF2-40B4-BE49-F238E27FC236}">
                  <a16:creationId xmlns:a16="http://schemas.microsoft.com/office/drawing/2014/main" id="{E6E0EA59-76EB-40C9-9684-72D5369F2834}"/>
                </a:ext>
              </a:extLst>
            </p:cNvPr>
            <p:cNvGrpSpPr>
              <a:grpSpLocks/>
            </p:cNvGrpSpPr>
            <p:nvPr/>
          </p:nvGrpSpPr>
          <p:grpSpPr bwMode="auto">
            <a:xfrm>
              <a:off x="1622855" y="3729710"/>
              <a:ext cx="4308380" cy="2135629"/>
              <a:chOff x="9701452" y="198085"/>
              <a:chExt cx="2179134" cy="2408722"/>
            </a:xfrm>
          </p:grpSpPr>
          <p:sp>
            <p:nvSpPr>
              <p:cNvPr id="39" name="Rektangel 38">
                <a:extLst>
                  <a:ext uri="{FF2B5EF4-FFF2-40B4-BE49-F238E27FC236}">
                    <a16:creationId xmlns:a16="http://schemas.microsoft.com/office/drawing/2014/main" id="{6F05829B-A7BA-45B5-B043-E81D70A56335}"/>
                  </a:ext>
                </a:extLst>
              </p:cNvPr>
              <p:cNvSpPr/>
              <p:nvPr/>
            </p:nvSpPr>
            <p:spPr>
              <a:xfrm>
                <a:off x="9701453" y="198085"/>
                <a:ext cx="2179133" cy="2408722"/>
              </a:xfrm>
              <a:prstGeom prst="rect">
                <a:avLst/>
              </a:prstGeom>
              <a:solidFill>
                <a:srgbClr val="E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5362" name="textruta 70">
                <a:extLst>
                  <a:ext uri="{FF2B5EF4-FFF2-40B4-BE49-F238E27FC236}">
                    <a16:creationId xmlns:a16="http://schemas.microsoft.com/office/drawing/2014/main" id="{65407480-331A-4657-94A5-8377AC5FE208}"/>
                  </a:ext>
                </a:extLst>
              </p:cNvPr>
              <p:cNvSpPr txBox="1">
                <a:spLocks noChangeArrowheads="1"/>
              </p:cNvSpPr>
              <p:nvPr/>
            </p:nvSpPr>
            <p:spPr bwMode="auto">
              <a:xfrm>
                <a:off x="9701452" y="1118182"/>
                <a:ext cx="2179133" cy="45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latin typeface="+mj-lt"/>
                  </a:rPr>
                  <a:t>Skyddsobjekt</a:t>
                </a:r>
                <a:endParaRPr lang="sv-SE" sz="1400" b="1">
                  <a:latin typeface="+mj-lt"/>
                </a:endParaRPr>
              </a:p>
            </p:txBody>
          </p:sp>
        </p:grpSp>
        <p:sp>
          <p:nvSpPr>
            <p:cNvPr id="34" name="Triangel skyddsobjekt">
              <a:extLst>
                <a:ext uri="{FF2B5EF4-FFF2-40B4-BE49-F238E27FC236}">
                  <a16:creationId xmlns:a16="http://schemas.microsoft.com/office/drawing/2014/main" id="{857155F3-AF57-7248-BA35-EF1842D9F6A8}"/>
                </a:ext>
              </a:extLst>
            </p:cNvPr>
            <p:cNvSpPr/>
            <p:nvPr/>
          </p:nvSpPr>
          <p:spPr>
            <a:xfrm rot="10800000">
              <a:off x="3676832" y="5414118"/>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335" name="skyddsobjekt fokus">
            <a:extLst>
              <a:ext uri="{FF2B5EF4-FFF2-40B4-BE49-F238E27FC236}">
                <a16:creationId xmlns:a16="http://schemas.microsoft.com/office/drawing/2014/main" id="{9B193347-A2FF-42DB-B4C7-2AB474396595}"/>
              </a:ext>
            </a:extLst>
          </p:cNvPr>
          <p:cNvSpPr txBox="1">
            <a:spLocks noChangeArrowheads="1"/>
          </p:cNvSpPr>
          <p:nvPr/>
        </p:nvSpPr>
        <p:spPr bwMode="auto">
          <a:xfrm>
            <a:off x="1622854" y="3743376"/>
            <a:ext cx="4308378" cy="2135627"/>
          </a:xfrm>
          <a:prstGeom prst="rect">
            <a:avLst/>
          </a:prstGeom>
          <a:solidFill>
            <a:srgbClr val="E06666"/>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r>
              <a:rPr lang="sv-SE" sz="800" b="1" dirty="0"/>
              <a:t>Skyddsobjekt </a:t>
            </a:r>
          </a:p>
          <a:p>
            <a:pPr>
              <a:spcAft>
                <a:spcPts val="600"/>
              </a:spcAft>
            </a:pPr>
            <a:r>
              <a:rPr lang="sv-SE" sz="800" dirty="0"/>
              <a:t>När det gäller skyddsobjekt så är det Länsstyrelsen eller Försvarsmakten som kan besluta att anläggningar som är av stor betydelse för samhället ska vara skyddsobjekt enligt skyddslagen. Ett skyddsobjekt kan bland annat vara ledningscentraler, viktiga byggnader för att upprätthålla lag och ordning, som ex polisbyggnader eller viktiga byggnader för Sveriges beredskap. Syftet med lagen är att förstärka anläggningarnas skydd, vilket både innebär skyldigheter och rättigheter för den som äger anläggningen. </a:t>
            </a:r>
          </a:p>
          <a:p>
            <a:pPr>
              <a:spcAft>
                <a:spcPts val="600"/>
              </a:spcAft>
            </a:pPr>
            <a:r>
              <a:rPr lang="sv-SE" sz="800" dirty="0"/>
              <a:t>Ett beslut om skyddsobjekt innebär att obehöriga inte har tillträde till skyddsobjektet. Utöver det kan det också innebära ett förbud mot att göra avbildningar, beskrivningar eller mätningar av eller inom skyddsobjektet. </a:t>
            </a:r>
          </a:p>
          <a:p>
            <a:pPr>
              <a:spcAft>
                <a:spcPts val="600"/>
              </a:spcAft>
            </a:pPr>
            <a:r>
              <a:rPr lang="sv-SE" sz="800" i="1" dirty="0"/>
              <a:t>Information om vilka anläggningar i länet som är skyddsobjekt kan vara relevant för en samhällsplanerare. Det är framförallt viktigt om verksamheten har särskilda behov som behöver tillgodoses i den fysiska planeringen, eller har ett beslut om avbildningsförbud.</a:t>
            </a:r>
          </a:p>
        </p:txBody>
      </p:sp>
      <p:grpSp>
        <p:nvGrpSpPr>
          <p:cNvPr id="7" name="geografisk">
            <a:extLst>
              <a:ext uri="{FF2B5EF4-FFF2-40B4-BE49-F238E27FC236}">
                <a16:creationId xmlns:a16="http://schemas.microsoft.com/office/drawing/2014/main" id="{8E79DD55-A360-2545-B3DE-E791A9A379F7}"/>
              </a:ext>
            </a:extLst>
          </p:cNvPr>
          <p:cNvGrpSpPr/>
          <p:nvPr/>
        </p:nvGrpSpPr>
        <p:grpSpPr>
          <a:xfrm>
            <a:off x="6164761" y="3729709"/>
            <a:ext cx="4319998" cy="2135629"/>
            <a:chOff x="6164761" y="3729709"/>
            <a:chExt cx="4319998" cy="2135629"/>
          </a:xfrm>
        </p:grpSpPr>
        <p:grpSp>
          <p:nvGrpSpPr>
            <p:cNvPr id="83" name="Grupp 82">
              <a:extLst>
                <a:ext uri="{FF2B5EF4-FFF2-40B4-BE49-F238E27FC236}">
                  <a16:creationId xmlns:a16="http://schemas.microsoft.com/office/drawing/2014/main" id="{6DFB7854-9450-4B7A-A706-274406963067}"/>
                </a:ext>
              </a:extLst>
            </p:cNvPr>
            <p:cNvGrpSpPr>
              <a:grpSpLocks/>
            </p:cNvGrpSpPr>
            <p:nvPr/>
          </p:nvGrpSpPr>
          <p:grpSpPr bwMode="auto">
            <a:xfrm>
              <a:off x="6164761" y="3729709"/>
              <a:ext cx="4319998" cy="2135629"/>
              <a:chOff x="197332" y="4600086"/>
              <a:chExt cx="2180403" cy="2742404"/>
            </a:xfrm>
          </p:grpSpPr>
          <p:sp>
            <p:nvSpPr>
              <p:cNvPr id="42" name="Rektangel 41">
                <a:extLst>
                  <a:ext uri="{FF2B5EF4-FFF2-40B4-BE49-F238E27FC236}">
                    <a16:creationId xmlns:a16="http://schemas.microsoft.com/office/drawing/2014/main" id="{D993946B-5165-4506-BE8F-99AD40EC8DE6}"/>
                  </a:ext>
                </a:extLst>
              </p:cNvPr>
              <p:cNvSpPr/>
              <p:nvPr/>
            </p:nvSpPr>
            <p:spPr>
              <a:xfrm flipV="1">
                <a:off x="198602" y="4600086"/>
                <a:ext cx="2179133" cy="2742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5359" name="textruta 71">
                <a:extLst>
                  <a:ext uri="{FF2B5EF4-FFF2-40B4-BE49-F238E27FC236}">
                    <a16:creationId xmlns:a16="http://schemas.microsoft.com/office/drawing/2014/main" id="{566ECC99-BBF2-4858-B00A-ED970E31AA26}"/>
                  </a:ext>
                </a:extLst>
              </p:cNvPr>
              <p:cNvSpPr txBox="1">
                <a:spLocks noChangeArrowheads="1"/>
              </p:cNvSpPr>
              <p:nvPr/>
            </p:nvSpPr>
            <p:spPr bwMode="auto">
              <a:xfrm>
                <a:off x="197332" y="5647645"/>
                <a:ext cx="2180403"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latin typeface="+mj-lt"/>
                  </a:rPr>
                  <a:t>Skydd av geografisk information</a:t>
                </a:r>
              </a:p>
            </p:txBody>
          </p:sp>
        </p:grpSp>
        <p:sp>
          <p:nvSpPr>
            <p:cNvPr id="35" name="Triangel skydd av geografisk">
              <a:extLst>
                <a:ext uri="{FF2B5EF4-FFF2-40B4-BE49-F238E27FC236}">
                  <a16:creationId xmlns:a16="http://schemas.microsoft.com/office/drawing/2014/main" id="{5EBFF9B9-8C80-CA47-A250-33CBC9AF64EF}"/>
                </a:ext>
              </a:extLst>
            </p:cNvPr>
            <p:cNvSpPr/>
            <p:nvPr/>
          </p:nvSpPr>
          <p:spPr>
            <a:xfrm rot="10800000">
              <a:off x="8212546" y="5414118"/>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332" name="geografisk fokus">
            <a:extLst>
              <a:ext uri="{FF2B5EF4-FFF2-40B4-BE49-F238E27FC236}">
                <a16:creationId xmlns:a16="http://schemas.microsoft.com/office/drawing/2014/main" id="{ED48C4E0-2B2C-4A13-A362-B57156555545}"/>
              </a:ext>
            </a:extLst>
          </p:cNvPr>
          <p:cNvSpPr txBox="1">
            <a:spLocks noChangeArrowheads="1"/>
          </p:cNvSpPr>
          <p:nvPr/>
        </p:nvSpPr>
        <p:spPr bwMode="auto">
          <a:xfrm>
            <a:off x="6161902" y="3729710"/>
            <a:ext cx="4328235" cy="2135629"/>
          </a:xfrm>
          <a:prstGeom prst="rect">
            <a:avLst/>
          </a:prstGeom>
          <a:solidFill>
            <a:schemeClr val="bg1"/>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r>
              <a:rPr lang="sv-SE" sz="800" b="1"/>
              <a:t>Skydd av geografisk information</a:t>
            </a:r>
          </a:p>
          <a:p>
            <a:pPr>
              <a:spcAft>
                <a:spcPts val="600"/>
              </a:spcAft>
            </a:pPr>
            <a:r>
              <a:rPr lang="sv-SE" sz="800"/>
              <a:t>En ny lag (2016:319) och förordning (2016:320) om skydd för geografisk information trädde i kraft den 1 maj 2016.</a:t>
            </a:r>
          </a:p>
          <a:p>
            <a:pPr>
              <a:spcAft>
                <a:spcPts val="600"/>
              </a:spcAft>
            </a:pPr>
            <a:r>
              <a:rPr lang="sv-SE" sz="800"/>
              <a:t>Enligt lagen om skydd för geografisk information krävs tillstånd för spridning av landgeografisk information som inhämtats från luftfartyg. Med detta menas flygbilder och liknande registreringar som film, laserskannade data, värmekameradata, radardata etc. Syftet med tillståndskravet är att i möjligaste mån undvika skada för totalförsvaret. </a:t>
            </a:r>
          </a:p>
          <a:p>
            <a:pPr>
              <a:spcAft>
                <a:spcPts val="600"/>
              </a:spcAft>
            </a:pPr>
            <a:r>
              <a:rPr lang="sv-SE" sz="800"/>
              <a:t>Lagstiftningen handlar om skydd av den geografiska informationen som på olika sätt avbildats, därför krävs tillstånd för spridning av viss information.</a:t>
            </a:r>
          </a:p>
        </p:txBody>
      </p:sp>
      <p:grpSp>
        <p:nvGrpSpPr>
          <p:cNvPr id="9" name="Grupp 8">
            <a:extLst>
              <a:ext uri="{FF2B5EF4-FFF2-40B4-BE49-F238E27FC236}">
                <a16:creationId xmlns:a16="http://schemas.microsoft.com/office/drawing/2014/main" id="{E1F63D7D-F136-8B49-8B19-51A9B154FE21}"/>
              </a:ext>
            </a:extLst>
          </p:cNvPr>
          <p:cNvGrpSpPr/>
          <p:nvPr/>
        </p:nvGrpSpPr>
        <p:grpSpPr>
          <a:xfrm>
            <a:off x="-9383" y="0"/>
            <a:ext cx="3349274" cy="6858000"/>
            <a:chOff x="-9383" y="0"/>
            <a:chExt cx="3349274" cy="6858000"/>
          </a:xfrm>
        </p:grpSpPr>
        <p:grpSp>
          <p:nvGrpSpPr>
            <p:cNvPr id="8" name="sidoruta">
              <a:extLst>
                <a:ext uri="{FF2B5EF4-FFF2-40B4-BE49-F238E27FC236}">
                  <a16:creationId xmlns:a16="http://schemas.microsoft.com/office/drawing/2014/main" id="{B5DC31E1-9B4F-B94D-8C32-F8C5753B7070}"/>
                </a:ext>
              </a:extLst>
            </p:cNvPr>
            <p:cNvGrpSpPr/>
            <p:nvPr/>
          </p:nvGrpSpPr>
          <p:grpSpPr>
            <a:xfrm>
              <a:off x="-9383" y="0"/>
              <a:ext cx="3349274" cy="6858000"/>
              <a:chOff x="-9383" y="0"/>
              <a:chExt cx="3349274" cy="6858000"/>
            </a:xfrm>
          </p:grpSpPr>
          <p:grpSp>
            <p:nvGrpSpPr>
              <p:cNvPr id="22" name="Sidoruta">
                <a:extLst>
                  <a:ext uri="{FF2B5EF4-FFF2-40B4-BE49-F238E27FC236}">
                    <a16:creationId xmlns:a16="http://schemas.microsoft.com/office/drawing/2014/main" id="{FF77B52F-14F7-A04F-91E5-14DF5723AAB9}"/>
                  </a:ext>
                </a:extLst>
              </p:cNvPr>
              <p:cNvGrpSpPr/>
              <p:nvPr/>
            </p:nvGrpSpPr>
            <p:grpSpPr>
              <a:xfrm>
                <a:off x="-9383" y="0"/>
                <a:ext cx="3349274" cy="6858000"/>
                <a:chOff x="-906873" y="0"/>
                <a:chExt cx="3349274" cy="6858000"/>
              </a:xfrm>
            </p:grpSpPr>
            <p:grpSp>
              <p:nvGrpSpPr>
                <p:cNvPr id="27" name="Grupp 26">
                  <a:extLst>
                    <a:ext uri="{FF2B5EF4-FFF2-40B4-BE49-F238E27FC236}">
                      <a16:creationId xmlns:a16="http://schemas.microsoft.com/office/drawing/2014/main" id="{8FE89709-458A-8441-A574-617EA887B09B}"/>
                    </a:ext>
                  </a:extLst>
                </p:cNvPr>
                <p:cNvGrpSpPr/>
                <p:nvPr/>
              </p:nvGrpSpPr>
              <p:grpSpPr>
                <a:xfrm>
                  <a:off x="-906873" y="0"/>
                  <a:ext cx="3349274" cy="6858000"/>
                  <a:chOff x="-901176" y="0"/>
                  <a:chExt cx="3349274" cy="6858000"/>
                </a:xfrm>
              </p:grpSpPr>
              <p:sp>
                <p:nvSpPr>
                  <p:cNvPr id="29" name="Rektangel 28">
                    <a:extLst>
                      <a:ext uri="{FF2B5EF4-FFF2-40B4-BE49-F238E27FC236}">
                        <a16:creationId xmlns:a16="http://schemas.microsoft.com/office/drawing/2014/main" id="{62BE8D14-C90A-7D4F-B32A-7DC9947631F9}"/>
                      </a:ext>
                    </a:extLst>
                  </p:cNvPr>
                  <p:cNvSpPr/>
                  <p:nvPr/>
                </p:nvSpPr>
                <p:spPr bwMode="auto">
                  <a:xfrm>
                    <a:off x="-901176" y="0"/>
                    <a:ext cx="31850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Rektangel 29">
                    <a:extLst>
                      <a:ext uri="{FF2B5EF4-FFF2-40B4-BE49-F238E27FC236}">
                        <a16:creationId xmlns:a16="http://schemas.microsoft.com/office/drawing/2014/main" id="{A4F1A921-9ECD-B341-B454-F0B6EDD1381E}"/>
                      </a:ext>
                    </a:extLst>
                  </p:cNvPr>
                  <p:cNvSpPr/>
                  <p:nvPr/>
                </p:nvSpPr>
                <p:spPr bwMode="auto">
                  <a:xfrm>
                    <a:off x="2210498" y="0"/>
                    <a:ext cx="23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grpSp>
            <p:sp>
              <p:nvSpPr>
                <p:cNvPr id="28" name="textruta 143">
                  <a:extLst>
                    <a:ext uri="{FF2B5EF4-FFF2-40B4-BE49-F238E27FC236}">
                      <a16:creationId xmlns:a16="http://schemas.microsoft.com/office/drawing/2014/main" id="{A202C1C8-4E4C-C749-B625-4F10EB41620D}"/>
                    </a:ext>
                  </a:extLst>
                </p:cNvPr>
                <p:cNvSpPr txBox="1">
                  <a:spLocks noChangeArrowheads="1"/>
                </p:cNvSpPr>
                <p:nvPr/>
              </p:nvSpPr>
              <p:spPr bwMode="auto">
                <a:xfrm>
                  <a:off x="-668070" y="479892"/>
                  <a:ext cx="273122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fontAlgn="base">
                    <a:spcBef>
                      <a:spcPct val="0"/>
                    </a:spcBef>
                    <a:spcAft>
                      <a:spcPts val="600"/>
                    </a:spcAft>
                    <a:defRPr/>
                  </a:pPr>
                  <a:r>
                    <a:rPr lang="sv-SE" altLang="sv-SE" sz="1200" b="1">
                      <a:solidFill>
                        <a:prstClr val="black"/>
                      </a:solidFill>
                    </a:rPr>
                    <a:t>Lär dig mer om området!</a:t>
                  </a:r>
                </a:p>
                <a:p>
                  <a:pPr lvl="0" fontAlgn="base">
                    <a:spcBef>
                      <a:spcPct val="0"/>
                    </a:spcBef>
                    <a:spcAft>
                      <a:spcPts val="600"/>
                    </a:spcAft>
                    <a:defRPr/>
                  </a:pPr>
                  <a:r>
                    <a:rPr lang="sv-SE" altLang="sv-SE" sz="1000">
                      <a:solidFill>
                        <a:prstClr val="black"/>
                      </a:solidFill>
                    </a:rPr>
                    <a:t>Lär dig mer om säkerhetsskydd på </a:t>
                  </a:r>
                  <a:r>
                    <a:rPr lang="sv-SE" altLang="sv-SE" sz="1000" b="1">
                      <a:solidFill>
                        <a:prstClr val="black"/>
                      </a:solidFill>
                      <a:hlinkClick r:id="rId3"/>
                    </a:rPr>
                    <a:t>www.sakerhetspolisen.se</a:t>
                  </a:r>
                  <a:endParaRPr lang="sv-SE" altLang="sv-SE" sz="1000" b="1">
                    <a:solidFill>
                      <a:prstClr val="black"/>
                    </a:solidFill>
                  </a:endParaRPr>
                </a:p>
                <a:p>
                  <a:pPr lvl="0" fontAlgn="base">
                    <a:spcBef>
                      <a:spcPts val="1200"/>
                    </a:spcBef>
                    <a:spcAft>
                      <a:spcPts val="600"/>
                    </a:spcAft>
                    <a:defRPr/>
                  </a:pPr>
                  <a:r>
                    <a:rPr lang="sv-SE" altLang="sv-SE" sz="1000" b="1">
                      <a:solidFill>
                        <a:prstClr val="black"/>
                      </a:solidFill>
                    </a:rPr>
                    <a:t>Läs bland annat</a:t>
                  </a:r>
                </a:p>
                <a:p>
                  <a:pPr lvl="0" fontAlgn="base">
                    <a:spcBef>
                      <a:spcPct val="0"/>
                    </a:spcBef>
                    <a:spcAft>
                      <a:spcPts val="600"/>
                    </a:spcAft>
                    <a:defRPr/>
                  </a:pPr>
                  <a:r>
                    <a:rPr lang="sv-SE" altLang="sv-SE" sz="1000">
                      <a:solidFill>
                        <a:prstClr val="black"/>
                      </a:solidFill>
                    </a:rPr>
                    <a:t>Skyddslagen (2010:305)</a:t>
                  </a:r>
                </a:p>
                <a:p>
                  <a:pPr lvl="0" fontAlgn="base">
                    <a:spcBef>
                      <a:spcPct val="0"/>
                    </a:spcBef>
                    <a:spcAft>
                      <a:spcPts val="600"/>
                    </a:spcAft>
                    <a:defRPr/>
                  </a:pPr>
                  <a:r>
                    <a:rPr lang="sv-SE" altLang="sv-SE" sz="1000">
                      <a:solidFill>
                        <a:prstClr val="black"/>
                      </a:solidFill>
                    </a:rPr>
                    <a:t>Säkerhetsskyddslagen (2018:585)</a:t>
                  </a:r>
                </a:p>
                <a:p>
                  <a:pPr lvl="0" fontAlgn="base">
                    <a:spcBef>
                      <a:spcPct val="0"/>
                    </a:spcBef>
                    <a:spcAft>
                      <a:spcPts val="600"/>
                    </a:spcAft>
                    <a:defRPr/>
                  </a:pPr>
                  <a:r>
                    <a:rPr lang="sv-SE" sz="1000"/>
                    <a:t>Säkerhetspolisens föreskrifter om säkerhetsskydd PMFS 2019:2</a:t>
                  </a:r>
                  <a:endParaRPr lang="sv-SE" altLang="sv-SE" sz="1000" b="1">
                    <a:solidFill>
                      <a:prstClr val="black"/>
                    </a:solidFill>
                  </a:endParaRPr>
                </a:p>
                <a:p>
                  <a:pPr>
                    <a:spcAft>
                      <a:spcPts val="600"/>
                    </a:spcAft>
                  </a:pPr>
                  <a:r>
                    <a:rPr lang="sv-SE" sz="1000"/>
                    <a:t>Säkerhetspolisen: Vägledning i säkerhetsskydd – Informationssäkerhet  </a:t>
                  </a:r>
                </a:p>
                <a:p>
                  <a:pPr>
                    <a:spcAft>
                      <a:spcPts val="600"/>
                    </a:spcAft>
                  </a:pPr>
                  <a:r>
                    <a:rPr lang="sv-SE" sz="1000"/>
                    <a:t>Säkerhetspolisen: Vägledning i säkerhetsskydd – Introduktion till säkerhetsskydd </a:t>
                  </a:r>
                </a:p>
                <a:p>
                  <a:pPr lvl="0">
                    <a:spcAft>
                      <a:spcPts val="600"/>
                    </a:spcAft>
                    <a:defRPr/>
                  </a:pPr>
                  <a:r>
                    <a:rPr lang="sv-SE" sz="1000"/>
                    <a:t>Säkerhetspolisen: Vägledning i säkerhetsskydd – Personalsäkerhet </a:t>
                  </a:r>
                </a:p>
                <a:p>
                  <a:pPr lvl="0">
                    <a:spcBef>
                      <a:spcPts val="1200"/>
                    </a:spcBef>
                    <a:spcAft>
                      <a:spcPts val="600"/>
                    </a:spcAft>
                    <a:defRPr/>
                  </a:pPr>
                  <a:r>
                    <a:rPr lang="sv-SE" sz="1000"/>
                    <a:t>Läs mer om skydd av geografisk information på </a:t>
                  </a:r>
                  <a:r>
                    <a:rPr lang="sv-SE" sz="1000" b="1">
                      <a:hlinkClick r:id="rId4"/>
                    </a:rPr>
                    <a:t>www.lantmateriet.se</a:t>
                  </a:r>
                  <a:endParaRPr lang="sv-SE" sz="1000" b="1"/>
                </a:p>
                <a:p>
                  <a:pPr lvl="0">
                    <a:spcAft>
                      <a:spcPts val="600"/>
                    </a:spcAft>
                    <a:defRPr/>
                  </a:pPr>
                  <a:r>
                    <a:rPr lang="sv-SE" sz="1000"/>
                    <a:t>Läs bland annat: Information om föreskrifter kopplade till ny lag och förordning om skydd för geografisk information</a:t>
                  </a:r>
                </a:p>
                <a:p>
                  <a:pPr lvl="0" fontAlgn="base">
                    <a:spcBef>
                      <a:spcPct val="0"/>
                    </a:spcBef>
                    <a:spcAft>
                      <a:spcPts val="600"/>
                    </a:spcAft>
                    <a:defRPr/>
                  </a:pPr>
                  <a:endParaRPr lang="sv-SE" altLang="sv-SE" sz="800" b="1">
                    <a:solidFill>
                      <a:prstClr val="black"/>
                    </a:solidFill>
                  </a:endParaRPr>
                </a:p>
                <a:p>
                  <a:pPr lvl="0" fontAlgn="base">
                    <a:spcBef>
                      <a:spcPct val="0"/>
                    </a:spcBef>
                    <a:spcAft>
                      <a:spcPts val="600"/>
                    </a:spcAft>
                    <a:defRPr/>
                  </a:pPr>
                  <a:endParaRPr lang="sv-SE" altLang="sv-SE" sz="800" b="1">
                    <a:solidFill>
                      <a:prstClr val="black"/>
                    </a:solidFill>
                  </a:endParaRPr>
                </a:p>
              </p:txBody>
            </p:sp>
          </p:grpSp>
          <p:sp>
            <p:nvSpPr>
              <p:cNvPr id="31" name="Triangel 30">
                <a:extLst>
                  <a:ext uri="{FF2B5EF4-FFF2-40B4-BE49-F238E27FC236}">
                    <a16:creationId xmlns:a16="http://schemas.microsoft.com/office/drawing/2014/main" id="{CCC9CE60-3E16-974C-8D65-7BBFB0BD1EFC}"/>
                  </a:ext>
                </a:extLst>
              </p:cNvPr>
              <p:cNvSpPr/>
              <p:nvPr/>
            </p:nvSpPr>
            <p:spPr>
              <a:xfrm rot="16200000">
                <a:off x="3112631" y="3272201"/>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4" name="Bild 3">
              <a:extLst>
                <a:ext uri="{FF2B5EF4-FFF2-40B4-BE49-F238E27FC236}">
                  <a16:creationId xmlns:a16="http://schemas.microsoft.com/office/drawing/2014/main" id="{9ED96F7C-407F-5F44-919B-FCED9FFB0D6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6630" y="4721772"/>
              <a:ext cx="1917433" cy="1868768"/>
            </a:xfrm>
            <a:prstGeom prst="rect">
              <a:avLst/>
            </a:prstGeom>
          </p:spPr>
        </p:pic>
      </p:grpSp>
    </p:spTree>
    <p:extLst>
      <p:ext uri="{BB962C8B-B14F-4D97-AF65-F5344CB8AC3E}">
        <p14:creationId xmlns:p14="http://schemas.microsoft.com/office/powerpoint/2010/main" val="4639704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337"/>
                                        </p:tgtEl>
                                        <p:attrNameLst>
                                          <p:attrName>style.visibility</p:attrName>
                                        </p:attrNameLst>
                                      </p:cBhvr>
                                      <p:to>
                                        <p:strVal val="visible"/>
                                      </p:to>
                                    </p:set>
                                    <p:animEffect transition="in" filter="fade">
                                      <p:cBhvr>
                                        <p:cTn id="37" dur="500"/>
                                        <p:tgtEl>
                                          <p:spTgt spid="55337"/>
                                        </p:tgtEl>
                                      </p:cBhvr>
                                    </p:animEffec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5533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55337"/>
                                        </p:tgtEl>
                                      </p:cBhvr>
                                    </p:animEffect>
                                    <p:set>
                                      <p:cBhvr>
                                        <p:cTn id="43" dur="1" fill="hold">
                                          <p:stCondLst>
                                            <p:cond delay="499"/>
                                          </p:stCondLst>
                                        </p:cTn>
                                        <p:tgtEl>
                                          <p:spTgt spid="55337"/>
                                        </p:tgtEl>
                                        <p:attrNameLst>
                                          <p:attrName>style.visibility</p:attrName>
                                        </p:attrNameLst>
                                      </p:cBhvr>
                                      <p:to>
                                        <p:strVal val="hidden"/>
                                      </p:to>
                                    </p:set>
                                  </p:childTnLst>
                                </p:cTn>
                              </p:par>
                            </p:childTnLst>
                          </p:cTn>
                        </p:par>
                      </p:childTnLst>
                    </p:cTn>
                  </p:par>
                </p:childTnLst>
              </p:cTn>
              <p:nextCondLst>
                <p:cond evt="onClick" delay="0">
                  <p:tgtEl>
                    <p:spTgt spid="55337"/>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5335"/>
                                        </p:tgtEl>
                                        <p:attrNameLst>
                                          <p:attrName>style.visibility</p:attrName>
                                        </p:attrNameLst>
                                      </p:cBhvr>
                                      <p:to>
                                        <p:strVal val="visible"/>
                                      </p:to>
                                    </p:set>
                                    <p:animEffect transition="in" filter="fade">
                                      <p:cBhvr>
                                        <p:cTn id="49" dur="500"/>
                                        <p:tgtEl>
                                          <p:spTgt spid="55335"/>
                                        </p:tgtEl>
                                      </p:cBhvr>
                                    </p:animEffect>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5533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55335"/>
                                        </p:tgtEl>
                                      </p:cBhvr>
                                    </p:animEffect>
                                    <p:set>
                                      <p:cBhvr>
                                        <p:cTn id="55" dur="1" fill="hold">
                                          <p:stCondLst>
                                            <p:cond delay="499"/>
                                          </p:stCondLst>
                                        </p:cTn>
                                        <p:tgtEl>
                                          <p:spTgt spid="55335"/>
                                        </p:tgtEl>
                                        <p:attrNameLst>
                                          <p:attrName>style.visibility</p:attrName>
                                        </p:attrNameLst>
                                      </p:cBhvr>
                                      <p:to>
                                        <p:strVal val="hidden"/>
                                      </p:to>
                                    </p:set>
                                  </p:childTnLst>
                                </p:cTn>
                              </p:par>
                            </p:childTnLst>
                          </p:cTn>
                        </p:par>
                      </p:childTnLst>
                    </p:cTn>
                  </p:par>
                </p:childTnLst>
              </p:cTn>
              <p:nextCondLst>
                <p:cond evt="onClick" delay="0">
                  <p:tgtEl>
                    <p:spTgt spid="55335"/>
                  </p:tgtEl>
                </p:cond>
              </p:nextCondLst>
            </p:seq>
            <p:seq concurrent="1" nextAc="seek">
              <p:cTn id="56" restart="whenNotActive" fill="hold" evtFilter="cancelBubble" nodeType="interactiveSeq">
                <p:stCondLst>
                  <p:cond evt="onClick" delay="0">
                    <p:tgtEl>
                      <p:spTgt spid="7"/>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5332"/>
                                        </p:tgtEl>
                                        <p:attrNameLst>
                                          <p:attrName>style.visibility</p:attrName>
                                        </p:attrNameLst>
                                      </p:cBhvr>
                                      <p:to>
                                        <p:strVal val="visible"/>
                                      </p:to>
                                    </p:set>
                                    <p:animEffect transition="in" filter="fade">
                                      <p:cBhvr>
                                        <p:cTn id="61" dur="500"/>
                                        <p:tgtEl>
                                          <p:spTgt spid="55332"/>
                                        </p:tgtEl>
                                      </p:cBhvr>
                                    </p:animEffect>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5533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55332"/>
                                        </p:tgtEl>
                                      </p:cBhvr>
                                    </p:animEffect>
                                    <p:set>
                                      <p:cBhvr>
                                        <p:cTn id="67" dur="1" fill="hold">
                                          <p:stCondLst>
                                            <p:cond delay="499"/>
                                          </p:stCondLst>
                                        </p:cTn>
                                        <p:tgtEl>
                                          <p:spTgt spid="55332"/>
                                        </p:tgtEl>
                                        <p:attrNameLst>
                                          <p:attrName>style.visibility</p:attrName>
                                        </p:attrNameLst>
                                      </p:cBhvr>
                                      <p:to>
                                        <p:strVal val="hidden"/>
                                      </p:to>
                                    </p:set>
                                  </p:childTnLst>
                                </p:cTn>
                              </p:par>
                            </p:childTnLst>
                          </p:cTn>
                        </p:par>
                      </p:childTnLst>
                    </p:cTn>
                  </p:par>
                </p:childTnLst>
              </p:cTn>
              <p:nextCondLst>
                <p:cond evt="onClick" delay="0">
                  <p:tgtEl>
                    <p:spTgt spid="55332"/>
                  </p:tgtEl>
                </p:cond>
              </p:nextCondLst>
            </p:seq>
            <p:seq concurrent="1" nextAc="seek">
              <p:cTn id="68" restart="whenNotActive" fill="hold" evtFilter="cancelBubble" nodeType="interactiveSeq">
                <p:stCondLst>
                  <p:cond evt="onClick" delay="0">
                    <p:tgtEl>
                      <p:spTgt spid="37"/>
                    </p:tgtEl>
                  </p:cond>
                </p:stCondLst>
                <p:endSync evt="end" delay="0">
                  <p:rtn val="all"/>
                </p:endSync>
                <p:childTnLst>
                  <p:par>
                    <p:cTn id="69" fill="hold">
                      <p:stCondLst>
                        <p:cond delay="0"/>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0-#ppt_w/2"/>
                                          </p:val>
                                        </p:tav>
                                        <p:tav tm="100000">
                                          <p:val>
                                            <p:strVal val="#ppt_x"/>
                                          </p:val>
                                        </p:tav>
                                      </p:tavLst>
                                    </p:anim>
                                    <p:anim calcmode="lin" valueType="num">
                                      <p:cBhvr additive="base">
                                        <p:cTn id="7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7"/>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2" presetClass="exit" presetSubtype="8" fill="hold" nodeType="clickEffect">
                                  <p:stCondLst>
                                    <p:cond delay="0"/>
                                  </p:stCondLst>
                                  <p:childTnLst>
                                    <p:anim calcmode="lin" valueType="num">
                                      <p:cBhvr additive="base">
                                        <p:cTn id="79" dur="500"/>
                                        <p:tgtEl>
                                          <p:spTgt spid="9"/>
                                        </p:tgtEl>
                                        <p:attrNameLst>
                                          <p:attrName>ppt_x</p:attrName>
                                        </p:attrNameLst>
                                      </p:cBhvr>
                                      <p:tavLst>
                                        <p:tav tm="0">
                                          <p:val>
                                            <p:strVal val="ppt_x"/>
                                          </p:val>
                                        </p:tav>
                                        <p:tav tm="100000">
                                          <p:val>
                                            <p:strVal val="0-ppt_w/2"/>
                                          </p:val>
                                        </p:tav>
                                      </p:tavLst>
                                    </p:anim>
                                    <p:anim calcmode="lin" valueType="num">
                                      <p:cBhvr additive="base">
                                        <p:cTn id="80" dur="500"/>
                                        <p:tgtEl>
                                          <p:spTgt spid="9"/>
                                        </p:tgtEl>
                                        <p:attrNameLst>
                                          <p:attrName>ppt_y</p:attrName>
                                        </p:attrNameLst>
                                      </p:cBhvr>
                                      <p:tavLst>
                                        <p:tav tm="0">
                                          <p:val>
                                            <p:strVal val="ppt_y"/>
                                          </p:val>
                                        </p:tav>
                                        <p:tav tm="100000">
                                          <p:val>
                                            <p:strVal val="ppt_y"/>
                                          </p:val>
                                        </p:tav>
                                      </p:tavLst>
                                    </p:anim>
                                    <p:set>
                                      <p:cBhvr>
                                        <p:cTn id="8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6" grpId="0" animBg="1"/>
      <p:bldP spid="26" grpId="1" animBg="1"/>
      <p:bldP spid="55337" grpId="0" animBg="1"/>
      <p:bldP spid="55337" grpId="1" animBg="1"/>
      <p:bldP spid="55335" grpId="0" animBg="1"/>
      <p:bldP spid="55335" grpId="1" animBg="1"/>
      <p:bldP spid="55332" grpId="0" animBg="1"/>
      <p:bldP spid="5533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sidobar">
            <a:extLst>
              <a:ext uri="{FF2B5EF4-FFF2-40B4-BE49-F238E27FC236}">
                <a16:creationId xmlns:a16="http://schemas.microsoft.com/office/drawing/2014/main" id="{6869755F-CAFE-1340-9AC5-1313BFF62EC8}"/>
              </a:ext>
            </a:extLst>
          </p:cNvPr>
          <p:cNvGrpSpPr/>
          <p:nvPr/>
        </p:nvGrpSpPr>
        <p:grpSpPr>
          <a:xfrm>
            <a:off x="-9381" y="0"/>
            <a:ext cx="236394" cy="6858000"/>
            <a:chOff x="-9381" y="0"/>
            <a:chExt cx="236394" cy="6858000"/>
          </a:xfrm>
        </p:grpSpPr>
        <p:sp>
          <p:nvSpPr>
            <p:cNvPr id="31" name="Rektangel 30">
              <a:extLst>
                <a:ext uri="{FF2B5EF4-FFF2-40B4-BE49-F238E27FC236}">
                  <a16:creationId xmlns:a16="http://schemas.microsoft.com/office/drawing/2014/main" id="{0BB9FFB8-8186-CB4F-ABCD-94E54D2A6854}"/>
                </a:ext>
              </a:extLst>
            </p:cNvPr>
            <p:cNvSpPr/>
            <p:nvPr/>
          </p:nvSpPr>
          <p:spPr bwMode="auto">
            <a:xfrm>
              <a:off x="-9381" y="0"/>
              <a:ext cx="2363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sp>
          <p:nvSpPr>
            <p:cNvPr id="32" name="Triangel 31">
              <a:extLst>
                <a:ext uri="{FF2B5EF4-FFF2-40B4-BE49-F238E27FC236}">
                  <a16:creationId xmlns:a16="http://schemas.microsoft.com/office/drawing/2014/main" id="{ED0B2E79-4DC6-044B-BB37-6E61C39A48AF}"/>
                </a:ext>
              </a:extLst>
            </p:cNvPr>
            <p:cNvSpPr/>
            <p:nvPr/>
          </p:nvSpPr>
          <p:spPr>
            <a:xfrm rot="5400000">
              <a:off x="8655" y="3306630"/>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Rubrik 1">
            <a:extLst>
              <a:ext uri="{FF2B5EF4-FFF2-40B4-BE49-F238E27FC236}">
                <a16:creationId xmlns:a16="http://schemas.microsoft.com/office/drawing/2014/main" id="{757D278A-C83B-494F-BF50-2821B914D7C1}"/>
              </a:ext>
            </a:extLst>
          </p:cNvPr>
          <p:cNvSpPr>
            <a:spLocks noGrp="1"/>
          </p:cNvSpPr>
          <p:nvPr>
            <p:ph type="title"/>
          </p:nvPr>
        </p:nvSpPr>
        <p:spPr/>
        <p:txBody>
          <a:bodyPr/>
          <a:lstStyle/>
          <a:p>
            <a:r>
              <a:rPr lang="sv-SE"/>
              <a:t>Processer inom beredskapsarbetet </a:t>
            </a:r>
          </a:p>
        </p:txBody>
      </p:sp>
      <p:grpSp>
        <p:nvGrpSpPr>
          <p:cNvPr id="5" name="kontinuitet">
            <a:extLst>
              <a:ext uri="{FF2B5EF4-FFF2-40B4-BE49-F238E27FC236}">
                <a16:creationId xmlns:a16="http://schemas.microsoft.com/office/drawing/2014/main" id="{BE251679-4372-C14F-BD31-035140CBCFFE}"/>
              </a:ext>
            </a:extLst>
          </p:cNvPr>
          <p:cNvGrpSpPr/>
          <p:nvPr/>
        </p:nvGrpSpPr>
        <p:grpSpPr>
          <a:xfrm>
            <a:off x="7965331" y="1917090"/>
            <a:ext cx="3204000" cy="2807996"/>
            <a:chOff x="7965331" y="1917090"/>
            <a:chExt cx="3204000" cy="2807996"/>
          </a:xfrm>
        </p:grpSpPr>
        <p:grpSp>
          <p:nvGrpSpPr>
            <p:cNvPr id="82" name="kontinuitetshantering">
              <a:extLst>
                <a:ext uri="{FF2B5EF4-FFF2-40B4-BE49-F238E27FC236}">
                  <a16:creationId xmlns:a16="http://schemas.microsoft.com/office/drawing/2014/main" id="{E6E0EA59-76EB-40C9-9684-72D5369F2834}"/>
                </a:ext>
              </a:extLst>
            </p:cNvPr>
            <p:cNvGrpSpPr>
              <a:grpSpLocks/>
            </p:cNvGrpSpPr>
            <p:nvPr/>
          </p:nvGrpSpPr>
          <p:grpSpPr bwMode="auto">
            <a:xfrm>
              <a:off x="7965331" y="1917090"/>
              <a:ext cx="3204000" cy="2807996"/>
              <a:chOff x="9701452" y="198085"/>
              <a:chExt cx="2179134" cy="2408722"/>
            </a:xfrm>
          </p:grpSpPr>
          <p:sp>
            <p:nvSpPr>
              <p:cNvPr id="39" name="Rektangel 38">
                <a:extLst>
                  <a:ext uri="{FF2B5EF4-FFF2-40B4-BE49-F238E27FC236}">
                    <a16:creationId xmlns:a16="http://schemas.microsoft.com/office/drawing/2014/main" id="{6F05829B-A7BA-45B5-B043-E81D70A56335}"/>
                  </a:ext>
                </a:extLst>
              </p:cNvPr>
              <p:cNvSpPr/>
              <p:nvPr/>
            </p:nvSpPr>
            <p:spPr>
              <a:xfrm>
                <a:off x="9701453" y="198085"/>
                <a:ext cx="2179133" cy="240872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5362" name="textruta 70">
                <a:extLst>
                  <a:ext uri="{FF2B5EF4-FFF2-40B4-BE49-F238E27FC236}">
                    <a16:creationId xmlns:a16="http://schemas.microsoft.com/office/drawing/2014/main" id="{65407480-331A-4657-94A5-8377AC5FE208}"/>
                  </a:ext>
                </a:extLst>
              </p:cNvPr>
              <p:cNvSpPr txBox="1">
                <a:spLocks noChangeArrowheads="1"/>
              </p:cNvSpPr>
              <p:nvPr/>
            </p:nvSpPr>
            <p:spPr bwMode="auto">
              <a:xfrm>
                <a:off x="9701452" y="938607"/>
                <a:ext cx="2179133" cy="34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solidFill>
                      <a:schemeClr val="bg1"/>
                    </a:solidFill>
                    <a:latin typeface="+mj-lt"/>
                  </a:rPr>
                  <a:t>Kontinuitetshantering</a:t>
                </a:r>
              </a:p>
            </p:txBody>
          </p:sp>
        </p:grpSp>
        <p:sp>
          <p:nvSpPr>
            <p:cNvPr id="25" name="Triangel kontinuitet">
              <a:extLst>
                <a:ext uri="{FF2B5EF4-FFF2-40B4-BE49-F238E27FC236}">
                  <a16:creationId xmlns:a16="http://schemas.microsoft.com/office/drawing/2014/main" id="{C38F32BD-6733-6F42-A5A1-070CD3DDBA97}"/>
                </a:ext>
              </a:extLst>
            </p:cNvPr>
            <p:cNvSpPr/>
            <p:nvPr/>
          </p:nvSpPr>
          <p:spPr>
            <a:xfrm rot="10800000">
              <a:off x="9479687" y="3983258"/>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335" name="kontinuitet fokus">
            <a:extLst>
              <a:ext uri="{FF2B5EF4-FFF2-40B4-BE49-F238E27FC236}">
                <a16:creationId xmlns:a16="http://schemas.microsoft.com/office/drawing/2014/main" id="{9B193347-A2FF-42DB-B4C7-2AB474396595}"/>
              </a:ext>
            </a:extLst>
          </p:cNvPr>
          <p:cNvSpPr txBox="1">
            <a:spLocks noChangeArrowheads="1"/>
          </p:cNvSpPr>
          <p:nvPr/>
        </p:nvSpPr>
        <p:spPr bwMode="auto">
          <a:xfrm>
            <a:off x="7976084" y="1917086"/>
            <a:ext cx="3204000" cy="2808000"/>
          </a:xfrm>
          <a:prstGeom prst="rect">
            <a:avLst/>
          </a:prstGeom>
          <a:solidFill>
            <a:srgbClr val="CC0000"/>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r>
              <a:rPr lang="sv-SE" sz="1000" b="1" dirty="0">
                <a:solidFill>
                  <a:schemeClr val="bg1"/>
                </a:solidFill>
              </a:rPr>
              <a:t>Kontinuitetshantering </a:t>
            </a:r>
          </a:p>
          <a:p>
            <a:pPr>
              <a:spcAft>
                <a:spcPts val="600"/>
              </a:spcAft>
            </a:pPr>
            <a:r>
              <a:rPr lang="sv-SE" sz="1000" dirty="0">
                <a:solidFill>
                  <a:schemeClr val="bg1"/>
                </a:solidFill>
              </a:rPr>
              <a:t>Kontinuitetshantering handlar om att planera för att kunna upprätthålla sin verksamhet på en tolerabel nivå oavsett vilken störning den utsätts för. Det kan till exempel vara när personalen inte kommer till jobbet, lokalerna inte går att använda, leveranser av viktiga varor och tjänster inte når fram eller när det blir strömavbrott. </a:t>
            </a:r>
          </a:p>
          <a:p>
            <a:pPr>
              <a:spcAft>
                <a:spcPts val="600"/>
              </a:spcAft>
            </a:pPr>
            <a:r>
              <a:rPr lang="sv-SE" sz="1000" dirty="0">
                <a:solidFill>
                  <a:schemeClr val="bg1"/>
                </a:solidFill>
              </a:rPr>
              <a:t>Arbetet med kontinuitetshantering både mildrar konsekvenserna av störningen och minskar själva störningsperioden. </a:t>
            </a:r>
            <a:endParaRPr lang="sv-SE" sz="1000" b="1" dirty="0">
              <a:solidFill>
                <a:schemeClr val="bg1"/>
              </a:solidFill>
            </a:endParaRPr>
          </a:p>
          <a:p>
            <a:pPr>
              <a:spcAft>
                <a:spcPts val="600"/>
              </a:spcAft>
            </a:pPr>
            <a:r>
              <a:rPr lang="sv-SE" sz="1000" i="1" dirty="0">
                <a:solidFill>
                  <a:schemeClr val="bg1"/>
                </a:solidFill>
              </a:rPr>
              <a:t>Genom kontinuitetshantering och </a:t>
            </a:r>
            <a:r>
              <a:rPr lang="sv-SE" sz="1000" i="1" dirty="0" err="1">
                <a:solidFill>
                  <a:schemeClr val="bg1"/>
                </a:solidFill>
              </a:rPr>
              <a:t>RSA:er</a:t>
            </a:r>
            <a:r>
              <a:rPr lang="sv-SE" sz="1000" i="1" dirty="0">
                <a:solidFill>
                  <a:schemeClr val="bg1"/>
                </a:solidFill>
              </a:rPr>
              <a:t> kan man identifiera områden och åtgärder som behöver beaktas i den fysiska planeringen för att öka samhällets robusthet.</a:t>
            </a:r>
            <a:endParaRPr lang="sv-SE" sz="1000" b="1" dirty="0">
              <a:solidFill>
                <a:schemeClr val="bg1"/>
              </a:solidFill>
            </a:endParaRPr>
          </a:p>
        </p:txBody>
      </p:sp>
      <p:grpSp>
        <p:nvGrpSpPr>
          <p:cNvPr id="4" name="samhällsviktig">
            <a:extLst>
              <a:ext uri="{FF2B5EF4-FFF2-40B4-BE49-F238E27FC236}">
                <a16:creationId xmlns:a16="http://schemas.microsoft.com/office/drawing/2014/main" id="{6ECD8BCA-7798-DB43-A694-CEAAD468528D}"/>
              </a:ext>
            </a:extLst>
          </p:cNvPr>
          <p:cNvGrpSpPr/>
          <p:nvPr/>
        </p:nvGrpSpPr>
        <p:grpSpPr>
          <a:xfrm>
            <a:off x="4204761" y="1923253"/>
            <a:ext cx="3203999" cy="2830947"/>
            <a:chOff x="4204761" y="1923253"/>
            <a:chExt cx="3203999" cy="2830947"/>
          </a:xfrm>
        </p:grpSpPr>
        <p:grpSp>
          <p:nvGrpSpPr>
            <p:cNvPr id="83" name="samhällsviktig">
              <a:extLst>
                <a:ext uri="{FF2B5EF4-FFF2-40B4-BE49-F238E27FC236}">
                  <a16:creationId xmlns:a16="http://schemas.microsoft.com/office/drawing/2014/main" id="{6DFB7854-9450-4B7A-A706-274406963067}"/>
                </a:ext>
              </a:extLst>
            </p:cNvPr>
            <p:cNvGrpSpPr>
              <a:grpSpLocks/>
            </p:cNvGrpSpPr>
            <p:nvPr/>
          </p:nvGrpSpPr>
          <p:grpSpPr bwMode="auto">
            <a:xfrm>
              <a:off x="4204761" y="1923253"/>
              <a:ext cx="3203999" cy="2830947"/>
              <a:chOff x="-2612311" y="4581320"/>
              <a:chExt cx="2182793" cy="2314597"/>
            </a:xfrm>
          </p:grpSpPr>
          <p:sp>
            <p:nvSpPr>
              <p:cNvPr id="42" name="Rektangel 41">
                <a:extLst>
                  <a:ext uri="{FF2B5EF4-FFF2-40B4-BE49-F238E27FC236}">
                    <a16:creationId xmlns:a16="http://schemas.microsoft.com/office/drawing/2014/main" id="{D993946B-5165-4506-BE8F-99AD40EC8DE6}"/>
                  </a:ext>
                </a:extLst>
              </p:cNvPr>
              <p:cNvSpPr/>
              <p:nvPr/>
            </p:nvSpPr>
            <p:spPr>
              <a:xfrm flipV="1">
                <a:off x="-2608652" y="4581320"/>
                <a:ext cx="2179133" cy="231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tx1"/>
                  </a:solidFill>
                  <a:effectLst/>
                  <a:uLnTx/>
                  <a:uFillTx/>
                  <a:latin typeface="Arial"/>
                  <a:ea typeface="+mn-ea"/>
                  <a:cs typeface="+mn-cs"/>
                </a:endParaRPr>
              </a:p>
            </p:txBody>
          </p:sp>
          <p:sp>
            <p:nvSpPr>
              <p:cNvPr id="55359" name="textruta 71">
                <a:extLst>
                  <a:ext uri="{FF2B5EF4-FFF2-40B4-BE49-F238E27FC236}">
                    <a16:creationId xmlns:a16="http://schemas.microsoft.com/office/drawing/2014/main" id="{566ECC99-BBF2-4858-B00A-ED970E31AA26}"/>
                  </a:ext>
                </a:extLst>
              </p:cNvPr>
              <p:cNvSpPr txBox="1">
                <a:spLocks noChangeArrowheads="1"/>
              </p:cNvSpPr>
              <p:nvPr/>
            </p:nvSpPr>
            <p:spPr bwMode="auto">
              <a:xfrm>
                <a:off x="-2612311" y="5289976"/>
                <a:ext cx="2182793" cy="5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latin typeface="+mj-lt"/>
                  </a:rPr>
                  <a:t>Samhällsviktig verksamhet</a:t>
                </a:r>
              </a:p>
            </p:txBody>
          </p:sp>
        </p:grpSp>
        <p:sp>
          <p:nvSpPr>
            <p:cNvPr id="24" name="Triangel samhällsviktig">
              <a:extLst>
                <a:ext uri="{FF2B5EF4-FFF2-40B4-BE49-F238E27FC236}">
                  <a16:creationId xmlns:a16="http://schemas.microsoft.com/office/drawing/2014/main" id="{7D9589E3-2C53-294F-8A24-D1283431819A}"/>
                </a:ext>
              </a:extLst>
            </p:cNvPr>
            <p:cNvSpPr/>
            <p:nvPr/>
          </p:nvSpPr>
          <p:spPr>
            <a:xfrm rot="10800000">
              <a:off x="5708363" y="3983258"/>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332" name="samhällsviktig fokus">
            <a:extLst>
              <a:ext uri="{FF2B5EF4-FFF2-40B4-BE49-F238E27FC236}">
                <a16:creationId xmlns:a16="http://schemas.microsoft.com/office/drawing/2014/main" id="{ED48C4E0-2B2C-4A13-A362-B57156555545}"/>
              </a:ext>
            </a:extLst>
          </p:cNvPr>
          <p:cNvSpPr txBox="1">
            <a:spLocks noChangeArrowheads="1"/>
          </p:cNvSpPr>
          <p:nvPr/>
        </p:nvSpPr>
        <p:spPr bwMode="auto">
          <a:xfrm>
            <a:off x="4205986" y="1929051"/>
            <a:ext cx="3204000" cy="2807998"/>
          </a:xfrm>
          <a:prstGeom prst="rect">
            <a:avLst/>
          </a:prstGeom>
          <a:solidFill>
            <a:schemeClr val="bg1"/>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spcAft>
                <a:spcPts val="600"/>
              </a:spcAft>
              <a:defRPr/>
            </a:pPr>
            <a:r>
              <a:rPr lang="sv-SE" sz="1000" b="1" dirty="0"/>
              <a:t>Samhällsviktig verksamhet </a:t>
            </a:r>
          </a:p>
          <a:p>
            <a:pPr lvl="0">
              <a:spcAft>
                <a:spcPts val="600"/>
              </a:spcAft>
              <a:defRPr/>
            </a:pPr>
            <a:r>
              <a:rPr lang="sv-SE" sz="1000" dirty="0"/>
              <a:t>I sina </a:t>
            </a:r>
            <a:r>
              <a:rPr lang="sv-SE" sz="1000" dirty="0" err="1"/>
              <a:t>RSA:er</a:t>
            </a:r>
            <a:r>
              <a:rPr lang="sv-SE" sz="1000" dirty="0"/>
              <a:t> ska man identifiera samhällsviktiga verksamheter. Med samhällsviktig verksamhet avses verksamhet, tjänst eller infrastruktur som upprätthåller eller säkerställer samhällsfunktioner som är nödvändiga för samhällets grundläggande behov, värden eller säkerhet. En samhällssektor består av flera viktiga samhällsfunktioner som upprätthålls av flera samhällsviktiga verksamheter.</a:t>
            </a:r>
          </a:p>
          <a:p>
            <a:pPr>
              <a:spcAft>
                <a:spcPts val="600"/>
              </a:spcAft>
            </a:pPr>
            <a:r>
              <a:rPr lang="sv-SE" sz="1000" dirty="0"/>
              <a:t>Vårt samhälle måste fungera även vid samhällsstörningar som olyckor, kriser eller krig. För att kunna upprätthålla samhällets funktionalitet oavsett störning så är vissa verksamheter viktigare än andra – de är samhällsviktiga. </a:t>
            </a:r>
          </a:p>
        </p:txBody>
      </p:sp>
      <p:grpSp>
        <p:nvGrpSpPr>
          <p:cNvPr id="3" name="RSA">
            <a:extLst>
              <a:ext uri="{FF2B5EF4-FFF2-40B4-BE49-F238E27FC236}">
                <a16:creationId xmlns:a16="http://schemas.microsoft.com/office/drawing/2014/main" id="{65F90A65-3B48-BC4D-9DB4-D7FC86F3784A}"/>
              </a:ext>
            </a:extLst>
          </p:cNvPr>
          <p:cNvGrpSpPr/>
          <p:nvPr/>
        </p:nvGrpSpPr>
        <p:grpSpPr>
          <a:xfrm>
            <a:off x="657250" y="1946204"/>
            <a:ext cx="3204001" cy="2807997"/>
            <a:chOff x="657250" y="1946204"/>
            <a:chExt cx="3204001" cy="2807997"/>
          </a:xfrm>
        </p:grpSpPr>
        <p:grpSp>
          <p:nvGrpSpPr>
            <p:cNvPr id="81" name="rsa">
              <a:extLst>
                <a:ext uri="{FF2B5EF4-FFF2-40B4-BE49-F238E27FC236}">
                  <a16:creationId xmlns:a16="http://schemas.microsoft.com/office/drawing/2014/main" id="{DF451BEF-C01E-4899-88E9-585773C517DE}"/>
                </a:ext>
              </a:extLst>
            </p:cNvPr>
            <p:cNvGrpSpPr>
              <a:grpSpLocks/>
            </p:cNvGrpSpPr>
            <p:nvPr/>
          </p:nvGrpSpPr>
          <p:grpSpPr bwMode="auto">
            <a:xfrm>
              <a:off x="657250" y="1946204"/>
              <a:ext cx="3204001" cy="2807997"/>
              <a:chOff x="7364429" y="204342"/>
              <a:chExt cx="2519417" cy="1799440"/>
            </a:xfrm>
          </p:grpSpPr>
          <p:sp>
            <p:nvSpPr>
              <p:cNvPr id="36" name="Rektangel 35">
                <a:extLst>
                  <a:ext uri="{FF2B5EF4-FFF2-40B4-BE49-F238E27FC236}">
                    <a16:creationId xmlns:a16="http://schemas.microsoft.com/office/drawing/2014/main" id="{3F07D9B0-F248-402F-BB9E-DF20311763F3}"/>
                  </a:ext>
                </a:extLst>
              </p:cNvPr>
              <p:cNvSpPr/>
              <p:nvPr/>
            </p:nvSpPr>
            <p:spPr bwMode="auto">
              <a:xfrm>
                <a:off x="7364430" y="204342"/>
                <a:ext cx="2519416" cy="1799440"/>
              </a:xfrm>
              <a:prstGeom prst="rect">
                <a:avLst/>
              </a:prstGeom>
              <a:solidFill>
                <a:srgbClr val="E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5364" name="textruta 69">
                <a:extLst>
                  <a:ext uri="{FF2B5EF4-FFF2-40B4-BE49-F238E27FC236}">
                    <a16:creationId xmlns:a16="http://schemas.microsoft.com/office/drawing/2014/main" id="{673AE8B3-49B4-43BC-ACF1-00333BC8B044}"/>
                  </a:ext>
                </a:extLst>
              </p:cNvPr>
              <p:cNvSpPr txBox="1">
                <a:spLocks noChangeArrowheads="1"/>
              </p:cNvSpPr>
              <p:nvPr/>
            </p:nvSpPr>
            <p:spPr bwMode="auto">
              <a:xfrm>
                <a:off x="7364429" y="744270"/>
                <a:ext cx="2519417" cy="45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sv-SE" sz="2000" b="1">
                    <a:latin typeface="+mj-lt"/>
                  </a:rPr>
                  <a:t>RSA – Risk och sårbarhetsanalys</a:t>
                </a:r>
              </a:p>
            </p:txBody>
          </p:sp>
        </p:grpSp>
        <p:sp>
          <p:nvSpPr>
            <p:cNvPr id="23" name="Triangel RSA">
              <a:extLst>
                <a:ext uri="{FF2B5EF4-FFF2-40B4-BE49-F238E27FC236}">
                  <a16:creationId xmlns:a16="http://schemas.microsoft.com/office/drawing/2014/main" id="{2E73B8A5-DE25-6D4F-9322-309FCE882580}"/>
                </a:ext>
              </a:extLst>
            </p:cNvPr>
            <p:cNvSpPr/>
            <p:nvPr/>
          </p:nvSpPr>
          <p:spPr>
            <a:xfrm rot="10800000">
              <a:off x="2160853" y="3983258"/>
              <a:ext cx="196794" cy="1209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337" name="rsa fokus">
            <a:extLst>
              <a:ext uri="{FF2B5EF4-FFF2-40B4-BE49-F238E27FC236}">
                <a16:creationId xmlns:a16="http://schemas.microsoft.com/office/drawing/2014/main" id="{9504B6C1-5583-431A-B185-E568F6558EAE}"/>
              </a:ext>
            </a:extLst>
          </p:cNvPr>
          <p:cNvSpPr txBox="1">
            <a:spLocks noChangeArrowheads="1"/>
          </p:cNvSpPr>
          <p:nvPr/>
        </p:nvSpPr>
        <p:spPr bwMode="auto">
          <a:xfrm>
            <a:off x="662631" y="1946205"/>
            <a:ext cx="3204000" cy="2807999"/>
          </a:xfrm>
          <a:prstGeom prst="rect">
            <a:avLst/>
          </a:prstGeom>
          <a:solidFill>
            <a:srgbClr val="E06666"/>
          </a:solidFill>
          <a:ln>
            <a:noFill/>
          </a:ln>
        </p:spPr>
        <p:txBody>
          <a:bodyPr wrap="square" lIns="180000" tIns="180000" rIns="180000" bIns="18000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r>
              <a:rPr lang="sv-SE" sz="1000" b="1"/>
              <a:t>RSA – Risk och sårbarhetsanalyser</a:t>
            </a:r>
          </a:p>
          <a:p>
            <a:pPr lvl="0">
              <a:spcAft>
                <a:spcPts val="600"/>
              </a:spcAft>
              <a:defRPr/>
            </a:pPr>
            <a:r>
              <a:rPr lang="sv-SE" sz="1000"/>
              <a:t>Är en process som syftar till att identifiera risker och åtgärda sårbarheter i en verksamhet eller inom ett område. </a:t>
            </a:r>
          </a:p>
          <a:p>
            <a:pPr>
              <a:spcAft>
                <a:spcPts val="600"/>
              </a:spcAft>
            </a:pPr>
            <a:r>
              <a:rPr lang="sv-SE" sz="1000"/>
              <a:t>Både Kommuner och regioner och statliga myndigheter ska ta fram </a:t>
            </a:r>
            <a:r>
              <a:rPr lang="sv-SE" sz="1000" err="1"/>
              <a:t>RSA:er</a:t>
            </a:r>
            <a:r>
              <a:rPr lang="sv-SE" sz="1000"/>
              <a:t>. Genom dessa ska man identifiera samhällsviktiga verksamheter och beroenden, man ska analysera risker och sårbarheter samt identifiera behov av åtgärder. </a:t>
            </a:r>
          </a:p>
          <a:p>
            <a:pPr>
              <a:spcAft>
                <a:spcPts val="600"/>
              </a:spcAft>
            </a:pPr>
            <a:r>
              <a:rPr lang="sv-SE" sz="1000"/>
              <a:t>Det övergripande målet med en RSA är att skapa underlag för organisationens beredskapsplanering. </a:t>
            </a:r>
          </a:p>
        </p:txBody>
      </p:sp>
      <p:grpSp>
        <p:nvGrpSpPr>
          <p:cNvPr id="7" name="sidoruta">
            <a:extLst>
              <a:ext uri="{FF2B5EF4-FFF2-40B4-BE49-F238E27FC236}">
                <a16:creationId xmlns:a16="http://schemas.microsoft.com/office/drawing/2014/main" id="{080E02EF-7739-D348-BA55-21DEE66ECB89}"/>
              </a:ext>
            </a:extLst>
          </p:cNvPr>
          <p:cNvGrpSpPr/>
          <p:nvPr/>
        </p:nvGrpSpPr>
        <p:grpSpPr>
          <a:xfrm>
            <a:off x="-77513" y="0"/>
            <a:ext cx="2506784" cy="6858000"/>
            <a:chOff x="-77513" y="0"/>
            <a:chExt cx="2506784" cy="6858000"/>
          </a:xfrm>
        </p:grpSpPr>
        <p:grpSp>
          <p:nvGrpSpPr>
            <p:cNvPr id="17" name="Sidoruta">
              <a:extLst>
                <a:ext uri="{FF2B5EF4-FFF2-40B4-BE49-F238E27FC236}">
                  <a16:creationId xmlns:a16="http://schemas.microsoft.com/office/drawing/2014/main" id="{6784D9F0-9042-3847-BBFA-3BFC9B8E137D}"/>
                </a:ext>
              </a:extLst>
            </p:cNvPr>
            <p:cNvGrpSpPr/>
            <p:nvPr/>
          </p:nvGrpSpPr>
          <p:grpSpPr>
            <a:xfrm>
              <a:off x="-77513" y="0"/>
              <a:ext cx="2506784" cy="6858000"/>
              <a:chOff x="-906873" y="0"/>
              <a:chExt cx="2506784" cy="6858000"/>
            </a:xfrm>
          </p:grpSpPr>
          <p:grpSp>
            <p:nvGrpSpPr>
              <p:cNvPr id="18" name="Grupp 17">
                <a:extLst>
                  <a:ext uri="{FF2B5EF4-FFF2-40B4-BE49-F238E27FC236}">
                    <a16:creationId xmlns:a16="http://schemas.microsoft.com/office/drawing/2014/main" id="{7D35974D-1607-024D-AE4C-048EFB1866A9}"/>
                  </a:ext>
                </a:extLst>
              </p:cNvPr>
              <p:cNvGrpSpPr/>
              <p:nvPr/>
            </p:nvGrpSpPr>
            <p:grpSpPr>
              <a:xfrm>
                <a:off x="-906873" y="0"/>
                <a:ext cx="2506784" cy="6858000"/>
                <a:chOff x="-901176" y="0"/>
                <a:chExt cx="2506784" cy="6858000"/>
              </a:xfrm>
            </p:grpSpPr>
            <p:sp>
              <p:nvSpPr>
                <p:cNvPr id="20" name="Rektangel 19">
                  <a:extLst>
                    <a:ext uri="{FF2B5EF4-FFF2-40B4-BE49-F238E27FC236}">
                      <a16:creationId xmlns:a16="http://schemas.microsoft.com/office/drawing/2014/main" id="{1A7BA159-2125-FF41-87F3-4C0839EEDF0F}"/>
                    </a:ext>
                  </a:extLst>
                </p:cNvPr>
                <p:cNvSpPr/>
                <p:nvPr/>
              </p:nvSpPr>
              <p:spPr bwMode="auto">
                <a:xfrm>
                  <a:off x="-901176" y="0"/>
                  <a:ext cx="23063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ktangel 20">
                  <a:extLst>
                    <a:ext uri="{FF2B5EF4-FFF2-40B4-BE49-F238E27FC236}">
                      <a16:creationId xmlns:a16="http://schemas.microsoft.com/office/drawing/2014/main" id="{B06CBC76-F196-B541-9D0F-FED1E8E07015}"/>
                    </a:ext>
                  </a:extLst>
                </p:cNvPr>
                <p:cNvSpPr/>
                <p:nvPr/>
              </p:nvSpPr>
              <p:spPr bwMode="auto">
                <a:xfrm>
                  <a:off x="1368008" y="0"/>
                  <a:ext cx="23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grpSp>
          <p:sp>
            <p:nvSpPr>
              <p:cNvPr id="19" name="textruta 143">
                <a:extLst>
                  <a:ext uri="{FF2B5EF4-FFF2-40B4-BE49-F238E27FC236}">
                    <a16:creationId xmlns:a16="http://schemas.microsoft.com/office/drawing/2014/main" id="{15AB9260-FE54-D746-BDB1-48608D8E3C37}"/>
                  </a:ext>
                </a:extLst>
              </p:cNvPr>
              <p:cNvSpPr txBox="1">
                <a:spLocks noChangeArrowheads="1"/>
              </p:cNvSpPr>
              <p:nvPr/>
            </p:nvSpPr>
            <p:spPr bwMode="auto">
              <a:xfrm>
                <a:off x="-602347" y="821287"/>
                <a:ext cx="185347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v-SE" sz="1000"/>
                  <a:t>I arbetet med samhällsplanering och RSA inom kommunen behövs en likvärdig uppfattning av risker och hot. Det är därför viktigt att dela information inom hela processen. Både att beredskapssamordnaren är med i samhällsplaneringsprocessen och att samhällsplaneraren får vara med i arbetet med framtagande av RSA.</a:t>
                </a:r>
                <a:endParaRPr lang="sv-SE" altLang="sv-SE" sz="1000" b="1">
                  <a:solidFill>
                    <a:prstClr val="black"/>
                  </a:solidFill>
                </a:endParaRPr>
              </a:p>
              <a:p>
                <a:pPr lvl="0" fontAlgn="base">
                  <a:spcBef>
                    <a:spcPct val="0"/>
                  </a:spcBef>
                  <a:spcAft>
                    <a:spcPts val="600"/>
                  </a:spcAft>
                  <a:defRPr/>
                </a:pPr>
                <a:endParaRPr lang="sv-SE" altLang="sv-SE" sz="1000" b="1">
                  <a:solidFill>
                    <a:prstClr val="black"/>
                  </a:solidFill>
                </a:endParaRPr>
              </a:p>
            </p:txBody>
          </p:sp>
        </p:grpSp>
        <p:sp>
          <p:nvSpPr>
            <p:cNvPr id="22" name="Triangel 21">
              <a:extLst>
                <a:ext uri="{FF2B5EF4-FFF2-40B4-BE49-F238E27FC236}">
                  <a16:creationId xmlns:a16="http://schemas.microsoft.com/office/drawing/2014/main" id="{14589C44-A2E2-6D4A-B022-4ECE451CC582}"/>
                </a:ext>
              </a:extLst>
            </p:cNvPr>
            <p:cNvSpPr/>
            <p:nvPr/>
          </p:nvSpPr>
          <p:spPr>
            <a:xfrm rot="16200000">
              <a:off x="2198382" y="3272201"/>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0849C0FF-2CC7-7343-BCDC-6F12AE2FAC38}"/>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26951" t="-22451" r="13841" b="-16859"/>
            <a:stretch/>
          </p:blipFill>
          <p:spPr>
            <a:xfrm>
              <a:off x="25808" y="2920772"/>
              <a:ext cx="2038118" cy="3115941"/>
            </a:xfrm>
            <a:prstGeom prst="rect">
              <a:avLst/>
            </a:prstGeom>
          </p:spPr>
        </p:pic>
      </p:grpSp>
    </p:spTree>
    <p:extLst>
      <p:ext uri="{BB962C8B-B14F-4D97-AF65-F5344CB8AC3E}">
        <p14:creationId xmlns:p14="http://schemas.microsoft.com/office/powerpoint/2010/main" val="17370585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5337"/>
                                        </p:tgtEl>
                                        <p:attrNameLst>
                                          <p:attrName>style.visibility</p:attrName>
                                        </p:attrNameLst>
                                      </p:cBhvr>
                                      <p:to>
                                        <p:strVal val="visible"/>
                                      </p:to>
                                    </p:set>
                                    <p:animEffect transition="in" filter="fade">
                                      <p:cBhvr>
                                        <p:cTn id="21" dur="500"/>
                                        <p:tgtEl>
                                          <p:spTgt spid="55337"/>
                                        </p:tgtEl>
                                      </p:cBhvr>
                                    </p:animEffect>
                                  </p:childTnLst>
                                </p:cTn>
                              </p:par>
                            </p:childTnLst>
                          </p:cTn>
                        </p:par>
                      </p:childTnLst>
                    </p:cTn>
                  </p:par>
                </p:childTnLst>
              </p:cTn>
              <p:nextCondLst>
                <p:cond evt="onClick" delay="0">
                  <p:tgtEl>
                    <p:spTgt spid="3"/>
                  </p:tgtEl>
                </p:cond>
              </p:nextCondLst>
            </p:seq>
            <p:seq concurrent="1" nextAc="seek">
              <p:cTn id="22" restart="whenNotActive" fill="hold" evtFilter="cancelBubble" nodeType="interactiveSeq">
                <p:stCondLst>
                  <p:cond evt="onClick" delay="0">
                    <p:tgtEl>
                      <p:spTgt spid="55337"/>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5337"/>
                                        </p:tgtEl>
                                      </p:cBhvr>
                                    </p:animEffect>
                                    <p:set>
                                      <p:cBhvr>
                                        <p:cTn id="27" dur="1" fill="hold">
                                          <p:stCondLst>
                                            <p:cond delay="499"/>
                                          </p:stCondLst>
                                        </p:cTn>
                                        <p:tgtEl>
                                          <p:spTgt spid="55337"/>
                                        </p:tgtEl>
                                        <p:attrNameLst>
                                          <p:attrName>style.visibility</p:attrName>
                                        </p:attrNameLst>
                                      </p:cBhvr>
                                      <p:to>
                                        <p:strVal val="hidden"/>
                                      </p:to>
                                    </p:set>
                                  </p:childTnLst>
                                </p:cTn>
                              </p:par>
                            </p:childTnLst>
                          </p:cTn>
                        </p:par>
                      </p:childTnLst>
                    </p:cTn>
                  </p:par>
                </p:childTnLst>
              </p:cTn>
              <p:nextCondLst>
                <p:cond evt="onClick" delay="0">
                  <p:tgtEl>
                    <p:spTgt spid="55337"/>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5332"/>
                                        </p:tgtEl>
                                        <p:attrNameLst>
                                          <p:attrName>style.visibility</p:attrName>
                                        </p:attrNameLst>
                                      </p:cBhvr>
                                      <p:to>
                                        <p:strVal val="visible"/>
                                      </p:to>
                                    </p:set>
                                    <p:animEffect transition="in" filter="fade">
                                      <p:cBhvr>
                                        <p:cTn id="33" dur="500"/>
                                        <p:tgtEl>
                                          <p:spTgt spid="55332"/>
                                        </p:tgtEl>
                                      </p:cBhvr>
                                    </p:animEffect>
                                  </p:child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55332"/>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55332"/>
                                        </p:tgtEl>
                                      </p:cBhvr>
                                    </p:animEffect>
                                    <p:set>
                                      <p:cBhvr>
                                        <p:cTn id="39" dur="1" fill="hold">
                                          <p:stCondLst>
                                            <p:cond delay="499"/>
                                          </p:stCondLst>
                                        </p:cTn>
                                        <p:tgtEl>
                                          <p:spTgt spid="55332"/>
                                        </p:tgtEl>
                                        <p:attrNameLst>
                                          <p:attrName>style.visibility</p:attrName>
                                        </p:attrNameLst>
                                      </p:cBhvr>
                                      <p:to>
                                        <p:strVal val="hidden"/>
                                      </p:to>
                                    </p:set>
                                  </p:childTnLst>
                                </p:cTn>
                              </p:par>
                            </p:childTnLst>
                          </p:cTn>
                        </p:par>
                      </p:childTnLst>
                    </p:cTn>
                  </p:par>
                </p:childTnLst>
              </p:cTn>
              <p:nextCondLst>
                <p:cond evt="onClick" delay="0">
                  <p:tgtEl>
                    <p:spTgt spid="55332"/>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5335"/>
                                        </p:tgtEl>
                                        <p:attrNameLst>
                                          <p:attrName>style.visibility</p:attrName>
                                        </p:attrNameLst>
                                      </p:cBhvr>
                                      <p:to>
                                        <p:strVal val="visible"/>
                                      </p:to>
                                    </p:set>
                                    <p:animEffect transition="in" filter="fade">
                                      <p:cBhvr>
                                        <p:cTn id="45" dur="500"/>
                                        <p:tgtEl>
                                          <p:spTgt spid="55335"/>
                                        </p:tgtEl>
                                      </p:cBhvr>
                                    </p:animEffect>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55335"/>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55335"/>
                                        </p:tgtEl>
                                      </p:cBhvr>
                                    </p:animEffect>
                                    <p:set>
                                      <p:cBhvr>
                                        <p:cTn id="51" dur="1" fill="hold">
                                          <p:stCondLst>
                                            <p:cond delay="499"/>
                                          </p:stCondLst>
                                        </p:cTn>
                                        <p:tgtEl>
                                          <p:spTgt spid="55335"/>
                                        </p:tgtEl>
                                        <p:attrNameLst>
                                          <p:attrName>style.visibility</p:attrName>
                                        </p:attrNameLst>
                                      </p:cBhvr>
                                      <p:to>
                                        <p:strVal val="hidden"/>
                                      </p:to>
                                    </p:set>
                                  </p:childTnLst>
                                </p:cTn>
                              </p:par>
                            </p:childTnLst>
                          </p:cTn>
                        </p:par>
                      </p:childTnLst>
                    </p:cTn>
                  </p:par>
                </p:childTnLst>
              </p:cTn>
              <p:nextCondLst>
                <p:cond evt="onClick" delay="0">
                  <p:tgtEl>
                    <p:spTgt spid="55335"/>
                  </p:tgtEl>
                </p:cond>
              </p:nextCondLst>
            </p:seq>
            <p:seq concurrent="1" nextAc="seek">
              <p:cTn id="52" restart="whenNotActive" fill="hold" evtFilter="cancelBubble" nodeType="interactiveSeq">
                <p:stCondLst>
                  <p:cond evt="onClick" delay="0">
                    <p:tgtEl>
                      <p:spTgt spid="30"/>
                    </p:tgtEl>
                  </p:cond>
                </p:stCondLst>
                <p:endSync evt="end" delay="0">
                  <p:rtn val="all"/>
                </p:endSync>
                <p:childTnLst>
                  <p:par>
                    <p:cTn id="53" fill="hold">
                      <p:stCondLst>
                        <p:cond delay="0"/>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0-#ppt_w/2"/>
                                          </p:val>
                                        </p:tav>
                                        <p:tav tm="100000">
                                          <p:val>
                                            <p:strVal val="#ppt_x"/>
                                          </p:val>
                                        </p:tav>
                                      </p:tavLst>
                                    </p:anim>
                                    <p:anim calcmode="lin" valueType="num">
                                      <p:cBhvr additive="base">
                                        <p:cTn id="5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7"/>
                    </p:tgtEl>
                  </p:cond>
                </p:stCondLst>
                <p:endSync evt="end" delay="0">
                  <p:rtn val="all"/>
                </p:endSync>
                <p:childTnLst>
                  <p:par>
                    <p:cTn id="60" fill="hold">
                      <p:stCondLst>
                        <p:cond delay="0"/>
                      </p:stCondLst>
                      <p:childTnLst>
                        <p:par>
                          <p:cTn id="61" fill="hold">
                            <p:stCondLst>
                              <p:cond delay="0"/>
                            </p:stCondLst>
                            <p:childTnLst>
                              <p:par>
                                <p:cTn id="62" presetID="2" presetClass="exit" presetSubtype="8" fill="hold" nodeType="clickEffect">
                                  <p:stCondLst>
                                    <p:cond delay="0"/>
                                  </p:stCondLst>
                                  <p:childTnLst>
                                    <p:anim calcmode="lin" valueType="num">
                                      <p:cBhvr additive="base">
                                        <p:cTn id="63" dur="500"/>
                                        <p:tgtEl>
                                          <p:spTgt spid="7"/>
                                        </p:tgtEl>
                                        <p:attrNameLst>
                                          <p:attrName>ppt_x</p:attrName>
                                        </p:attrNameLst>
                                      </p:cBhvr>
                                      <p:tavLst>
                                        <p:tav tm="0">
                                          <p:val>
                                            <p:strVal val="ppt_x"/>
                                          </p:val>
                                        </p:tav>
                                        <p:tav tm="100000">
                                          <p:val>
                                            <p:strVal val="0-ppt_w/2"/>
                                          </p:val>
                                        </p:tav>
                                      </p:tavLst>
                                    </p:anim>
                                    <p:anim calcmode="lin" valueType="num">
                                      <p:cBhvr additive="base">
                                        <p:cTn id="64" dur="500"/>
                                        <p:tgtEl>
                                          <p:spTgt spid="7"/>
                                        </p:tgtEl>
                                        <p:attrNameLst>
                                          <p:attrName>ppt_y</p:attrName>
                                        </p:attrNameLst>
                                      </p:cBhvr>
                                      <p:tavLst>
                                        <p:tav tm="0">
                                          <p:val>
                                            <p:strVal val="ppt_y"/>
                                          </p:val>
                                        </p:tav>
                                        <p:tav tm="100000">
                                          <p:val>
                                            <p:strVal val="ppt_y"/>
                                          </p:val>
                                        </p:tav>
                                      </p:tavLst>
                                    </p:anim>
                                    <p:set>
                                      <p:cBhvr>
                                        <p:cTn id="6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5335" grpId="0" animBg="1"/>
      <p:bldP spid="55335" grpId="1" animBg="1"/>
      <p:bldP spid="55332" grpId="0" animBg="1"/>
      <p:bldP spid="55332" grpId="1" animBg="1"/>
      <p:bldP spid="55337" grpId="0" animBg="1"/>
      <p:bldP spid="5533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tshållare för innehåll 2">
            <a:extLst>
              <a:ext uri="{FF2B5EF4-FFF2-40B4-BE49-F238E27FC236}">
                <a16:creationId xmlns:a16="http://schemas.microsoft.com/office/drawing/2014/main" id="{0E01CA00-290F-4F29-B680-F362CDF2C2CF}"/>
              </a:ext>
            </a:extLst>
          </p:cNvPr>
          <p:cNvSpPr txBox="1">
            <a:spLocks/>
          </p:cNvSpPr>
          <p:nvPr/>
        </p:nvSpPr>
        <p:spPr>
          <a:xfrm>
            <a:off x="468572" y="3202512"/>
            <a:ext cx="3489547" cy="1089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sz="2800" i="1"/>
          </a:p>
        </p:txBody>
      </p:sp>
      <p:sp>
        <p:nvSpPr>
          <p:cNvPr id="40" name="Rektangel 39">
            <a:extLst>
              <a:ext uri="{FF2B5EF4-FFF2-40B4-BE49-F238E27FC236}">
                <a16:creationId xmlns:a16="http://schemas.microsoft.com/office/drawing/2014/main" id="{1DACA2D4-5AD2-DF45-894E-7263DA0F86AC}"/>
              </a:ext>
            </a:extLst>
          </p:cNvPr>
          <p:cNvSpPr/>
          <p:nvPr/>
        </p:nvSpPr>
        <p:spPr bwMode="auto">
          <a:xfrm>
            <a:off x="-9381" y="0"/>
            <a:ext cx="2363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sp>
        <p:nvSpPr>
          <p:cNvPr id="3" name="Triangel 2">
            <a:extLst>
              <a:ext uri="{FF2B5EF4-FFF2-40B4-BE49-F238E27FC236}">
                <a16:creationId xmlns:a16="http://schemas.microsoft.com/office/drawing/2014/main" id="{DD8C8A51-0195-264A-A598-02072579ABE4}"/>
              </a:ext>
            </a:extLst>
          </p:cNvPr>
          <p:cNvSpPr/>
          <p:nvPr/>
        </p:nvSpPr>
        <p:spPr>
          <a:xfrm rot="5400000">
            <a:off x="7645" y="3271110"/>
            <a:ext cx="196794" cy="1209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1438E2FE-F3EE-B64C-9723-BBAF93592D72}"/>
              </a:ext>
            </a:extLst>
          </p:cNvPr>
          <p:cNvPicPr>
            <a:picLocks noChangeAspect="1"/>
          </p:cNvPicPr>
          <p:nvPr/>
        </p:nvPicPr>
        <p:blipFill>
          <a:blip r:embed="rId3"/>
          <a:stretch>
            <a:fillRect/>
          </a:stretch>
        </p:blipFill>
        <p:spPr>
          <a:xfrm>
            <a:off x="6609014" y="692149"/>
            <a:ext cx="3952520" cy="5585083"/>
          </a:xfrm>
          <a:prstGeom prst="rect">
            <a:avLst/>
          </a:prstGeom>
          <a:effectLst>
            <a:outerShdw blurRad="622300" dir="6480000" sx="101000" sy="101000" algn="tl" rotWithShape="0">
              <a:prstClr val="black">
                <a:alpha val="26000"/>
              </a:prstClr>
            </a:outerShdw>
          </a:effectLst>
        </p:spPr>
      </p:pic>
      <p:grpSp>
        <p:nvGrpSpPr>
          <p:cNvPr id="31" name="Grupp 30">
            <a:extLst>
              <a:ext uri="{FF2B5EF4-FFF2-40B4-BE49-F238E27FC236}">
                <a16:creationId xmlns:a16="http://schemas.microsoft.com/office/drawing/2014/main" id="{3ED1DC9C-23A3-8043-B9D1-4F1B14A383FE}"/>
              </a:ext>
            </a:extLst>
          </p:cNvPr>
          <p:cNvGrpSpPr/>
          <p:nvPr/>
        </p:nvGrpSpPr>
        <p:grpSpPr>
          <a:xfrm>
            <a:off x="-9380" y="0"/>
            <a:ext cx="2949286" cy="6858000"/>
            <a:chOff x="-19647" y="0"/>
            <a:chExt cx="2949286" cy="6858000"/>
          </a:xfrm>
        </p:grpSpPr>
        <p:grpSp>
          <p:nvGrpSpPr>
            <p:cNvPr id="32" name="Grupp 31">
              <a:extLst>
                <a:ext uri="{FF2B5EF4-FFF2-40B4-BE49-F238E27FC236}">
                  <a16:creationId xmlns:a16="http://schemas.microsoft.com/office/drawing/2014/main" id="{AB7D386B-06AD-384D-BF90-96351D38D16B}"/>
                </a:ext>
              </a:extLst>
            </p:cNvPr>
            <p:cNvGrpSpPr/>
            <p:nvPr/>
          </p:nvGrpSpPr>
          <p:grpSpPr>
            <a:xfrm>
              <a:off x="-19647" y="0"/>
              <a:ext cx="2949286" cy="6858000"/>
              <a:chOff x="-13950" y="0"/>
              <a:chExt cx="2949286" cy="6858000"/>
            </a:xfrm>
          </p:grpSpPr>
          <p:sp>
            <p:nvSpPr>
              <p:cNvPr id="46" name="Rektangel 45">
                <a:extLst>
                  <a:ext uri="{FF2B5EF4-FFF2-40B4-BE49-F238E27FC236}">
                    <a16:creationId xmlns:a16="http://schemas.microsoft.com/office/drawing/2014/main" id="{40FC7322-52E5-43FC-828C-730F8AB25323}"/>
                  </a:ext>
                </a:extLst>
              </p:cNvPr>
              <p:cNvSpPr/>
              <p:nvPr/>
            </p:nvSpPr>
            <p:spPr bwMode="auto">
              <a:xfrm>
                <a:off x="-13950" y="0"/>
                <a:ext cx="28272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Rektangel 46">
                <a:extLst>
                  <a:ext uri="{FF2B5EF4-FFF2-40B4-BE49-F238E27FC236}">
                    <a16:creationId xmlns:a16="http://schemas.microsoft.com/office/drawing/2014/main" id="{04C75745-AD43-1B41-A228-2CFD54CC12CE}"/>
                  </a:ext>
                </a:extLst>
              </p:cNvPr>
              <p:cNvSpPr/>
              <p:nvPr/>
            </p:nvSpPr>
            <p:spPr bwMode="auto">
              <a:xfrm>
                <a:off x="2697736" y="0"/>
                <a:ext cx="23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CC0000"/>
                  </a:solidFill>
                  <a:effectLst/>
                  <a:uLnTx/>
                  <a:uFillTx/>
                  <a:latin typeface="Arial"/>
                  <a:ea typeface="+mn-ea"/>
                  <a:cs typeface="+mn-cs"/>
                </a:endParaRPr>
              </a:p>
            </p:txBody>
          </p:sp>
        </p:grpSp>
        <p:grpSp>
          <p:nvGrpSpPr>
            <p:cNvPr id="33" name="Grupp 32">
              <a:extLst>
                <a:ext uri="{FF2B5EF4-FFF2-40B4-BE49-F238E27FC236}">
                  <a16:creationId xmlns:a16="http://schemas.microsoft.com/office/drawing/2014/main" id="{95F4EAEB-BD7B-8D43-9B2E-A89BF1B10E83}"/>
                </a:ext>
              </a:extLst>
            </p:cNvPr>
            <p:cNvGrpSpPr/>
            <p:nvPr/>
          </p:nvGrpSpPr>
          <p:grpSpPr>
            <a:xfrm>
              <a:off x="130954" y="534102"/>
              <a:ext cx="2496022" cy="6025579"/>
              <a:chOff x="136651" y="534102"/>
              <a:chExt cx="2496022" cy="6025579"/>
            </a:xfrm>
          </p:grpSpPr>
          <p:sp>
            <p:nvSpPr>
              <p:cNvPr id="43" name="textruta 42">
                <a:extLst>
                  <a:ext uri="{FF2B5EF4-FFF2-40B4-BE49-F238E27FC236}">
                    <a16:creationId xmlns:a16="http://schemas.microsoft.com/office/drawing/2014/main" id="{D76FECC6-4252-47C0-BA26-36E4B007E5C9}"/>
                  </a:ext>
                </a:extLst>
              </p:cNvPr>
              <p:cNvSpPr txBox="1">
                <a:spLocks noChangeArrowheads="1"/>
              </p:cNvSpPr>
              <p:nvPr/>
            </p:nvSpPr>
            <p:spPr bwMode="auto">
              <a:xfrm>
                <a:off x="147283" y="1533565"/>
                <a:ext cx="215445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fontAlgn="base">
                  <a:spcBef>
                    <a:spcPct val="0"/>
                  </a:spcBef>
                  <a:spcAft>
                    <a:spcPct val="0"/>
                  </a:spcAft>
                  <a:defRPr/>
                </a:pPr>
                <a:r>
                  <a:rPr kumimoji="0" lang="sv-SE" altLang="sv-SE" sz="1200" b="0" i="0" u="none" strike="noStrike" kern="1200" cap="none" spc="0" normalizeH="0" baseline="0" noProof="0" dirty="0">
                    <a:ln>
                      <a:noFill/>
                    </a:ln>
                    <a:effectLst/>
                    <a:uLnTx/>
                    <a:uFillTx/>
                    <a:latin typeface="Arial" panose="020B0604020202020204" pitchFamily="34" charset="0"/>
                    <a:ea typeface="+mn-ea"/>
                    <a:cs typeface="+mn-cs"/>
                  </a:rPr>
                  <a:t>Totalförsvarets intressen i samhällsplaneringen bygger på att vi har beaktat krisberedskapens behov och olycksperspektivet </a:t>
                </a:r>
                <a:r>
                  <a:rPr lang="sv-SE" altLang="sv-SE" sz="1200" dirty="0"/>
                  <a:t>vilket innebär att vi bygger ett </a:t>
                </a:r>
                <a:r>
                  <a:rPr kumimoji="0" lang="sv-SE" altLang="sv-SE" sz="1200" b="0" i="0" u="none" strike="noStrike" kern="1200" cap="none" spc="0" normalizeH="0" noProof="0" dirty="0">
                    <a:ln>
                      <a:noFill/>
                    </a:ln>
                    <a:effectLst/>
                    <a:uLnTx/>
                    <a:uFillTx/>
                    <a:latin typeface="Arial" panose="020B0604020202020204" pitchFamily="34" charset="0"/>
                    <a:ea typeface="+mn-ea"/>
                    <a:cs typeface="+mn-cs"/>
                  </a:rPr>
                  <a:t>robust samhälle som ska fungera vid olyckor kris och ytterst krig</a:t>
                </a:r>
                <a:endParaRPr kumimoji="0" lang="sv-SE" altLang="sv-SE"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4" name="textruta 143">
                <a:extLst>
                  <a:ext uri="{FF2B5EF4-FFF2-40B4-BE49-F238E27FC236}">
                    <a16:creationId xmlns:a16="http://schemas.microsoft.com/office/drawing/2014/main" id="{884D66F9-8867-45AD-8BA0-53F01AFC72F1}"/>
                  </a:ext>
                </a:extLst>
              </p:cNvPr>
              <p:cNvSpPr txBox="1">
                <a:spLocks noChangeArrowheads="1"/>
              </p:cNvSpPr>
              <p:nvPr/>
            </p:nvSpPr>
            <p:spPr bwMode="auto">
              <a:xfrm>
                <a:off x="149550" y="4589911"/>
                <a:ext cx="2091494"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lang="sv-SE" altLang="sv-SE" sz="1200" b="1">
                    <a:solidFill>
                      <a:prstClr val="black"/>
                    </a:solidFill>
                  </a:rPr>
                  <a:t>Lär dig mer om området!</a:t>
                </a:r>
              </a:p>
              <a:p>
                <a:pPr marL="0" marR="0" lvl="0" indent="0" algn="l" defTabSz="914400" rtl="0" eaLnBrk="1" fontAlgn="base" latinLnBrk="0" hangingPunct="1">
                  <a:lnSpc>
                    <a:spcPct val="100000"/>
                  </a:lnSpc>
                  <a:spcBef>
                    <a:spcPct val="0"/>
                  </a:spcBef>
                  <a:spcAft>
                    <a:spcPts val="600"/>
                  </a:spcAft>
                  <a:buClrTx/>
                  <a:buSzTx/>
                  <a:buFontTx/>
                  <a:buNone/>
                  <a:tabLst/>
                  <a:defRPr/>
                </a:pPr>
                <a:r>
                  <a:rPr lang="sv-SE" altLang="sv-SE" sz="800">
                    <a:solidFill>
                      <a:prstClr val="black"/>
                    </a:solidFill>
                  </a:rPr>
                  <a:t>Lär dig mer om krisberedskap och civilt försvar: </a:t>
                </a:r>
                <a:r>
                  <a:rPr lang="sv-SE" altLang="sv-SE" sz="800" b="1">
                    <a:solidFill>
                      <a:prstClr val="black"/>
                    </a:solidFill>
                  </a:rPr>
                  <a:t>msb.se</a:t>
                </a:r>
              </a:p>
              <a:p>
                <a:pPr marL="0" marR="0" lvl="0" indent="0" algn="l" defTabSz="914400" rtl="0" eaLnBrk="1" fontAlgn="base" latinLnBrk="0" hangingPunct="1">
                  <a:lnSpc>
                    <a:spcPct val="100000"/>
                  </a:lnSpc>
                  <a:spcBef>
                    <a:spcPct val="0"/>
                  </a:spcBef>
                  <a:spcAft>
                    <a:spcPts val="600"/>
                  </a:spcAft>
                  <a:buClrTx/>
                  <a:buSzTx/>
                  <a:buFontTx/>
                  <a:buNone/>
                  <a:tabLst/>
                  <a:defRPr/>
                </a:pPr>
                <a:r>
                  <a:rPr lang="sv-SE" altLang="sv-SE" sz="800">
                    <a:solidFill>
                      <a:prstClr val="black"/>
                    </a:solidFill>
                  </a:rPr>
                  <a:t>Lär dig mer om fysisk planering: </a:t>
                </a:r>
                <a:r>
                  <a:rPr lang="sv-SE" altLang="sv-SE" sz="800" b="1">
                    <a:solidFill>
                      <a:prstClr val="black"/>
                    </a:solidFill>
                  </a:rPr>
                  <a:t>boverket.se</a:t>
                </a:r>
              </a:p>
              <a:p>
                <a:pPr marL="0" marR="0" lvl="0" indent="0" algn="l" defTabSz="914400" rtl="0" eaLnBrk="1" fontAlgn="base" latinLnBrk="0" hangingPunct="1">
                  <a:lnSpc>
                    <a:spcPct val="100000"/>
                  </a:lnSpc>
                  <a:spcBef>
                    <a:spcPct val="0"/>
                  </a:spcBef>
                  <a:spcAft>
                    <a:spcPts val="600"/>
                  </a:spcAft>
                  <a:buClrTx/>
                  <a:buSzTx/>
                  <a:buFontTx/>
                  <a:buNone/>
                  <a:tabLst/>
                  <a:defRPr/>
                </a:pPr>
                <a:r>
                  <a:rPr lang="sv-SE" altLang="sv-SE" sz="800">
                    <a:solidFill>
                      <a:prstClr val="black"/>
                    </a:solidFill>
                  </a:rPr>
                  <a:t>Lär dig mer om säkerhetsskydd: </a:t>
                </a:r>
                <a:r>
                  <a:rPr lang="sv-SE" altLang="sv-SE" sz="800" b="1">
                    <a:solidFill>
                      <a:prstClr val="black"/>
                    </a:solidFill>
                  </a:rPr>
                  <a:t>sakerhetspolisen.se</a:t>
                </a:r>
              </a:p>
              <a:p>
                <a:pPr marL="0" marR="0" lvl="0" indent="0" algn="l" defTabSz="914400" rtl="0" eaLnBrk="1" fontAlgn="base" latinLnBrk="0" hangingPunct="1">
                  <a:lnSpc>
                    <a:spcPct val="100000"/>
                  </a:lnSpc>
                  <a:spcBef>
                    <a:spcPct val="0"/>
                  </a:spcBef>
                  <a:spcAft>
                    <a:spcPts val="600"/>
                  </a:spcAft>
                  <a:buClrTx/>
                  <a:buSzTx/>
                  <a:buFontTx/>
                  <a:buNone/>
                  <a:tabLst/>
                  <a:defRPr/>
                </a:pPr>
                <a:r>
                  <a:rPr lang="sv-SE" altLang="sv-SE" sz="800">
                    <a:solidFill>
                      <a:prstClr val="black"/>
                    </a:solidFill>
                  </a:rPr>
                  <a:t>Lär dig mer om det militära försvaret: </a:t>
                </a:r>
                <a:r>
                  <a:rPr lang="sv-SE" altLang="sv-SE" sz="800" b="1">
                    <a:solidFill>
                      <a:prstClr val="black"/>
                    </a:solidFill>
                  </a:rPr>
                  <a:t>forsvarsmakten.se</a:t>
                </a:r>
              </a:p>
              <a:p>
                <a:pPr marL="0" marR="0" lvl="0" indent="0" algn="l" defTabSz="914400" rtl="0" eaLnBrk="1" fontAlgn="base" latinLnBrk="0" hangingPunct="1">
                  <a:lnSpc>
                    <a:spcPct val="100000"/>
                  </a:lnSpc>
                  <a:spcBef>
                    <a:spcPct val="0"/>
                  </a:spcBef>
                  <a:spcAft>
                    <a:spcPts val="600"/>
                  </a:spcAft>
                  <a:buClrTx/>
                  <a:buSzTx/>
                  <a:buFontTx/>
                  <a:buNone/>
                  <a:tabLst/>
                  <a:defRPr/>
                </a:pPr>
                <a:r>
                  <a:rPr lang="sv-SE" altLang="sv-SE" sz="800">
                    <a:solidFill>
                      <a:prstClr val="black"/>
                    </a:solidFill>
                  </a:rPr>
                  <a:t>Fördjupat underlag inom området: </a:t>
                </a:r>
                <a:r>
                  <a:rPr lang="sv-SE" altLang="sv-SE" sz="800" b="1">
                    <a:solidFill>
                      <a:prstClr val="black"/>
                    </a:solidFill>
                  </a:rPr>
                  <a:t>foi.se</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sv-SE" alt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textruta 44">
                <a:extLst>
                  <a:ext uri="{FF2B5EF4-FFF2-40B4-BE49-F238E27FC236}">
                    <a16:creationId xmlns:a16="http://schemas.microsoft.com/office/drawing/2014/main" id="{2FB7870D-E43A-C44C-B155-1936CE75F20D}"/>
                  </a:ext>
                </a:extLst>
              </p:cNvPr>
              <p:cNvSpPr txBox="1">
                <a:spLocks noChangeArrowheads="1"/>
              </p:cNvSpPr>
              <p:nvPr/>
            </p:nvSpPr>
            <p:spPr bwMode="auto">
              <a:xfrm>
                <a:off x="136651" y="534102"/>
                <a:ext cx="24960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sv-SE" altLang="sv-SE" b="1" dirty="0">
                    <a:latin typeface="+mj-lt"/>
                    <a:ea typeface="+mj-ea"/>
                    <a:cs typeface="+mj-cs"/>
                  </a:rPr>
                  <a:t>Totalförsvarets</a:t>
                </a:r>
                <a:r>
                  <a:rPr kumimoji="0" lang="sv-SE" altLang="sv-SE" sz="1200" b="0" i="0" u="none" strike="noStrike" kern="1200" cap="none" spc="0" normalizeH="0" baseline="0" noProof="0" dirty="0">
                    <a:ln>
                      <a:noFill/>
                    </a:ln>
                    <a:effectLst/>
                    <a:uLnTx/>
                    <a:uFillTx/>
                    <a:latin typeface="Arial" panose="020B0604020202020204" pitchFamily="34" charset="0"/>
                    <a:ea typeface="+mn-ea"/>
                    <a:cs typeface="+mn-cs"/>
                  </a:rPr>
                  <a:t> </a:t>
                </a:r>
                <a:r>
                  <a:rPr lang="sv-SE" altLang="sv-SE" b="1" dirty="0">
                    <a:latin typeface="+mj-lt"/>
                    <a:ea typeface="+mj-ea"/>
                    <a:cs typeface="+mj-cs"/>
                  </a:rPr>
                  <a:t>intressen i</a:t>
                </a:r>
                <a:r>
                  <a:rPr kumimoji="0" lang="sv-SE" altLang="sv-SE" sz="1200" b="0" i="0" u="none" strike="noStrike" kern="1200" cap="none" spc="0" normalizeH="0" baseline="0" noProof="0" dirty="0">
                    <a:ln>
                      <a:noFill/>
                    </a:ln>
                    <a:effectLst/>
                    <a:uLnTx/>
                    <a:uFillTx/>
                    <a:latin typeface="Arial" panose="020B0604020202020204" pitchFamily="34" charset="0"/>
                    <a:ea typeface="+mn-ea"/>
                    <a:cs typeface="+mn-cs"/>
                  </a:rPr>
                  <a:t> </a:t>
                </a:r>
                <a:r>
                  <a:rPr lang="sv-SE" altLang="sv-SE" b="1" dirty="0">
                    <a:latin typeface="+mj-lt"/>
                    <a:ea typeface="+mj-ea"/>
                    <a:cs typeface="+mj-cs"/>
                  </a:rPr>
                  <a:t>samhällsplaneringen</a:t>
                </a:r>
              </a:p>
            </p:txBody>
          </p:sp>
        </p:grpSp>
        <p:pic>
          <p:nvPicPr>
            <p:cNvPr id="41" name="Bildobjekt 40"/>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flipH="1">
              <a:off x="211137" y="3505899"/>
              <a:ext cx="2161923" cy="832463"/>
            </a:xfrm>
            <a:prstGeom prst="rect">
              <a:avLst/>
            </a:prstGeom>
          </p:spPr>
        </p:pic>
      </p:grpSp>
      <p:grpSp>
        <p:nvGrpSpPr>
          <p:cNvPr id="4" name="Grupp 3">
            <a:extLst>
              <a:ext uri="{FF2B5EF4-FFF2-40B4-BE49-F238E27FC236}">
                <a16:creationId xmlns:a16="http://schemas.microsoft.com/office/drawing/2014/main" id="{09E25450-CA79-1041-825A-1E07381C2DA3}"/>
              </a:ext>
            </a:extLst>
          </p:cNvPr>
          <p:cNvGrpSpPr/>
          <p:nvPr/>
        </p:nvGrpSpPr>
        <p:grpSpPr>
          <a:xfrm>
            <a:off x="3310171" y="916697"/>
            <a:ext cx="2464617" cy="2518473"/>
            <a:chOff x="3310171" y="916697"/>
            <a:chExt cx="2464617" cy="2518473"/>
          </a:xfrm>
        </p:grpSpPr>
        <p:sp>
          <p:nvSpPr>
            <p:cNvPr id="2" name="Oval pratbubbla 1">
              <a:extLst>
                <a:ext uri="{FF2B5EF4-FFF2-40B4-BE49-F238E27FC236}">
                  <a16:creationId xmlns:a16="http://schemas.microsoft.com/office/drawing/2014/main" id="{E72EDEA7-1ACB-5445-BB7B-CE3734D6E001}"/>
                </a:ext>
              </a:extLst>
            </p:cNvPr>
            <p:cNvSpPr/>
            <p:nvPr/>
          </p:nvSpPr>
          <p:spPr>
            <a:xfrm rot="16427341">
              <a:off x="3283243" y="943625"/>
              <a:ext cx="2518473" cy="2464617"/>
            </a:xfrm>
            <a:prstGeom prst="wedgeEllipseCallout">
              <a:avLst>
                <a:gd name="adj1" fmla="val -23227"/>
                <a:gd name="adj2" fmla="val 68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Platshållare för innehåll 2">
              <a:extLst>
                <a:ext uri="{FF2B5EF4-FFF2-40B4-BE49-F238E27FC236}">
                  <a16:creationId xmlns:a16="http://schemas.microsoft.com/office/drawing/2014/main" id="{BFD87351-971E-C842-8B76-E2757C512896}"/>
                </a:ext>
              </a:extLst>
            </p:cNvPr>
            <p:cNvSpPr txBox="1">
              <a:spLocks/>
            </p:cNvSpPr>
            <p:nvPr/>
          </p:nvSpPr>
          <p:spPr>
            <a:xfrm>
              <a:off x="3401577" y="1133709"/>
              <a:ext cx="2281805" cy="2229528"/>
            </a:xfrm>
            <a:prstGeom prst="rect">
              <a:avLst/>
            </a:prstGeom>
            <a:noFill/>
          </p:spPr>
          <p:txBody>
            <a:bodyPr vert="horz" lIns="91440" tIns="46800" rIns="91440" bIns="45720" rtlCol="0" anchor="ctr" anchorCtr="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600" b="1" dirty="0">
                  <a:latin typeface="+mj-lt"/>
                </a:rPr>
                <a:t>Läs mer i vägledning om totalförsvarets intressen i samhällsplaneringen på </a:t>
              </a:r>
              <a:r>
                <a:rPr lang="sv-SE" sz="1600" b="1" dirty="0" err="1">
                  <a:latin typeface="+mj-lt"/>
                </a:rPr>
                <a:t>msb.se</a:t>
              </a:r>
              <a:endParaRPr lang="sv-SE" sz="1600" b="1" dirty="0">
                <a:latin typeface="+mj-lt"/>
              </a:endParaRPr>
            </a:p>
          </p:txBody>
        </p:sp>
      </p:grpSp>
      <p:grpSp>
        <p:nvGrpSpPr>
          <p:cNvPr id="25" name="Grupp 24">
            <a:extLst>
              <a:ext uri="{FF2B5EF4-FFF2-40B4-BE49-F238E27FC236}">
                <a16:creationId xmlns:a16="http://schemas.microsoft.com/office/drawing/2014/main" id="{8FC9732D-3D67-8E4D-8D92-20931C92EF21}"/>
              </a:ext>
            </a:extLst>
          </p:cNvPr>
          <p:cNvGrpSpPr/>
          <p:nvPr/>
        </p:nvGrpSpPr>
        <p:grpSpPr>
          <a:xfrm>
            <a:off x="3711850" y="3892969"/>
            <a:ext cx="2143459" cy="2258689"/>
            <a:chOff x="3209339" y="1165534"/>
            <a:chExt cx="2143459" cy="2258689"/>
          </a:xfrm>
        </p:grpSpPr>
        <p:sp>
          <p:nvSpPr>
            <p:cNvPr id="26" name="Oval pratbubbla 25">
              <a:extLst>
                <a:ext uri="{FF2B5EF4-FFF2-40B4-BE49-F238E27FC236}">
                  <a16:creationId xmlns:a16="http://schemas.microsoft.com/office/drawing/2014/main" id="{94C8FAB6-1038-5B48-A0A4-C48E87863107}"/>
                </a:ext>
              </a:extLst>
            </p:cNvPr>
            <p:cNvSpPr/>
            <p:nvPr/>
          </p:nvSpPr>
          <p:spPr>
            <a:xfrm rot="16427341">
              <a:off x="3185920" y="1188953"/>
              <a:ext cx="2190297" cy="2143459"/>
            </a:xfrm>
            <a:prstGeom prst="wedgeEllipseCallout">
              <a:avLst>
                <a:gd name="adj1" fmla="val -23227"/>
                <a:gd name="adj2" fmla="val 68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Platshållare för innehåll 2">
              <a:extLst>
                <a:ext uri="{FF2B5EF4-FFF2-40B4-BE49-F238E27FC236}">
                  <a16:creationId xmlns:a16="http://schemas.microsoft.com/office/drawing/2014/main" id="{799FE9B7-5A6E-D046-9079-590AB088BDFD}"/>
                </a:ext>
              </a:extLst>
            </p:cNvPr>
            <p:cNvSpPr txBox="1">
              <a:spLocks/>
            </p:cNvSpPr>
            <p:nvPr/>
          </p:nvSpPr>
          <p:spPr>
            <a:xfrm>
              <a:off x="3321469" y="1194695"/>
              <a:ext cx="1873269" cy="2229528"/>
            </a:xfrm>
            <a:prstGeom prst="rect">
              <a:avLst/>
            </a:prstGeom>
            <a:noFill/>
          </p:spPr>
          <p:txBody>
            <a:bodyPr vert="horz" lIns="91440" tIns="46800" rIns="91440" bIns="45720" rtlCol="0" anchor="ctr" anchorCtr="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200" dirty="0"/>
                <a:t>Vägledningen innehåller bakgrundsinformation, checklistor och stöd till hur det går att arbeta med totalförsvarets civila intressen i samhällsplaneringen.</a:t>
              </a:r>
            </a:p>
          </p:txBody>
        </p:sp>
      </p:grpSp>
    </p:spTree>
    <p:extLst>
      <p:ext uri="{BB962C8B-B14F-4D97-AF65-F5344CB8AC3E}">
        <p14:creationId xmlns:p14="http://schemas.microsoft.com/office/powerpoint/2010/main" val="270151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10" presetClass="entr" presetSubtype="0" fill="hold" nodeType="afterEffect">
                                  <p:stCondLst>
                                    <p:cond delay="25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SB PPT Egna">
  <a:themeElements>
    <a:clrScheme name="MSB PPT">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06666"/>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1" id="{89AA5344-C299-41F0-A921-1053E497170D}" vid="{5CA668B2-1CCC-4561-8043-75AF856BBBA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631653F924324698BE7D90F97B627A" ma:contentTypeVersion="14" ma:contentTypeDescription="Skapa ett nytt dokument." ma:contentTypeScope="" ma:versionID="511d6e8191aee17d482d5a3fff9520d5">
  <xsd:schema xmlns:xsd="http://www.w3.org/2001/XMLSchema" xmlns:xs="http://www.w3.org/2001/XMLSchema" xmlns:p="http://schemas.microsoft.com/office/2006/metadata/properties" xmlns:ns2="1d358615-c749-462e-b141-ebbf7cdbce9a" xmlns:ns3="9c950a28-eb4a-4f43-b9f9-45c02166cf8c" targetNamespace="http://schemas.microsoft.com/office/2006/metadata/properties" ma:root="true" ma:fieldsID="28de225035e66dc176e1e44eaa0979f8" ns2:_="" ns3:_="">
    <xsd:import namespace="1d358615-c749-462e-b141-ebbf7cdbce9a"/>
    <xsd:import namespace="9c950a28-eb4a-4f43-b9f9-45c02166cf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Kanarkivera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58615-c749-462e-b141-ebbf7cdbce9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950a28-eb4a-4f43-b9f9-45c02166cf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anarkiveras" ma:index="20" nillable="true" ma:displayName="Kan arkiveras" ma:default="1" ma:format="Dropdown" ma:internalName="Kanarkiveras">
      <xsd:simpleType>
        <xsd:restriction base="dms:Boolea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anarkiveras xmlns="9c950a28-eb4a-4f43-b9f9-45c02166cf8c">true</Kanarkivera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D5E511-EDC1-48CB-A2E6-DCA5DCF03B41}">
  <ds:schemaRefs>
    <ds:schemaRef ds:uri="1d358615-c749-462e-b141-ebbf7cdbce9a"/>
    <ds:schemaRef ds:uri="9c950a28-eb4a-4f43-b9f9-45c02166cf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75ED82-E68D-4F37-A66B-0D0569A6B1B8}">
  <ds:schemaRefs>
    <ds:schemaRef ds:uri="http://schemas.microsoft.com/office/2006/documentManagement/types"/>
    <ds:schemaRef ds:uri="http://purl.org/dc/dcmitype/"/>
    <ds:schemaRef ds:uri="http://www.w3.org/XML/1998/namespace"/>
    <ds:schemaRef ds:uri="http://purl.org/dc/terms/"/>
    <ds:schemaRef ds:uri="1d358615-c749-462e-b141-ebbf7cdbce9a"/>
    <ds:schemaRef ds:uri="http://schemas.openxmlformats.org/package/2006/metadata/core-properties"/>
    <ds:schemaRef ds:uri="http://purl.org/dc/elements/1.1/"/>
    <ds:schemaRef ds:uri="http://schemas.microsoft.com/office/infopath/2007/PartnerControls"/>
    <ds:schemaRef ds:uri="9c950a28-eb4a-4f43-b9f9-45c02166cf8c"/>
    <ds:schemaRef ds:uri="http://schemas.microsoft.com/office/2006/metadata/properties"/>
  </ds:schemaRefs>
</ds:datastoreItem>
</file>

<file path=customXml/itemProps3.xml><?xml version="1.0" encoding="utf-8"?>
<ds:datastoreItem xmlns:ds="http://schemas.openxmlformats.org/officeDocument/2006/customXml" ds:itemID="{2D3566AE-6EA9-48A2-9D2D-4AF3CE9C9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3686</Words>
  <Application>Microsoft Macintosh PowerPoint</Application>
  <PresentationFormat>Bredbild</PresentationFormat>
  <Paragraphs>185</Paragraphs>
  <Slides>9</Slides>
  <Notes>9</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Century Gothic</vt:lpstr>
      <vt:lpstr>1_MSB PPT Egna</vt:lpstr>
      <vt:lpstr>Såhär funkar presentationen</vt:lpstr>
      <vt:lpstr>Stärkt totalförsvar</vt:lpstr>
      <vt:lpstr>PowerPoint-presentation</vt:lpstr>
      <vt:lpstr>Samhällsplaneringens roll</vt:lpstr>
      <vt:lpstr>Åtta viktiga områden för totalförsvarsplaneringen</vt:lpstr>
      <vt:lpstr>Samverka</vt:lpstr>
      <vt:lpstr>Skydd av anläggningar och information</vt:lpstr>
      <vt:lpstr>Processer inom beredskapsarbetet </vt:lpstr>
      <vt:lpstr>PowerPoint-presentation</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Lindstedt Anna</dc:creator>
  <cp:lastModifiedBy>Linnea Åkerberg</cp:lastModifiedBy>
  <cp:revision>7</cp:revision>
  <dcterms:created xsi:type="dcterms:W3CDTF">2021-02-17T12:37:11Z</dcterms:created>
  <dcterms:modified xsi:type="dcterms:W3CDTF">2021-09-17T13:02:23Z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0x01010050631653F924324698BE7D90F97B627A</vt:lpwstr>
  </property>
  <property fmtid="{D5CDD505-2E9C-101B-9397-08002B2CF9AE}" pid="3" name="MSB_SiteBusinessProcess">
    <vt:lpwstr>1;#Standard|42db7290-f92b-446b-999c-1bee6d848af0</vt:lpwstr>
  </property>
  <property fmtid="{D5CDD505-2E9C-101B-9397-08002B2CF9AE}" pid="4" name="MSB_DocumentType">
    <vt:lpwstr/>
  </property>
</Properties>
</file>