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61" r:id="rId4"/>
    <p:sldId id="258" r:id="rId5"/>
    <p:sldId id="320" r:id="rId6"/>
    <p:sldId id="325" r:id="rId7"/>
    <p:sldId id="326" r:id="rId8"/>
    <p:sldId id="324" r:id="rId9"/>
    <p:sldId id="327" r:id="rId10"/>
    <p:sldId id="277" r:id="rId11"/>
    <p:sldId id="328" r:id="rId12"/>
    <p:sldId id="259" r:id="rId13"/>
    <p:sldId id="310" r:id="rId14"/>
    <p:sldId id="271" r:id="rId15"/>
    <p:sldId id="323" r:id="rId16"/>
    <p:sldId id="322" r:id="rId17"/>
    <p:sldId id="330" r:id="rId18"/>
    <p:sldId id="331" r:id="rId19"/>
    <p:sldId id="332" r:id="rId20"/>
    <p:sldId id="333" r:id="rId21"/>
    <p:sldId id="274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528" autoAdjust="0"/>
  </p:normalViewPr>
  <p:slideViewPr>
    <p:cSldViewPr snapToGrid="0" showGuides="1">
      <p:cViewPr varScale="1">
        <p:scale>
          <a:sx n="112" d="100"/>
          <a:sy n="112" d="100"/>
        </p:scale>
        <p:origin x="42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FAB04-6A3C-4C07-8902-DABECE0244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DBC5A2-3C9C-4E0A-9C27-6036FC197086}">
      <dgm:prSet phldrT="[Text]"/>
      <dgm:spPr/>
      <dgm:t>
        <a:bodyPr/>
        <a:lstStyle/>
        <a:p>
          <a:r>
            <a:rPr lang="sv-SE" dirty="0" smtClean="0"/>
            <a:t>Omfattande</a:t>
          </a:r>
          <a:endParaRPr lang="sv-SE" dirty="0"/>
        </a:p>
      </dgm:t>
    </dgm:pt>
    <dgm:pt modelId="{F8AECAD9-FE3A-4101-9B3C-7A3E429CE16E}" type="parTrans" cxnId="{7BA5E1E6-7BC5-4FF4-8957-2AA08861C444}">
      <dgm:prSet/>
      <dgm:spPr/>
      <dgm:t>
        <a:bodyPr/>
        <a:lstStyle/>
        <a:p>
          <a:endParaRPr lang="sv-SE"/>
        </a:p>
      </dgm:t>
    </dgm:pt>
    <dgm:pt modelId="{9B65A8BD-A345-42CF-BBA8-13E330327D2C}" type="sibTrans" cxnId="{7BA5E1E6-7BC5-4FF4-8957-2AA08861C444}">
      <dgm:prSet/>
      <dgm:spPr/>
      <dgm:t>
        <a:bodyPr/>
        <a:lstStyle/>
        <a:p>
          <a:endParaRPr lang="sv-SE"/>
        </a:p>
      </dgm:t>
    </dgm:pt>
    <dgm:pt modelId="{4FDC70E6-A67E-4EF3-9146-3A063A366520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sv-SE" dirty="0" smtClean="0"/>
            <a:t>Komplexa</a:t>
          </a:r>
          <a:endParaRPr lang="sv-SE" dirty="0"/>
        </a:p>
      </dgm:t>
    </dgm:pt>
    <dgm:pt modelId="{47013E7F-6551-4771-A656-8053EFFC9BF3}" type="parTrans" cxnId="{02F201C3-6D59-432E-ABA5-079F78F189A0}">
      <dgm:prSet/>
      <dgm:spPr/>
      <dgm:t>
        <a:bodyPr/>
        <a:lstStyle/>
        <a:p>
          <a:endParaRPr lang="sv-SE"/>
        </a:p>
      </dgm:t>
    </dgm:pt>
    <dgm:pt modelId="{758EBEC4-664A-4151-8D1D-B3D406780A06}" type="sibTrans" cxnId="{02F201C3-6D59-432E-ABA5-079F78F189A0}">
      <dgm:prSet/>
      <dgm:spPr/>
      <dgm:t>
        <a:bodyPr/>
        <a:lstStyle/>
        <a:p>
          <a:endParaRPr lang="sv-SE"/>
        </a:p>
      </dgm:t>
    </dgm:pt>
    <dgm:pt modelId="{5710750E-A135-4ED4-847A-E987704D23DE}">
      <dgm:prSet phldrT="[Text]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sv-SE" dirty="0" smtClean="0"/>
            <a:t>Samtidiga</a:t>
          </a:r>
          <a:endParaRPr lang="sv-SE" dirty="0"/>
        </a:p>
      </dgm:t>
    </dgm:pt>
    <dgm:pt modelId="{39192B98-EA88-4E4F-83A6-77B704FDF511}" type="parTrans" cxnId="{2603F386-0A10-481F-A780-8F0AB2F6D362}">
      <dgm:prSet/>
      <dgm:spPr/>
      <dgm:t>
        <a:bodyPr/>
        <a:lstStyle/>
        <a:p>
          <a:endParaRPr lang="sv-SE"/>
        </a:p>
      </dgm:t>
    </dgm:pt>
    <dgm:pt modelId="{C8DF992B-91BF-4B01-ACAD-73A9EA936D07}" type="sibTrans" cxnId="{2603F386-0A10-481F-A780-8F0AB2F6D362}">
      <dgm:prSet/>
      <dgm:spPr/>
      <dgm:t>
        <a:bodyPr/>
        <a:lstStyle/>
        <a:p>
          <a:endParaRPr lang="sv-SE"/>
        </a:p>
      </dgm:t>
    </dgm:pt>
    <dgm:pt modelId="{E7979D6C-A1F5-4616-BDB1-D35577752A70}" type="pres">
      <dgm:prSet presAssocID="{890FAB04-6A3C-4C07-8902-DABECE0244E6}" presName="compositeShape" presStyleCnt="0">
        <dgm:presLayoutVars>
          <dgm:chMax val="7"/>
          <dgm:dir/>
          <dgm:resizeHandles val="exact"/>
        </dgm:presLayoutVars>
      </dgm:prSet>
      <dgm:spPr/>
    </dgm:pt>
    <dgm:pt modelId="{8FED0963-6C5A-4119-994E-FD53A6239B02}" type="pres">
      <dgm:prSet presAssocID="{CDDBC5A2-3C9C-4E0A-9C27-6036FC197086}" presName="circ1" presStyleLbl="vennNode1" presStyleIdx="0" presStyleCnt="3" custLinFactNeighborX="710" custLinFactNeighborY="-2083"/>
      <dgm:spPr/>
      <dgm:t>
        <a:bodyPr/>
        <a:lstStyle/>
        <a:p>
          <a:endParaRPr lang="sv-SE"/>
        </a:p>
      </dgm:t>
    </dgm:pt>
    <dgm:pt modelId="{313C4003-8815-43E2-A225-1418B7646DB2}" type="pres">
      <dgm:prSet presAssocID="{CDDBC5A2-3C9C-4E0A-9C27-6036FC1970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B45F960-25E8-4958-9CC8-0EA223899418}" type="pres">
      <dgm:prSet presAssocID="{4FDC70E6-A67E-4EF3-9146-3A063A366520}" presName="circ2" presStyleLbl="vennNode1" presStyleIdx="1" presStyleCnt="3"/>
      <dgm:spPr/>
      <dgm:t>
        <a:bodyPr/>
        <a:lstStyle/>
        <a:p>
          <a:endParaRPr lang="sv-SE"/>
        </a:p>
      </dgm:t>
    </dgm:pt>
    <dgm:pt modelId="{27D9DAAC-32DF-4A49-83B8-3C0FF453BFD1}" type="pres">
      <dgm:prSet presAssocID="{4FDC70E6-A67E-4EF3-9146-3A063A3665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1D63ADC-5DD5-4342-ABCF-8614FE35C1B7}" type="pres">
      <dgm:prSet presAssocID="{5710750E-A135-4ED4-847A-E987704D23DE}" presName="circ3" presStyleLbl="vennNode1" presStyleIdx="2" presStyleCnt="3"/>
      <dgm:spPr/>
      <dgm:t>
        <a:bodyPr/>
        <a:lstStyle/>
        <a:p>
          <a:endParaRPr lang="sv-SE"/>
        </a:p>
      </dgm:t>
    </dgm:pt>
    <dgm:pt modelId="{483FA761-78B4-412D-A69B-54F09DF004E4}" type="pres">
      <dgm:prSet presAssocID="{5710750E-A135-4ED4-847A-E987704D23D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68AA4DF-3693-4C48-9BBE-052EFF43F597}" type="presOf" srcId="{5710750E-A135-4ED4-847A-E987704D23DE}" destId="{483FA761-78B4-412D-A69B-54F09DF004E4}" srcOrd="1" destOrd="0" presId="urn:microsoft.com/office/officeart/2005/8/layout/venn1"/>
    <dgm:cxn modelId="{4DB4DC4F-6473-448F-B367-4E31804F6527}" type="presOf" srcId="{CDDBC5A2-3C9C-4E0A-9C27-6036FC197086}" destId="{313C4003-8815-43E2-A225-1418B7646DB2}" srcOrd="1" destOrd="0" presId="urn:microsoft.com/office/officeart/2005/8/layout/venn1"/>
    <dgm:cxn modelId="{7BA5E1E6-7BC5-4FF4-8957-2AA08861C444}" srcId="{890FAB04-6A3C-4C07-8902-DABECE0244E6}" destId="{CDDBC5A2-3C9C-4E0A-9C27-6036FC197086}" srcOrd="0" destOrd="0" parTransId="{F8AECAD9-FE3A-4101-9B3C-7A3E429CE16E}" sibTransId="{9B65A8BD-A345-42CF-BBA8-13E330327D2C}"/>
    <dgm:cxn modelId="{E27D4BF7-1BB4-438D-974B-88E9CFDF4D66}" type="presOf" srcId="{CDDBC5A2-3C9C-4E0A-9C27-6036FC197086}" destId="{8FED0963-6C5A-4119-994E-FD53A6239B02}" srcOrd="0" destOrd="0" presId="urn:microsoft.com/office/officeart/2005/8/layout/venn1"/>
    <dgm:cxn modelId="{10DF985D-4A91-465C-B41C-D16596FC2836}" type="presOf" srcId="{4FDC70E6-A67E-4EF3-9146-3A063A366520}" destId="{27D9DAAC-32DF-4A49-83B8-3C0FF453BFD1}" srcOrd="1" destOrd="0" presId="urn:microsoft.com/office/officeart/2005/8/layout/venn1"/>
    <dgm:cxn modelId="{9295FB84-3E7F-46BB-96B7-6B1D0DAA4A30}" type="presOf" srcId="{4FDC70E6-A67E-4EF3-9146-3A063A366520}" destId="{2B45F960-25E8-4958-9CC8-0EA223899418}" srcOrd="0" destOrd="0" presId="urn:microsoft.com/office/officeart/2005/8/layout/venn1"/>
    <dgm:cxn modelId="{2603F386-0A10-481F-A780-8F0AB2F6D362}" srcId="{890FAB04-6A3C-4C07-8902-DABECE0244E6}" destId="{5710750E-A135-4ED4-847A-E987704D23DE}" srcOrd="2" destOrd="0" parTransId="{39192B98-EA88-4E4F-83A6-77B704FDF511}" sibTransId="{C8DF992B-91BF-4B01-ACAD-73A9EA936D07}"/>
    <dgm:cxn modelId="{02F201C3-6D59-432E-ABA5-079F78F189A0}" srcId="{890FAB04-6A3C-4C07-8902-DABECE0244E6}" destId="{4FDC70E6-A67E-4EF3-9146-3A063A366520}" srcOrd="1" destOrd="0" parTransId="{47013E7F-6551-4771-A656-8053EFFC9BF3}" sibTransId="{758EBEC4-664A-4151-8D1D-B3D406780A06}"/>
    <dgm:cxn modelId="{3AB4A6CF-DB53-4BD6-B477-C31D76CF01B7}" type="presOf" srcId="{5710750E-A135-4ED4-847A-E987704D23DE}" destId="{91D63ADC-5DD5-4342-ABCF-8614FE35C1B7}" srcOrd="0" destOrd="0" presId="urn:microsoft.com/office/officeart/2005/8/layout/venn1"/>
    <dgm:cxn modelId="{E4579B0A-0E9B-421A-B7F7-D03180676538}" type="presOf" srcId="{890FAB04-6A3C-4C07-8902-DABECE0244E6}" destId="{E7979D6C-A1F5-4616-BDB1-D35577752A70}" srcOrd="0" destOrd="0" presId="urn:microsoft.com/office/officeart/2005/8/layout/venn1"/>
    <dgm:cxn modelId="{B071D3B3-AFB4-45FB-9ECE-4CFA79421C92}" type="presParOf" srcId="{E7979D6C-A1F5-4616-BDB1-D35577752A70}" destId="{8FED0963-6C5A-4119-994E-FD53A6239B02}" srcOrd="0" destOrd="0" presId="urn:microsoft.com/office/officeart/2005/8/layout/venn1"/>
    <dgm:cxn modelId="{09D81548-FAFB-4A44-A471-ECF7F47E1766}" type="presParOf" srcId="{E7979D6C-A1F5-4616-BDB1-D35577752A70}" destId="{313C4003-8815-43E2-A225-1418B7646DB2}" srcOrd="1" destOrd="0" presId="urn:microsoft.com/office/officeart/2005/8/layout/venn1"/>
    <dgm:cxn modelId="{E1A86D81-EFDD-4AAC-818B-392AD84B461C}" type="presParOf" srcId="{E7979D6C-A1F5-4616-BDB1-D35577752A70}" destId="{2B45F960-25E8-4958-9CC8-0EA223899418}" srcOrd="2" destOrd="0" presId="urn:microsoft.com/office/officeart/2005/8/layout/venn1"/>
    <dgm:cxn modelId="{BF8D020F-9234-4543-ADC4-74F34B09539B}" type="presParOf" srcId="{E7979D6C-A1F5-4616-BDB1-D35577752A70}" destId="{27D9DAAC-32DF-4A49-83B8-3C0FF453BFD1}" srcOrd="3" destOrd="0" presId="urn:microsoft.com/office/officeart/2005/8/layout/venn1"/>
    <dgm:cxn modelId="{635E1C79-A5E1-4BA6-8B37-D31D434D549C}" type="presParOf" srcId="{E7979D6C-A1F5-4616-BDB1-D35577752A70}" destId="{91D63ADC-5DD5-4342-ABCF-8614FE35C1B7}" srcOrd="4" destOrd="0" presId="urn:microsoft.com/office/officeart/2005/8/layout/venn1"/>
    <dgm:cxn modelId="{280B6AAF-AF63-4296-A0D8-92E47DFE9192}" type="presParOf" srcId="{E7979D6C-A1F5-4616-BDB1-D35577752A70}" destId="{483FA761-78B4-412D-A69B-54F09DF004E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D0963-6C5A-4119-994E-FD53A6239B02}">
      <dsp:nvSpPr>
        <dsp:cNvPr id="0" name=""/>
        <dsp:cNvSpPr/>
      </dsp:nvSpPr>
      <dsp:spPr>
        <a:xfrm>
          <a:off x="826514" y="6"/>
          <a:ext cx="2039237" cy="20392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Omfattande</a:t>
          </a:r>
          <a:endParaRPr lang="sv-SE" sz="2100" kern="1200" dirty="0"/>
        </a:p>
      </dsp:txBody>
      <dsp:txXfrm>
        <a:off x="1098412" y="356873"/>
        <a:ext cx="1495440" cy="917656"/>
      </dsp:txXfrm>
    </dsp:sp>
    <dsp:sp modelId="{2B45F960-25E8-4958-9CC8-0EA223899418}">
      <dsp:nvSpPr>
        <dsp:cNvPr id="0" name=""/>
        <dsp:cNvSpPr/>
      </dsp:nvSpPr>
      <dsp:spPr>
        <a:xfrm>
          <a:off x="1547860" y="1317007"/>
          <a:ext cx="2039237" cy="2039237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Komplexa</a:t>
          </a:r>
          <a:endParaRPr lang="sv-SE" sz="2100" kern="1200" dirty="0"/>
        </a:p>
      </dsp:txBody>
      <dsp:txXfrm>
        <a:off x="2171527" y="1843810"/>
        <a:ext cx="1223542" cy="1121580"/>
      </dsp:txXfrm>
    </dsp:sp>
    <dsp:sp modelId="{91D63ADC-5DD5-4342-ABCF-8614FE35C1B7}">
      <dsp:nvSpPr>
        <dsp:cNvPr id="0" name=""/>
        <dsp:cNvSpPr/>
      </dsp:nvSpPr>
      <dsp:spPr>
        <a:xfrm>
          <a:off x="76210" y="1317007"/>
          <a:ext cx="2039237" cy="2039237"/>
        </a:xfrm>
        <a:prstGeom prst="ellipse">
          <a:avLst/>
        </a:prstGeom>
        <a:solidFill>
          <a:schemeClr val="tx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Samtidiga</a:t>
          </a:r>
          <a:endParaRPr lang="sv-SE" sz="2100" kern="1200" dirty="0"/>
        </a:p>
      </dsp:txBody>
      <dsp:txXfrm>
        <a:off x="268239" y="1843810"/>
        <a:ext cx="1223542" cy="112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919F0-BB51-4ACD-89FA-BBB2249501D8}" type="datetimeFigureOut">
              <a:rPr lang="sv-SE" smtClean="0"/>
              <a:t>2021-03-03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2F91E-F4A7-4F3A-8527-C282B77BCA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43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Presentation av</a:t>
            </a:r>
            <a:r>
              <a:rPr lang="sv-SE" baseline="0" dirty="0" smtClean="0"/>
              <a:t> Anders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2F91E-F4A7-4F3A-8527-C282B77BCA4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64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2F91E-F4A7-4F3A-8527-C282B77BCA4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64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Skogsbranden i Västmanland 2014, högar med utredningar, MSB:s</a:t>
            </a:r>
            <a:r>
              <a:rPr lang="sv-SE" baseline="0" dirty="0" smtClean="0"/>
              <a:t> uppdrag –&gt; Ansvar, samverkan, handling -&gt; 2017 års räddningstjänstutredning -&gt; En effektivare kommunal räddningstjänst  SOU 2018:54 </a:t>
            </a:r>
          </a:p>
          <a:p>
            <a:r>
              <a:rPr lang="sv-SE" baseline="0" dirty="0" smtClean="0"/>
              <a:t>Skogsbränderna 2018, ett utropstecken för behoven, 2018 års skogsbrandsutredning -&gt; Skogsbränderna sommaren 2018  SOU 2019:7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Inrikesminister Mikael Damberg och MSB:s generaldirektör Dan Eliasson har varit tydliga, vänta inte på de formella besluten, starta förbättringsarbetet direkt </a:t>
            </a:r>
          </a:p>
          <a:p>
            <a:r>
              <a:rPr lang="sv-SE" baseline="0" dirty="0" smtClean="0"/>
              <a:t>Proposition 2019/20:176 En effektivare räddningstjänst, beslut i riksdagen den 21 oktober 2020, gäller från den 1 januari 2021, undantaget krav på handlingsprogram och ständigt upprätthålla övergripande ledning av räddningstjänsten som behöver följas from 1 januari 2022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C071E-47B9-4244-A72C-451A185C414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3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E1F6B-AD87-485E-967E-80FBEBA9D5A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95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2F91E-F4A7-4F3A-8527-C282B77BCA4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14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Projektgrupp, försökt få till en bred förankring hos kommunal räddningstjänst i projektet. Projektet drivs i nära</a:t>
            </a:r>
            <a:r>
              <a:rPr lang="sv-SE" baseline="0" dirty="0" smtClean="0"/>
              <a:t> samarbete med kommunal räddningstjänst. </a:t>
            </a:r>
            <a:r>
              <a:rPr lang="sv-SE" dirty="0" smtClean="0"/>
              <a:t> Deltagare från olika stora </a:t>
            </a:r>
            <a:r>
              <a:rPr lang="sv-SE" baseline="0" dirty="0" smtClean="0"/>
              <a:t>räddningstjänster med geografisk spridning. </a:t>
            </a:r>
          </a:p>
          <a:p>
            <a:r>
              <a:rPr lang="sv-SE" baseline="0" dirty="0" smtClean="0"/>
              <a:t>Polisen ligger några år före oss i utvecklingen så värdefullt att få med deras erfarenheter i projektet. 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805DE-8E3A-4A44-B439-466D02A5E2A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7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Intern avstämning med MSB:s operativa avdelning, Rakel och beslutsstödsystem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2F91E-F4A7-4F3A-8527-C282B77BCA4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700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2F91E-F4A7-4F3A-8527-C282B77BCA4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3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685800" indent="-228600">
              <a:buFont typeface="Arial" panose="020B0604020202020204" pitchFamily="34" charset="0"/>
              <a:buChar char="−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 marL="1714500" indent="-342900">
              <a:buFont typeface="Arial" panose="020B0604020202020204" pitchFamily="34" charset="0"/>
              <a:buChar char="−"/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685800" indent="-228600">
              <a:buFont typeface="Arial" panose="020B0604020202020204" pitchFamily="34" charset="0"/>
              <a:buChar char="−"/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 marL="1600200" indent="-228600">
              <a:buFont typeface="Arial" panose="020B0604020202020204" pitchFamily="34" charset="0"/>
              <a:buChar char="−"/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2021-03-03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e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ls@msb.se" TargetMode="External"/><Relationship Id="rId2" Type="http://schemas.openxmlformats.org/officeDocument/2006/relationships/hyperlink" Target="http://www.msb.se/els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CE763-DB27-4F55-93FD-B49ECB6C3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Räddningsledning – föreskrifter och utveckling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702B55-6E9C-44EA-A4DD-FF528ECDC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Brandbefälsmötet 2021 – onsdagen den 10 mars 2021 </a:t>
            </a:r>
          </a:p>
          <a:p>
            <a:endParaRPr lang="sv-SE" dirty="0"/>
          </a:p>
          <a:p>
            <a:r>
              <a:rPr lang="sv-SE" dirty="0" smtClean="0"/>
              <a:t>Anders Ahlström, enheten för räddningstjänst vid stora olyckor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Version</a:t>
            </a:r>
            <a:endParaRPr lang="sv-S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643236" y="-742462"/>
            <a:ext cx="586153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.0</a:t>
            </a:r>
            <a:endParaRPr lang="sv-SE" sz="500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972662" y="-570402"/>
            <a:ext cx="3751348" cy="7786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50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endParaRPr lang="sv-SE" sz="50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Endast ett steg i utvecklingen!!</a:t>
            </a:r>
          </a:p>
          <a:p>
            <a:pPr lvl="1"/>
            <a:endParaRPr lang="sv-SE" dirty="0"/>
          </a:p>
          <a:p>
            <a:r>
              <a:rPr lang="sv-SE" dirty="0" smtClean="0"/>
              <a:t>Förhoppningsvis kommer projektets arbete att bidra till att utvecklingen rör sig några trappsteg upp </a:t>
            </a:r>
          </a:p>
          <a:p>
            <a:pPr lvl="1"/>
            <a:endParaRPr lang="sv-SE" dirty="0"/>
          </a:p>
          <a:p>
            <a:r>
              <a:rPr lang="sv-SE" dirty="0" smtClean="0"/>
              <a:t>Kunskapen från den kommande </a:t>
            </a:r>
            <a:r>
              <a:rPr lang="sv-SE" b="1" dirty="0" smtClean="0"/>
              <a:t>implementeringen</a:t>
            </a:r>
            <a:r>
              <a:rPr lang="sv-SE" dirty="0" smtClean="0"/>
              <a:t> är oerhört viktig att omhänderta för vidare utveckling </a:t>
            </a:r>
          </a:p>
        </p:txBody>
      </p:sp>
    </p:spTree>
    <p:extLst>
      <p:ext uri="{BB962C8B-B14F-4D97-AF65-F5344CB8AC3E}">
        <p14:creationId xmlns:p14="http://schemas.microsoft.com/office/powerpoint/2010/main" val="20638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Inte en handbok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Ett grunddokument </a:t>
            </a:r>
          </a:p>
          <a:p>
            <a:pPr lvl="1"/>
            <a:endParaRPr lang="sv-SE" dirty="0"/>
          </a:p>
          <a:p>
            <a:r>
              <a:rPr lang="sv-SE" dirty="0" smtClean="0"/>
              <a:t>Riktat till de som arbetar med </a:t>
            </a:r>
            <a:r>
              <a:rPr lang="sv-SE" b="1" dirty="0" smtClean="0"/>
              <a:t>design</a:t>
            </a:r>
            <a:r>
              <a:rPr lang="sv-SE" dirty="0" smtClean="0"/>
              <a:t> och </a:t>
            </a:r>
            <a:r>
              <a:rPr lang="sv-SE" b="1" dirty="0" smtClean="0"/>
              <a:t>utveckling</a:t>
            </a:r>
            <a:r>
              <a:rPr lang="sv-SE" dirty="0" smtClean="0"/>
              <a:t> av ledningssystem </a:t>
            </a:r>
          </a:p>
          <a:p>
            <a:pPr lvl="1"/>
            <a:endParaRPr lang="sv-SE" dirty="0"/>
          </a:p>
          <a:p>
            <a:r>
              <a:rPr lang="sv-SE" dirty="0" smtClean="0"/>
              <a:t>Teoritungt </a:t>
            </a:r>
          </a:p>
          <a:p>
            <a:pPr lvl="1"/>
            <a:r>
              <a:rPr lang="sv-SE" dirty="0"/>
              <a:t>N</a:t>
            </a:r>
            <a:r>
              <a:rPr lang="sv-SE" dirty="0" smtClean="0"/>
              <a:t>ödvändigt för framtagandet </a:t>
            </a:r>
          </a:p>
          <a:p>
            <a:pPr lvl="1"/>
            <a:r>
              <a:rPr lang="sv-SE" dirty="0" smtClean="0"/>
              <a:t>En förutsättning för den vidare utvecklingen av ELS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2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773388" y="2265117"/>
            <a:ext cx="2724286" cy="35435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white"/>
                </a:solidFill>
              </a:rPr>
              <a:t>Anders </a:t>
            </a:r>
            <a:r>
              <a:rPr lang="sv-SE" sz="1600" dirty="0" smtClean="0">
                <a:solidFill>
                  <a:prstClr val="white"/>
                </a:solidFill>
              </a:rPr>
              <a:t>Ahlström </a:t>
            </a:r>
            <a:endParaRPr lang="sv-SE" sz="1600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Jan-Anders Holmlund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Erik Cedergårdh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white"/>
                </a:solidFill>
              </a:rPr>
              <a:t>Sandra Danielsson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 smtClean="0">
                <a:solidFill>
                  <a:prstClr val="white"/>
                </a:solidFill>
              </a:rPr>
              <a:t>Per Delhage </a:t>
            </a:r>
            <a:endParaRPr lang="sv-SE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 smtClean="0">
                <a:solidFill>
                  <a:prstClr val="white"/>
                </a:solidFill>
              </a:rPr>
              <a:t>Anders Forsell </a:t>
            </a:r>
            <a:endParaRPr lang="sv-SE" sz="1600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Pia Håkansson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 smtClean="0">
                <a:solidFill>
                  <a:prstClr val="white"/>
                </a:solidFill>
              </a:rPr>
              <a:t>Heléne </a:t>
            </a:r>
            <a:r>
              <a:rPr lang="sv-SE" sz="1600" dirty="0">
                <a:solidFill>
                  <a:prstClr val="white"/>
                </a:solidFill>
              </a:rPr>
              <a:t>Nilsson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Christian Uhr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Stina Wegberg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701978" y="2265117"/>
            <a:ext cx="2724286" cy="3543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RÄDDNINGSTJÄNST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white"/>
                </a:solidFill>
              </a:rPr>
              <a:t>Peter Arnevall, </a:t>
            </a:r>
            <a:r>
              <a:rPr lang="sv-SE" sz="1600" dirty="0" smtClean="0">
                <a:solidFill>
                  <a:prstClr val="white"/>
                </a:solidFill>
              </a:rPr>
              <a:t>SSBF </a:t>
            </a:r>
            <a:endParaRPr lang="sv-SE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white"/>
                </a:solidFill>
              </a:rPr>
              <a:t>Matilda Gustavsson, </a:t>
            </a:r>
            <a:r>
              <a:rPr lang="sv-SE" sz="1600" dirty="0" smtClean="0">
                <a:solidFill>
                  <a:prstClr val="white"/>
                </a:solidFill>
              </a:rPr>
              <a:t>RSG </a:t>
            </a:r>
            <a:endParaRPr lang="sv-SE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white"/>
                </a:solidFill>
              </a:rPr>
              <a:t>Mattias Larsson, </a:t>
            </a:r>
            <a:r>
              <a:rPr lang="sv-SE" sz="1600" dirty="0" smtClean="0">
                <a:solidFill>
                  <a:prstClr val="white"/>
                </a:solidFill>
              </a:rPr>
              <a:t>Arvika </a:t>
            </a:r>
            <a:endParaRPr lang="sv-SE" sz="1600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Ulrika Lindmark, RSYD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Jonas Petri, Höglandet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Pettersson, Uppsala brandförsvar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Thomas Winnberg, Kiruna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7630568" y="2265118"/>
            <a:ext cx="2724286" cy="1808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FORSKNING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white"/>
                </a:solidFill>
              </a:rPr>
              <a:t>Mathias Ericson, </a:t>
            </a:r>
            <a:r>
              <a:rPr lang="sv-SE" sz="1600" dirty="0" smtClean="0">
                <a:solidFill>
                  <a:prstClr val="white"/>
                </a:solidFill>
              </a:rPr>
              <a:t>GU </a:t>
            </a:r>
            <a:endParaRPr lang="sv-SE" sz="1600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Tove Frykmer, LTH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white"/>
                </a:solidFill>
              </a:rPr>
              <a:t>Magdalena </a:t>
            </a:r>
            <a:r>
              <a:rPr lang="sv-SE" sz="1600" dirty="0" err="1">
                <a:solidFill>
                  <a:prstClr val="white"/>
                </a:solidFill>
              </a:rPr>
              <a:t>Granåsen</a:t>
            </a:r>
            <a:r>
              <a:rPr lang="sv-SE" sz="1600" dirty="0">
                <a:solidFill>
                  <a:prstClr val="white"/>
                </a:solidFill>
              </a:rPr>
              <a:t>, </a:t>
            </a:r>
            <a:r>
              <a:rPr lang="sv-SE" sz="1600" dirty="0" smtClean="0">
                <a:solidFill>
                  <a:prstClr val="white"/>
                </a:solidFill>
              </a:rPr>
              <a:t>FOI </a:t>
            </a:r>
            <a:endParaRPr lang="sv-SE" sz="1600" dirty="0">
              <a:solidFill>
                <a:prstClr val="white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Mari Olsén, FOI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Projektgruppen</a:t>
            </a:r>
            <a:br>
              <a:rPr lang="sv-SE" dirty="0"/>
            </a:b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7629684" y="4358979"/>
            <a:ext cx="2724286" cy="14497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dirty="0" smtClean="0">
                <a:solidFill>
                  <a:prstClr val="white"/>
                </a:solidFill>
                <a:latin typeface="Arial"/>
              </a:rPr>
              <a:t>ANDRA AKTÖRER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white"/>
                </a:solidFill>
              </a:rPr>
              <a:t>Ola </a:t>
            </a:r>
            <a:r>
              <a:rPr lang="sv-SE" sz="1600" dirty="0" smtClean="0">
                <a:solidFill>
                  <a:prstClr val="white"/>
                </a:solidFill>
              </a:rPr>
              <a:t>Fredriksson</a:t>
            </a:r>
            <a:r>
              <a:rPr lang="sv-SE" sz="1600" dirty="0">
                <a:solidFill>
                  <a:prstClr val="white"/>
                </a:solidFill>
              </a:rPr>
              <a:t>, </a:t>
            </a:r>
            <a:r>
              <a:rPr lang="sv-SE" sz="1600" dirty="0" smtClean="0">
                <a:solidFill>
                  <a:prstClr val="white"/>
                </a:solidFill>
              </a:rPr>
              <a:t>Polisen </a:t>
            </a:r>
            <a:endParaRPr lang="sv-SE" sz="1600" dirty="0">
              <a:solidFill>
                <a:prstClr val="whit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dirty="0" smtClean="0">
                <a:solidFill>
                  <a:prstClr val="white"/>
                </a:solidFill>
              </a:rPr>
              <a:t>Samuel </a:t>
            </a:r>
            <a:r>
              <a:rPr lang="sv-SE" sz="1600" dirty="0">
                <a:solidFill>
                  <a:prstClr val="white"/>
                </a:solidFill>
              </a:rPr>
              <a:t>Koelega, </a:t>
            </a:r>
            <a:r>
              <a:rPr lang="sv-SE" sz="1600" dirty="0" smtClean="0">
                <a:solidFill>
                  <a:prstClr val="white"/>
                </a:solidFill>
              </a:rPr>
              <a:t/>
            </a:r>
            <a:br>
              <a:rPr lang="sv-SE" sz="1600" dirty="0" smtClean="0">
                <a:solidFill>
                  <a:prstClr val="white"/>
                </a:solidFill>
              </a:rPr>
            </a:br>
            <a:r>
              <a:rPr lang="sv-SE" sz="1600" dirty="0" smtClean="0">
                <a:solidFill>
                  <a:prstClr val="white"/>
                </a:solidFill>
              </a:rPr>
              <a:t>SOS Alarm </a:t>
            </a:r>
            <a:endParaRPr lang="sv-SE" sz="1600" dirty="0">
              <a:solidFill>
                <a:prstClr val="white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Referensgrupper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Kommunal räddningstjänst</a:t>
            </a:r>
          </a:p>
          <a:p>
            <a:pPr lvl="1"/>
            <a:r>
              <a:rPr lang="sv-SE" dirty="0" smtClean="0"/>
              <a:t>Deltagare med organisatorisk och geografisk spridning </a:t>
            </a:r>
          </a:p>
          <a:p>
            <a:pPr lvl="1"/>
            <a:r>
              <a:rPr lang="sv-SE" dirty="0" smtClean="0"/>
              <a:t>Kompletterar projektgruppens medlemmar från räddningstjänsterna, inte dubblerar </a:t>
            </a:r>
          </a:p>
          <a:p>
            <a:pPr lvl="1"/>
            <a:endParaRPr lang="sv-SE" dirty="0"/>
          </a:p>
          <a:p>
            <a:r>
              <a:rPr lang="sv-SE" dirty="0" smtClean="0"/>
              <a:t>Statlig räddningstjänst och sjukvård </a:t>
            </a:r>
          </a:p>
          <a:p>
            <a:pPr lvl="1"/>
            <a:r>
              <a:rPr lang="sv-SE" dirty="0" smtClean="0"/>
              <a:t>Kustbevakningen, Polisen, Sjöfartsverket, SKR och Socialstyrelsen </a:t>
            </a:r>
          </a:p>
          <a:p>
            <a:pPr lvl="1"/>
            <a:endParaRPr lang="sv-SE" dirty="0"/>
          </a:p>
          <a:p>
            <a:r>
              <a:rPr lang="sv-SE" dirty="0" smtClean="0"/>
              <a:t>Länsstyrelserna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17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information │ </a:t>
            </a:r>
            <a:r>
              <a:rPr lang="sv-SE" dirty="0" smtClean="0">
                <a:hlinkClick r:id="rId3"/>
              </a:rPr>
              <a:t>msb.se/els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ELS Behovsanalys 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ELS Grundkonstruktion </a:t>
            </a:r>
          </a:p>
          <a:p>
            <a:pPr lvl="1"/>
            <a:endParaRPr lang="sv-SE" dirty="0"/>
          </a:p>
          <a:p>
            <a:r>
              <a:rPr lang="sv-SE" dirty="0" smtClean="0"/>
              <a:t>Rapporter </a:t>
            </a:r>
          </a:p>
          <a:p>
            <a:pPr lvl="1"/>
            <a:r>
              <a:rPr lang="sv-SE" dirty="0" smtClean="0"/>
              <a:t>Militära ledningssystem </a:t>
            </a:r>
          </a:p>
          <a:p>
            <a:pPr lvl="1"/>
            <a:r>
              <a:rPr lang="sv-SE" dirty="0" smtClean="0"/>
              <a:t>NIMS/ICS ledningsmodell </a:t>
            </a:r>
            <a:endParaRPr lang="sv-SE" dirty="0"/>
          </a:p>
          <a:p>
            <a:pPr lvl="1"/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000">
            <a:off x="7958981" y="597403"/>
            <a:ext cx="3600000" cy="2233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62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774799" y="1368000"/>
            <a:ext cx="9283969" cy="1273968"/>
          </a:xfrm>
        </p:spPr>
        <p:txBody>
          <a:bodyPr/>
          <a:lstStyle/>
          <a:p>
            <a:r>
              <a:rPr lang="sv-SE" dirty="0" smtClean="0"/>
              <a:t>Myndigheten för samhällsskydd och beredskaps föreskrifter om ledning </a:t>
            </a:r>
            <a:r>
              <a:rPr lang="sv-SE" dirty="0"/>
              <a:t>av kommunal </a:t>
            </a:r>
            <a:r>
              <a:rPr lang="sv-SE" dirty="0" smtClean="0"/>
              <a:t>räddnings­tjänst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Förslag ute på remiss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95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MSBFS </a:t>
            </a:r>
            <a:r>
              <a:rPr lang="sv-SE" dirty="0"/>
              <a:t>L</a:t>
            </a:r>
            <a:r>
              <a:rPr lang="sv-SE" dirty="0" smtClean="0"/>
              <a:t>edning </a:t>
            </a:r>
            <a:r>
              <a:rPr lang="sv-SE" dirty="0"/>
              <a:t>av kommunal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räddnings­tjänst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8 b §    Myndigheten för samhällsskydd och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beredskap </a:t>
            </a:r>
            <a:r>
              <a:rPr lang="sv-SE" dirty="0"/>
              <a:t>får meddela föreskrifter om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kommunens ledningssystem </a:t>
            </a:r>
            <a:r>
              <a:rPr lang="sv-SE" dirty="0"/>
              <a:t>för </a:t>
            </a:r>
            <a:r>
              <a:rPr lang="sv-SE" dirty="0" smtClean="0"/>
              <a:t>räddnings-</a:t>
            </a:r>
            <a:br>
              <a:rPr lang="sv-SE" dirty="0" smtClean="0"/>
            </a:br>
            <a:r>
              <a:rPr lang="sv-SE" dirty="0" smtClean="0"/>
              <a:t>tjänst </a:t>
            </a:r>
            <a:r>
              <a:rPr lang="sv-SE" dirty="0"/>
              <a:t>samt om </a:t>
            </a:r>
            <a:r>
              <a:rPr lang="sv-SE" dirty="0" smtClean="0"/>
              <a:t>märkning </a:t>
            </a:r>
            <a:r>
              <a:rPr lang="sv-SE" dirty="0"/>
              <a:t>av personalens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arbetskläder</a:t>
            </a:r>
            <a:r>
              <a:rPr lang="sv-SE" dirty="0"/>
              <a:t>, fordon </a:t>
            </a:r>
            <a:r>
              <a:rPr lang="sv-SE" dirty="0" smtClean="0"/>
              <a:t>och </a:t>
            </a:r>
            <a:r>
              <a:rPr lang="sv-SE" dirty="0"/>
              <a:t>annan utrustning.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(SFS 2020:883) </a:t>
            </a:r>
          </a:p>
          <a:p>
            <a:pPr lvl="1"/>
            <a:endParaRPr lang="sv-SE" dirty="0"/>
          </a:p>
          <a:p>
            <a:r>
              <a:rPr lang="sv-SE" dirty="0" smtClean="0"/>
              <a:t>Förslag, konsekvensutredning och missiv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>
            <a:off x="8364666" y="506437"/>
            <a:ext cx="310242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0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Föreskrifter och allmänna råd i förhållande till lag</a:t>
            </a:r>
            <a:r>
              <a:rPr lang="sv-SE" dirty="0"/>
              <a:t> </a:t>
            </a:r>
            <a:r>
              <a:rPr lang="sv-SE" dirty="0" smtClean="0"/>
              <a:t>och förordning samt vägledning</a:t>
            </a:r>
            <a:endParaRPr lang="sv-SE" dirty="0"/>
          </a:p>
        </p:txBody>
      </p:sp>
      <p:pic>
        <p:nvPicPr>
          <p:cNvPr id="1026" name="Picture 2" descr="Lagbokskollen - har du koll på de nya lagarn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2024" r="8511" b="1882"/>
          <a:stretch/>
        </p:blipFill>
        <p:spPr bwMode="auto">
          <a:xfrm>
            <a:off x="1774377" y="3258000"/>
            <a:ext cx="205338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756" y="2762323"/>
            <a:ext cx="2539130" cy="36000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0" name="textruta 9"/>
          <p:cNvSpPr txBox="1"/>
          <p:nvPr/>
        </p:nvSpPr>
        <p:spPr>
          <a:xfrm>
            <a:off x="1773388" y="2762323"/>
            <a:ext cx="27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 smtClean="0"/>
              <a:t>▼  Utgår ifrån  ◄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7085886" y="5992991"/>
            <a:ext cx="3276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►  Harmoniseras med  ▲</a:t>
            </a:r>
            <a:endParaRPr lang="sv-SE" sz="2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055" y="2261363"/>
            <a:ext cx="2520000" cy="3545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23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Avvägningar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Statens styrning vs. kommunalt </a:t>
            </a:r>
            <a:r>
              <a:rPr lang="sv-SE" dirty="0" smtClean="0"/>
              <a:t>självstyre </a:t>
            </a:r>
          </a:p>
          <a:p>
            <a:pPr lvl="1"/>
            <a:r>
              <a:rPr lang="sv-SE" dirty="0" smtClean="0"/>
              <a:t>Inskränkningar i det kommunala självstyret bör vara väl motiverade </a:t>
            </a:r>
          </a:p>
          <a:p>
            <a:pPr lvl="1"/>
            <a:endParaRPr lang="sv-SE" dirty="0"/>
          </a:p>
          <a:p>
            <a:r>
              <a:rPr lang="sv-SE" dirty="0" smtClean="0"/>
              <a:t>VAD ska styras? </a:t>
            </a:r>
          </a:p>
          <a:p>
            <a:pPr lvl="1"/>
            <a:r>
              <a:rPr lang="sv-SE" b="1" dirty="0" smtClean="0"/>
              <a:t>Inte</a:t>
            </a:r>
            <a:r>
              <a:rPr lang="sv-SE" dirty="0" smtClean="0"/>
              <a:t> dimensionering – framgår av propositionen, sid 36-37 </a:t>
            </a:r>
          </a:p>
          <a:p>
            <a:pPr lvl="1"/>
            <a:r>
              <a:rPr lang="sv-SE" dirty="0" smtClean="0"/>
              <a:t>Uppgifter – Vad som ska kunna utföras </a:t>
            </a:r>
          </a:p>
          <a:p>
            <a:pPr lvl="1"/>
            <a:r>
              <a:rPr lang="sv-SE" dirty="0" smtClean="0"/>
              <a:t>Befattningar – en väg att uppnå enhetlighet och gemensam förmåga </a:t>
            </a:r>
          </a:p>
          <a:p>
            <a:pPr lvl="1"/>
            <a:r>
              <a:rPr lang="sv-SE" dirty="0" smtClean="0"/>
              <a:t>Robusthet </a:t>
            </a:r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053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 kapitel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Inledande bestämmelser</a:t>
            </a:r>
          </a:p>
          <a:p>
            <a:pPr lvl="1"/>
            <a:r>
              <a:rPr lang="sv-SE" dirty="0" smtClean="0"/>
              <a:t>Minimerat antalet begrepp </a:t>
            </a:r>
          </a:p>
          <a:p>
            <a:r>
              <a:rPr lang="sv-SE" dirty="0"/>
              <a:t>Ledningssystem för kommunal </a:t>
            </a:r>
            <a:r>
              <a:rPr lang="sv-SE" dirty="0" smtClean="0"/>
              <a:t>räddnings­tjänst </a:t>
            </a:r>
          </a:p>
          <a:p>
            <a:pPr lvl="1"/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Återkommer i kommande bild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/>
              <a:t>Statens övertagande av ansvar för kommunal </a:t>
            </a:r>
            <a:r>
              <a:rPr lang="sv-SE" dirty="0" smtClean="0"/>
              <a:t>räddningstjänst</a:t>
            </a:r>
          </a:p>
          <a:p>
            <a:pPr lvl="1"/>
            <a:r>
              <a:rPr lang="sv-SE" dirty="0" smtClean="0"/>
              <a:t>Kriterier </a:t>
            </a:r>
          </a:p>
          <a:p>
            <a:pPr lvl="1"/>
            <a:r>
              <a:rPr lang="sv-SE" dirty="0" smtClean="0"/>
              <a:t>Planering </a:t>
            </a:r>
          </a:p>
          <a:p>
            <a:pPr lvl="1"/>
            <a:r>
              <a:rPr lang="sv-SE" dirty="0" smtClean="0"/>
              <a:t>Ledning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46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Disposition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Bakgrund </a:t>
            </a:r>
          </a:p>
          <a:p>
            <a:pPr lvl="1"/>
            <a:endParaRPr lang="sv-SE" dirty="0" smtClean="0"/>
          </a:p>
          <a:p>
            <a:r>
              <a:rPr lang="sv-SE" dirty="0"/>
              <a:t>P</a:t>
            </a:r>
            <a:r>
              <a:rPr lang="sv-SE" dirty="0" smtClean="0"/>
              <a:t>rojekt ELS – </a:t>
            </a:r>
            <a:r>
              <a:rPr lang="sv-SE" i="1" dirty="0" smtClean="0"/>
              <a:t>Ett enhetligt ledningssystem för kommunal räddningstjänst 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Förslag till </a:t>
            </a:r>
            <a:r>
              <a:rPr lang="sv-SE" i="1" dirty="0" smtClean="0"/>
              <a:t>Föreskrifter om ledning av kommunal räddningstjänst </a:t>
            </a:r>
            <a:endParaRPr lang="sv-SE" dirty="0"/>
          </a:p>
          <a:p>
            <a:pPr lvl="1"/>
            <a:endParaRPr lang="sv-SE" i="1" dirty="0" smtClean="0"/>
          </a:p>
          <a:p>
            <a:endParaRPr lang="sv-SE" i="1" dirty="0" smtClean="0"/>
          </a:p>
        </p:txBody>
      </p:sp>
    </p:spTree>
    <p:extLst>
      <p:ext uri="{BB962C8B-B14F-4D97-AF65-F5344CB8AC3E}">
        <p14:creationId xmlns:p14="http://schemas.microsoft.com/office/powerpoint/2010/main" val="5468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Ledningssystem för kommunal räddnings­tjänst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Utformning </a:t>
            </a:r>
          </a:p>
          <a:p>
            <a:r>
              <a:rPr lang="sv-SE" dirty="0" smtClean="0"/>
              <a:t>Övergripande ledning </a:t>
            </a:r>
          </a:p>
          <a:p>
            <a:r>
              <a:rPr lang="sv-SE" dirty="0" smtClean="0"/>
              <a:t>Räddningsledare </a:t>
            </a:r>
          </a:p>
          <a:p>
            <a:r>
              <a:rPr lang="sv-SE" dirty="0" smtClean="0"/>
              <a:t>Ledning av räddningsinsats </a:t>
            </a:r>
          </a:p>
          <a:p>
            <a:r>
              <a:rPr lang="sv-SE" dirty="0" smtClean="0"/>
              <a:t>Inledande och avslutande av räddningsinsats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Personal </a:t>
            </a:r>
          </a:p>
          <a:p>
            <a:r>
              <a:rPr lang="sv-SE" dirty="0" smtClean="0"/>
              <a:t>Märkning </a:t>
            </a:r>
            <a:endParaRPr lang="sv-SE" dirty="0"/>
          </a:p>
          <a:p>
            <a:r>
              <a:rPr lang="sv-SE" dirty="0"/>
              <a:t>Teknisk robusthet</a:t>
            </a:r>
          </a:p>
          <a:p>
            <a:r>
              <a:rPr lang="sv-SE" dirty="0" smtClean="0"/>
              <a:t>Ledningsplatser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6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799197" y="1362077"/>
            <a:ext cx="4318470" cy="633743"/>
          </a:xfrm>
        </p:spPr>
        <p:txBody>
          <a:bodyPr/>
          <a:lstStyle/>
          <a:p>
            <a:pPr algn="ctr"/>
            <a:r>
              <a:rPr lang="sv-SE" dirty="0"/>
              <a:t>Tack!! </a:t>
            </a: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5799197" y="2046494"/>
            <a:ext cx="4318470" cy="1382506"/>
          </a:xfrm>
        </p:spPr>
        <p:txBody>
          <a:bodyPr/>
          <a:lstStyle/>
          <a:p>
            <a:pPr algn="ctr"/>
            <a:r>
              <a:rPr lang="sv-SE" dirty="0"/>
              <a:t>anders.ahlstrom@msb.se</a:t>
            </a:r>
          </a:p>
          <a:p>
            <a:pPr algn="ctr"/>
            <a:r>
              <a:rPr lang="sv-SE" dirty="0">
                <a:hlinkClick r:id="rId2"/>
              </a:rPr>
              <a:t>msb.se/els</a:t>
            </a:r>
            <a:r>
              <a:rPr lang="sv-SE" dirty="0"/>
              <a:t>  │  </a:t>
            </a:r>
            <a:r>
              <a:rPr lang="sv-SE" dirty="0">
                <a:hlinkClick r:id="rId3"/>
              </a:rPr>
              <a:t>els@msb.se</a:t>
            </a:r>
            <a:r>
              <a:rPr lang="sv-SE" dirty="0"/>
              <a:t> </a:t>
            </a:r>
          </a:p>
          <a:p>
            <a:pPr algn="ctr"/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7" y="729000"/>
            <a:ext cx="5422580" cy="5400000"/>
          </a:xfrm>
          <a:prstGeom prst="rect">
            <a:avLst/>
          </a:prstGeom>
          <a:ln w="63500" cap="sq">
            <a:solidFill>
              <a:schemeClr val="bg1"/>
            </a:soli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6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 och önskade effekter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9113594" cy="633743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Ett enhetligt ledningssystem för kommunal räddningstjänst – ELS </a:t>
            </a:r>
          </a:p>
          <a:p>
            <a:r>
              <a:rPr lang="sv-SE" dirty="0" smtClean="0"/>
              <a:t>Myndigheten för samhällsskydd och beredskaps föreskrifter om ledning av kommunal räddningstjänst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15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 b="13120"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233400" y="3181641"/>
            <a:ext cx="6552933" cy="1147167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2"/>
          <p:cNvSpPr txBox="1">
            <a:spLocks/>
          </p:cNvSpPr>
          <p:nvPr/>
        </p:nvSpPr>
        <p:spPr>
          <a:xfrm>
            <a:off x="3233400" y="4354418"/>
            <a:ext cx="6552933" cy="114716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7DD002-B385-4396-808C-AB06292CB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171649" y="2759655"/>
            <a:ext cx="2112972" cy="28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00000">
            <a:off x="7063384" y="302019"/>
            <a:ext cx="1783547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4" descr="Bildresultat för ledning av räddningsinsatser komplexa samhället">
            <a:extLst>
              <a:ext uri="{FF2B5EF4-FFF2-40B4-BE49-F238E27FC236}">
                <a16:creationId xmlns:a16="http://schemas.microsoft.com/office/drawing/2014/main" id="{6AF2632F-3E62-4824-AAAE-39BF5C70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798215" y="520447"/>
            <a:ext cx="1717331" cy="252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ldresultat för grunder för ledning cedergårdh">
            <a:extLst>
              <a:ext uri="{FF2B5EF4-FFF2-40B4-BE49-F238E27FC236}">
                <a16:creationId xmlns:a16="http://schemas.microsoft.com/office/drawing/2014/main" id="{0CC0CDCD-AC13-48A7-A91F-2930A365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87">
            <a:off x="10177466" y="1180299"/>
            <a:ext cx="1719404" cy="252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 descr="27483.gif">
            <a:extLst>
              <a:ext uri="{FF2B5EF4-FFF2-40B4-BE49-F238E27FC236}">
                <a16:creationId xmlns:a16="http://schemas.microsoft.com/office/drawing/2014/main" id="{A96BE27E-B6FE-4B55-8C97-DBB35B9ADD9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-180000">
            <a:off x="7810538" y="2716292"/>
            <a:ext cx="1718167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0000">
            <a:off x="9380327" y="2894602"/>
            <a:ext cx="1777344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0" r="32074"/>
          <a:stretch/>
        </p:blipFill>
        <p:spPr>
          <a:xfrm>
            <a:off x="1582500" y="2536292"/>
            <a:ext cx="1950477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0000">
            <a:off x="2679521" y="2671576"/>
            <a:ext cx="1955846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00000">
            <a:off x="3450176" y="2941238"/>
            <a:ext cx="1965066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87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773388" y="4141013"/>
            <a:ext cx="8580582" cy="1980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Förväntade effekter – fritt tolkat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Baserat på utredningen SOU 2018:54 och </a:t>
            </a:r>
            <a:br>
              <a:rPr lang="sv-SE" dirty="0" smtClean="0"/>
            </a:br>
            <a:r>
              <a:rPr lang="sv-SE" dirty="0" smtClean="0"/>
              <a:t>propositionen 2019/20:176 </a:t>
            </a:r>
            <a:r>
              <a:rPr lang="sv-SE" i="1" dirty="0" smtClean="0"/>
              <a:t>En effektivare </a:t>
            </a:r>
            <a:br>
              <a:rPr lang="sv-SE" i="1" dirty="0" smtClean="0"/>
            </a:br>
            <a:r>
              <a:rPr lang="sv-SE" i="1" dirty="0" smtClean="0"/>
              <a:t>kommunal räddningstjänst</a:t>
            </a:r>
            <a:r>
              <a:rPr lang="sv-SE" dirty="0" smtClean="0"/>
              <a:t> samt förändringar i </a:t>
            </a:r>
            <a:br>
              <a:rPr lang="sv-SE" dirty="0" smtClean="0"/>
            </a:br>
            <a:r>
              <a:rPr lang="sv-SE" dirty="0" smtClean="0"/>
              <a:t>lagen om skydd mot olyckor beslutade den 21 oktober 2020 </a:t>
            </a:r>
          </a:p>
          <a:p>
            <a:pPr lvl="1"/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Ökad förmåga till ledning av </a:t>
            </a:r>
            <a:r>
              <a:rPr lang="sv-SE" dirty="0" smtClean="0"/>
              <a:t>räddningstjänst 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Ökad förmåga till samverkan mellan </a:t>
            </a:r>
            <a:r>
              <a:rPr lang="sv-SE" dirty="0" smtClean="0"/>
              <a:t>räddningstjänst-verksamheter 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Ökad förmåga till samverkan med andra </a:t>
            </a:r>
            <a:r>
              <a:rPr lang="sv-SE" dirty="0" smtClean="0"/>
              <a:t>aktörer </a:t>
            </a:r>
            <a:endParaRPr lang="sv-SE" dirty="0"/>
          </a:p>
          <a:p>
            <a:endParaRPr lang="sv-SE" i="1" dirty="0"/>
          </a:p>
        </p:txBody>
      </p:sp>
      <p:graphicFrame>
        <p:nvGraphicFramePr>
          <p:cNvPr id="12" name="Platshållare för innehåll 8"/>
          <p:cNvGraphicFramePr>
            <a:graphicFrameLocks/>
          </p:cNvGraphicFramePr>
          <p:nvPr>
            <p:extLst/>
          </p:nvPr>
        </p:nvGraphicFramePr>
        <p:xfrm>
          <a:off x="8449605" y="62642"/>
          <a:ext cx="3663309" cy="339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ruta 12"/>
          <p:cNvSpPr txBox="1"/>
          <p:nvPr/>
        </p:nvSpPr>
        <p:spPr>
          <a:xfrm>
            <a:off x="9173153" y="1788065"/>
            <a:ext cx="221621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2500" dirty="0" smtClean="0">
                <a:solidFill>
                  <a:schemeClr val="bg1"/>
                </a:solidFill>
              </a:rPr>
              <a:t>HÄNDELSER</a:t>
            </a:r>
            <a:endParaRPr lang="sv-S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Ökad förmåga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Ledningsförmågan ska dimensioneras </a:t>
            </a:r>
          </a:p>
          <a:p>
            <a:pPr lvl="1"/>
            <a:r>
              <a:rPr lang="sv-SE" dirty="0" smtClean="0"/>
              <a:t>Utredningarna signalerar </a:t>
            </a:r>
            <a:r>
              <a:rPr lang="sv-SE" b="1" dirty="0" smtClean="0">
                <a:solidFill>
                  <a:srgbClr val="FF0000"/>
                </a:solidFill>
              </a:rPr>
              <a:t>Ej godkänt </a:t>
            </a:r>
          </a:p>
          <a:p>
            <a:pPr lvl="1"/>
            <a:r>
              <a:rPr lang="sv-SE" dirty="0" smtClean="0"/>
              <a:t>Handlingsprogrammen </a:t>
            </a:r>
          </a:p>
          <a:p>
            <a:pPr lvl="1"/>
            <a:endParaRPr lang="sv-SE" dirty="0"/>
          </a:p>
          <a:p>
            <a:r>
              <a:rPr lang="sv-SE" dirty="0" smtClean="0"/>
              <a:t>Samarbete beträffande gemensamma övergripande ledningar för kapacitet och kompetens </a:t>
            </a:r>
          </a:p>
          <a:p>
            <a:pPr lvl="1"/>
            <a:r>
              <a:rPr lang="sv-SE" dirty="0" smtClean="0"/>
              <a:t>Inte ett krav, snarare en förutsättning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31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Två </a:t>
            </a:r>
            <a:r>
              <a:rPr lang="sv-SE" dirty="0"/>
              <a:t>av flera processer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Utöver </a:t>
            </a:r>
            <a:r>
              <a:rPr lang="sv-SE" i="1" dirty="0" smtClean="0"/>
              <a:t>Ett enhetligt ledningssystem för kommunal räddnings-tjänst </a:t>
            </a:r>
            <a:r>
              <a:rPr lang="sv-SE" dirty="0" smtClean="0"/>
              <a:t>och </a:t>
            </a:r>
            <a:r>
              <a:rPr lang="sv-SE" i="1" dirty="0" smtClean="0"/>
              <a:t>MSBFS Ledning av </a:t>
            </a:r>
            <a:r>
              <a:rPr lang="sv-SE" i="1" dirty="0"/>
              <a:t>kommunal räddningstjänst </a:t>
            </a:r>
            <a:endParaRPr lang="sv-SE" i="1" dirty="0" smtClean="0"/>
          </a:p>
          <a:p>
            <a:r>
              <a:rPr lang="sv-SE" dirty="0" smtClean="0"/>
              <a:t>MSBFS </a:t>
            </a:r>
            <a:r>
              <a:rPr lang="sv-SE" i="1" dirty="0" smtClean="0"/>
              <a:t>Behörighet att vara räddningsledare och räddningschef </a:t>
            </a:r>
          </a:p>
          <a:p>
            <a:r>
              <a:rPr lang="sv-SE" dirty="0" smtClean="0"/>
              <a:t>Delprojekt </a:t>
            </a:r>
            <a:r>
              <a:rPr lang="sv-SE" i="1" dirty="0" smtClean="0"/>
              <a:t>Regionala ledningsutvecklare </a:t>
            </a:r>
          </a:p>
          <a:p>
            <a:r>
              <a:rPr lang="sv-SE" dirty="0" smtClean="0"/>
              <a:t>Delprojekt </a:t>
            </a:r>
            <a:r>
              <a:rPr lang="sv-SE" i="1" dirty="0" smtClean="0"/>
              <a:t>Handbok – Metoder för ledning </a:t>
            </a:r>
          </a:p>
          <a:p>
            <a:r>
              <a:rPr lang="sv-SE" dirty="0" smtClean="0"/>
              <a:t>Delprojekt </a:t>
            </a:r>
            <a:r>
              <a:rPr lang="sv-SE" i="1" dirty="0" smtClean="0"/>
              <a:t>Ledning av räddningstjänst under höjd beredskap </a:t>
            </a:r>
          </a:p>
          <a:p>
            <a:r>
              <a:rPr lang="sv-SE" dirty="0" smtClean="0"/>
              <a:t>och mer...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4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enhetligt ledningssystem för kommunal räddningstjänst – ELS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Förslag kommer på remiss under våren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5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Ledningsdoktrin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En omfattande helhet för </a:t>
            </a:r>
            <a:r>
              <a:rPr lang="sv-SE" b="1" dirty="0"/>
              <a:t>design</a:t>
            </a:r>
            <a:r>
              <a:rPr lang="sv-SE" dirty="0"/>
              <a:t> </a:t>
            </a:r>
            <a:r>
              <a:rPr lang="sv-SE" dirty="0" smtClean="0"/>
              <a:t>och </a:t>
            </a:r>
            <a:r>
              <a:rPr lang="sv-SE" b="1" dirty="0" smtClean="0"/>
              <a:t>utveckling</a:t>
            </a:r>
            <a:r>
              <a:rPr lang="sv-SE" dirty="0" smtClean="0"/>
              <a:t> av ledningssystem</a:t>
            </a:r>
            <a:endParaRPr lang="sv-SE" dirty="0"/>
          </a:p>
          <a:p>
            <a:r>
              <a:rPr lang="sv-SE" dirty="0" smtClean="0"/>
              <a:t>Teori och viss tillämpning</a:t>
            </a:r>
          </a:p>
          <a:p>
            <a:r>
              <a:rPr lang="sv-SE" dirty="0" smtClean="0"/>
              <a:t>Utsnitt får göras för andra sammanhang</a:t>
            </a:r>
          </a:p>
          <a:p>
            <a:r>
              <a:rPr lang="sv-SE" dirty="0"/>
              <a:t>Kortversion </a:t>
            </a:r>
            <a:endParaRPr lang="sv-SE" dirty="0" smtClean="0"/>
          </a:p>
        </p:txBody>
      </p:sp>
      <p:sp>
        <p:nvSpPr>
          <p:cNvPr id="5" name="Platshållare för innehåll 7"/>
          <p:cNvSpPr txBox="1">
            <a:spLocks/>
          </p:cNvSpPr>
          <p:nvPr/>
        </p:nvSpPr>
        <p:spPr>
          <a:xfrm>
            <a:off x="6222316" y="524656"/>
            <a:ext cx="5402556" cy="57412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Sammanfattning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Inledning </a:t>
            </a:r>
            <a:endParaRPr lang="sv-SE" sz="1400" dirty="0"/>
          </a:p>
          <a:p>
            <a:pPr marL="72000" indent="0">
              <a:spcBef>
                <a:spcPts val="0"/>
              </a:spcBef>
              <a:buNone/>
            </a:pPr>
            <a:r>
              <a:rPr lang="sv-SE" sz="1400" dirty="0" smtClean="0"/>
              <a:t>DEL 1   FÖRUTSÄTTNINGAR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Makt &amp; normer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Rättslig bakgrund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sv-SE" sz="1400" dirty="0" smtClean="0"/>
              <a:t>DEL 2   TEORETISK GRUND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Om systemsyn och ledning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Yttre omständigheter och krav på ledning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Ledningsprocessen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sv-SE" sz="1400" dirty="0" smtClean="0"/>
              <a:t>DEL 3   TILLÄMPAD SYSTEMSYN UR ETT RÄDDNINGS-TJÄNSTPERSPEKTIV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Om räddningschef, räddningstjänstverksamhet och räddningsledningssystem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Beslutsdomäner – Innehåll i ledning 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Områdesledning 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Aktörsgemensam inriktning och samordning mellan flera räddningsledningssystem och MSB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Särskilda fokusområden inom ledningsprocessen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sv-SE" sz="1400" dirty="0" smtClean="0"/>
              <a:t>DEL 4   ORGANISERING OCH ATT ÅSTADKOMMA LEDNING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Några aspekter på ledning </a:t>
            </a:r>
            <a:endParaRPr lang="sv-SE" sz="1400" dirty="0"/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Organisation och roller 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Taktik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sv-SE" sz="1400" dirty="0" smtClean="0"/>
              <a:t>DEL 5 KOMPLETTERANDE KOMPONENTER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Ledarskap 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Utbildning och kompetens </a:t>
            </a:r>
          </a:p>
          <a:p>
            <a:pPr marL="288000" indent="-144000">
              <a:spcBef>
                <a:spcPts val="0"/>
              </a:spcBef>
            </a:pPr>
            <a:r>
              <a:rPr lang="sv-SE" sz="1400" dirty="0" smtClean="0"/>
              <a:t>Beslutsstödsystem </a:t>
            </a:r>
          </a:p>
        </p:txBody>
      </p:sp>
    </p:spTree>
    <p:extLst>
      <p:ext uri="{BB962C8B-B14F-4D97-AF65-F5344CB8AC3E}">
        <p14:creationId xmlns:p14="http://schemas.microsoft.com/office/powerpoint/2010/main" val="40438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859</Words>
  <Application>Microsoft Office PowerPoint</Application>
  <PresentationFormat>Bredbild</PresentationFormat>
  <Paragraphs>187</Paragraphs>
  <Slides>21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MSB PPT Egna</vt:lpstr>
      <vt:lpstr>Räddningsledning – föreskrifter och utveckling</vt:lpstr>
      <vt:lpstr>Disposition</vt:lpstr>
      <vt:lpstr>Bakgrund och önskade effekter</vt:lpstr>
      <vt:lpstr>2014</vt:lpstr>
      <vt:lpstr>Förväntade effekter – fritt tolkat</vt:lpstr>
      <vt:lpstr>Ökad förmåga</vt:lpstr>
      <vt:lpstr>Två av flera processer</vt:lpstr>
      <vt:lpstr>Ett enhetligt ledningssystem för kommunal räddningstjänst – ELS</vt:lpstr>
      <vt:lpstr>Ledningsdoktrin</vt:lpstr>
      <vt:lpstr>Version</vt:lpstr>
      <vt:lpstr>Inte en handbok</vt:lpstr>
      <vt:lpstr>Projektgruppen </vt:lpstr>
      <vt:lpstr>Referensgrupper</vt:lpstr>
      <vt:lpstr>Mer information │ msb.se/els</vt:lpstr>
      <vt:lpstr>Myndigheten för samhällsskydd och beredskaps föreskrifter om ledning av kommunal räddnings­tjänst</vt:lpstr>
      <vt:lpstr>MSBFS Ledning av kommunal  räddnings­tjänst</vt:lpstr>
      <vt:lpstr>Föreskrifter och allmänna råd i förhållande till lag och förordning samt vägledning</vt:lpstr>
      <vt:lpstr>Avvägningar</vt:lpstr>
      <vt:lpstr>Tre kapitel</vt:lpstr>
      <vt:lpstr>Ledningssystem för kommunal räddnings­tjänst  </vt:lpstr>
      <vt:lpstr>Tack!! 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 enhetligt ledningssystem för kommunal räddningtjänst</dc:title>
  <dc:creator>Ahlström Anders</dc:creator>
  <cp:lastModifiedBy>Ahlström Anders</cp:lastModifiedBy>
  <cp:revision>66</cp:revision>
  <dcterms:created xsi:type="dcterms:W3CDTF">2020-06-24T06:13:15Z</dcterms:created>
  <dcterms:modified xsi:type="dcterms:W3CDTF">2021-03-03T13:57:15Z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</Properties>
</file>