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2" r:id="rId5"/>
  </p:sldMasterIdLst>
  <p:notesMasterIdLst>
    <p:notesMasterId r:id="rId16"/>
  </p:notesMasterIdLst>
  <p:sldIdLst>
    <p:sldId id="256" r:id="rId6"/>
    <p:sldId id="486" r:id="rId7"/>
    <p:sldId id="258" r:id="rId8"/>
    <p:sldId id="259" r:id="rId9"/>
    <p:sldId id="260" r:id="rId10"/>
    <p:sldId id="261" r:id="rId11"/>
    <p:sldId id="263" r:id="rId12"/>
    <p:sldId id="264" r:id="rId13"/>
    <p:sldId id="265" r:id="rId14"/>
    <p:sldId id="485"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el Alexandra" initials="GA" lastIdx="22" clrIdx="0">
    <p:extLst>
      <p:ext uri="{19B8F6BF-5375-455C-9EA6-DF929625EA0E}">
        <p15:presenceInfo xmlns:p15="http://schemas.microsoft.com/office/powerpoint/2012/main" userId="S-1-5-21-466509168-1772936955-2901788264-15327" providerId="AD"/>
      </p:ext>
    </p:extLst>
  </p:cmAuthor>
  <p:cmAuthor id="2" name="Julia Karlsson" initials="JK" lastIdx="6" clrIdx="1">
    <p:extLst>
      <p:ext uri="{19B8F6BF-5375-455C-9EA6-DF929625EA0E}">
        <p15:presenceInfo xmlns:p15="http://schemas.microsoft.com/office/powerpoint/2012/main" userId="Julia Karlsson" providerId="None"/>
      </p:ext>
    </p:extLst>
  </p:cmAuthor>
  <p:cmAuthor id="3" name="Kullgren Ida" initials="KI" lastIdx="6" clrIdx="2">
    <p:extLst>
      <p:ext uri="{19B8F6BF-5375-455C-9EA6-DF929625EA0E}">
        <p15:presenceInfo xmlns:p15="http://schemas.microsoft.com/office/powerpoint/2012/main" userId="S-1-5-21-466509168-1772936955-2901788264-3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69939" autoAdjust="0"/>
  </p:normalViewPr>
  <p:slideViewPr>
    <p:cSldViewPr snapToGrid="0" showGuides="1">
      <p:cViewPr varScale="1">
        <p:scale>
          <a:sx n="79" d="100"/>
          <a:sy n="79" d="100"/>
        </p:scale>
        <p:origin x="976" y="6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F7D02-C0D6-4696-AD66-78D3BC94D506}" type="datetimeFigureOut">
              <a:rPr lang="sv-SE" smtClean="0"/>
              <a:t>2021-10-19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22A91-8227-445D-9FE2-4A0700599036}" type="slidenum">
              <a:rPr lang="sv-SE" smtClean="0"/>
              <a:t>‹#›</a:t>
            </a:fld>
            <a:endParaRPr lang="sv-SE"/>
          </a:p>
        </p:txBody>
      </p:sp>
    </p:spTree>
    <p:extLst>
      <p:ext uri="{BB962C8B-B14F-4D97-AF65-F5344CB8AC3E}">
        <p14:creationId xmlns:p14="http://schemas.microsoft.com/office/powerpoint/2010/main" val="304890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sb.se/ni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akerhetspolisen.se/sakerhetsskydd.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god dialog behövs för att identifiera verksamheter men ökar också förståelse och medvetenhet kring viktiga samhällsfunktioner</a:t>
            </a:r>
            <a:endParaRPr lang="sv-SE" dirty="0"/>
          </a:p>
        </p:txBody>
      </p:sp>
      <p:sp>
        <p:nvSpPr>
          <p:cNvPr id="4" name="Platshållare för bildnummer 3"/>
          <p:cNvSpPr>
            <a:spLocks noGrp="1"/>
          </p:cNvSpPr>
          <p:nvPr>
            <p:ph type="sldNum" sz="quarter" idx="10"/>
          </p:nvPr>
        </p:nvSpPr>
        <p:spPr/>
        <p:txBody>
          <a:bodyPr/>
          <a:lstStyle/>
          <a:p>
            <a:fld id="{29122A91-8227-445D-9FE2-4A0700599036}" type="slidenum">
              <a:rPr lang="sv-SE" smtClean="0"/>
              <a:t>3</a:t>
            </a:fld>
            <a:endParaRPr lang="sv-SE"/>
          </a:p>
        </p:txBody>
      </p:sp>
    </p:spTree>
    <p:extLst>
      <p:ext uri="{BB962C8B-B14F-4D97-AF65-F5344CB8AC3E}">
        <p14:creationId xmlns:p14="http://schemas.microsoft.com/office/powerpoint/2010/main" val="60483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viktig del i arbetet är att löpande dokumentera arbetet, inte minst varför eller varför inte en verksamhet är samhällsviktig. Som stöd för aktörer att identifiera samhällsviktig verksamhet har MSB tagit fram Dokumentationsmall för identifiering av samhällsviktig verksamhet (MSB1409 – reviderad oktober 2021) som kan anpassas efter de specifika behov som respektive aktör har. Dokumentationen om vad som är samhällsviktigt och bedömningen av varför, är ett bra underlag till flera andra processer.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6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50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Vid identifiering av samhällsviktig verksamhet, såväl inom den egna organisationen som inom det geografiska området eller ansvarsområdet, utgår arbetet från de viktiga samhällsfunktioner som anges i Identifiering av samhällsviktig verksamhet: lista med viktiga samhällsfunktioner</a:t>
            </a:r>
            <a:r>
              <a:rPr lang="sv-SE" baseline="0" dirty="0" smtClean="0"/>
              <a:t> </a:t>
            </a:r>
            <a:r>
              <a:rPr lang="sv-SE" dirty="0" smtClean="0"/>
              <a:t>(MSB1844 – oktober 2021). De viktiga samhällsfunktionerna har tagits fram i nära samverkan med 53 aktörer bestående</a:t>
            </a:r>
            <a:r>
              <a:rPr lang="sv-SE" baseline="0" dirty="0" smtClean="0"/>
              <a:t> av centrala </a:t>
            </a:r>
            <a:r>
              <a:rPr lang="sv-SE" dirty="0" smtClean="0"/>
              <a:t>myndighet, regioner, länsstyrelser och kommuner.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11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89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27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41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Genom att systematiskt arbeta med att identifiera samhällsviktig verksamhet skapas det </a:t>
            </a:r>
            <a:r>
              <a:rPr lang="sv-SE" b="0" dirty="0" smtClean="0"/>
              <a:t>en bra grund för underlag till många</a:t>
            </a:r>
            <a:r>
              <a:rPr lang="sv-SE" b="0" baseline="0" dirty="0" smtClean="0"/>
              <a:t> andra processer</a:t>
            </a:r>
            <a:r>
              <a:rPr lang="sv-SE" baseline="0" dirty="0" smtClean="0"/>
              <a:t>. På bilden ser ni exempel på sådana processer där underlaget om vad som är samhällsviktigt kan komma till användning. </a:t>
            </a:r>
            <a:r>
              <a:rPr lang="sv-SE" dirty="0" smtClean="0"/>
              <a:t>Information från dessa andra områden kan i sin tur utgöra ett bra underlag</a:t>
            </a:r>
            <a:r>
              <a:rPr lang="sv-SE" baseline="0" dirty="0" smtClean="0"/>
              <a:t> </a:t>
            </a:r>
            <a:r>
              <a:rPr lang="sv-SE" dirty="0" smtClean="0"/>
              <a:t>för att identifiera samhällsviktig verksamhet. </a:t>
            </a:r>
          </a:p>
          <a:p>
            <a:endParaRPr lang="sv-SE" baseline="0" dirty="0" smtClean="0"/>
          </a:p>
          <a:p>
            <a:r>
              <a:rPr lang="sv-SE" baseline="0" dirty="0" smtClean="0"/>
              <a:t>Det är bra om det finns dialog och samverkan mellan dessa processer för att skapa en gemensam syn på vad som är samhällsviktigt.</a:t>
            </a:r>
          </a:p>
          <a:p>
            <a:endParaRPr lang="sv-SE" b="1" baseline="0" dirty="0" smtClean="0"/>
          </a:p>
          <a:p>
            <a:r>
              <a:rPr lang="sv-SE" b="1" baseline="0" dirty="0" smtClean="0"/>
              <a:t>Förslag på fråga till deltagarna</a:t>
            </a:r>
            <a:r>
              <a:rPr lang="sv-SE" baseline="0" dirty="0" smtClean="0"/>
              <a:t>: Vilka arbeten berörs er organisation av?</a:t>
            </a:r>
          </a:p>
          <a:p>
            <a:endParaRPr lang="sv-SE" baseline="0" dirty="0" smtClean="0"/>
          </a:p>
          <a:p>
            <a:r>
              <a:rPr lang="sv-SE" b="1" baseline="0" dirty="0" smtClean="0"/>
              <a:t>Syftet</a:t>
            </a:r>
            <a:r>
              <a:rPr lang="sv-SE" baseline="0" dirty="0" smtClean="0"/>
              <a:t> med bilden är att visa att många arbeten gynnas av att systematiskt identifiera samhällsviktig verksamhet. Det ger en bra grund för vidare arbete i de andra processerna.</a:t>
            </a:r>
          </a:p>
          <a:p>
            <a:endParaRPr lang="sv-SE" baseline="0" dirty="0" smtClean="0"/>
          </a:p>
          <a:p>
            <a:r>
              <a:rPr lang="sv-SE" b="1" u="sng" baseline="0" dirty="0" smtClean="0"/>
              <a:t>INFORMATION OM ANDRA PROCESSER</a:t>
            </a:r>
          </a:p>
          <a:p>
            <a:endParaRPr lang="sv-SE" baseline="0" dirty="0" smtClean="0"/>
          </a:p>
          <a:p>
            <a:r>
              <a:rPr lang="sv-SE" sz="1200" b="1" kern="1200" dirty="0" err="1" smtClean="0">
                <a:solidFill>
                  <a:schemeClr val="tx1"/>
                </a:solidFill>
                <a:effectLst/>
                <a:latin typeface="+mn-lt"/>
                <a:ea typeface="+mn-ea"/>
                <a:cs typeface="+mn-cs"/>
              </a:rPr>
              <a:t>Styrel</a:t>
            </a:r>
            <a:r>
              <a:rPr lang="sv-SE" sz="1200" b="1" kern="1200" dirty="0" smtClean="0">
                <a:solidFill>
                  <a:schemeClr val="tx1"/>
                </a:solidFill>
                <a:effectLst/>
                <a:latin typeface="+mn-lt"/>
                <a:ea typeface="+mn-ea"/>
                <a:cs typeface="+mn-cs"/>
              </a:rPr>
              <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Styrel</a:t>
            </a:r>
            <a:r>
              <a:rPr lang="sv-SE" sz="1200" kern="1200" dirty="0" smtClean="0">
                <a:solidFill>
                  <a:schemeClr val="tx1"/>
                </a:solidFill>
                <a:effectLst/>
                <a:latin typeface="+mn-lt"/>
                <a:ea typeface="+mn-ea"/>
                <a:cs typeface="+mn-cs"/>
              </a:rPr>
              <a:t> är prioritering av elberoende samhällsviktiga </a:t>
            </a:r>
            <a:r>
              <a:rPr lang="sv-SE" sz="1200" kern="1200" dirty="0" err="1" smtClean="0">
                <a:solidFill>
                  <a:schemeClr val="tx1"/>
                </a:solidFill>
                <a:effectLst/>
                <a:latin typeface="+mn-lt"/>
                <a:ea typeface="+mn-ea"/>
                <a:cs typeface="+mn-cs"/>
              </a:rPr>
              <a:t>elanvändare</a:t>
            </a:r>
            <a:r>
              <a:rPr lang="sv-SE" sz="1200" kern="1200" dirty="0" smtClean="0">
                <a:solidFill>
                  <a:schemeClr val="tx1"/>
                </a:solidFill>
                <a:effectLst/>
                <a:latin typeface="+mn-lt"/>
                <a:ea typeface="+mn-ea"/>
                <a:cs typeface="+mn-cs"/>
              </a:rPr>
              <a:t> vid en eleffektbrist. Elanvändarna prioriteras i olika klasser med olika tidsperspektiv. Energimyndigheten äger planeringsprocessen och många samhällsviktiga verksamheter omfattas även av </a:t>
            </a:r>
            <a:r>
              <a:rPr lang="sv-SE" sz="1200" kern="1200" dirty="0" err="1" smtClean="0">
                <a:solidFill>
                  <a:schemeClr val="tx1"/>
                </a:solidFill>
                <a:effectLst/>
                <a:latin typeface="+mn-lt"/>
                <a:ea typeface="+mn-ea"/>
                <a:cs typeface="+mn-cs"/>
              </a:rPr>
              <a:t>Styrel</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Säkerhet i nätverks och informationssystem (NIS):</a:t>
            </a:r>
            <a:r>
              <a:rPr lang="sv-SE" sz="1200" kern="1200" dirty="0" smtClean="0">
                <a:solidFill>
                  <a:schemeClr val="tx1"/>
                </a:solidFill>
                <a:effectLst/>
                <a:latin typeface="+mn-lt"/>
                <a:ea typeface="+mn-ea"/>
                <a:cs typeface="+mn-cs"/>
              </a:rPr>
              <a:t> NIS regleringen ställer krav på säkerhet i nätverks och informationssystem för vissa utpekade samhällsviktiga verksamheter enligt ( </a:t>
            </a:r>
            <a:r>
              <a:rPr lang="sv-SE" sz="1200" kern="1200" dirty="0" smtClean="0">
                <a:solidFill>
                  <a:schemeClr val="tx1"/>
                </a:solidFill>
                <a:effectLst/>
                <a:latin typeface="+mn-lt"/>
                <a:ea typeface="+mn-ea"/>
                <a:cs typeface="+mn-cs"/>
                <a:hlinkClick r:id="rId3"/>
              </a:rPr>
              <a:t>www.msb.se/nis</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Ledningssystem för informationssäkerhet (LIS):</a:t>
            </a:r>
            <a:r>
              <a:rPr lang="sv-SE" sz="1200" kern="1200" dirty="0" smtClean="0">
                <a:solidFill>
                  <a:schemeClr val="tx1"/>
                </a:solidFill>
                <a:effectLst/>
                <a:latin typeface="+mn-lt"/>
                <a:ea typeface="+mn-ea"/>
                <a:cs typeface="+mn-cs"/>
              </a:rPr>
              <a:t> Det är särskilt viktig för samhällsviktiga verksamheter att bedriva ett riskbaserat och systematiskt arbete med informationssäkerhet.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Upphandlingar: </a:t>
            </a:r>
            <a:r>
              <a:rPr lang="sv-SE" sz="1200" kern="1200" dirty="0" smtClean="0">
                <a:solidFill>
                  <a:schemeClr val="tx1"/>
                </a:solidFill>
                <a:effectLst/>
                <a:latin typeface="+mn-lt"/>
                <a:ea typeface="+mn-ea"/>
                <a:cs typeface="+mn-cs"/>
              </a:rPr>
              <a:t>Vid upphandlingar bör hänsyn tas till den samhällsviktiga verksamhetens krav på robusthet, tillgänglighet, reparationsberedskap </a:t>
            </a:r>
            <a:r>
              <a:rPr lang="sv-SE" sz="1200" kern="1200" dirty="0" err="1" smtClean="0">
                <a:solidFill>
                  <a:schemeClr val="tx1"/>
                </a:solidFill>
                <a:effectLst/>
                <a:latin typeface="+mn-lt"/>
                <a:ea typeface="+mn-ea"/>
                <a:cs typeface="+mn-cs"/>
              </a:rPr>
              <a:t>etc</a:t>
            </a:r>
            <a:r>
              <a:rPr lang="sv-SE" sz="1200" kern="1200" dirty="0" smtClean="0">
                <a:solidFill>
                  <a:schemeClr val="tx1"/>
                </a:solidFill>
                <a:effectLst/>
                <a:latin typeface="+mn-lt"/>
                <a:ea typeface="+mn-ea"/>
                <a:cs typeface="+mn-cs"/>
              </a:rPr>
              <a:t> som ofta är högre än för andra verksamheter. Kraven kan uppfattas som kostnadsdrivande men samhällsviktiga verksamheter måste leverera sina tjänster även vid yttre eller inre störningar.</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Pandemiplaner</a:t>
            </a:r>
            <a:r>
              <a:rPr lang="sv-SE" sz="1200" kern="1200" dirty="0" smtClean="0">
                <a:solidFill>
                  <a:schemeClr val="tx1"/>
                </a:solidFill>
                <a:effectLst/>
                <a:latin typeface="+mn-lt"/>
                <a:ea typeface="+mn-ea"/>
                <a:cs typeface="+mn-cs"/>
              </a:rPr>
              <a:t>: Genom att identifiera samhällsviktiga verksamheter får man kunskap om vilka verksamheter som är viktiga och bör prioriteras vid tilldelning av resurser för att säkerställa kontinuitet.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Riksintressen</a:t>
            </a:r>
            <a:r>
              <a:rPr lang="sv-SE" sz="1200" kern="1200" dirty="0" smtClean="0">
                <a:solidFill>
                  <a:schemeClr val="tx1"/>
                </a:solidFill>
                <a:effectLst/>
                <a:latin typeface="+mn-lt"/>
                <a:ea typeface="+mn-ea"/>
                <a:cs typeface="+mn-cs"/>
              </a:rPr>
              <a:t>: Riksintressen gäller geografiska områden som har utpekats därför att de innehåller nationellt viktiga värden och kvaliteter. Riksintressen sammanfaller i flera fall med samhällsviktiga verksamheter och de kan då vara ömsesidigt förstärkande i fråga om behov av skydd.</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Samhällsplanering</a:t>
            </a:r>
            <a:r>
              <a:rPr lang="sv-SE" sz="1200" kern="1200" dirty="0" smtClean="0">
                <a:solidFill>
                  <a:schemeClr val="tx1"/>
                </a:solidFill>
                <a:effectLst/>
                <a:latin typeface="+mn-lt"/>
                <a:ea typeface="+mn-ea"/>
                <a:cs typeface="+mn-cs"/>
              </a:rPr>
              <a:t>: Fysisk planering handlar om att bestämma hur mark- och vattenområden ska användas. Att samhällsviktiga verksamheter beaktas i den fysiska planeringen är viktig för samhällets beredskap, särskilt när det gäller en flytt, förändring eller nyetablering.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Kontinuitetshantering</a:t>
            </a:r>
            <a:r>
              <a:rPr lang="sv-SE" sz="1200" kern="1200" dirty="0" smtClean="0">
                <a:solidFill>
                  <a:schemeClr val="tx1"/>
                </a:solidFill>
                <a:effectLst/>
                <a:latin typeface="+mn-lt"/>
                <a:ea typeface="+mn-ea"/>
                <a:cs typeface="+mn-cs"/>
              </a:rPr>
              <a:t>: Genom att identifiera samhällsviktiga verksamheter får ni kunskap om vilken verksamhet som är viktig samt bör prioriteras och skyddas. Detta är en förutsättning och ingång till arbetet med Kontinuitetshantering.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Säkerhetsskyddsanalys</a:t>
            </a:r>
            <a:r>
              <a:rPr lang="sv-SE" sz="1200" kern="1200" dirty="0" smtClean="0">
                <a:solidFill>
                  <a:schemeClr val="tx1"/>
                </a:solidFill>
                <a:effectLst/>
                <a:latin typeface="+mn-lt"/>
                <a:ea typeface="+mn-ea"/>
                <a:cs typeface="+mn-cs"/>
              </a:rPr>
              <a:t>: Säkerhetsskydd handlar om att genom förebyggande arbete skydda </a:t>
            </a:r>
            <a:r>
              <a:rPr lang="sv-SE" sz="1200" b="1" kern="1200" dirty="0" smtClean="0">
                <a:solidFill>
                  <a:schemeClr val="tx1"/>
                </a:solidFill>
                <a:effectLst/>
                <a:latin typeface="+mn-lt"/>
                <a:ea typeface="+mn-ea"/>
                <a:cs typeface="+mn-cs"/>
              </a:rPr>
              <a:t>säkerhetskänslig verksamhet</a:t>
            </a:r>
            <a:r>
              <a:rPr lang="sv-SE" sz="1200" kern="1200" dirty="0" smtClean="0">
                <a:solidFill>
                  <a:schemeClr val="tx1"/>
                </a:solidFill>
                <a:effectLst/>
                <a:latin typeface="+mn-lt"/>
                <a:ea typeface="+mn-ea"/>
                <a:cs typeface="+mn-cs"/>
              </a:rPr>
              <a:t> hos myndigheter och företag mot spioneri, sabotage, terroristbrott och andra brott som kan hota verksamheten. Säkerhetskänslig verksamhet är verksamhet som är av betydelse för Sveriges säkerhet eller som Sverige har förbundit sig att skydda genom internationella åtaganden. Samhällsviktig verksamhet kan även vara säkerhetskänslig och omfattas då av säkerhetsskyddslagen. Källa: </a:t>
            </a:r>
            <a:r>
              <a:rPr lang="sv-SE" sz="1200" kern="1200" dirty="0" smtClean="0">
                <a:solidFill>
                  <a:schemeClr val="tx1"/>
                </a:solidFill>
                <a:effectLst/>
                <a:latin typeface="+mn-lt"/>
                <a:ea typeface="+mn-ea"/>
                <a:cs typeface="+mn-cs"/>
                <a:hlinkClick r:id="rId4"/>
              </a:rPr>
              <a:t>https://www.sakerhetspolisen.se/sakerhetsskydd.html</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Krigsorganisation och krigsplacering: </a:t>
            </a:r>
            <a:r>
              <a:rPr lang="sv-SE" sz="1200" kern="1200" dirty="0" smtClean="0">
                <a:solidFill>
                  <a:schemeClr val="tx1"/>
                </a:solidFill>
                <a:effectLst/>
                <a:latin typeface="+mn-lt"/>
                <a:ea typeface="+mn-ea"/>
                <a:cs typeface="+mn-cs"/>
              </a:rPr>
              <a:t>Identifierad samhällsviktig verksamhet är ett viktigt ingångsvärde för att skapa sin krigsorganisation och för att krigsplacera den personal som krävs för att upprätthålla kritiska verksamheter i er organisation. Utifrån den samhällsviktiga verksamheten görs prioriteringar av vilken verksamhet som ska bedrivas under höjd beredskap.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Totalförsvarsplaneringen: </a:t>
            </a:r>
            <a:r>
              <a:rPr lang="sv-SE" sz="1200" kern="1200" dirty="0" smtClean="0">
                <a:solidFill>
                  <a:schemeClr val="tx1"/>
                </a:solidFill>
                <a:effectLst/>
                <a:latin typeface="+mn-lt"/>
                <a:ea typeface="+mn-ea"/>
                <a:cs typeface="+mn-cs"/>
              </a:rPr>
              <a:t>Totalförsvaret består av militärt försvar och civilt försvar. Det civila försvaret består av den verksamhet som ansvariga aktörer genomför för att samhället ska kunna hantera situationer då beredskapen höjs. Denna verksamhet bedrivs av statliga myndigheter, kommuner, landsting, privata företag och frivilligorganisationer. Att veta vad som är samhällsviktigt är avgörande för att bland annat kunna skapa förmåga att säkerställa de viktigaste samhällsfunktionerna och upprätthålla en nödvändig försörjning som är delar av målet för det civila försvaret. (Prop. 2020/21:30, bet. 2020/21:FöU4, rskr. 2020/21:135, rskr. 2020/21:136.)</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RSA: </a:t>
            </a:r>
            <a:r>
              <a:rPr lang="sv-SE" sz="1200" kern="1200" dirty="0" smtClean="0">
                <a:solidFill>
                  <a:schemeClr val="tx1"/>
                </a:solidFill>
                <a:effectLst/>
                <a:latin typeface="+mn-lt"/>
                <a:ea typeface="+mn-ea"/>
                <a:cs typeface="+mn-cs"/>
              </a:rPr>
              <a:t>Kommuner, regioner och bevakningsansvariga myndigheter ska enligt föreskrifter redovisa identifierad samhällsviktig verksamhet i sina RSA-redovisningar.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Insatsplanering: </a:t>
            </a:r>
            <a:r>
              <a:rPr lang="sv-SE" sz="1200" kern="1200" dirty="0" smtClean="0">
                <a:solidFill>
                  <a:schemeClr val="tx1"/>
                </a:solidFill>
                <a:effectLst/>
                <a:latin typeface="+mn-lt"/>
                <a:ea typeface="+mn-ea"/>
                <a:cs typeface="+mn-cs"/>
              </a:rPr>
              <a:t>Insatsplanen behövs för att kunna hindra eller begränsa skador till följd av brand eller annan olycka. Insatsplanen används bland annat som stöd inför beslut om inriktning för insatsen, för att angripa riskkällor på rätt sätt och hjälp inför manövrering av tekniska system mm. Ju större och komplex en anläggning är desto mer information krävs för att kunna genomföra en effektiv räddningsinsats och därmed minska konsekvenser av olycka. Samhällsviktig verksamhet är ett exempel på objekt som har behov av insatsplaner. (källa. Räddningstjänsten syds handledning för insatsplanering)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Nödvattenplaner: </a:t>
            </a:r>
            <a:r>
              <a:rPr lang="sv-SE" sz="1200" kern="1200" dirty="0" smtClean="0">
                <a:solidFill>
                  <a:schemeClr val="tx1"/>
                </a:solidFill>
                <a:effectLst/>
                <a:latin typeface="+mn-lt"/>
                <a:ea typeface="+mn-ea"/>
                <a:cs typeface="+mn-cs"/>
              </a:rPr>
              <a:t>Identifieringen är ett viktigt underlag för framtagandet av nödvattenplaner då vi behöver veta vilka samhällsviktiga verksamheter som är dricksvattenberoende och som är mest relevanta att prioritera vid en brist på dricksvatten. </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197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slideMaster" Target="../slideMasters/slideMaster2.xml"/><Relationship Id="rId4" Type="http://schemas.openxmlformats.org/officeDocument/2006/relationships/tags" Target="../tags/tag164.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tags" Target="../tags/tag16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7.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Master" Target="../slideMasters/slideMaster2.xml"/><Relationship Id="rId4" Type="http://schemas.openxmlformats.org/officeDocument/2006/relationships/tags" Target="../tags/tag17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9.xml"/><Relationship Id="rId1" Type="http://schemas.openxmlformats.org/officeDocument/2006/relationships/tags" Target="../tags/tag178.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Master" Target="../slideMasters/slideMaster2.xml"/><Relationship Id="rId4" Type="http://schemas.openxmlformats.org/officeDocument/2006/relationships/tags" Target="../tags/tag183.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6.png"/><Relationship Id="rId5" Type="http://schemas.openxmlformats.org/officeDocument/2006/relationships/slideMaster" Target="../slideMasters/slideMaster2.xml"/><Relationship Id="rId4" Type="http://schemas.openxmlformats.org/officeDocument/2006/relationships/tags" Target="../tags/tag195.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0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2.png"/><Relationship Id="rId5" Type="http://schemas.openxmlformats.org/officeDocument/2006/relationships/slideMaster" Target="../slideMasters/slideMaster2.xml"/><Relationship Id="rId4" Type="http://schemas.openxmlformats.org/officeDocument/2006/relationships/tags" Target="../tags/tag20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slideMaster" Target="../slideMasters/slideMaster2.xml"/><Relationship Id="rId4" Type="http://schemas.openxmlformats.org/officeDocument/2006/relationships/tags" Target="../tags/tag229.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Master" Target="../slideMasters/slideMaster2.xml"/><Relationship Id="rId5" Type="http://schemas.openxmlformats.org/officeDocument/2006/relationships/tags" Target="../tags/tag237.xml"/><Relationship Id="rId4" Type="http://schemas.openxmlformats.org/officeDocument/2006/relationships/tags" Target="../tags/tag23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slideMaster" Target="../slideMasters/slideMaster2.xml"/><Relationship Id="rId4" Type="http://schemas.openxmlformats.org/officeDocument/2006/relationships/tags" Target="../tags/tag241.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Master" Target="../slideMasters/slideMaster2.xml"/><Relationship Id="rId5" Type="http://schemas.openxmlformats.org/officeDocument/2006/relationships/tags" Target="../tags/tag249.xml"/><Relationship Id="rId4" Type="http://schemas.openxmlformats.org/officeDocument/2006/relationships/tags" Target="../tags/tag248.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6.png"/><Relationship Id="rId5" Type="http://schemas.openxmlformats.org/officeDocument/2006/relationships/slideMaster" Target="../slideMasters/slideMaster2.xml"/><Relationship Id="rId4" Type="http://schemas.openxmlformats.org/officeDocument/2006/relationships/tags" Target="../tags/tag253.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image" Target="../media/image6.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Master" Target="../slideMasters/slideMaster2.xml"/><Relationship Id="rId5" Type="http://schemas.openxmlformats.org/officeDocument/2006/relationships/tags" Target="../tags/tag261.xml"/><Relationship Id="rId4" Type="http://schemas.openxmlformats.org/officeDocument/2006/relationships/tags" Target="../tags/tag260.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slideMaster" Target="../slideMasters/slideMaster2.xml"/><Relationship Id="rId4" Type="http://schemas.openxmlformats.org/officeDocument/2006/relationships/tags" Target="../tags/tag26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slideMaster" Target="../slideMasters/slideMaster2.xml"/><Relationship Id="rId5" Type="http://schemas.openxmlformats.org/officeDocument/2006/relationships/tags" Target="../tags/tag273.xml"/><Relationship Id="rId4" Type="http://schemas.openxmlformats.org/officeDocument/2006/relationships/tags" Target="../tags/tag27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5" Type="http://schemas.openxmlformats.org/officeDocument/2006/relationships/slideMaster" Target="../slideMasters/slideMaster2.xml"/><Relationship Id="rId4" Type="http://schemas.openxmlformats.org/officeDocument/2006/relationships/tags" Target="../tags/tag27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Master" Target="../slideMasters/slideMaster2.xml"/><Relationship Id="rId5" Type="http://schemas.openxmlformats.org/officeDocument/2006/relationships/tags" Target="../tags/tag285.xml"/><Relationship Id="rId4" Type="http://schemas.openxmlformats.org/officeDocument/2006/relationships/tags" Target="../tags/tag284.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6.png"/><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Master" Target="../slideMasters/slideMaster2.xml"/><Relationship Id="rId5" Type="http://schemas.openxmlformats.org/officeDocument/2006/relationships/tags" Target="../tags/tag290.xml"/><Relationship Id="rId4" Type="http://schemas.openxmlformats.org/officeDocument/2006/relationships/tags" Target="../tags/tag28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78639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8969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01405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80706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86839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238746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632860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68553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40243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27353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6018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35053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89916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887075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902363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08522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7428320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5000807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6566167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495168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89439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800049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946581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8311906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4857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613312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2808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0177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724920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63434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96831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4537775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172509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930111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7755812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860439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699016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100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725796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55671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8153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47" Type="http://schemas.openxmlformats.org/officeDocument/2006/relationships/tags" Target="../tags/tag150.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tags" Target="../tags/tag14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tags" Target="../tags/tag148.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image" Target="../media/image5.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ags" Target="../tags/tag147.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tags" Target="../tags/tag146.xml"/><Relationship Id="rId48" Type="http://schemas.openxmlformats.org/officeDocument/2006/relationships/tags" Target="../tags/tag151.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2021-10-19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2021-10-19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008165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hallsviktigverksamhet" TargetMode="External"/><Relationship Id="rId2" Type="http://schemas.openxmlformats.org/officeDocument/2006/relationships/notesSlide" Target="../notesSlides/notesSlide1.xml"/><Relationship Id="rId1" Type="http://schemas.openxmlformats.org/officeDocument/2006/relationships/slideLayout" Target="../slideLayouts/slideLayout71.xml"/><Relationship Id="rId5" Type="http://schemas.openxmlformats.org/officeDocument/2006/relationships/image" Target="../media/image7.png"/><Relationship Id="rId4" Type="http://schemas.openxmlformats.org/officeDocument/2006/relationships/hyperlink" Target="mailto:samhallsviktigverksamhet@msb.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informationssakerhet.se/" TargetMode="External"/><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www.sakerhetspolisen.se/" TargetMode="External"/><Relationship Id="rId4" Type="http://schemas.openxmlformats.org/officeDocument/2006/relationships/hyperlink" Target="http://www.msb.se/" TargetMode="External"/><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hyperlink" Target="http://www.msb.se/samhallsviktigverksamhet" TargetMode="External"/><Relationship Id="rId4" Type="http://schemas.openxmlformats.org/officeDocument/2006/relationships/image" Target="../media/image13.pn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691673" y="1977600"/>
            <a:ext cx="8582400" cy="1185077"/>
          </a:xfrm>
        </p:spPr>
        <p:txBody>
          <a:bodyPr/>
          <a:lstStyle/>
          <a:p>
            <a:r>
              <a:rPr lang="sv-SE" dirty="0">
                <a:solidFill>
                  <a:schemeClr val="tx1"/>
                </a:solidFill>
              </a:rPr>
              <a:t>Stöd i identifiering </a:t>
            </a:r>
            <a:br>
              <a:rPr lang="sv-SE" dirty="0">
                <a:solidFill>
                  <a:schemeClr val="tx1"/>
                </a:solidFill>
              </a:rPr>
            </a:br>
            <a:r>
              <a:rPr lang="sv-SE" dirty="0">
                <a:solidFill>
                  <a:schemeClr val="tx1"/>
                </a:solidFill>
              </a:rPr>
              <a:t>av samhällsviktig verksamhet</a:t>
            </a:r>
          </a:p>
        </p:txBody>
      </p:sp>
    </p:spTree>
    <p:extLst>
      <p:ext uri="{BB962C8B-B14F-4D97-AF65-F5344CB8AC3E}">
        <p14:creationId xmlns:p14="http://schemas.microsoft.com/office/powerpoint/2010/main" val="4124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80928C9B-CEFE-4A9E-A277-9169F5E38A28}"/>
              </a:ext>
              <a:ext uri="{C183D7F6-B498-43B3-948B-1728B52AA6E4}">
                <adec:decorative xmlns:adec="http://schemas.microsoft.com/office/drawing/2017/decorative" xmlns="" val="1"/>
              </a:ext>
            </a:extLst>
          </p:cNvPr>
          <p:cNvGrpSpPr/>
          <p:nvPr/>
        </p:nvGrpSpPr>
        <p:grpSpPr>
          <a:xfrm>
            <a:off x="994488" y="811423"/>
            <a:ext cx="10285200" cy="5215933"/>
            <a:chOff x="994488" y="811423"/>
            <a:chExt cx="10285200" cy="5215933"/>
          </a:xfrm>
        </p:grpSpPr>
        <p:cxnSp>
          <p:nvCxnSpPr>
            <p:cNvPr id="39" name="Rak koppling 38">
              <a:extLst>
                <a:ext uri="{FF2B5EF4-FFF2-40B4-BE49-F238E27FC236}">
                  <a16:creationId xmlns:a16="http://schemas.microsoft.com/office/drawing/2014/main" id="{0AA621C4-25AB-41E1-A306-F61ED54A6F87}"/>
                </a:ext>
              </a:extLst>
            </p:cNvPr>
            <p:cNvCxnSpPr>
              <a:cxnSpLocks/>
            </p:cNvCxnSpPr>
            <p:nvPr/>
          </p:nvCxnSpPr>
          <p:spPr>
            <a:xfrm>
              <a:off x="5960843" y="3465637"/>
              <a:ext cx="2713239" cy="217010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FE9B8D57-58CF-4492-BFC0-DA1AB1741309}"/>
                </a:ext>
              </a:extLst>
            </p:cNvPr>
            <p:cNvCxnSpPr>
              <a:cxnSpLocks/>
              <a:stCxn id="60" idx="2"/>
            </p:cNvCxnSpPr>
            <p:nvPr/>
          </p:nvCxnSpPr>
          <p:spPr>
            <a:xfrm flipV="1">
              <a:off x="6101897" y="993333"/>
              <a:ext cx="2114417" cy="25503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C97E501B-DBF5-454A-97C6-4947922034E0}"/>
                </a:ext>
              </a:extLst>
            </p:cNvPr>
            <p:cNvCxnSpPr>
              <a:cxnSpLocks/>
              <a:stCxn id="61" idx="0"/>
            </p:cNvCxnSpPr>
            <p:nvPr/>
          </p:nvCxnSpPr>
          <p:spPr>
            <a:xfrm flipV="1">
              <a:off x="6060879" y="1052789"/>
              <a:ext cx="459753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0D6F61E3-1954-4617-807C-132D131624E8}"/>
                </a:ext>
              </a:extLst>
            </p:cNvPr>
            <p:cNvCxnSpPr>
              <a:cxnSpLocks/>
            </p:cNvCxnSpPr>
            <p:nvPr/>
          </p:nvCxnSpPr>
          <p:spPr>
            <a:xfrm flipV="1">
              <a:off x="6084186" y="2726454"/>
              <a:ext cx="3567879" cy="68447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6AD86EAC-8B27-41B4-9FB2-00EBF93DE6D2}"/>
                </a:ext>
              </a:extLst>
            </p:cNvPr>
            <p:cNvCxnSpPr>
              <a:cxnSpLocks/>
              <a:stCxn id="61" idx="0"/>
            </p:cNvCxnSpPr>
            <p:nvPr/>
          </p:nvCxnSpPr>
          <p:spPr>
            <a:xfrm>
              <a:off x="6060879" y="3494822"/>
              <a:ext cx="4509606" cy="36532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Rak koppling 44">
              <a:extLst>
                <a:ext uri="{FF2B5EF4-FFF2-40B4-BE49-F238E27FC236}">
                  <a16:creationId xmlns:a16="http://schemas.microsoft.com/office/drawing/2014/main" id="{A784B383-EE46-4CC6-AB7E-884600112887}"/>
                </a:ext>
              </a:extLst>
            </p:cNvPr>
            <p:cNvCxnSpPr>
              <a:cxnSpLocks/>
            </p:cNvCxnSpPr>
            <p:nvPr/>
          </p:nvCxnSpPr>
          <p:spPr>
            <a:xfrm>
              <a:off x="6048776" y="3488720"/>
              <a:ext cx="5230912" cy="196917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B42FC9F0-933E-422F-94AA-9BCB7B4E2C8F}"/>
                </a:ext>
              </a:extLst>
            </p:cNvPr>
            <p:cNvCxnSpPr>
              <a:cxnSpLocks/>
              <a:stCxn id="61" idx="0"/>
            </p:cNvCxnSpPr>
            <p:nvPr/>
          </p:nvCxnSpPr>
          <p:spPr>
            <a:xfrm>
              <a:off x="6060879" y="3494822"/>
              <a:ext cx="731371" cy="240448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Rak koppling 47">
              <a:extLst>
                <a:ext uri="{FF2B5EF4-FFF2-40B4-BE49-F238E27FC236}">
                  <a16:creationId xmlns:a16="http://schemas.microsoft.com/office/drawing/2014/main" id="{9E10D112-5766-4766-B31E-24E77B7A5F06}"/>
                </a:ext>
              </a:extLst>
            </p:cNvPr>
            <p:cNvCxnSpPr>
              <a:cxnSpLocks/>
              <a:stCxn id="61" idx="0"/>
            </p:cNvCxnSpPr>
            <p:nvPr/>
          </p:nvCxnSpPr>
          <p:spPr>
            <a:xfrm flipH="1" flipV="1">
              <a:off x="5932333" y="811423"/>
              <a:ext cx="128546" cy="268339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Rak koppling 48">
              <a:extLst>
                <a:ext uri="{FF2B5EF4-FFF2-40B4-BE49-F238E27FC236}">
                  <a16:creationId xmlns:a16="http://schemas.microsoft.com/office/drawing/2014/main" id="{FE3EFD53-DE25-4A6A-ABB2-EF45ACF45AA0}"/>
                </a:ext>
              </a:extLst>
            </p:cNvPr>
            <p:cNvCxnSpPr>
              <a:cxnSpLocks/>
            </p:cNvCxnSpPr>
            <p:nvPr/>
          </p:nvCxnSpPr>
          <p:spPr>
            <a:xfrm flipH="1" flipV="1">
              <a:off x="4156339" y="1222260"/>
              <a:ext cx="1685234" cy="229225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A1F86F23-1086-49D8-AB6A-E623313B921D}"/>
                </a:ext>
              </a:extLst>
            </p:cNvPr>
            <p:cNvCxnSpPr>
              <a:cxnSpLocks/>
              <a:stCxn id="60" idx="2"/>
            </p:cNvCxnSpPr>
            <p:nvPr/>
          </p:nvCxnSpPr>
          <p:spPr>
            <a:xfrm flipH="1" flipV="1">
              <a:off x="2038277" y="1027833"/>
              <a:ext cx="4063620" cy="25158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E7CFD47C-9894-4A76-83FC-3B7AC918CCEC}"/>
                </a:ext>
              </a:extLst>
            </p:cNvPr>
            <p:cNvCxnSpPr>
              <a:cxnSpLocks/>
            </p:cNvCxnSpPr>
            <p:nvPr/>
          </p:nvCxnSpPr>
          <p:spPr>
            <a:xfrm flipH="1" flipV="1">
              <a:off x="994488" y="2302046"/>
              <a:ext cx="4911590" cy="111031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1BE561A2-689C-47D8-8BCC-B1FCF779DC77}"/>
                </a:ext>
              </a:extLst>
            </p:cNvPr>
            <p:cNvCxnSpPr>
              <a:cxnSpLocks/>
            </p:cNvCxnSpPr>
            <p:nvPr/>
          </p:nvCxnSpPr>
          <p:spPr>
            <a:xfrm flipH="1">
              <a:off x="4952570" y="3363178"/>
              <a:ext cx="113681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2C391459-B8E4-4A09-BDD0-FB8101447A0E}"/>
                </a:ext>
              </a:extLst>
            </p:cNvPr>
            <p:cNvCxnSpPr>
              <a:cxnSpLocks/>
            </p:cNvCxnSpPr>
            <p:nvPr/>
          </p:nvCxnSpPr>
          <p:spPr>
            <a:xfrm flipH="1">
              <a:off x="2343020" y="3435205"/>
              <a:ext cx="3755233" cy="35236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755DCF31-8E65-4FB2-8A10-8D99E4B94A03}"/>
                </a:ext>
              </a:extLst>
            </p:cNvPr>
            <p:cNvCxnSpPr>
              <a:cxnSpLocks/>
              <a:stCxn id="61" idx="0"/>
            </p:cNvCxnSpPr>
            <p:nvPr/>
          </p:nvCxnSpPr>
          <p:spPr>
            <a:xfrm flipH="1">
              <a:off x="1116601" y="3494822"/>
              <a:ext cx="4944278" cy="185335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BDE98FD3-0FA9-49AF-A827-454D6DCB8977}"/>
                </a:ext>
              </a:extLst>
            </p:cNvPr>
            <p:cNvCxnSpPr>
              <a:cxnSpLocks/>
              <a:stCxn id="60" idx="2"/>
            </p:cNvCxnSpPr>
            <p:nvPr/>
          </p:nvCxnSpPr>
          <p:spPr>
            <a:xfrm flipH="1">
              <a:off x="2933839" y="3543698"/>
              <a:ext cx="3168058" cy="248365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 name="Grupp 1">
            <a:extLst>
              <a:ext uri="{FF2B5EF4-FFF2-40B4-BE49-F238E27FC236}">
                <a16:creationId xmlns:a16="http://schemas.microsoft.com/office/drawing/2014/main" id="{7057A3C7-27A4-4EEB-88E9-DDA7A6A30573}"/>
              </a:ext>
              <a:ext uri="{C183D7F6-B498-43B3-948B-1728B52AA6E4}">
                <adec:decorative xmlns:adec="http://schemas.microsoft.com/office/drawing/2017/decorative" xmlns="" val="1"/>
              </a:ext>
            </a:extLst>
          </p:cNvPr>
          <p:cNvGrpSpPr/>
          <p:nvPr/>
        </p:nvGrpSpPr>
        <p:grpSpPr>
          <a:xfrm>
            <a:off x="4670897" y="2003898"/>
            <a:ext cx="2850206" cy="2850204"/>
            <a:chOff x="4670897" y="2003898"/>
            <a:chExt cx="2850206" cy="2850204"/>
          </a:xfrm>
        </p:grpSpPr>
        <p:sp>
          <p:nvSpPr>
            <p:cNvPr id="59" name="Ellips 58">
              <a:extLst>
                <a:ext uri="{FF2B5EF4-FFF2-40B4-BE49-F238E27FC236}">
                  <a16:creationId xmlns:a16="http://schemas.microsoft.com/office/drawing/2014/main" id="{050D63F4-1ACA-463D-8E64-644E0AF2F08D}"/>
                </a:ext>
              </a:extLst>
            </p:cNvPr>
            <p:cNvSpPr/>
            <p:nvPr/>
          </p:nvSpPr>
          <p:spPr>
            <a:xfrm>
              <a:off x="4670897" y="2003898"/>
              <a:ext cx="2850206" cy="28502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Rubrik 1">
              <a:extLst>
                <a:ext uri="{FF2B5EF4-FFF2-40B4-BE49-F238E27FC236}">
                  <a16:creationId xmlns:a16="http://schemas.microsoft.com/office/drawing/2014/main" id="{CC8336D7-7E58-4221-A13E-003A31FD69FD}"/>
                </a:ext>
              </a:extLst>
            </p:cNvPr>
            <p:cNvSpPr txBox="1">
              <a:spLocks/>
            </p:cNvSpPr>
            <p:nvPr/>
          </p:nvSpPr>
          <p:spPr>
            <a:xfrm>
              <a:off x="4868280" y="2390001"/>
              <a:ext cx="2467234" cy="1153697"/>
            </a:xfrm>
            <a:prstGeom prst="rect">
              <a:avLst/>
            </a:prstGeom>
            <a:noFill/>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000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entury Gothic"/>
                  <a:ea typeface="+mn-ea"/>
                  <a:cs typeface="+mn-cs"/>
                </a:rPr>
                <a:t>Identifierad</a:t>
              </a:r>
              <a:br>
                <a:rPr kumimoji="0" lang="sv-SE" sz="2000" b="1" i="0" u="none" strike="noStrike" kern="1200" cap="none" spc="0" normalizeH="0" baseline="0" noProof="0" dirty="0">
                  <a:ln>
                    <a:noFill/>
                  </a:ln>
                  <a:solidFill>
                    <a:prstClr val="white"/>
                  </a:solidFill>
                  <a:effectLst/>
                  <a:uLnTx/>
                  <a:uFillTx/>
                  <a:latin typeface="Century Gothic"/>
                  <a:ea typeface="+mn-ea"/>
                  <a:cs typeface="+mn-cs"/>
                </a:rPr>
              </a:br>
              <a:r>
                <a:rPr kumimoji="0" lang="sv-SE" sz="2000" b="1" i="0" u="none" strike="noStrike" kern="1200" cap="none" spc="0" normalizeH="0" baseline="0" noProof="0" dirty="0">
                  <a:ln>
                    <a:noFill/>
                  </a:ln>
                  <a:solidFill>
                    <a:prstClr val="white"/>
                  </a:solidFill>
                  <a:effectLst/>
                  <a:uLnTx/>
                  <a:uFillTx/>
                  <a:latin typeface="Century Gothic"/>
                  <a:ea typeface="+mn-ea"/>
                  <a:cs typeface="+mn-cs"/>
                </a:rPr>
                <a:t>samhällsviktig </a:t>
              </a:r>
              <a:br>
                <a:rPr kumimoji="0" lang="sv-SE" sz="2000" b="1" i="0" u="none" strike="noStrike" kern="1200" cap="none" spc="0" normalizeH="0" baseline="0" noProof="0" dirty="0">
                  <a:ln>
                    <a:noFill/>
                  </a:ln>
                  <a:solidFill>
                    <a:prstClr val="white"/>
                  </a:solidFill>
                  <a:effectLst/>
                  <a:uLnTx/>
                  <a:uFillTx/>
                  <a:latin typeface="Century Gothic"/>
                  <a:ea typeface="+mn-ea"/>
                  <a:cs typeface="+mn-cs"/>
                </a:rPr>
              </a:br>
              <a:r>
                <a:rPr kumimoji="0" lang="sv-SE" sz="2000" b="1" i="0" u="none" strike="noStrike" kern="1200" cap="none" spc="0" normalizeH="0" baseline="0" noProof="0" dirty="0">
                  <a:ln>
                    <a:noFill/>
                  </a:ln>
                  <a:solidFill>
                    <a:prstClr val="white"/>
                  </a:solidFill>
                  <a:effectLst/>
                  <a:uLnTx/>
                  <a:uFillTx/>
                  <a:latin typeface="Century Gothic"/>
                  <a:ea typeface="+mn-ea"/>
                  <a:cs typeface="+mn-cs"/>
                </a:rPr>
                <a:t>verksamhet</a:t>
              </a:r>
            </a:p>
          </p:txBody>
        </p:sp>
        <p:pic>
          <p:nvPicPr>
            <p:cNvPr id="61" name="Bild 39">
              <a:extLst>
                <a:ext uri="{FF2B5EF4-FFF2-40B4-BE49-F238E27FC236}">
                  <a16:creationId xmlns:a16="http://schemas.microsoft.com/office/drawing/2014/main" id="{30E296DD-6694-4ECD-A2CA-BC26C891C44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522740" y="3494822"/>
              <a:ext cx="1076278" cy="976186"/>
            </a:xfrm>
            <a:prstGeom prst="rect">
              <a:avLst/>
            </a:prstGeom>
          </p:spPr>
        </p:pic>
      </p:grpSp>
      <p:sp>
        <p:nvSpPr>
          <p:cNvPr id="4" name="Rubrik 3">
            <a:extLst>
              <a:ext uri="{FF2B5EF4-FFF2-40B4-BE49-F238E27FC236}">
                <a16:creationId xmlns:a16="http://schemas.microsoft.com/office/drawing/2014/main" id="{0417D31B-A07A-4671-ADAF-2FAD65D63223}"/>
              </a:ext>
            </a:extLst>
          </p:cNvPr>
          <p:cNvSpPr>
            <a:spLocks noGrp="1"/>
          </p:cNvSpPr>
          <p:nvPr>
            <p:ph type="title"/>
          </p:nvPr>
        </p:nvSpPr>
        <p:spPr>
          <a:xfrm>
            <a:off x="444178" y="-956515"/>
            <a:ext cx="10517206" cy="516224"/>
          </a:xfrm>
        </p:spPr>
        <p:txBody>
          <a:bodyPr vert="horz" lIns="91440" tIns="45720" rIns="91440" bIns="45720" rtlCol="0" anchor="b">
            <a:noAutofit/>
          </a:bodyPr>
          <a:lstStyle/>
          <a:p>
            <a:r>
              <a:rPr lang="sv-SE" dirty="0"/>
              <a:t>Identifierad samhällsviktig  verksamhet</a:t>
            </a:r>
          </a:p>
        </p:txBody>
      </p:sp>
      <p:sp>
        <p:nvSpPr>
          <p:cNvPr id="62" name="textruta 61">
            <a:extLst>
              <a:ext uri="{FF2B5EF4-FFF2-40B4-BE49-F238E27FC236}">
                <a16:creationId xmlns:a16="http://schemas.microsoft.com/office/drawing/2014/main" id="{D1A16FF7-461B-4286-ADF7-9503D59C1EAB}"/>
              </a:ext>
            </a:extLst>
          </p:cNvPr>
          <p:cNvSpPr txBox="1">
            <a:spLocks/>
          </p:cNvSpPr>
          <p:nvPr/>
        </p:nvSpPr>
        <p:spPr>
          <a:xfrm>
            <a:off x="3659218" y="703919"/>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Insats- planering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LSO</a:t>
            </a:r>
          </a:p>
        </p:txBody>
      </p:sp>
      <p:sp>
        <p:nvSpPr>
          <p:cNvPr id="63" name="textruta 62">
            <a:extLst>
              <a:ext uri="{FF2B5EF4-FFF2-40B4-BE49-F238E27FC236}">
                <a16:creationId xmlns:a16="http://schemas.microsoft.com/office/drawing/2014/main" id="{75A1A2CD-BE1F-4319-BACF-104198F13491}"/>
              </a:ext>
            </a:extLst>
          </p:cNvPr>
          <p:cNvSpPr txBox="1">
            <a:spLocks/>
          </p:cNvSpPr>
          <p:nvPr/>
        </p:nvSpPr>
        <p:spPr>
          <a:xfrm flipH="1">
            <a:off x="10004521" y="3129024"/>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NIS</a:t>
            </a:r>
          </a:p>
        </p:txBody>
      </p:sp>
      <p:sp>
        <p:nvSpPr>
          <p:cNvPr id="64" name="textruta 63">
            <a:extLst>
              <a:ext uri="{FF2B5EF4-FFF2-40B4-BE49-F238E27FC236}">
                <a16:creationId xmlns:a16="http://schemas.microsoft.com/office/drawing/2014/main" id="{E5B1EB5A-8837-40E1-A877-6D807ABA78BD}"/>
              </a:ext>
            </a:extLst>
          </p:cNvPr>
          <p:cNvSpPr txBox="1">
            <a:spLocks/>
          </p:cNvSpPr>
          <p:nvPr/>
        </p:nvSpPr>
        <p:spPr>
          <a:xfrm flipH="1">
            <a:off x="5951027" y="5136490"/>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Kontinuitets-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hantering</a:t>
            </a:r>
          </a:p>
        </p:txBody>
      </p:sp>
      <p:sp>
        <p:nvSpPr>
          <p:cNvPr id="65" name="textruta 64">
            <a:extLst>
              <a:ext uri="{FF2B5EF4-FFF2-40B4-BE49-F238E27FC236}">
                <a16:creationId xmlns:a16="http://schemas.microsoft.com/office/drawing/2014/main" id="{91612E3E-D3A7-4F81-A100-D9EB112CE242}"/>
              </a:ext>
            </a:extLst>
          </p:cNvPr>
          <p:cNvSpPr txBox="1">
            <a:spLocks/>
          </p:cNvSpPr>
          <p:nvPr/>
        </p:nvSpPr>
        <p:spPr>
          <a:xfrm flipH="1">
            <a:off x="7516333" y="328411"/>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white"/>
                </a:solidFill>
                <a:effectLst/>
                <a:uLnTx/>
                <a:uFillTx/>
                <a:latin typeface="Century Gothic"/>
                <a:ea typeface="+mn-ea"/>
                <a:cs typeface="+mn-cs"/>
              </a:rPr>
              <a:t>Styrel</a:t>
            </a:r>
            <a:endParaRPr kumimoji="0" lang="sv-SE" sz="12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6" name="textruta 65">
            <a:extLst>
              <a:ext uri="{FF2B5EF4-FFF2-40B4-BE49-F238E27FC236}">
                <a16:creationId xmlns:a16="http://schemas.microsoft.com/office/drawing/2014/main" id="{0B1823A5-B9D2-4C6F-8F89-17375BC7E5E1}"/>
              </a:ext>
            </a:extLst>
          </p:cNvPr>
          <p:cNvSpPr txBox="1">
            <a:spLocks/>
          </p:cNvSpPr>
          <p:nvPr/>
        </p:nvSpPr>
        <p:spPr>
          <a:xfrm>
            <a:off x="5150469" y="30931"/>
            <a:ext cx="1584000" cy="1584000"/>
          </a:xfrm>
          <a:prstGeom prst="ellipse">
            <a:avLst/>
          </a:prstGeom>
          <a:solidFill>
            <a:schemeClr val="accent2"/>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Säkerhets-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skyddsanalys</a:t>
            </a:r>
          </a:p>
        </p:txBody>
      </p:sp>
      <p:sp>
        <p:nvSpPr>
          <p:cNvPr id="67" name="textruta 66">
            <a:extLst>
              <a:ext uri="{FF2B5EF4-FFF2-40B4-BE49-F238E27FC236}">
                <a16:creationId xmlns:a16="http://schemas.microsoft.com/office/drawing/2014/main" id="{142B3E16-0468-4041-AC3D-B5C8DF339387}"/>
              </a:ext>
            </a:extLst>
          </p:cNvPr>
          <p:cNvSpPr txBox="1">
            <a:spLocks/>
          </p:cNvSpPr>
          <p:nvPr/>
        </p:nvSpPr>
        <p:spPr>
          <a:xfrm>
            <a:off x="2402027" y="5275149"/>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Krigs-</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organisation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och krigs-placering</a:t>
            </a:r>
          </a:p>
        </p:txBody>
      </p:sp>
      <p:sp>
        <p:nvSpPr>
          <p:cNvPr id="68" name="textruta 67">
            <a:extLst>
              <a:ext uri="{FF2B5EF4-FFF2-40B4-BE49-F238E27FC236}">
                <a16:creationId xmlns:a16="http://schemas.microsoft.com/office/drawing/2014/main" id="{1E753FDF-972A-4751-BFD3-38CDC70E2CB1}"/>
              </a:ext>
            </a:extLst>
          </p:cNvPr>
          <p:cNvSpPr txBox="1">
            <a:spLocks/>
          </p:cNvSpPr>
          <p:nvPr/>
        </p:nvSpPr>
        <p:spPr>
          <a:xfrm>
            <a:off x="1677862" y="3064456"/>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Upp- handlingar</a:t>
            </a:r>
          </a:p>
        </p:txBody>
      </p:sp>
      <p:sp>
        <p:nvSpPr>
          <p:cNvPr id="69" name="textruta 68">
            <a:extLst>
              <a:ext uri="{FF2B5EF4-FFF2-40B4-BE49-F238E27FC236}">
                <a16:creationId xmlns:a16="http://schemas.microsoft.com/office/drawing/2014/main" id="{C686D5A0-A3D7-464C-A4DC-80AF321C7139}"/>
              </a:ext>
            </a:extLst>
          </p:cNvPr>
          <p:cNvSpPr txBox="1">
            <a:spLocks/>
          </p:cNvSpPr>
          <p:nvPr/>
        </p:nvSpPr>
        <p:spPr>
          <a:xfrm>
            <a:off x="7973130" y="4917897"/>
            <a:ext cx="1332000" cy="1332000"/>
          </a:xfrm>
          <a:prstGeom prst="ellipse">
            <a:avLst/>
          </a:prstGeom>
          <a:solidFill>
            <a:srgbClr val="B47D9A"/>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Nödvatten-</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planer</a:t>
            </a:r>
          </a:p>
        </p:txBody>
      </p:sp>
      <p:sp>
        <p:nvSpPr>
          <p:cNvPr id="70" name="textruta 69">
            <a:extLst>
              <a:ext uri="{FF2B5EF4-FFF2-40B4-BE49-F238E27FC236}">
                <a16:creationId xmlns:a16="http://schemas.microsoft.com/office/drawing/2014/main" id="{0F9EAA45-B232-4918-92A5-CED91E31141A}"/>
              </a:ext>
            </a:extLst>
          </p:cNvPr>
          <p:cNvSpPr txBox="1">
            <a:spLocks/>
          </p:cNvSpPr>
          <p:nvPr/>
        </p:nvSpPr>
        <p:spPr>
          <a:xfrm>
            <a:off x="9778485" y="235833"/>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LIS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(ISO 27000)</a:t>
            </a:r>
          </a:p>
        </p:txBody>
      </p:sp>
      <p:sp>
        <p:nvSpPr>
          <p:cNvPr id="71" name="textruta 70">
            <a:extLst>
              <a:ext uri="{FF2B5EF4-FFF2-40B4-BE49-F238E27FC236}">
                <a16:creationId xmlns:a16="http://schemas.microsoft.com/office/drawing/2014/main" id="{0CE7A420-F830-4B10-B20B-255DEB0CEA31}"/>
              </a:ext>
            </a:extLst>
          </p:cNvPr>
          <p:cNvSpPr txBox="1">
            <a:spLocks/>
          </p:cNvSpPr>
          <p:nvPr/>
        </p:nvSpPr>
        <p:spPr>
          <a:xfrm flipH="1">
            <a:off x="8688245" y="2107844"/>
            <a:ext cx="1332000" cy="1332000"/>
          </a:xfrm>
          <a:prstGeom prst="ellipse">
            <a:avLst/>
          </a:prstGeom>
          <a:solidFill>
            <a:srgbClr val="E67C5E"/>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Samhälls-</a:t>
            </a:r>
            <a:b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b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planering</a:t>
            </a:r>
          </a:p>
        </p:txBody>
      </p:sp>
      <p:sp>
        <p:nvSpPr>
          <p:cNvPr id="72" name="textruta 71">
            <a:extLst>
              <a:ext uri="{FF2B5EF4-FFF2-40B4-BE49-F238E27FC236}">
                <a16:creationId xmlns:a16="http://schemas.microsoft.com/office/drawing/2014/main" id="{9FB3FAC8-7D6C-4092-A53A-0D3D0C32E254}"/>
              </a:ext>
            </a:extLst>
          </p:cNvPr>
          <p:cNvSpPr txBox="1">
            <a:spLocks/>
          </p:cNvSpPr>
          <p:nvPr/>
        </p:nvSpPr>
        <p:spPr>
          <a:xfrm flipH="1">
            <a:off x="444178" y="1717864"/>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Pandemi-</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planer</a:t>
            </a:r>
          </a:p>
        </p:txBody>
      </p:sp>
      <p:sp>
        <p:nvSpPr>
          <p:cNvPr id="73" name="textruta 72">
            <a:extLst>
              <a:ext uri="{FF2B5EF4-FFF2-40B4-BE49-F238E27FC236}">
                <a16:creationId xmlns:a16="http://schemas.microsoft.com/office/drawing/2014/main" id="{F6C68108-6586-4FB5-A9C6-28CED8AF9176}"/>
              </a:ext>
            </a:extLst>
          </p:cNvPr>
          <p:cNvSpPr txBox="1">
            <a:spLocks/>
          </p:cNvSpPr>
          <p:nvPr/>
        </p:nvSpPr>
        <p:spPr>
          <a:xfrm>
            <a:off x="1551020" y="418084"/>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 och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sårbarhets-</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analyser</a:t>
            </a:r>
            <a:endParaRPr kumimoji="0" lang="sv-SE" sz="1200" b="1" i="0" u="none" strike="noStrike" kern="0" cap="none" spc="0" normalizeH="0" baseline="0" noProof="0" dirty="0">
              <a:ln>
                <a:noFill/>
              </a:ln>
              <a:solidFill>
                <a:prstClr val="white"/>
              </a:solidFill>
              <a:effectLst/>
              <a:uLnTx/>
              <a:uFillTx/>
              <a:latin typeface="Century Gothic"/>
              <a:ea typeface="+mn-ea"/>
              <a:cs typeface="Arial" charset="0"/>
            </a:endParaRPr>
          </a:p>
        </p:txBody>
      </p:sp>
      <p:sp>
        <p:nvSpPr>
          <p:cNvPr id="74" name="textruta 73">
            <a:extLst>
              <a:ext uri="{FF2B5EF4-FFF2-40B4-BE49-F238E27FC236}">
                <a16:creationId xmlns:a16="http://schemas.microsoft.com/office/drawing/2014/main" id="{C543CD6E-5147-484F-AD5F-B96618AD1F8C}"/>
              </a:ext>
            </a:extLst>
          </p:cNvPr>
          <p:cNvSpPr txBox="1">
            <a:spLocks/>
          </p:cNvSpPr>
          <p:nvPr/>
        </p:nvSpPr>
        <p:spPr>
          <a:xfrm>
            <a:off x="488424" y="4576313"/>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Totalförsvars-planering</a:t>
            </a:r>
          </a:p>
        </p:txBody>
      </p:sp>
      <p:sp>
        <p:nvSpPr>
          <p:cNvPr id="75" name="textruta 74">
            <a:extLst>
              <a:ext uri="{FF2B5EF4-FFF2-40B4-BE49-F238E27FC236}">
                <a16:creationId xmlns:a16="http://schemas.microsoft.com/office/drawing/2014/main" id="{2320A933-C9D1-4B76-908C-CD5CB2E79013}"/>
              </a:ext>
            </a:extLst>
          </p:cNvPr>
          <p:cNvSpPr txBox="1">
            <a:spLocks/>
          </p:cNvSpPr>
          <p:nvPr/>
        </p:nvSpPr>
        <p:spPr>
          <a:xfrm flipH="1">
            <a:off x="9966452" y="4665897"/>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Riskhantering</a:t>
            </a:r>
          </a:p>
        </p:txBody>
      </p:sp>
      <p:sp>
        <p:nvSpPr>
          <p:cNvPr id="77" name="textruta 76">
            <a:extLst>
              <a:ext uri="{FF2B5EF4-FFF2-40B4-BE49-F238E27FC236}">
                <a16:creationId xmlns:a16="http://schemas.microsoft.com/office/drawing/2014/main" id="{45804739-75AD-4264-BFD7-0F875609519E}"/>
              </a:ext>
            </a:extLst>
          </p:cNvPr>
          <p:cNvSpPr txBox="1">
            <a:spLocks/>
          </p:cNvSpPr>
          <p:nvPr/>
        </p:nvSpPr>
        <p:spPr>
          <a:xfrm flipH="1">
            <a:off x="4322949" y="5041923"/>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Riks-</a:t>
            </a:r>
            <a:b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b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intressen</a:t>
            </a:r>
          </a:p>
        </p:txBody>
      </p:sp>
    </p:spTree>
    <p:extLst>
      <p:ext uri="{BB962C8B-B14F-4D97-AF65-F5344CB8AC3E}">
        <p14:creationId xmlns:p14="http://schemas.microsoft.com/office/powerpoint/2010/main" val="414728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3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1250"/>
                                        <p:tgtEl>
                                          <p:spTgt spid="3"/>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 fill="hold"/>
                                        <p:tgtEl>
                                          <p:spTgt spid="63"/>
                                        </p:tgtEl>
                                        <p:attrNameLst>
                                          <p:attrName>ppt_w</p:attrName>
                                        </p:attrNameLst>
                                      </p:cBhvr>
                                      <p:tavLst>
                                        <p:tav tm="0">
                                          <p:val>
                                            <p:fltVal val="0"/>
                                          </p:val>
                                        </p:tav>
                                        <p:tav tm="100000">
                                          <p:val>
                                            <p:strVal val="#ppt_w"/>
                                          </p:val>
                                        </p:tav>
                                      </p:tavLst>
                                    </p:anim>
                                    <p:anim calcmode="lin" valueType="num">
                                      <p:cBhvr>
                                        <p:cTn id="23" dur="500" fill="hold"/>
                                        <p:tgtEl>
                                          <p:spTgt spid="63"/>
                                        </p:tgtEl>
                                        <p:attrNameLst>
                                          <p:attrName>ppt_h</p:attrName>
                                        </p:attrNameLst>
                                      </p:cBhvr>
                                      <p:tavLst>
                                        <p:tav tm="0">
                                          <p:val>
                                            <p:fltVal val="0"/>
                                          </p:val>
                                        </p:tav>
                                        <p:tav tm="100000">
                                          <p:val>
                                            <p:strVal val="#ppt_h"/>
                                          </p:val>
                                        </p:tav>
                                      </p:tavLst>
                                    </p:anim>
                                    <p:animEffect transition="in" filter="fade">
                                      <p:cBhvr>
                                        <p:cTn id="24" dur="500"/>
                                        <p:tgtEl>
                                          <p:spTgt spid="6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500" fill="hold"/>
                                        <p:tgtEl>
                                          <p:spTgt spid="64"/>
                                        </p:tgtEl>
                                        <p:attrNameLst>
                                          <p:attrName>ppt_w</p:attrName>
                                        </p:attrNameLst>
                                      </p:cBhvr>
                                      <p:tavLst>
                                        <p:tav tm="0">
                                          <p:val>
                                            <p:fltVal val="0"/>
                                          </p:val>
                                        </p:tav>
                                        <p:tav tm="100000">
                                          <p:val>
                                            <p:strVal val="#ppt_w"/>
                                          </p:val>
                                        </p:tav>
                                      </p:tavLst>
                                    </p:anim>
                                    <p:anim calcmode="lin" valueType="num">
                                      <p:cBhvr>
                                        <p:cTn id="28" dur="500" fill="hold"/>
                                        <p:tgtEl>
                                          <p:spTgt spid="64"/>
                                        </p:tgtEl>
                                        <p:attrNameLst>
                                          <p:attrName>ppt_h</p:attrName>
                                        </p:attrNameLst>
                                      </p:cBhvr>
                                      <p:tavLst>
                                        <p:tav tm="0">
                                          <p:val>
                                            <p:fltVal val="0"/>
                                          </p:val>
                                        </p:tav>
                                        <p:tav tm="100000">
                                          <p:val>
                                            <p:strVal val="#ppt_h"/>
                                          </p:val>
                                        </p:tav>
                                      </p:tavLst>
                                    </p:anim>
                                    <p:animEffect transition="in" filter="fade">
                                      <p:cBhvr>
                                        <p:cTn id="29" dur="500"/>
                                        <p:tgtEl>
                                          <p:spTgt spid="6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p:cTn id="62" dur="500" fill="hold"/>
                                        <p:tgtEl>
                                          <p:spTgt spid="71"/>
                                        </p:tgtEl>
                                        <p:attrNameLst>
                                          <p:attrName>ppt_w</p:attrName>
                                        </p:attrNameLst>
                                      </p:cBhvr>
                                      <p:tavLst>
                                        <p:tav tm="0">
                                          <p:val>
                                            <p:fltVal val="0"/>
                                          </p:val>
                                        </p:tav>
                                        <p:tav tm="100000">
                                          <p:val>
                                            <p:strVal val="#ppt_w"/>
                                          </p:val>
                                        </p:tav>
                                      </p:tavLst>
                                    </p:anim>
                                    <p:anim calcmode="lin" valueType="num">
                                      <p:cBhvr>
                                        <p:cTn id="63" dur="500" fill="hold"/>
                                        <p:tgtEl>
                                          <p:spTgt spid="71"/>
                                        </p:tgtEl>
                                        <p:attrNameLst>
                                          <p:attrName>ppt_h</p:attrName>
                                        </p:attrNameLst>
                                      </p:cBhvr>
                                      <p:tavLst>
                                        <p:tav tm="0">
                                          <p:val>
                                            <p:fltVal val="0"/>
                                          </p:val>
                                        </p:tav>
                                        <p:tav tm="100000">
                                          <p:val>
                                            <p:strVal val="#ppt_h"/>
                                          </p:val>
                                        </p:tav>
                                      </p:tavLst>
                                    </p:anim>
                                    <p:animEffect transition="in" filter="fade">
                                      <p:cBhvr>
                                        <p:cTn id="64" dur="500"/>
                                        <p:tgtEl>
                                          <p:spTgt spid="7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p:cTn id="67" dur="500" fill="hold"/>
                                        <p:tgtEl>
                                          <p:spTgt spid="72"/>
                                        </p:tgtEl>
                                        <p:attrNameLst>
                                          <p:attrName>ppt_w</p:attrName>
                                        </p:attrNameLst>
                                      </p:cBhvr>
                                      <p:tavLst>
                                        <p:tav tm="0">
                                          <p:val>
                                            <p:fltVal val="0"/>
                                          </p:val>
                                        </p:tav>
                                        <p:tav tm="100000">
                                          <p:val>
                                            <p:strVal val="#ppt_w"/>
                                          </p:val>
                                        </p:tav>
                                      </p:tavLst>
                                    </p:anim>
                                    <p:anim calcmode="lin" valueType="num">
                                      <p:cBhvr>
                                        <p:cTn id="68" dur="500" fill="hold"/>
                                        <p:tgtEl>
                                          <p:spTgt spid="72"/>
                                        </p:tgtEl>
                                        <p:attrNameLst>
                                          <p:attrName>ppt_h</p:attrName>
                                        </p:attrNameLst>
                                      </p:cBhvr>
                                      <p:tavLst>
                                        <p:tav tm="0">
                                          <p:val>
                                            <p:fltVal val="0"/>
                                          </p:val>
                                        </p:tav>
                                        <p:tav tm="100000">
                                          <p:val>
                                            <p:strVal val="#ppt_h"/>
                                          </p:val>
                                        </p:tav>
                                      </p:tavLst>
                                    </p:anim>
                                    <p:animEffect transition="in" filter="fade">
                                      <p:cBhvr>
                                        <p:cTn id="69" dur="500"/>
                                        <p:tgtEl>
                                          <p:spTgt spid="7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p:cTn id="72" dur="500" fill="hold"/>
                                        <p:tgtEl>
                                          <p:spTgt spid="73"/>
                                        </p:tgtEl>
                                        <p:attrNameLst>
                                          <p:attrName>ppt_w</p:attrName>
                                        </p:attrNameLst>
                                      </p:cBhvr>
                                      <p:tavLst>
                                        <p:tav tm="0">
                                          <p:val>
                                            <p:fltVal val="0"/>
                                          </p:val>
                                        </p:tav>
                                        <p:tav tm="100000">
                                          <p:val>
                                            <p:strVal val="#ppt_w"/>
                                          </p:val>
                                        </p:tav>
                                      </p:tavLst>
                                    </p:anim>
                                    <p:anim calcmode="lin" valueType="num">
                                      <p:cBhvr>
                                        <p:cTn id="73" dur="500" fill="hold"/>
                                        <p:tgtEl>
                                          <p:spTgt spid="73"/>
                                        </p:tgtEl>
                                        <p:attrNameLst>
                                          <p:attrName>ppt_h</p:attrName>
                                        </p:attrNameLst>
                                      </p:cBhvr>
                                      <p:tavLst>
                                        <p:tav tm="0">
                                          <p:val>
                                            <p:fltVal val="0"/>
                                          </p:val>
                                        </p:tav>
                                        <p:tav tm="100000">
                                          <p:val>
                                            <p:strVal val="#ppt_h"/>
                                          </p:val>
                                        </p:tav>
                                      </p:tavLst>
                                    </p:anim>
                                    <p:animEffect transition="in" filter="fade">
                                      <p:cBhvr>
                                        <p:cTn id="74" dur="500"/>
                                        <p:tgtEl>
                                          <p:spTgt spid="7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500" fill="hold"/>
                                        <p:tgtEl>
                                          <p:spTgt spid="74"/>
                                        </p:tgtEl>
                                        <p:attrNameLst>
                                          <p:attrName>ppt_w</p:attrName>
                                        </p:attrNameLst>
                                      </p:cBhvr>
                                      <p:tavLst>
                                        <p:tav tm="0">
                                          <p:val>
                                            <p:fltVal val="0"/>
                                          </p:val>
                                        </p:tav>
                                        <p:tav tm="100000">
                                          <p:val>
                                            <p:strVal val="#ppt_w"/>
                                          </p:val>
                                        </p:tav>
                                      </p:tavLst>
                                    </p:anim>
                                    <p:anim calcmode="lin" valueType="num">
                                      <p:cBhvr>
                                        <p:cTn id="78" dur="500" fill="hold"/>
                                        <p:tgtEl>
                                          <p:spTgt spid="74"/>
                                        </p:tgtEl>
                                        <p:attrNameLst>
                                          <p:attrName>ppt_h</p:attrName>
                                        </p:attrNameLst>
                                      </p:cBhvr>
                                      <p:tavLst>
                                        <p:tav tm="0">
                                          <p:val>
                                            <p:fltVal val="0"/>
                                          </p:val>
                                        </p:tav>
                                        <p:tav tm="100000">
                                          <p:val>
                                            <p:strVal val="#ppt_h"/>
                                          </p:val>
                                        </p:tav>
                                      </p:tavLst>
                                    </p:anim>
                                    <p:animEffect transition="in" filter="fade">
                                      <p:cBhvr>
                                        <p:cTn id="79" dur="500"/>
                                        <p:tgtEl>
                                          <p:spTgt spid="7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p:cTn id="87" dur="500" fill="hold"/>
                                        <p:tgtEl>
                                          <p:spTgt spid="77"/>
                                        </p:tgtEl>
                                        <p:attrNameLst>
                                          <p:attrName>ppt_w</p:attrName>
                                        </p:attrNameLst>
                                      </p:cBhvr>
                                      <p:tavLst>
                                        <p:tav tm="0">
                                          <p:val>
                                            <p:fltVal val="0"/>
                                          </p:val>
                                        </p:tav>
                                        <p:tav tm="100000">
                                          <p:val>
                                            <p:strVal val="#ppt_w"/>
                                          </p:val>
                                        </p:tav>
                                      </p:tavLst>
                                    </p:anim>
                                    <p:anim calcmode="lin" valueType="num">
                                      <p:cBhvr>
                                        <p:cTn id="88" dur="500" fill="hold"/>
                                        <p:tgtEl>
                                          <p:spTgt spid="77"/>
                                        </p:tgtEl>
                                        <p:attrNameLst>
                                          <p:attrName>ppt_h</p:attrName>
                                        </p:attrNameLst>
                                      </p:cBhvr>
                                      <p:tavLst>
                                        <p:tav tm="0">
                                          <p:val>
                                            <p:fltVal val="0"/>
                                          </p:val>
                                        </p:tav>
                                        <p:tav tm="100000">
                                          <p:val>
                                            <p:strVal val="#ppt_h"/>
                                          </p:val>
                                        </p:tav>
                                      </p:tavLst>
                                    </p:anim>
                                    <p:animEffect transition="in" filter="fade">
                                      <p:cBhvr>
                                        <p:cTn id="8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1200" y="1041009"/>
            <a:ext cx="10517206" cy="516224"/>
          </a:xfrm>
        </p:spPr>
        <p:txBody>
          <a:bodyPr/>
          <a:lstStyle/>
          <a:p>
            <a:r>
              <a:rPr lang="sv-SE" dirty="0"/>
              <a:t>Om materialet</a:t>
            </a:r>
          </a:p>
        </p:txBody>
      </p:sp>
      <p:sp>
        <p:nvSpPr>
          <p:cNvPr id="3" name="Platshållare för innehåll 2"/>
          <p:cNvSpPr txBox="1">
            <a:spLocks/>
          </p:cNvSpPr>
          <p:nvPr/>
        </p:nvSpPr>
        <p:spPr>
          <a:xfrm>
            <a:off x="1441200" y="1902164"/>
            <a:ext cx="9651916" cy="34157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Det här bildspelet syftar till att ge en övergripande presentation om </a:t>
            </a:r>
            <a:r>
              <a:rPr kumimoji="0" lang="sv-SE" sz="18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metoden för att identifiera </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samhällsviktig verksamhet. Materialet kan exempelvis användas i samband med en </a:t>
            </a:r>
            <a:r>
              <a:rPr kumimoji="0" lang="sv-SE" sz="18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workshop </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där deltagarna ska identifiera samhällsviktig verksamhet.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Mer </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material finns på </a:t>
            </a:r>
            <a:r>
              <a:rPr kumimoji="0" lang="sv-SE" sz="1800" b="1" i="0" u="sng" strike="noStrike" kern="1200" cap="none" spc="0" normalizeH="0" baseline="0" noProof="0" dirty="0">
                <a:ln>
                  <a:noFill/>
                </a:ln>
                <a:solidFill>
                  <a:prstClr val="black"/>
                </a:solidFill>
                <a:effectLst/>
                <a:uLnTx/>
                <a:uFill>
                  <a:solidFill>
                    <a:srgbClr val="CC0000"/>
                  </a:solidFill>
                </a:uFill>
                <a:latin typeface="Arial"/>
                <a:ea typeface="+mn-ea"/>
                <a:cs typeface="Arial" panose="020B0604020202020204" pitchFamily="34" charset="0"/>
                <a:hlinkClick r:id="rId3">
                  <a:extLst>
                    <a:ext uri="{A12FA001-AC4F-418D-AE19-62706E023703}">
                      <ahyp:hlinkClr xmlns="" xmlns:ahyp="http://schemas.microsoft.com/office/drawing/2018/hyperlinkcolor" val="tx"/>
                    </a:ext>
                  </a:extLst>
                </a:hlinkClick>
              </a:rPr>
              <a:t>www.msb.se/samhallsviktigverksamhet</a:t>
            </a:r>
            <a:r>
              <a:rPr kumimoji="0" lang="sv-SE" sz="1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Hör gärna av dig till oss på </a:t>
            </a:r>
            <a:r>
              <a:rPr kumimoji="0" lang="sv-SE" sz="1800" b="1" i="0" u="sng" strike="noStrike" kern="1200" cap="none" spc="0" normalizeH="0" baseline="0" noProof="0" dirty="0">
                <a:ln>
                  <a:noFill/>
                </a:ln>
                <a:solidFill>
                  <a:prstClr val="black"/>
                </a:solidFill>
                <a:effectLst/>
                <a:uLnTx/>
                <a:uFill>
                  <a:solidFill>
                    <a:srgbClr val="CC0000"/>
                  </a:solidFill>
                </a:uFill>
                <a:latin typeface="Arial"/>
                <a:ea typeface="+mn-ea"/>
                <a:cs typeface="Arial" panose="020B0604020202020204" pitchFamily="34" charset="0"/>
                <a:hlinkClick r:id="rId4">
                  <a:extLst>
                    <a:ext uri="{A12FA001-AC4F-418D-AE19-62706E023703}">
                      <ahyp:hlinkClr xmlns="" xmlns:ahyp="http://schemas.microsoft.com/office/drawing/2018/hyperlinkcolor" val="tx"/>
                    </a:ext>
                  </a:extLst>
                </a:hlinkClick>
              </a:rPr>
              <a:t>samhallsviktigverksamhet@msb.se</a:t>
            </a:r>
            <a:r>
              <a:rPr kumimoji="0" lang="sv-SE" sz="1800" b="1" i="0" u="none" strike="noStrike" kern="1200" cap="none" spc="0" normalizeH="0" baseline="0" noProof="0" dirty="0">
                <a:ln>
                  <a:noFill/>
                </a:ln>
                <a:solidFill>
                  <a:srgbClr val="822757"/>
                </a:solidFill>
                <a:effectLst/>
                <a:uLnTx/>
                <a:uFillTx/>
                <a:latin typeface="Arial"/>
                <a:ea typeface="+mn-ea"/>
                <a:cs typeface="Arial" panose="020B0604020202020204" pitchFamily="34" charset="0"/>
              </a:rPr>
              <a:t> </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om du har några frågor.</a:t>
            </a:r>
            <a:endParaRPr kumimoji="0" lang="sv-SE"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textruta 4">
            <a:extLst>
              <a:ext uri="{FF2B5EF4-FFF2-40B4-BE49-F238E27FC236}">
                <a16:creationId xmlns:a16="http://schemas.microsoft.com/office/drawing/2014/main" id="{22078A89-FDE1-4952-A3E9-B06DB6A3BB12}"/>
              </a:ext>
            </a:extLst>
          </p:cNvPr>
          <p:cNvSpPr txBox="1"/>
          <p:nvPr/>
        </p:nvSpPr>
        <p:spPr>
          <a:xfrm>
            <a:off x="1441200" y="5640538"/>
            <a:ext cx="87086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lumMod val="75000"/>
                    <a:lumOff val="25000"/>
                  </a:prstClr>
                </a:solidFill>
                <a:effectLst/>
                <a:uLnTx/>
                <a:uFillTx/>
                <a:latin typeface="Arial"/>
                <a:ea typeface="+mn-ea"/>
                <a:cs typeface="+mn-cs"/>
              </a:rPr>
              <a:t>Publ.nr: </a:t>
            </a:r>
            <a:r>
              <a:rPr kumimoji="0" lang="sv-SE" sz="1400" b="0" i="1"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MSB1857 </a:t>
            </a:r>
            <a:r>
              <a:rPr kumimoji="0" lang="sv-SE" sz="1400" b="0" i="1" u="none" strike="noStrike" kern="1200" cap="none" spc="0" normalizeH="0" baseline="0" noProof="0" dirty="0">
                <a:ln>
                  <a:noFill/>
                </a:ln>
                <a:solidFill>
                  <a:prstClr val="black">
                    <a:lumMod val="75000"/>
                    <a:lumOff val="25000"/>
                  </a:prstClr>
                </a:solidFill>
                <a:effectLst/>
                <a:uLnTx/>
                <a:uFillTx/>
                <a:latin typeface="Arial"/>
                <a:ea typeface="+mn-ea"/>
                <a:cs typeface="+mn-cs"/>
              </a:rPr>
              <a:t>– oktober </a:t>
            </a:r>
            <a:r>
              <a:rPr kumimoji="0" lang="sv-SE" sz="1400" b="0" i="1"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2021</a:t>
            </a:r>
            <a:endParaRPr kumimoji="0" lang="sv-SE" sz="1600" b="0" i="0" u="none" strike="noStrike" kern="1200" cap="none" spc="0" normalizeH="0" baseline="0" noProof="0" dirty="0">
              <a:ln>
                <a:noFill/>
              </a:ln>
              <a:solidFill>
                <a:srgbClr val="CC0000"/>
              </a:solidFill>
              <a:effectLst/>
              <a:uLnTx/>
              <a:uFillTx/>
              <a:latin typeface="Arial"/>
              <a:ea typeface="+mn-ea"/>
              <a:cs typeface="+mn-cs"/>
            </a:endParaRPr>
          </a:p>
        </p:txBody>
      </p:sp>
      <p:pic>
        <p:nvPicPr>
          <p:cNvPr id="6" name="Bildobjekt 5">
            <a:extLst>
              <a:ext uri="{FF2B5EF4-FFF2-40B4-BE49-F238E27FC236}">
                <a16:creationId xmlns:a16="http://schemas.microsoft.com/office/drawing/2014/main" id="{7DE0F31D-1D0B-427F-8299-06719127879F}"/>
              </a:ext>
              <a:ext uri="{C183D7F6-B498-43B3-948B-1728B52AA6E4}">
                <adec:decorative xmlns=""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49816" y="224831"/>
            <a:ext cx="1717013" cy="1332402"/>
          </a:xfrm>
          <a:prstGeom prst="rect">
            <a:avLst/>
          </a:prstGeom>
        </p:spPr>
      </p:pic>
    </p:spTree>
    <p:extLst>
      <p:ext uri="{BB962C8B-B14F-4D97-AF65-F5344CB8AC3E}">
        <p14:creationId xmlns:p14="http://schemas.microsoft.com/office/powerpoint/2010/main" val="236257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0" y="1332159"/>
            <a:ext cx="4575740" cy="966397"/>
          </a:xfrm>
        </p:spPr>
        <p:txBody>
          <a:bodyPr/>
          <a:lstStyle/>
          <a:p>
            <a:r>
              <a:rPr lang="sv-SE" dirty="0"/>
              <a:t>Identifieringen är inget ensamarbete</a:t>
            </a:r>
          </a:p>
        </p:txBody>
      </p:sp>
      <p:sp>
        <p:nvSpPr>
          <p:cNvPr id="5" name="Platshållare för innehåll 4">
            <a:extLst>
              <a:ext uri="{FF2B5EF4-FFF2-40B4-BE49-F238E27FC236}">
                <a16:creationId xmlns:a16="http://schemas.microsoft.com/office/drawing/2014/main" id="{8B43BAE0-9871-4C11-80E2-3E8D8CFFABC2}"/>
              </a:ext>
            </a:extLst>
          </p:cNvPr>
          <p:cNvSpPr>
            <a:spLocks noGrp="1"/>
          </p:cNvSpPr>
          <p:nvPr>
            <p:ph idx="1"/>
          </p:nvPr>
        </p:nvSpPr>
        <p:spPr>
          <a:xfrm>
            <a:off x="6096000" y="2488855"/>
            <a:ext cx="4367719" cy="3601527"/>
          </a:xfrm>
        </p:spPr>
        <p:txBody>
          <a:bodyPr/>
          <a:lstStyle/>
          <a:p>
            <a:pPr marL="0" indent="0">
              <a:buNone/>
            </a:pPr>
            <a:r>
              <a:rPr lang="sv-SE" noProof="0" dirty="0"/>
              <a:t>Grunden för att bedöma om en verksamhet är samhällsviktig är att ha en nära samverkan och dialog med de som har kunskap om verksamheten, såväl beslutsfattare som operativ personal. </a:t>
            </a:r>
          </a:p>
          <a:p>
            <a:pPr marL="0" indent="0">
              <a:buNone/>
            </a:pPr>
            <a:endParaRPr lang="sv-SE" dirty="0"/>
          </a:p>
        </p:txBody>
      </p:sp>
      <p:pic>
        <p:nvPicPr>
          <p:cNvPr id="3" name="Bildobjekt 2">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744" y="1496388"/>
            <a:ext cx="3437801" cy="3865224"/>
          </a:xfrm>
          <a:prstGeom prst="rect">
            <a:avLst/>
          </a:prstGeom>
        </p:spPr>
      </p:pic>
    </p:spTree>
    <p:extLst>
      <p:ext uri="{BB962C8B-B14F-4D97-AF65-F5344CB8AC3E}">
        <p14:creationId xmlns:p14="http://schemas.microsoft.com/office/powerpoint/2010/main" val="102833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1676" y="1549717"/>
            <a:ext cx="4452584" cy="4141340"/>
          </a:xfrm>
        </p:spPr>
        <p:txBody>
          <a:bodyPr/>
          <a:lstStyle/>
          <a:p>
            <a:r>
              <a:rPr lang="sv-SE" dirty="0"/>
              <a:t>En viktig del i arbetet är att löpande dokumentera arbetet, inte minst </a:t>
            </a:r>
            <a:r>
              <a:rPr lang="sv-SE" i="1" dirty="0">
                <a:uFill>
                  <a:solidFill>
                    <a:schemeClr val="accent1"/>
                  </a:solidFill>
                </a:uFill>
              </a:rPr>
              <a:t>varför</a:t>
            </a:r>
            <a:r>
              <a:rPr lang="sv-SE" dirty="0"/>
              <a:t> eller </a:t>
            </a:r>
            <a:r>
              <a:rPr lang="sv-SE" i="1" dirty="0">
                <a:uFill>
                  <a:solidFill>
                    <a:schemeClr val="accent1"/>
                  </a:solidFill>
                </a:uFill>
              </a:rPr>
              <a:t>varför inte</a:t>
            </a:r>
            <a:r>
              <a:rPr lang="sv-SE" i="1" dirty="0"/>
              <a:t> </a:t>
            </a:r>
            <a:r>
              <a:rPr lang="sv-SE" dirty="0"/>
              <a:t>en verksamhet är samhällsviktig </a:t>
            </a:r>
          </a:p>
        </p:txBody>
      </p:sp>
      <p:pic>
        <p:nvPicPr>
          <p:cNvPr id="4" name="Bildobjekt 3">
            <a:extLst>
              <a:ext uri="{FF2B5EF4-FFF2-40B4-BE49-F238E27FC236}">
                <a16:creationId xmlns:a16="http://schemas.microsoft.com/office/drawing/2014/main" id="{BD2E40FC-E20B-42BA-A40B-25D24132DFEA}"/>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0130" t="2754" r="19549" b="2754"/>
          <a:stretch/>
        </p:blipFill>
        <p:spPr>
          <a:xfrm>
            <a:off x="5114260" y="0"/>
            <a:ext cx="7077739" cy="6858000"/>
          </a:xfrm>
          <a:prstGeom prst="rect">
            <a:avLst/>
          </a:prstGeom>
        </p:spPr>
      </p:pic>
    </p:spTree>
    <p:extLst>
      <p:ext uri="{BB962C8B-B14F-4D97-AF65-F5344CB8AC3E}">
        <p14:creationId xmlns:p14="http://schemas.microsoft.com/office/powerpoint/2010/main" val="349592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6F9733E1-5A70-4AE2-9605-8E5A184D1B08}"/>
              </a:ext>
              <a:ext uri="{C183D7F6-B498-43B3-948B-1728B52AA6E4}">
                <adec:decorative xmlns:adec="http://schemas.microsoft.com/office/drawing/2017/decorative" xmlns="" val="1"/>
              </a:ext>
            </a:extLst>
          </p:cNvPr>
          <p:cNvGrpSpPr/>
          <p:nvPr/>
        </p:nvGrpSpPr>
        <p:grpSpPr>
          <a:xfrm>
            <a:off x="505613" y="582449"/>
            <a:ext cx="5313296" cy="5709885"/>
            <a:chOff x="505613" y="582449"/>
            <a:chExt cx="5313296" cy="5709885"/>
          </a:xfrm>
        </p:grpSpPr>
        <p:sp>
          <p:nvSpPr>
            <p:cNvPr id="11" name="Rektangel 10">
              <a:extLst>
                <a:ext uri="{FF2B5EF4-FFF2-40B4-BE49-F238E27FC236}">
                  <a16:creationId xmlns:a16="http://schemas.microsoft.com/office/drawing/2014/main" id="{8F6FD9C4-9AE8-47D6-A21C-AF75C002915C}"/>
                </a:ext>
              </a:extLst>
            </p:cNvPr>
            <p:cNvSpPr/>
            <p:nvPr/>
          </p:nvSpPr>
          <p:spPr>
            <a:xfrm>
              <a:off x="613613" y="582449"/>
              <a:ext cx="5205296" cy="5709885"/>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sv-SE" dirty="0"/>
            </a:p>
          </p:txBody>
        </p:sp>
        <p:sp>
          <p:nvSpPr>
            <p:cNvPr id="12" name="Rektangel 11">
              <a:extLst>
                <a:ext uri="{FF2B5EF4-FFF2-40B4-BE49-F238E27FC236}">
                  <a16:creationId xmlns:a16="http://schemas.microsoft.com/office/drawing/2014/main" id="{C1FEF07E-D2CD-4104-B567-9869252B129C}"/>
                </a:ext>
              </a:extLst>
            </p:cNvPr>
            <p:cNvSpPr/>
            <p:nvPr/>
          </p:nvSpPr>
          <p:spPr>
            <a:xfrm>
              <a:off x="505613" y="582450"/>
              <a:ext cx="108000" cy="5709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24" name="Rubrik 23">
            <a:extLst>
              <a:ext uri="{FF2B5EF4-FFF2-40B4-BE49-F238E27FC236}">
                <a16:creationId xmlns:a16="http://schemas.microsoft.com/office/drawing/2014/main" id="{B4C39BBD-0BAA-4379-A8A6-A253F1B4AB17}"/>
              </a:ext>
            </a:extLst>
          </p:cNvPr>
          <p:cNvSpPr>
            <a:spLocks noGrp="1"/>
          </p:cNvSpPr>
          <p:nvPr>
            <p:ph type="title"/>
          </p:nvPr>
        </p:nvSpPr>
        <p:spPr>
          <a:xfrm>
            <a:off x="1175597" y="2565753"/>
            <a:ext cx="4204662" cy="3369071"/>
          </a:xfrm>
        </p:spPr>
        <p:txBody>
          <a:bodyPr/>
          <a:lstStyle/>
          <a:p>
            <a:r>
              <a:rPr lang="sv-SE" sz="2800" noProof="0" dirty="0"/>
              <a:t>Det är viktigt att tänka på att aggregerad information snabbt kan bli känslig och bör hanteras enligt de bestämmelser som finns för sekretess och säkerhetsskydd!</a:t>
            </a:r>
            <a:endParaRPr lang="sv-SE" sz="2800" dirty="0"/>
          </a:p>
        </p:txBody>
      </p:sp>
      <p:sp>
        <p:nvSpPr>
          <p:cNvPr id="3" name="Platshållare för innehåll 2">
            <a:extLst>
              <a:ext uri="{FF2B5EF4-FFF2-40B4-BE49-F238E27FC236}">
                <a16:creationId xmlns:a16="http://schemas.microsoft.com/office/drawing/2014/main" id="{8A7A4401-08DD-4307-A556-C095BBC870C8}"/>
              </a:ext>
            </a:extLst>
          </p:cNvPr>
          <p:cNvSpPr>
            <a:spLocks noGrp="1"/>
          </p:cNvSpPr>
          <p:nvPr>
            <p:ph idx="1"/>
          </p:nvPr>
        </p:nvSpPr>
        <p:spPr>
          <a:xfrm>
            <a:off x="6589708" y="1708061"/>
            <a:ext cx="4840291" cy="3618689"/>
          </a:xfrm>
        </p:spPr>
        <p:txBody>
          <a:bodyPr/>
          <a:lstStyle/>
          <a:p>
            <a:pPr marL="0" indent="0">
              <a:buNone/>
            </a:pPr>
            <a:r>
              <a:rPr lang="sv-SE" dirty="0"/>
              <a:t>Stöd i arbetet med informationssäkerhet </a:t>
            </a:r>
            <a:br>
              <a:rPr lang="sv-SE" dirty="0"/>
            </a:br>
            <a:r>
              <a:rPr lang="sv-SE" dirty="0"/>
              <a:t>och säkerhetsskydd inklusive</a:t>
            </a:r>
            <a:br>
              <a:rPr lang="sv-SE" dirty="0"/>
            </a:br>
            <a:r>
              <a:rPr lang="sv-SE" dirty="0"/>
              <a:t>signalskydd finns bland </a:t>
            </a:r>
            <a:br>
              <a:rPr lang="sv-SE" dirty="0"/>
            </a:br>
            <a:r>
              <a:rPr lang="sv-SE" dirty="0"/>
              <a:t>annat här:</a:t>
            </a:r>
          </a:p>
          <a:p>
            <a:pPr marL="0" indent="0">
              <a:buNone/>
            </a:pPr>
            <a:r>
              <a:rPr lang="sv-SE" b="1" u="sng" dirty="0">
                <a:solidFill>
                  <a:schemeClr val="tx1"/>
                </a:solidFill>
                <a:uFill>
                  <a:solidFill>
                    <a:schemeClr val="accent1"/>
                  </a:solidFill>
                </a:uFill>
                <a:hlinkClick r:id="rId3">
                  <a:extLst>
                    <a:ext uri="{A12FA001-AC4F-418D-AE19-62706E023703}">
                      <ahyp:hlinkClr xmlns:ahyp="http://schemas.microsoft.com/office/drawing/2018/hyperlinkcolor" xmlns="" val="tx"/>
                    </a:ext>
                  </a:extLst>
                </a:hlinkClick>
              </a:rPr>
              <a:t>www.informationssakerhet.se</a:t>
            </a:r>
            <a:endParaRPr lang="sv-SE" b="1" u="sng" dirty="0">
              <a:solidFill>
                <a:schemeClr val="tx1"/>
              </a:solidFill>
              <a:uFill>
                <a:solidFill>
                  <a:schemeClr val="accent1"/>
                </a:solidFill>
              </a:uFill>
            </a:endParaRPr>
          </a:p>
          <a:p>
            <a:pPr marL="0" indent="0">
              <a:buNone/>
            </a:pPr>
            <a:r>
              <a:rPr lang="sv-SE" b="1" u="sng" dirty="0">
                <a:solidFill>
                  <a:schemeClr val="tx1"/>
                </a:solidFill>
                <a:uFill>
                  <a:solidFill>
                    <a:schemeClr val="accent1"/>
                  </a:solidFill>
                </a:uFill>
                <a:hlinkClick r:id="rId4">
                  <a:extLst>
                    <a:ext uri="{A12FA001-AC4F-418D-AE19-62706E023703}">
                      <ahyp:hlinkClr xmlns:ahyp="http://schemas.microsoft.com/office/drawing/2018/hyperlinkcolor" xmlns="" val="tx"/>
                    </a:ext>
                  </a:extLst>
                </a:hlinkClick>
              </a:rPr>
              <a:t>www.msb.se </a:t>
            </a:r>
            <a:endParaRPr lang="sv-SE" b="1" u="sng" dirty="0">
              <a:solidFill>
                <a:schemeClr val="tx1"/>
              </a:solidFill>
              <a:uFill>
                <a:solidFill>
                  <a:schemeClr val="accent1"/>
                </a:solidFill>
              </a:uFill>
            </a:endParaRPr>
          </a:p>
          <a:p>
            <a:pPr marL="0" indent="0">
              <a:buNone/>
            </a:pPr>
            <a:r>
              <a:rPr lang="sv-SE" b="1" u="sng" dirty="0">
                <a:solidFill>
                  <a:schemeClr val="tx1"/>
                </a:solidFill>
                <a:uFill>
                  <a:solidFill>
                    <a:schemeClr val="accent1"/>
                  </a:solidFill>
                </a:uFill>
                <a:hlinkClick r:id="rId5">
                  <a:extLst>
                    <a:ext uri="{A12FA001-AC4F-418D-AE19-62706E023703}">
                      <ahyp:hlinkClr xmlns:ahyp="http://schemas.microsoft.com/office/drawing/2018/hyperlinkcolor" xmlns="" val="tx"/>
                    </a:ext>
                  </a:extLst>
                </a:hlinkClick>
              </a:rPr>
              <a:t>www.sakerhetspolisen.se </a:t>
            </a:r>
            <a:endParaRPr lang="sv-SE" b="1" u="sng" dirty="0">
              <a:solidFill>
                <a:schemeClr val="tx1"/>
              </a:solidFill>
              <a:uFill>
                <a:solidFill>
                  <a:schemeClr val="accent1"/>
                </a:solidFill>
              </a:uFill>
            </a:endParaRPr>
          </a:p>
        </p:txBody>
      </p:sp>
      <p:pic>
        <p:nvPicPr>
          <p:cNvPr id="20" name="Bild 19">
            <a:extLst>
              <a:ext uri="{FF2B5EF4-FFF2-40B4-BE49-F238E27FC236}">
                <a16:creationId xmlns:a16="http://schemas.microsoft.com/office/drawing/2014/main" id="{31F8F794-222D-4C8A-B95E-638EA0CF59CB}"/>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608381" y="923176"/>
            <a:ext cx="1569771" cy="1569771"/>
          </a:xfrm>
          <a:prstGeom prst="rect">
            <a:avLst/>
          </a:prstGeom>
        </p:spPr>
      </p:pic>
      <p:pic>
        <p:nvPicPr>
          <p:cNvPr id="22" name="Bild 21">
            <a:extLst>
              <a:ext uri="{FF2B5EF4-FFF2-40B4-BE49-F238E27FC236}">
                <a16:creationId xmlns:a16="http://schemas.microsoft.com/office/drawing/2014/main" id="{F046D673-A0A0-4601-9224-D09D96730A05}"/>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83597" y="1164564"/>
            <a:ext cx="1165002" cy="1165002"/>
          </a:xfrm>
          <a:prstGeom prst="rect">
            <a:avLst/>
          </a:prstGeom>
        </p:spPr>
      </p:pic>
    </p:spTree>
    <p:extLst>
      <p:ext uri="{BB962C8B-B14F-4D97-AF65-F5344CB8AC3E}">
        <p14:creationId xmlns:p14="http://schemas.microsoft.com/office/powerpoint/2010/main" val="41669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0B3C30F7-2EEA-402E-8370-4A318005E4B7}"/>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20504">
            <a:off x="3273361" y="3251347"/>
            <a:ext cx="2752516" cy="3895159"/>
          </a:xfrm>
          <a:prstGeom prst="rect">
            <a:avLst/>
          </a:prstGeom>
          <a:effectLst>
            <a:outerShdw blurRad="50800" dist="38100" dir="8100000" algn="tr" rotWithShape="0">
              <a:prstClr val="black">
                <a:alpha val="40000"/>
              </a:prstClr>
            </a:outerShdw>
          </a:effectLst>
        </p:spPr>
      </p:pic>
      <p:sp>
        <p:nvSpPr>
          <p:cNvPr id="2" name="Rubrik 1"/>
          <p:cNvSpPr>
            <a:spLocks noGrp="1"/>
          </p:cNvSpPr>
          <p:nvPr>
            <p:ph type="title"/>
          </p:nvPr>
        </p:nvSpPr>
        <p:spPr>
          <a:xfrm>
            <a:off x="525672" y="690587"/>
            <a:ext cx="2843041" cy="481386"/>
          </a:xfrm>
        </p:spPr>
        <p:txBody>
          <a:bodyPr/>
          <a:lstStyle/>
          <a:p>
            <a:r>
              <a:rPr lang="sv-SE" dirty="0"/>
              <a:t>Så börjar du</a:t>
            </a:r>
          </a:p>
        </p:txBody>
      </p:sp>
      <p:sp>
        <p:nvSpPr>
          <p:cNvPr id="13" name="Platshållare för innehåll 12">
            <a:extLst>
              <a:ext uri="{FF2B5EF4-FFF2-40B4-BE49-F238E27FC236}">
                <a16:creationId xmlns:a16="http://schemas.microsoft.com/office/drawing/2014/main" id="{1FF4DDDB-F7AB-4F33-BF4D-939E12FFFC68}"/>
              </a:ext>
            </a:extLst>
          </p:cNvPr>
          <p:cNvSpPr>
            <a:spLocks noGrp="1"/>
          </p:cNvSpPr>
          <p:nvPr>
            <p:ph idx="1"/>
          </p:nvPr>
        </p:nvSpPr>
        <p:spPr>
          <a:xfrm>
            <a:off x="525671" y="1408640"/>
            <a:ext cx="3196160" cy="1132065"/>
          </a:xfrm>
        </p:spPr>
        <p:txBody>
          <a:bodyPr/>
          <a:lstStyle/>
          <a:p>
            <a:pPr marL="0" indent="0">
              <a:buNone/>
            </a:pPr>
            <a:r>
              <a:rPr kumimoji="0" lang="sv-SE" sz="2000" b="0" i="0" u="none" strike="noStrike" kern="1200" cap="none" spc="0" normalizeH="0" baseline="0" noProof="0" dirty="0">
                <a:ln>
                  <a:noFill/>
                </a:ln>
                <a:solidFill>
                  <a:prstClr val="black"/>
                </a:solidFill>
                <a:effectLst/>
                <a:uLnTx/>
                <a:uFillTx/>
                <a:latin typeface="Arial"/>
                <a:ea typeface="+mn-ea"/>
                <a:cs typeface="+mn-cs"/>
              </a:rPr>
              <a:t>Identifieringen bör utgå från MSB:s</a:t>
            </a:r>
            <a:r>
              <a:rPr kumimoji="0" lang="sv-SE" sz="2000" b="0" i="0" u="none" strike="noStrike" kern="1200" cap="none" spc="0" normalizeH="0" noProof="0" dirty="0">
                <a:ln>
                  <a:noFill/>
                </a:ln>
                <a:solidFill>
                  <a:prstClr val="black"/>
                </a:solidFill>
                <a:effectLst/>
                <a:uLnTx/>
                <a:uFillTx/>
                <a:latin typeface="Arial"/>
                <a:ea typeface="+mn-ea"/>
                <a:cs typeface="+mn-cs"/>
              </a:rPr>
              <a:t> lista med viktiga samhällsfunktioner</a:t>
            </a:r>
            <a:r>
              <a:rPr lang="sv-SE" sz="2000" dirty="0">
                <a:solidFill>
                  <a:prstClr val="black"/>
                </a:solidFill>
                <a:latin typeface="Arial"/>
                <a:cs typeface="+mn-cs"/>
              </a:rPr>
              <a:t>.</a:t>
            </a:r>
          </a:p>
        </p:txBody>
      </p:sp>
      <p:grpSp>
        <p:nvGrpSpPr>
          <p:cNvPr id="14" name="Grupp 13" descr="Organisationsnivå">
            <a:extLst>
              <a:ext uri="{FF2B5EF4-FFF2-40B4-BE49-F238E27FC236}">
                <a16:creationId xmlns:a16="http://schemas.microsoft.com/office/drawing/2014/main" id="{8BF140EC-53F3-4B41-A23D-39BB1B9A1A40}"/>
              </a:ext>
            </a:extLst>
          </p:cNvPr>
          <p:cNvGrpSpPr/>
          <p:nvPr/>
        </p:nvGrpSpPr>
        <p:grpSpPr>
          <a:xfrm>
            <a:off x="3950482" y="463690"/>
            <a:ext cx="3824194" cy="2279918"/>
            <a:chOff x="837397" y="1324053"/>
            <a:chExt cx="3824194" cy="2279918"/>
          </a:xfrm>
        </p:grpSpPr>
        <p:sp>
          <p:nvSpPr>
            <p:cNvPr id="16" name="Rektangel 15">
              <a:extLst>
                <a:ext uri="{FF2B5EF4-FFF2-40B4-BE49-F238E27FC236}">
                  <a16:creationId xmlns:a16="http://schemas.microsoft.com/office/drawing/2014/main" id="{0680EA4E-4648-4EDE-B694-EEA3DFA65795}"/>
                </a:ext>
              </a:extLst>
            </p:cNvPr>
            <p:cNvSpPr/>
            <p:nvPr/>
          </p:nvSpPr>
          <p:spPr>
            <a:xfrm>
              <a:off x="837397" y="1324053"/>
              <a:ext cx="3824194" cy="164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13F7B973-B0F6-45E0-9C99-F8533CD675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94826" y="1573941"/>
              <a:ext cx="820238" cy="812181"/>
            </a:xfrm>
            <a:prstGeom prst="rect">
              <a:avLst/>
            </a:prstGeom>
          </p:spPr>
        </p:pic>
        <p:pic>
          <p:nvPicPr>
            <p:cNvPr id="18" name="Bildobjekt 17">
              <a:extLst>
                <a:ext uri="{FF2B5EF4-FFF2-40B4-BE49-F238E27FC236}">
                  <a16:creationId xmlns:a16="http://schemas.microsoft.com/office/drawing/2014/main" id="{CF1141E0-EE36-4AAA-B047-CF8C963E1D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38613" y="1574395"/>
              <a:ext cx="820237" cy="595494"/>
            </a:xfrm>
            <a:prstGeom prst="rect">
              <a:avLst/>
            </a:prstGeom>
          </p:spPr>
        </p:pic>
        <p:pic>
          <p:nvPicPr>
            <p:cNvPr id="19" name="Bildobjekt 18">
              <a:extLst>
                <a:ext uri="{FF2B5EF4-FFF2-40B4-BE49-F238E27FC236}">
                  <a16:creationId xmlns:a16="http://schemas.microsoft.com/office/drawing/2014/main" id="{127B2D60-F964-4A75-9BDF-AFC8BBC1007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41140"/>
            <a:stretch/>
          </p:blipFill>
          <p:spPr>
            <a:xfrm>
              <a:off x="2293516" y="2169889"/>
              <a:ext cx="1172192" cy="492207"/>
            </a:xfrm>
            <a:prstGeom prst="rect">
              <a:avLst/>
            </a:prstGeom>
          </p:spPr>
        </p:pic>
        <p:sp>
          <p:nvSpPr>
            <p:cNvPr id="21" name="textruta 20">
              <a:extLst>
                <a:ext uri="{FF2B5EF4-FFF2-40B4-BE49-F238E27FC236}">
                  <a16:creationId xmlns:a16="http://schemas.microsoft.com/office/drawing/2014/main" id="{1E0AEBA5-BE92-4093-9B49-5E4437235C14}"/>
                </a:ext>
              </a:extLst>
            </p:cNvPr>
            <p:cNvSpPr txBox="1"/>
            <p:nvPr/>
          </p:nvSpPr>
          <p:spPr>
            <a:xfrm>
              <a:off x="837397" y="2955971"/>
              <a:ext cx="3824194" cy="648000"/>
            </a:xfrm>
            <a:prstGeom prst="rect">
              <a:avLst/>
            </a:prstGeom>
            <a:solidFill>
              <a:schemeClr val="accent1"/>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Organisationsnivå</a:t>
              </a:r>
              <a:endParaRPr kumimoji="0" lang="sv-SE" b="1" i="0" u="none" strike="noStrike" kern="1200" cap="none" spc="0" normalizeH="0" baseline="0" noProof="0" dirty="0">
                <a:ln>
                  <a:noFill/>
                </a:ln>
                <a:solidFill>
                  <a:prstClr val="white"/>
                </a:solidFill>
                <a:effectLst/>
                <a:uLnTx/>
                <a:uFillTx/>
                <a:latin typeface="Century Gothic"/>
              </a:endParaRPr>
            </a:p>
          </p:txBody>
        </p:sp>
      </p:grpSp>
      <p:grpSp>
        <p:nvGrpSpPr>
          <p:cNvPr id="22" name="Grupp 21" descr="Geografiskt område">
            <a:extLst>
              <a:ext uri="{FF2B5EF4-FFF2-40B4-BE49-F238E27FC236}">
                <a16:creationId xmlns:a16="http://schemas.microsoft.com/office/drawing/2014/main" id="{190FA32B-8F74-46DB-B547-FAB4905DFBA0}"/>
              </a:ext>
            </a:extLst>
          </p:cNvPr>
          <p:cNvGrpSpPr/>
          <p:nvPr/>
        </p:nvGrpSpPr>
        <p:grpSpPr>
          <a:xfrm>
            <a:off x="7908871" y="463690"/>
            <a:ext cx="3824195" cy="2279918"/>
            <a:chOff x="4795786" y="1324053"/>
            <a:chExt cx="3824195" cy="2279918"/>
          </a:xfrm>
        </p:grpSpPr>
        <p:pic>
          <p:nvPicPr>
            <p:cNvPr id="25" name="Bildobjekt 24">
              <a:extLst>
                <a:ext uri="{FF2B5EF4-FFF2-40B4-BE49-F238E27FC236}">
                  <a16:creationId xmlns:a16="http://schemas.microsoft.com/office/drawing/2014/main" id="{F145B596-4D25-49F1-923A-5705BEA5F5B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37446" t="48482" r="34994" b="34870"/>
            <a:stretch/>
          </p:blipFill>
          <p:spPr>
            <a:xfrm>
              <a:off x="4799457" y="1324053"/>
              <a:ext cx="3820524" cy="1648324"/>
            </a:xfrm>
            <a:prstGeom prst="rect">
              <a:avLst/>
            </a:prstGeom>
          </p:spPr>
        </p:pic>
        <p:sp>
          <p:nvSpPr>
            <p:cNvPr id="26" name="textruta 25">
              <a:extLst>
                <a:ext uri="{FF2B5EF4-FFF2-40B4-BE49-F238E27FC236}">
                  <a16:creationId xmlns:a16="http://schemas.microsoft.com/office/drawing/2014/main" id="{0233629F-BEC0-4F3A-983E-50BEF3AB64D3}"/>
                </a:ext>
              </a:extLst>
            </p:cNvPr>
            <p:cNvSpPr txBox="1"/>
            <p:nvPr/>
          </p:nvSpPr>
          <p:spPr>
            <a:xfrm>
              <a:off x="4795786" y="2955971"/>
              <a:ext cx="3824194" cy="648000"/>
            </a:xfrm>
            <a:prstGeom prst="rect">
              <a:avLst/>
            </a:prstGeom>
            <a:solidFill>
              <a:schemeClr val="accent2"/>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Geografiskt område</a:t>
              </a:r>
            </a:p>
          </p:txBody>
        </p:sp>
      </p:grpSp>
      <p:grpSp>
        <p:nvGrpSpPr>
          <p:cNvPr id="9" name="Grupp 8" descr="Tänk på att:&#10;Identifieringen inom den egna organisationen blir på en mer detaljerad nivå jämfört med identifieringen för ett geografiskt område eller ansvarsområde.">
            <a:extLst>
              <a:ext uri="{FF2B5EF4-FFF2-40B4-BE49-F238E27FC236}">
                <a16:creationId xmlns:a16="http://schemas.microsoft.com/office/drawing/2014/main" id="{6CB22CAD-878F-4D0E-887C-237742687791}"/>
              </a:ext>
            </a:extLst>
          </p:cNvPr>
          <p:cNvGrpSpPr/>
          <p:nvPr/>
        </p:nvGrpSpPr>
        <p:grpSpPr>
          <a:xfrm flipV="1">
            <a:off x="6673784" y="2647732"/>
            <a:ext cx="5059281" cy="2348217"/>
            <a:chOff x="1072575" y="1131821"/>
            <a:chExt cx="4064369" cy="1425133"/>
          </a:xfrm>
          <a:solidFill>
            <a:schemeClr val="accent1"/>
          </a:solidFill>
        </p:grpSpPr>
        <p:sp>
          <p:nvSpPr>
            <p:cNvPr id="11" name="Rektangel 10">
              <a:extLst>
                <a:ext uri="{FF2B5EF4-FFF2-40B4-BE49-F238E27FC236}">
                  <a16:creationId xmlns:a16="http://schemas.microsoft.com/office/drawing/2014/main" id="{D45F0985-11AE-4C61-9704-F1C9DFE2F406}"/>
                </a:ext>
              </a:extLst>
            </p:cNvPr>
            <p:cNvSpPr/>
            <p:nvPr/>
          </p:nvSpPr>
          <p:spPr>
            <a:xfrm flipV="1">
              <a:off x="1072575" y="1131821"/>
              <a:ext cx="4064369" cy="1237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solidFill>
                    <a:schemeClr val="bg1"/>
                  </a:solidFill>
                  <a:effectLst/>
                  <a:uLnTx/>
                  <a:uFillTx/>
                  <a:latin typeface="Arial"/>
                  <a:ea typeface="+mn-ea"/>
                  <a:cs typeface="+mn-cs"/>
                </a:rPr>
                <a:t>Tänk på att:</a:t>
              </a:r>
              <a:endParaRPr kumimoji="0" lang="sv-SE" sz="1800" b="0" i="0" u="none" strike="noStrike" kern="1200" cap="none" spc="0" normalizeH="0" baseline="0" noProof="0" dirty="0">
                <a:ln>
                  <a:noFill/>
                </a:ln>
                <a:solidFill>
                  <a:schemeClr val="bg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sv-SE" sz="1800" b="0" i="0" u="none" strike="noStrike" kern="1200" cap="none" spc="0" normalizeH="0" baseline="0" noProof="0" dirty="0">
                  <a:ln>
                    <a:noFill/>
                  </a:ln>
                  <a:solidFill>
                    <a:schemeClr val="bg1"/>
                  </a:solidFill>
                  <a:effectLst/>
                  <a:uLnTx/>
                  <a:uFillTx/>
                  <a:latin typeface="Arial"/>
                  <a:ea typeface="+mn-ea"/>
                  <a:cs typeface="+mn-cs"/>
                </a:rPr>
                <a:t>Identifieringen inom den egna organisationen blir på en mer detaljerad nivå jämfört med identifieringen för ett geografiskt område eller ansvarsområde.</a:t>
              </a:r>
            </a:p>
          </p:txBody>
        </p:sp>
        <p:sp>
          <p:nvSpPr>
            <p:cNvPr id="12" name="Likbent triangel 11">
              <a:extLst>
                <a:ext uri="{FF2B5EF4-FFF2-40B4-BE49-F238E27FC236}">
                  <a16:creationId xmlns:a16="http://schemas.microsoft.com/office/drawing/2014/main" id="{A28939D9-3D62-4085-AB98-C6B35572A0F7}"/>
                </a:ext>
              </a:extLst>
            </p:cNvPr>
            <p:cNvSpPr/>
            <p:nvPr/>
          </p:nvSpPr>
          <p:spPr>
            <a:xfrm rot="10800000">
              <a:off x="1303965" y="2369487"/>
              <a:ext cx="440375" cy="18746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pic>
        <p:nvPicPr>
          <p:cNvPr id="28" name="Bildobjekt 27">
            <a:extLst>
              <a:ext uri="{FF2B5EF4-FFF2-40B4-BE49-F238E27FC236}">
                <a16:creationId xmlns:a16="http://schemas.microsoft.com/office/drawing/2014/main" id="{10A55587-DCA0-4A39-8498-193A9681C3B7}"/>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4849">
            <a:off x="1938289" y="3077474"/>
            <a:ext cx="2752517" cy="3895159"/>
          </a:xfrm>
          <a:prstGeom prst="rect">
            <a:avLst/>
          </a:prstGeom>
          <a:effectLst>
            <a:outerShdw blurRad="50800" dist="38100" dir="8100000" algn="tr" rotWithShape="0">
              <a:prstClr val="black">
                <a:alpha val="40000"/>
              </a:prstClr>
            </a:outerShdw>
          </a:effectLst>
        </p:spPr>
      </p:pic>
      <p:pic>
        <p:nvPicPr>
          <p:cNvPr id="15" name="Bildobjekt 14">
            <a:extLst>
              <a:ext uri="{FF2B5EF4-FFF2-40B4-BE49-F238E27FC236}">
                <a16:creationId xmlns:a16="http://schemas.microsoft.com/office/drawing/2014/main" id="{4020B0AC-7966-4280-880C-E372920084B3}"/>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31656">
            <a:off x="618987" y="3251346"/>
            <a:ext cx="2752517" cy="3895159"/>
          </a:xfrm>
          <a:prstGeom prst="rect">
            <a:avLst/>
          </a:prstGeom>
          <a:effectLst>
            <a:outerShdw blurRad="50800" dist="38100" dir="8100000" algn="tr" rotWithShape="0">
              <a:prstClr val="black">
                <a:alpha val="40000"/>
              </a:prstClr>
            </a:outerShdw>
          </a:effectLst>
        </p:spPr>
      </p:pic>
      <p:grpSp>
        <p:nvGrpSpPr>
          <p:cNvPr id="38" name="Grupp 37" descr="Se MSB1844 på www.msb.se/samhallsviktigverksamhet">
            <a:extLst>
              <a:ext uri="{FF2B5EF4-FFF2-40B4-BE49-F238E27FC236}">
                <a16:creationId xmlns:a16="http://schemas.microsoft.com/office/drawing/2014/main" id="{BA7471A1-634C-43E2-A434-D2EEBB307CB4}"/>
              </a:ext>
            </a:extLst>
          </p:cNvPr>
          <p:cNvGrpSpPr/>
          <p:nvPr/>
        </p:nvGrpSpPr>
        <p:grpSpPr>
          <a:xfrm>
            <a:off x="6260295" y="5421919"/>
            <a:ext cx="6097508" cy="716222"/>
            <a:chOff x="6260295" y="5421919"/>
            <a:chExt cx="6097508" cy="716222"/>
          </a:xfrm>
        </p:grpSpPr>
        <p:sp>
          <p:nvSpPr>
            <p:cNvPr id="20" name="textruta 19">
              <a:extLst>
                <a:ext uri="{FF2B5EF4-FFF2-40B4-BE49-F238E27FC236}">
                  <a16:creationId xmlns:a16="http://schemas.microsoft.com/office/drawing/2014/main" id="{28516E70-675C-438F-BEF8-A389E3AA2AB1}"/>
                </a:ext>
              </a:extLst>
            </p:cNvPr>
            <p:cNvSpPr txBox="1"/>
            <p:nvPr/>
          </p:nvSpPr>
          <p:spPr>
            <a:xfrm>
              <a:off x="6260295" y="5738031"/>
              <a:ext cx="6097508" cy="400110"/>
            </a:xfrm>
            <a:prstGeom prst="rect">
              <a:avLst/>
            </a:prstGeom>
            <a:noFill/>
          </p:spPr>
          <p:txBody>
            <a:bodyPr wrap="square">
              <a:spAutoFit/>
            </a:bodyPr>
            <a:lstStyle/>
            <a:p>
              <a:r>
                <a:rPr kumimoji="0" lang="sv-SE" sz="2000" b="1" i="0" u="sng" strike="noStrike" kern="1200" cap="none" spc="0" normalizeH="0" noProof="0" dirty="0">
                  <a:ln>
                    <a:noFill/>
                  </a:ln>
                  <a:effectLst/>
                  <a:uLnTx/>
                  <a:uFill>
                    <a:solidFill>
                      <a:schemeClr val="accent1"/>
                    </a:solidFill>
                  </a:uFill>
                  <a:latin typeface="Arial"/>
                  <a:ea typeface="+mn-ea"/>
                  <a:cs typeface="+mn-cs"/>
                  <a:hlinkClick r:id="rId10">
                    <a:extLst>
                      <a:ext uri="{A12FA001-AC4F-418D-AE19-62706E023703}">
                        <ahyp:hlinkClr xmlns:ahyp="http://schemas.microsoft.com/office/drawing/2018/hyperlinkcolor" xmlns="" val="tx"/>
                      </a:ext>
                    </a:extLst>
                  </a:hlinkClick>
                </a:rPr>
                <a:t>www.msb.se/samhallsviktigverksamhet</a:t>
              </a:r>
              <a:endParaRPr lang="sv-SE" sz="2000" u="sng" dirty="0">
                <a:uFill>
                  <a:solidFill>
                    <a:schemeClr val="accent1"/>
                  </a:solidFill>
                </a:uFill>
              </a:endParaRPr>
            </a:p>
          </p:txBody>
        </p:sp>
        <p:sp>
          <p:nvSpPr>
            <p:cNvPr id="37" name="textruta 36">
              <a:extLst>
                <a:ext uri="{FF2B5EF4-FFF2-40B4-BE49-F238E27FC236}">
                  <a16:creationId xmlns:a16="http://schemas.microsoft.com/office/drawing/2014/main" id="{BA774E09-F8CB-4546-8D3A-D6AD6483C1D5}"/>
                </a:ext>
              </a:extLst>
            </p:cNvPr>
            <p:cNvSpPr txBox="1"/>
            <p:nvPr/>
          </p:nvSpPr>
          <p:spPr>
            <a:xfrm>
              <a:off x="6260295" y="5421919"/>
              <a:ext cx="2916152" cy="369332"/>
            </a:xfrm>
            <a:prstGeom prst="rect">
              <a:avLst/>
            </a:prstGeom>
            <a:noFill/>
          </p:spPr>
          <p:txBody>
            <a:bodyPr wrap="square">
              <a:sp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 </a:t>
              </a:r>
              <a:r>
                <a:rPr kumimoji="0" lang="sv-SE" b="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MSB1844</a:t>
              </a:r>
              <a:r>
                <a:rPr kumimoji="0" lang="sv-SE"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på</a:t>
              </a:r>
              <a:endParaRPr kumimoji="0" lang="sv-SE"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296075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750" fill="hold"/>
                                        <p:tgtEl>
                                          <p:spTgt spid="29"/>
                                        </p:tgtEl>
                                        <p:attrNameLst>
                                          <p:attrName>ppt_w</p:attrName>
                                        </p:attrNameLst>
                                      </p:cBhvr>
                                      <p:tavLst>
                                        <p:tav tm="0">
                                          <p:val>
                                            <p:fltVal val="0"/>
                                          </p:val>
                                        </p:tav>
                                        <p:tav tm="100000">
                                          <p:val>
                                            <p:strVal val="#ppt_w"/>
                                          </p:val>
                                        </p:tav>
                                      </p:tavLst>
                                    </p:anim>
                                    <p:anim calcmode="lin" valueType="num">
                                      <p:cBhvr>
                                        <p:cTn id="20" dur="750" fill="hold"/>
                                        <p:tgtEl>
                                          <p:spTgt spid="29"/>
                                        </p:tgtEl>
                                        <p:attrNameLst>
                                          <p:attrName>ppt_h</p:attrName>
                                        </p:attrNameLst>
                                      </p:cBhvr>
                                      <p:tavLst>
                                        <p:tav tm="0">
                                          <p:val>
                                            <p:fltVal val="0"/>
                                          </p:val>
                                        </p:tav>
                                        <p:tav tm="100000">
                                          <p:val>
                                            <p:strVal val="#ppt_h"/>
                                          </p:val>
                                        </p:tav>
                                      </p:tavLst>
                                    </p:anim>
                                    <p:animEffect transition="in" filter="fade">
                                      <p:cBhvr>
                                        <p:cTn id="21" dur="750"/>
                                        <p:tgtEl>
                                          <p:spTgt spid="29"/>
                                        </p:tgtEl>
                                      </p:cBhvr>
                                    </p:animEffect>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750" fill="hold"/>
                                        <p:tgtEl>
                                          <p:spTgt spid="15"/>
                                        </p:tgtEl>
                                        <p:attrNameLst>
                                          <p:attrName>ppt_w</p:attrName>
                                        </p:attrNameLst>
                                      </p:cBhvr>
                                      <p:tavLst>
                                        <p:tav tm="0">
                                          <p:val>
                                            <p:fltVal val="0"/>
                                          </p:val>
                                        </p:tav>
                                        <p:tav tm="100000">
                                          <p:val>
                                            <p:strVal val="#ppt_w"/>
                                          </p:val>
                                        </p:tav>
                                      </p:tavLst>
                                    </p:anim>
                                    <p:anim calcmode="lin" valueType="num">
                                      <p:cBhvr>
                                        <p:cTn id="32" dur="750" fill="hold"/>
                                        <p:tgtEl>
                                          <p:spTgt spid="15"/>
                                        </p:tgtEl>
                                        <p:attrNameLst>
                                          <p:attrName>ppt_h</p:attrName>
                                        </p:attrNameLst>
                                      </p:cBhvr>
                                      <p:tavLst>
                                        <p:tav tm="0">
                                          <p:val>
                                            <p:fltVal val="0"/>
                                          </p:val>
                                        </p:tav>
                                        <p:tav tm="100000">
                                          <p:val>
                                            <p:strVal val="#ppt_h"/>
                                          </p:val>
                                        </p:tav>
                                      </p:tavLst>
                                    </p:anim>
                                    <p:animEffect transition="in" filter="fade">
                                      <p:cBhvr>
                                        <p:cTn id="33" dur="750"/>
                                        <p:tgtEl>
                                          <p:spTgt spid="15"/>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9D3FFB61-266B-41D0-8F56-3677B6DC8B3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0524" t="2716" r="19469" b="2499"/>
          <a:stretch/>
        </p:blipFill>
        <p:spPr>
          <a:xfrm>
            <a:off x="5167424" y="7835"/>
            <a:ext cx="7024575" cy="6858000"/>
          </a:xfrm>
          <a:prstGeom prst="rect">
            <a:avLst/>
          </a:prstGeom>
        </p:spPr>
      </p:pic>
      <p:sp>
        <p:nvSpPr>
          <p:cNvPr id="13" name="Rubrik 1">
            <a:extLst>
              <a:ext uri="{FF2B5EF4-FFF2-40B4-BE49-F238E27FC236}">
                <a16:creationId xmlns:a16="http://schemas.microsoft.com/office/drawing/2014/main" id="{BE8854BE-9440-48D5-9D74-3AD08D982D71}"/>
              </a:ext>
            </a:extLst>
          </p:cNvPr>
          <p:cNvSpPr txBox="1">
            <a:spLocks noGrp="1"/>
          </p:cNvSpPr>
          <p:nvPr>
            <p:ph type="title" idx="4294967295"/>
          </p:nvPr>
        </p:nvSpPr>
        <p:spPr>
          <a:xfrm>
            <a:off x="1857983" y="610914"/>
            <a:ext cx="2951165" cy="8229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chemeClr val="bg1"/>
                </a:solidFill>
                <a:effectLst/>
                <a:uLnTx/>
                <a:uFillTx/>
                <a:latin typeface="+mj-lt"/>
                <a:ea typeface="+mj-ea"/>
                <a:cs typeface="+mj-cs"/>
              </a:rPr>
              <a:t>Steg 1: Kartläggning</a:t>
            </a:r>
          </a:p>
        </p:txBody>
      </p:sp>
      <p:sp>
        <p:nvSpPr>
          <p:cNvPr id="10" name="Platshållare för innehåll 9">
            <a:extLst>
              <a:ext uri="{FF2B5EF4-FFF2-40B4-BE49-F238E27FC236}">
                <a16:creationId xmlns:a16="http://schemas.microsoft.com/office/drawing/2014/main" id="{1BF15961-F423-4CFC-8A6D-B2A921924DE5}"/>
              </a:ext>
            </a:extLst>
          </p:cNvPr>
          <p:cNvSpPr>
            <a:spLocks noGrp="1"/>
          </p:cNvSpPr>
          <p:nvPr>
            <p:ph idx="1"/>
          </p:nvPr>
        </p:nvSpPr>
        <p:spPr>
          <a:xfrm>
            <a:off x="602122" y="1829129"/>
            <a:ext cx="4565301" cy="3132408"/>
          </a:xfrm>
        </p:spPr>
        <p:txBody>
          <a:bodyPr/>
          <a:lstStyle/>
          <a:p>
            <a:pPr marL="0" lvl="0" indent="0">
              <a:buNone/>
            </a:pPr>
            <a:r>
              <a:rPr lang="sv-SE" sz="2000" b="1" noProof="0" dirty="0">
                <a:uFill>
                  <a:solidFill>
                    <a:schemeClr val="accent1"/>
                  </a:solidFill>
                </a:uFill>
              </a:rPr>
              <a:t>Lista all potentiell samhällsviktig verksamhet </a:t>
            </a:r>
            <a:r>
              <a:rPr lang="sv-SE" sz="2000" noProof="0" dirty="0"/>
              <a:t>genom att skapa en bruttolista som det fortsatta arbetet kan utgå ifrån.</a:t>
            </a:r>
          </a:p>
          <a:p>
            <a:pPr marL="0" lvl="0" indent="0">
              <a:buNone/>
            </a:pPr>
            <a:r>
              <a:rPr lang="sv-SE" sz="2000" noProof="0" dirty="0"/>
              <a:t>Erfarenheter visar att det är en fördel att </a:t>
            </a:r>
            <a:r>
              <a:rPr lang="sv-SE" sz="2000" b="1" noProof="0" dirty="0">
                <a:uFill>
                  <a:solidFill>
                    <a:schemeClr val="accent1"/>
                  </a:solidFill>
                </a:uFill>
              </a:rPr>
              <a:t>inte</a:t>
            </a:r>
            <a:r>
              <a:rPr lang="sv-SE" sz="2000" noProof="0" dirty="0"/>
              <a:t> värdera eller påbörja någon analys i det här skedet, eftersom det då finns en risk att identifieringsarbetet fastnar i definitionsfrågor.</a:t>
            </a:r>
          </a:p>
        </p:txBody>
      </p:sp>
      <p:grpSp>
        <p:nvGrpSpPr>
          <p:cNvPr id="7" name="Grupp 6" descr="Tänk på att:&#10;Ingen aktör eller myndighet är låst till enbart ett område eller en viktig samhällsfunktion">
            <a:extLst>
              <a:ext uri="{FF2B5EF4-FFF2-40B4-BE49-F238E27FC236}">
                <a16:creationId xmlns:a16="http://schemas.microsoft.com/office/drawing/2014/main" id="{5DF4703D-0EAE-457C-A7C3-B9611C435E29}"/>
              </a:ext>
            </a:extLst>
          </p:cNvPr>
          <p:cNvGrpSpPr/>
          <p:nvPr/>
        </p:nvGrpSpPr>
        <p:grpSpPr>
          <a:xfrm flipV="1">
            <a:off x="822472" y="5223796"/>
            <a:ext cx="5410945" cy="1485326"/>
            <a:chOff x="1037115" y="1301643"/>
            <a:chExt cx="4346878" cy="901445"/>
          </a:xfrm>
          <a:solidFill>
            <a:schemeClr val="accent1"/>
          </a:solidFill>
        </p:grpSpPr>
        <p:sp>
          <p:nvSpPr>
            <p:cNvPr id="8" name="Rektangel 7">
              <a:extLst>
                <a:ext uri="{FF2B5EF4-FFF2-40B4-BE49-F238E27FC236}">
                  <a16:creationId xmlns:a16="http://schemas.microsoft.com/office/drawing/2014/main" id="{457A10E8-3C85-489A-A843-F4A2864D258C}"/>
                </a:ext>
              </a:extLst>
            </p:cNvPr>
            <p:cNvSpPr/>
            <p:nvPr/>
          </p:nvSpPr>
          <p:spPr>
            <a:xfrm flipV="1">
              <a:off x="1037115" y="1301643"/>
              <a:ext cx="4098729" cy="901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solidFill>
                    <a:schemeClr val="bg1"/>
                  </a:solidFill>
                  <a:effectLst/>
                  <a:uLnTx/>
                  <a:uFillTx/>
                  <a:latin typeface="Arial"/>
                  <a:ea typeface="+mn-ea"/>
                  <a:cs typeface="+mn-cs"/>
                </a:rPr>
                <a:t>Tänk på att:</a:t>
              </a:r>
              <a:endParaRPr kumimoji="0" lang="sv-SE" sz="1800" b="0" i="0" u="none" strike="noStrike" kern="1200" cap="none" spc="0" normalizeH="0" baseline="0" noProof="0" dirty="0">
                <a:ln>
                  <a:noFill/>
                </a:ln>
                <a:solidFill>
                  <a:schemeClr val="bg1"/>
                </a:solidFill>
                <a:effectLst/>
                <a:uLnTx/>
                <a:uFillTx/>
                <a:latin typeface="Arial"/>
                <a:ea typeface="+mn-ea"/>
                <a:cs typeface="+mn-cs"/>
              </a:endParaRPr>
            </a:p>
            <a:p>
              <a:r>
                <a:rPr lang="sv-SE" sz="1800" dirty="0"/>
                <a:t>Ingen aktör eller myndighet är låst till enbart ett område eller en viktig samhällsfunktion</a:t>
              </a:r>
            </a:p>
          </p:txBody>
        </p:sp>
        <p:sp>
          <p:nvSpPr>
            <p:cNvPr id="9" name="Likbent triangel 8">
              <a:extLst>
                <a:ext uri="{FF2B5EF4-FFF2-40B4-BE49-F238E27FC236}">
                  <a16:creationId xmlns:a16="http://schemas.microsoft.com/office/drawing/2014/main" id="{E9F97795-7DB7-4B3F-BC7E-4AE60C4E53E8}"/>
                </a:ext>
              </a:extLst>
            </p:cNvPr>
            <p:cNvSpPr/>
            <p:nvPr/>
          </p:nvSpPr>
          <p:spPr>
            <a:xfrm rot="5400000">
              <a:off x="5093575" y="1794635"/>
              <a:ext cx="332687" cy="2481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pic>
        <p:nvPicPr>
          <p:cNvPr id="3" name="Bildobjekt 2">
            <a:extLst>
              <a:ext uri="{FF2B5EF4-FFF2-40B4-BE49-F238E27FC236}">
                <a16:creationId xmlns:a16="http://schemas.microsoft.com/office/drawing/2014/main" id="{C50D46E4-49AA-40B7-91E2-492DBCDDBE60}"/>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9376" y="167535"/>
            <a:ext cx="1428607" cy="1528609"/>
          </a:xfrm>
          <a:prstGeom prst="rect">
            <a:avLst/>
          </a:prstGeom>
        </p:spPr>
      </p:pic>
    </p:spTree>
    <p:extLst>
      <p:ext uri="{BB962C8B-B14F-4D97-AF65-F5344CB8AC3E}">
        <p14:creationId xmlns:p14="http://schemas.microsoft.com/office/powerpoint/2010/main" val="17625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01473" y="347907"/>
            <a:ext cx="9764734" cy="533103"/>
          </a:xfrm>
        </p:spPr>
        <p:txBody>
          <a:bodyPr/>
          <a:lstStyle/>
          <a:p>
            <a:r>
              <a:rPr lang="sv-SE" sz="2800" dirty="0"/>
              <a:t>Steg 2: Analysera de kartlagda verksamheterna</a:t>
            </a:r>
          </a:p>
        </p:txBody>
      </p:sp>
      <p:sp>
        <p:nvSpPr>
          <p:cNvPr id="8" name="Platshållare för innehåll 7">
            <a:extLst>
              <a:ext uri="{FF2B5EF4-FFF2-40B4-BE49-F238E27FC236}">
                <a16:creationId xmlns:a16="http://schemas.microsoft.com/office/drawing/2014/main" id="{977C02F9-8F60-4202-9A82-B7D8E696A12C}"/>
              </a:ext>
            </a:extLst>
          </p:cNvPr>
          <p:cNvSpPr>
            <a:spLocks noGrp="1"/>
          </p:cNvSpPr>
          <p:nvPr>
            <p:ph idx="1"/>
          </p:nvPr>
        </p:nvSpPr>
        <p:spPr>
          <a:xfrm>
            <a:off x="1501473" y="788878"/>
            <a:ext cx="8605007" cy="533104"/>
          </a:xfrm>
        </p:spPr>
        <p:txBody>
          <a:bodyPr/>
          <a:lstStyle/>
          <a:p>
            <a:pPr marL="0" indent="0">
              <a:buNone/>
            </a:pPr>
            <a:r>
              <a:rPr lang="sv-SE" sz="1800" noProof="0" dirty="0"/>
              <a:t>Gå igenom varje verksamhet som har identifierats i kartläggningen och analysera den utifrån följande frågor:</a:t>
            </a:r>
          </a:p>
        </p:txBody>
      </p:sp>
      <p:graphicFrame>
        <p:nvGraphicFramePr>
          <p:cNvPr id="3" name="Tabell 2"/>
          <p:cNvGraphicFramePr>
            <a:graphicFrameLocks noGrp="1"/>
          </p:cNvGraphicFramePr>
          <p:nvPr>
            <p:extLst>
              <p:ext uri="{D42A27DB-BD31-4B8C-83A1-F6EECF244321}">
                <p14:modId xmlns:p14="http://schemas.microsoft.com/office/powerpoint/2010/main" val="1979565304"/>
              </p:ext>
            </p:extLst>
          </p:nvPr>
        </p:nvGraphicFramePr>
        <p:xfrm>
          <a:off x="0" y="1639376"/>
          <a:ext cx="12192000" cy="5218623"/>
        </p:xfrm>
        <a:graphic>
          <a:graphicData uri="http://schemas.openxmlformats.org/drawingml/2006/table">
            <a:tbl>
              <a:tblPr firstRow="1" bandRow="1">
                <a:tableStyleId>{5C22544A-7EE6-4342-B048-85BDC9FD1C3A}</a:tableStyleId>
              </a:tblPr>
              <a:tblGrid>
                <a:gridCol w="7445829">
                  <a:extLst>
                    <a:ext uri="{9D8B030D-6E8A-4147-A177-3AD203B41FA5}">
                      <a16:colId xmlns:a16="http://schemas.microsoft.com/office/drawing/2014/main" val="3910170230"/>
                    </a:ext>
                  </a:extLst>
                </a:gridCol>
                <a:gridCol w="4746171">
                  <a:extLst>
                    <a:ext uri="{9D8B030D-6E8A-4147-A177-3AD203B41FA5}">
                      <a16:colId xmlns:a16="http://schemas.microsoft.com/office/drawing/2014/main" val="3289077748"/>
                    </a:ext>
                  </a:extLst>
                </a:gridCol>
              </a:tblGrid>
              <a:tr h="639625">
                <a:tc gridSpan="2">
                  <a:txBody>
                    <a:bodyPr/>
                    <a:lstStyle/>
                    <a:p>
                      <a:r>
                        <a:rPr lang="sv-SE" sz="1600" dirty="0">
                          <a:solidFill>
                            <a:schemeClr val="bg1"/>
                          </a:solidFill>
                          <a:latin typeface="+mj-lt"/>
                        </a:rPr>
                        <a:t>Verksamhet: Samhällsviktig</a:t>
                      </a:r>
                      <a:r>
                        <a:rPr lang="sv-SE" sz="1600" baseline="0" dirty="0">
                          <a:solidFill>
                            <a:schemeClr val="bg1"/>
                          </a:solidFill>
                          <a:latin typeface="+mj-lt"/>
                        </a:rPr>
                        <a:t> verksamhet X</a:t>
                      </a:r>
                      <a:endParaRPr lang="sv-SE" sz="1600" dirty="0">
                        <a:solidFill>
                          <a:schemeClr val="bg1"/>
                        </a:solidFill>
                        <a:latin typeface="+mj-lt"/>
                      </a:endParaRPr>
                    </a:p>
                  </a:txBody>
                  <a:tcPr marL="252000" marR="252000" marT="180000" marB="180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sv-SE" dirty="0"/>
                    </a:p>
                  </a:txBody>
                  <a:tcPr/>
                </a:tc>
                <a:extLst>
                  <a:ext uri="{0D108BD9-81ED-4DB2-BD59-A6C34878D82A}">
                    <a16:rowId xmlns:a16="http://schemas.microsoft.com/office/drawing/2014/main" val="3330978245"/>
                  </a:ext>
                </a:extLst>
              </a:tr>
              <a:tr h="4578998">
                <a:tc>
                  <a:txBody>
                    <a:bodyPr/>
                    <a:lstStyle/>
                    <a:p>
                      <a:pPr marL="342900" lvl="0" indent="-342900">
                        <a:lnSpc>
                          <a:spcPct val="107000"/>
                        </a:lnSpc>
                        <a:spcAft>
                          <a:spcPts val="0"/>
                        </a:spcAft>
                        <a:buFont typeface="Symbol" panose="05050102010706020507" pitchFamily="18" charset="2"/>
                        <a:buChar char=""/>
                      </a:pPr>
                      <a:r>
                        <a:rPr lang="sv-SE" sz="1400" dirty="0">
                          <a:effectLst/>
                          <a:latin typeface="+mn-lt"/>
                          <a:ea typeface="Garamond" panose="02020404030301010803" pitchFamily="18" charset="0"/>
                          <a:cs typeface="Times New Roman" panose="02020603050405020304" pitchFamily="18" charset="0"/>
                        </a:rPr>
                        <a:t>Är verksamheten viktig utifrån:</a:t>
                      </a:r>
                    </a:p>
                    <a:p>
                      <a:pPr marL="742950" lvl="1" indent="-285750">
                        <a:lnSpc>
                          <a:spcPct val="107000"/>
                        </a:lnSpc>
                        <a:spcAft>
                          <a:spcPts val="0"/>
                        </a:spcAft>
                        <a:buFont typeface="Arial" panose="020B0604020202020204" pitchFamily="34" charset="0"/>
                        <a:buChar char="−"/>
                      </a:pPr>
                      <a:r>
                        <a:rPr lang="sv-SE" sz="1400" dirty="0">
                          <a:effectLst/>
                          <a:latin typeface="+mn-lt"/>
                          <a:ea typeface="Garamond" panose="02020404030301010803" pitchFamily="18" charset="0"/>
                          <a:cs typeface="Times New Roman" panose="02020603050405020304" pitchFamily="18" charset="0"/>
                        </a:rPr>
                        <a:t>betydelsen för samhällsfunktionen den ingår i,</a:t>
                      </a:r>
                    </a:p>
                    <a:p>
                      <a:pPr marL="742950" lvl="1" indent="-285750">
                        <a:lnSpc>
                          <a:spcPct val="107000"/>
                        </a:lnSpc>
                        <a:spcAft>
                          <a:spcPts val="0"/>
                        </a:spcAft>
                        <a:buFont typeface="Arial" panose="020B0604020202020204" pitchFamily="34" charset="0"/>
                        <a:buChar char="−"/>
                      </a:pPr>
                      <a:r>
                        <a:rPr lang="sv-SE" sz="1400" dirty="0">
                          <a:effectLst/>
                          <a:latin typeface="+mn-lt"/>
                          <a:ea typeface="Garamond" panose="02020404030301010803" pitchFamily="18" charset="0"/>
                          <a:cs typeface="Times New Roman" panose="02020603050405020304" pitchFamily="18" charset="0"/>
                        </a:rPr>
                        <a:t>människors liv och hälsa,</a:t>
                      </a:r>
                    </a:p>
                    <a:p>
                      <a:pPr marL="742950" lvl="1" indent="-285750">
                        <a:lnSpc>
                          <a:spcPct val="107000"/>
                        </a:lnSpc>
                        <a:spcAft>
                          <a:spcPts val="0"/>
                        </a:spcAft>
                        <a:buFont typeface="Arial" panose="020B0604020202020204" pitchFamily="34" charset="0"/>
                        <a:buChar char="−"/>
                      </a:pPr>
                      <a:r>
                        <a:rPr lang="sv-SE" sz="1400" dirty="0">
                          <a:effectLst/>
                          <a:latin typeface="+mn-lt"/>
                          <a:ea typeface="Garamond" panose="02020404030301010803" pitchFamily="18" charset="0"/>
                          <a:cs typeface="Times New Roman" panose="02020603050405020304" pitchFamily="18" charset="0"/>
                        </a:rPr>
                        <a:t>samhällets funktionalitet, </a:t>
                      </a:r>
                    </a:p>
                    <a:p>
                      <a:pPr marL="742950" lvl="1" indent="-285750">
                        <a:lnSpc>
                          <a:spcPct val="107000"/>
                        </a:lnSpc>
                        <a:spcAft>
                          <a:spcPts val="0"/>
                        </a:spcAft>
                        <a:buFont typeface="Arial" panose="020B0604020202020204" pitchFamily="34" charset="0"/>
                        <a:buChar char="−"/>
                      </a:pPr>
                      <a:r>
                        <a:rPr lang="sv-SE" sz="1400" dirty="0">
                          <a:effectLst/>
                          <a:latin typeface="+mn-lt"/>
                          <a:ea typeface="Garamond" panose="02020404030301010803" pitchFamily="18" charset="0"/>
                          <a:cs typeface="Times New Roman" panose="02020603050405020304" pitchFamily="18" charset="0"/>
                        </a:rPr>
                        <a:t>demokrati, rättssäkerhet och mänskliga fri- och rättigheter, </a:t>
                      </a:r>
                    </a:p>
                    <a:p>
                      <a:pPr marL="742950" lvl="1" indent="-285750">
                        <a:lnSpc>
                          <a:spcPct val="107000"/>
                        </a:lnSpc>
                        <a:spcAft>
                          <a:spcPts val="0"/>
                        </a:spcAft>
                        <a:buFont typeface="Arial" panose="020B0604020202020204" pitchFamily="34" charset="0"/>
                        <a:buChar char="−"/>
                      </a:pPr>
                      <a:r>
                        <a:rPr lang="sv-SE" sz="1400" dirty="0">
                          <a:effectLst/>
                          <a:latin typeface="+mn-lt"/>
                          <a:ea typeface="Garamond" panose="02020404030301010803" pitchFamily="18" charset="0"/>
                          <a:cs typeface="Times New Roman" panose="02020603050405020304" pitchFamily="18" charset="0"/>
                        </a:rPr>
                        <a:t>miljöpåverkan,</a:t>
                      </a:r>
                    </a:p>
                    <a:p>
                      <a:pPr marL="742950" lvl="1" indent="-285750">
                        <a:lnSpc>
                          <a:spcPct val="107000"/>
                        </a:lnSpc>
                        <a:spcAft>
                          <a:spcPts val="0"/>
                        </a:spcAft>
                        <a:buFont typeface="Arial" panose="020B0604020202020204" pitchFamily="34" charset="0"/>
                        <a:buChar char="−"/>
                      </a:pPr>
                      <a:r>
                        <a:rPr lang="sv-SE" sz="1400" dirty="0">
                          <a:effectLst/>
                          <a:latin typeface="+mn-lt"/>
                          <a:ea typeface="Garamond" panose="02020404030301010803" pitchFamily="18" charset="0"/>
                          <a:cs typeface="Times New Roman" panose="02020603050405020304" pitchFamily="18" charset="0"/>
                        </a:rPr>
                        <a:t>ekonomiska värden samt </a:t>
                      </a:r>
                    </a:p>
                    <a:p>
                      <a:pPr marL="742950" lvl="1" indent="-285750">
                        <a:lnSpc>
                          <a:spcPct val="107000"/>
                        </a:lnSpc>
                        <a:spcAft>
                          <a:spcPts val="800"/>
                        </a:spcAft>
                        <a:buFont typeface="Arial" panose="020B0604020202020204" pitchFamily="34" charset="0"/>
                        <a:buChar char="−"/>
                      </a:pPr>
                      <a:r>
                        <a:rPr lang="sv-SE" sz="1400" dirty="0">
                          <a:effectLst/>
                          <a:latin typeface="+mn-lt"/>
                          <a:ea typeface="Garamond" panose="02020404030301010803" pitchFamily="18" charset="0"/>
                          <a:cs typeface="Times New Roman" panose="02020603050405020304" pitchFamily="18" charset="0"/>
                        </a:rPr>
                        <a:t>nationell suveränitet? </a:t>
                      </a:r>
                    </a:p>
                    <a:p>
                      <a:pPr marL="342900" lvl="0" indent="-342900">
                        <a:lnSpc>
                          <a:spcPct val="107000"/>
                        </a:lnSpc>
                        <a:spcAft>
                          <a:spcPts val="0"/>
                        </a:spcAft>
                        <a:buFont typeface="Symbol" panose="05050102010706020507" pitchFamily="18" charset="2"/>
                        <a:buChar char=""/>
                      </a:pPr>
                      <a:r>
                        <a:rPr lang="sv-SE" sz="1400" dirty="0">
                          <a:effectLst/>
                          <a:latin typeface="+mn-lt"/>
                          <a:ea typeface="Garamond" panose="02020404030301010803" pitchFamily="18" charset="0"/>
                          <a:cs typeface="Times New Roman" panose="02020603050405020304" pitchFamily="18" charset="0"/>
                        </a:rPr>
                        <a:t>Finns det andra samhällsviktiga verksamheter som är </a:t>
                      </a:r>
                      <a:r>
                        <a:rPr lang="sv-SE" sz="1400" b="1" dirty="0">
                          <a:effectLst/>
                          <a:latin typeface="+mn-lt"/>
                          <a:ea typeface="Garamond" panose="02020404030301010803" pitchFamily="18" charset="0"/>
                          <a:cs typeface="Times New Roman" panose="02020603050405020304" pitchFamily="18" charset="0"/>
                        </a:rPr>
                        <a:t>beroende</a:t>
                      </a:r>
                      <a:r>
                        <a:rPr lang="sv-SE" sz="1400" dirty="0">
                          <a:effectLst/>
                          <a:latin typeface="+mn-lt"/>
                          <a:ea typeface="Garamond" panose="02020404030301010803" pitchFamily="18" charset="0"/>
                          <a:cs typeface="Times New Roman" panose="02020603050405020304" pitchFamily="18" charset="0"/>
                        </a:rPr>
                        <a:t> av verksamheten?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sv-SE" sz="1400" dirty="0">
                          <a:effectLst/>
                          <a:latin typeface="+mn-lt"/>
                          <a:ea typeface="Garamond" panose="02020404030301010803" pitchFamily="18" charset="0"/>
                          <a:cs typeface="Times New Roman" panose="02020603050405020304" pitchFamily="18" charset="0"/>
                        </a:rPr>
                        <a:t>Hur </a:t>
                      </a:r>
                      <a:r>
                        <a:rPr lang="sv-SE" sz="1400" b="1" dirty="0">
                          <a:effectLst/>
                          <a:latin typeface="+mn-lt"/>
                          <a:ea typeface="Garamond" panose="02020404030301010803" pitchFamily="18" charset="0"/>
                          <a:cs typeface="Times New Roman" panose="02020603050405020304" pitchFamily="18" charset="0"/>
                        </a:rPr>
                        <a:t>påverkas andra</a:t>
                      </a:r>
                      <a:r>
                        <a:rPr lang="sv-SE" sz="1400" dirty="0">
                          <a:effectLst/>
                          <a:latin typeface="+mn-lt"/>
                          <a:ea typeface="Garamond" panose="02020404030301010803" pitchFamily="18" charset="0"/>
                          <a:cs typeface="Times New Roman" panose="02020603050405020304" pitchFamily="18" charset="0"/>
                        </a:rPr>
                        <a:t> verksamheter av en störning i verksamheten? </a:t>
                      </a:r>
                    </a:p>
                    <a:p>
                      <a:pPr marL="342900" lvl="0" indent="-342900">
                        <a:lnSpc>
                          <a:spcPct val="107000"/>
                        </a:lnSpc>
                        <a:spcAft>
                          <a:spcPts val="0"/>
                        </a:spcAft>
                        <a:buFont typeface="Symbol" panose="05050102010706020507" pitchFamily="18" charset="2"/>
                        <a:buChar char=""/>
                      </a:pPr>
                      <a:r>
                        <a:rPr lang="sv-SE" sz="1400" dirty="0">
                          <a:effectLst/>
                          <a:latin typeface="+mn-lt"/>
                          <a:ea typeface="Garamond" panose="02020404030301010803" pitchFamily="18" charset="0"/>
                          <a:cs typeface="Times New Roman" panose="02020603050405020304" pitchFamily="18" charset="0"/>
                        </a:rPr>
                        <a:t>Finns det vissa </a:t>
                      </a:r>
                      <a:r>
                        <a:rPr lang="sv-SE" sz="1400" b="1" dirty="0">
                          <a:effectLst/>
                          <a:latin typeface="+mn-lt"/>
                          <a:ea typeface="Garamond" panose="02020404030301010803" pitchFamily="18" charset="0"/>
                          <a:cs typeface="Times New Roman" panose="02020603050405020304" pitchFamily="18" charset="0"/>
                        </a:rPr>
                        <a:t>tidpunkter eller tidsperioder</a:t>
                      </a:r>
                      <a:r>
                        <a:rPr lang="sv-SE" sz="1400" dirty="0">
                          <a:effectLst/>
                          <a:latin typeface="+mn-lt"/>
                          <a:ea typeface="Garamond" panose="02020404030301010803" pitchFamily="18" charset="0"/>
                          <a:cs typeface="Times New Roman" panose="02020603050405020304" pitchFamily="18" charset="0"/>
                        </a:rPr>
                        <a:t> då verksamheten är extra viktig?</a:t>
                      </a:r>
                    </a:p>
                    <a:p>
                      <a:pPr marL="342900" lvl="0" indent="-342900">
                        <a:lnSpc>
                          <a:spcPct val="107000"/>
                        </a:lnSpc>
                        <a:spcAft>
                          <a:spcPts val="0"/>
                        </a:spcAft>
                        <a:buFont typeface="Symbol" panose="05050102010706020507" pitchFamily="18" charset="2"/>
                        <a:buChar char=""/>
                      </a:pPr>
                      <a:r>
                        <a:rPr lang="sv-SE" sz="1400" dirty="0">
                          <a:effectLst/>
                          <a:latin typeface="+mn-lt"/>
                          <a:ea typeface="Garamond" panose="02020404030301010803" pitchFamily="18" charset="0"/>
                          <a:cs typeface="Times New Roman" panose="02020603050405020304" pitchFamily="18" charset="0"/>
                        </a:rPr>
                        <a:t>Får verksamheten en särskild betydelse vid en </a:t>
                      </a:r>
                      <a:r>
                        <a:rPr lang="sv-SE" sz="1400" b="1" dirty="0">
                          <a:effectLst/>
                          <a:latin typeface="+mn-lt"/>
                          <a:ea typeface="Garamond" panose="02020404030301010803" pitchFamily="18" charset="0"/>
                          <a:cs typeface="Times New Roman" panose="02020603050405020304" pitchFamily="18" charset="0"/>
                        </a:rPr>
                        <a:t>specifik samhällsstörning</a:t>
                      </a:r>
                      <a:r>
                        <a:rPr lang="sv-SE" sz="1400" dirty="0">
                          <a:effectLst/>
                          <a:latin typeface="+mn-lt"/>
                          <a:ea typeface="Garamond" panose="02020404030301010803" pitchFamily="18"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sv-SE" sz="1400" dirty="0">
                          <a:effectLst/>
                          <a:latin typeface="+mn-lt"/>
                          <a:ea typeface="Garamond" panose="02020404030301010803" pitchFamily="18" charset="0"/>
                          <a:cs typeface="Times New Roman" panose="02020603050405020304" pitchFamily="18" charset="0"/>
                        </a:rPr>
                        <a:t>Är verksamheten viktig för flera </a:t>
                      </a:r>
                      <a:r>
                        <a:rPr lang="sv-SE" sz="1400" b="1" dirty="0">
                          <a:effectLst/>
                          <a:latin typeface="+mn-lt"/>
                          <a:ea typeface="Garamond" panose="02020404030301010803" pitchFamily="18" charset="0"/>
                          <a:cs typeface="Times New Roman" panose="02020603050405020304" pitchFamily="18" charset="0"/>
                        </a:rPr>
                        <a:t>viktiga samhällsfunktioner</a:t>
                      </a:r>
                      <a:r>
                        <a:rPr lang="sv-SE" sz="1400" dirty="0">
                          <a:effectLst/>
                          <a:latin typeface="+mn-lt"/>
                          <a:ea typeface="Garamond" panose="02020404030301010803" pitchFamily="18" charset="0"/>
                          <a:cs typeface="Times New Roman" panose="02020603050405020304" pitchFamily="18" charset="0"/>
                        </a:rPr>
                        <a:t>?</a:t>
                      </a:r>
                    </a:p>
                    <a:p>
                      <a:pPr marL="342900" lvl="0" indent="-342900">
                        <a:lnSpc>
                          <a:spcPct val="107000"/>
                        </a:lnSpc>
                        <a:spcAft>
                          <a:spcPts val="800"/>
                        </a:spcAft>
                        <a:buFont typeface="Symbol" panose="05050102010706020507" pitchFamily="18" charset="2"/>
                        <a:buChar char=""/>
                      </a:pPr>
                      <a:r>
                        <a:rPr lang="sv-SE" sz="1400" dirty="0">
                          <a:effectLst/>
                          <a:latin typeface="+mn-lt"/>
                          <a:ea typeface="Garamond" panose="02020404030301010803" pitchFamily="18" charset="0"/>
                          <a:cs typeface="Times New Roman" panose="02020603050405020304" pitchFamily="18" charset="0"/>
                        </a:rPr>
                        <a:t>Är det något ytterligare som </a:t>
                      </a:r>
                      <a:r>
                        <a:rPr lang="sv-SE" sz="1400" b="1" dirty="0">
                          <a:effectLst/>
                          <a:latin typeface="+mn-lt"/>
                          <a:ea typeface="Garamond" panose="02020404030301010803" pitchFamily="18" charset="0"/>
                          <a:cs typeface="Times New Roman" panose="02020603050405020304" pitchFamily="18" charset="0"/>
                        </a:rPr>
                        <a:t>utmärker</a:t>
                      </a:r>
                      <a:r>
                        <a:rPr lang="sv-SE" sz="1400" dirty="0">
                          <a:effectLst/>
                          <a:latin typeface="+mn-lt"/>
                          <a:ea typeface="Garamond" panose="02020404030301010803" pitchFamily="18" charset="0"/>
                          <a:cs typeface="Times New Roman" panose="02020603050405020304" pitchFamily="18" charset="0"/>
                        </a:rPr>
                        <a:t> verksamheten? Till exempel är den är unik, </a:t>
                      </a:r>
                      <a:br>
                        <a:rPr lang="sv-SE" sz="1400" dirty="0">
                          <a:effectLst/>
                          <a:latin typeface="+mn-lt"/>
                          <a:ea typeface="Garamond" panose="02020404030301010803" pitchFamily="18" charset="0"/>
                          <a:cs typeface="Times New Roman" panose="02020603050405020304" pitchFamily="18" charset="0"/>
                        </a:rPr>
                      </a:br>
                      <a:r>
                        <a:rPr lang="sv-SE" sz="1400" dirty="0">
                          <a:effectLst/>
                          <a:latin typeface="+mn-lt"/>
                          <a:ea typeface="Garamond" panose="02020404030301010803" pitchFamily="18" charset="0"/>
                          <a:cs typeface="Times New Roman" panose="02020603050405020304" pitchFamily="18" charset="0"/>
                        </a:rPr>
                        <a:t>svår att ersätta eller en av få av sitt slag? </a:t>
                      </a:r>
                    </a:p>
                  </a:txBody>
                  <a:tcPr marL="180000" marR="180000" marT="180000" marB="180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sv-SE" sz="1600" b="1" dirty="0">
                          <a:latin typeface="+mj-lt"/>
                        </a:rPr>
                        <a:t>Motivering:</a:t>
                      </a:r>
                      <a:r>
                        <a:rPr lang="sv-SE" sz="1600" b="1" baseline="0" dirty="0">
                          <a:latin typeface="+mj-lt"/>
                        </a:rPr>
                        <a:t> </a:t>
                      </a:r>
                      <a:endParaRPr lang="sv-SE" sz="1600" b="1" dirty="0">
                        <a:latin typeface="+mj-lt"/>
                      </a:endParaRPr>
                    </a:p>
                  </a:txBody>
                  <a:tcPr marL="180000" marR="180000" marT="180000" marB="180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86636231"/>
                  </a:ext>
                </a:extLst>
              </a:tr>
            </a:tbl>
          </a:graphicData>
        </a:graphic>
      </p:graphicFrame>
      <p:grpSp>
        <p:nvGrpSpPr>
          <p:cNvPr id="16" name="Grupp 15">
            <a:extLst>
              <a:ext uri="{FF2B5EF4-FFF2-40B4-BE49-F238E27FC236}">
                <a16:creationId xmlns:a16="http://schemas.microsoft.com/office/drawing/2014/main" id="{56E934A0-6B3A-4C39-9C2E-FFA40F41F880}"/>
              </a:ext>
              <a:ext uri="{C183D7F6-B498-43B3-948B-1728B52AA6E4}">
                <adec:decorative xmlns:adec="http://schemas.microsoft.com/office/drawing/2017/decorative" xmlns="" val="1"/>
              </a:ext>
            </a:extLst>
          </p:cNvPr>
          <p:cNvGrpSpPr/>
          <p:nvPr/>
        </p:nvGrpSpPr>
        <p:grpSpPr>
          <a:xfrm>
            <a:off x="10752396" y="6018028"/>
            <a:ext cx="1439604" cy="842922"/>
            <a:chOff x="10752396" y="6018028"/>
            <a:chExt cx="1439604" cy="842922"/>
          </a:xfrm>
          <a:noFill/>
        </p:grpSpPr>
        <p:sp>
          <p:nvSpPr>
            <p:cNvPr id="15" name="Frihandsfigur: Form 14">
              <a:extLst>
                <a:ext uri="{FF2B5EF4-FFF2-40B4-BE49-F238E27FC236}">
                  <a16:creationId xmlns:a16="http://schemas.microsoft.com/office/drawing/2014/main" id="{77603139-2A82-4CCB-98DC-11FEE51CEB13}"/>
                </a:ext>
              </a:extLst>
            </p:cNvPr>
            <p:cNvSpPr/>
            <p:nvPr/>
          </p:nvSpPr>
          <p:spPr>
            <a:xfrm>
              <a:off x="10752396" y="6018028"/>
              <a:ext cx="1439604" cy="842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12" name="Bildobjekt 11" descr="MSB Logotyp">
              <a:extLst>
                <a:ext uri="{FF2B5EF4-FFF2-40B4-BE49-F238E27FC236}">
                  <a16:creationId xmlns:a16="http://schemas.microsoft.com/office/drawing/2014/main" id="{FDFDC816-E8D8-4F32-976D-789BD2C126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a:grpFill/>
          </p:spPr>
        </p:pic>
      </p:grpSp>
      <p:pic>
        <p:nvPicPr>
          <p:cNvPr id="5" name="Bildobjekt 4">
            <a:extLst>
              <a:ext uri="{FF2B5EF4-FFF2-40B4-BE49-F238E27FC236}">
                <a16:creationId xmlns:a16="http://schemas.microsoft.com/office/drawing/2014/main" id="{66F79FB8-0884-47ED-AB15-7C21F3EE99A4}"/>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5546" y="191893"/>
            <a:ext cx="1204473" cy="1288786"/>
          </a:xfrm>
          <a:prstGeom prst="rect">
            <a:avLst/>
          </a:prstGeom>
        </p:spPr>
      </p:pic>
      <p:grpSp>
        <p:nvGrpSpPr>
          <p:cNvPr id="9" name="Grupp 8" descr="Viktigt för att få någon form av spårbarhet och formalia.">
            <a:extLst>
              <a:ext uri="{FF2B5EF4-FFF2-40B4-BE49-F238E27FC236}">
                <a16:creationId xmlns:a16="http://schemas.microsoft.com/office/drawing/2014/main" id="{07ED7C41-6D1A-4E84-8351-97A8768BBC8C}"/>
              </a:ext>
            </a:extLst>
          </p:cNvPr>
          <p:cNvGrpSpPr/>
          <p:nvPr/>
        </p:nvGrpSpPr>
        <p:grpSpPr>
          <a:xfrm flipV="1">
            <a:off x="7913437" y="3455144"/>
            <a:ext cx="4161831" cy="2377877"/>
            <a:chOff x="3548532" y="1199891"/>
            <a:chExt cx="3343401" cy="1443134"/>
          </a:xfrm>
          <a:solidFill>
            <a:schemeClr val="accent1"/>
          </a:solidFill>
        </p:grpSpPr>
        <p:sp>
          <p:nvSpPr>
            <p:cNvPr id="10" name="Rektangel 9">
              <a:extLst>
                <a:ext uri="{FF2B5EF4-FFF2-40B4-BE49-F238E27FC236}">
                  <a16:creationId xmlns:a16="http://schemas.microsoft.com/office/drawing/2014/main" id="{D21F6B43-27DA-4329-AF22-F7182414D22D}"/>
                </a:ext>
              </a:extLst>
            </p:cNvPr>
            <p:cNvSpPr/>
            <p:nvPr/>
          </p:nvSpPr>
          <p:spPr>
            <a:xfrm flipV="1">
              <a:off x="3765059" y="1199891"/>
              <a:ext cx="3126874" cy="1443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lvl="0">
                <a:defRPr/>
              </a:pPr>
              <a:r>
                <a:rPr lang="sv-SE" sz="1400" b="1" dirty="0">
                  <a:solidFill>
                    <a:schemeClr val="bg1"/>
                  </a:solidFill>
                </a:rPr>
                <a:t>Svaren på frågorna ger er en bättre kännedom om verksamheterna som har </a:t>
              </a:r>
              <a:r>
                <a:rPr lang="sv-SE" sz="1400" b="1" dirty="0" smtClean="0">
                  <a:solidFill>
                    <a:schemeClr val="bg1"/>
                  </a:solidFill>
                </a:rPr>
                <a:t>kartlagts </a:t>
              </a:r>
              <a:r>
                <a:rPr lang="sv-SE" sz="1400" b="1" dirty="0">
                  <a:solidFill>
                    <a:schemeClr val="bg1"/>
                  </a:solidFill>
                </a:rPr>
                <a:t>och kan hjälpa till att exempelvis förstå verksamhetens roll, </a:t>
              </a:r>
              <a:r>
                <a:rPr lang="sv-SE" sz="1400" b="1" dirty="0" smtClean="0">
                  <a:solidFill>
                    <a:schemeClr val="bg1"/>
                  </a:solidFill>
                </a:rPr>
                <a:t>beroendeförhållanden</a:t>
              </a:r>
              <a:r>
                <a:rPr lang="sv-SE" sz="1400" b="1" dirty="0">
                  <a:solidFill>
                    <a:schemeClr val="bg1"/>
                  </a:solidFill>
                </a:rPr>
                <a:t>, hur viktig den är och om den bör prioriteras vid vissa tidpunkter </a:t>
              </a:r>
              <a:r>
                <a:rPr lang="sv-SE" sz="1400" b="1" dirty="0" smtClean="0">
                  <a:solidFill>
                    <a:schemeClr val="bg1"/>
                  </a:solidFill>
                </a:rPr>
                <a:t>eller </a:t>
              </a:r>
              <a:r>
                <a:rPr lang="sv-SE" sz="1400" b="1" dirty="0">
                  <a:solidFill>
                    <a:schemeClr val="bg1"/>
                  </a:solidFill>
                </a:rPr>
                <a:t>vid olika typer av händelser.</a:t>
              </a:r>
              <a:endParaRPr kumimoji="0" lang="sv-SE" sz="14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Likbent triangel 10">
              <a:extLst>
                <a:ext uri="{FF2B5EF4-FFF2-40B4-BE49-F238E27FC236}">
                  <a16:creationId xmlns:a16="http://schemas.microsoft.com/office/drawing/2014/main" id="{688BF36B-6DAC-416B-A1E6-897DF3352ED6}"/>
                </a:ext>
              </a:extLst>
            </p:cNvPr>
            <p:cNvSpPr/>
            <p:nvPr/>
          </p:nvSpPr>
          <p:spPr>
            <a:xfrm rot="16200000">
              <a:off x="3506263" y="1834110"/>
              <a:ext cx="332687" cy="2481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spTree>
    <p:extLst>
      <p:ext uri="{BB962C8B-B14F-4D97-AF65-F5344CB8AC3E}">
        <p14:creationId xmlns:p14="http://schemas.microsoft.com/office/powerpoint/2010/main" val="25917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F221D766-C72B-4862-8A72-D23FDCDE5135}"/>
              </a:ext>
              <a:ext uri="{C183D7F6-B498-43B3-948B-1728B52AA6E4}">
                <adec:decorative xmlns:adec="http://schemas.microsoft.com/office/drawing/2017/decorative" xmlns="" val="1"/>
              </a:ext>
            </a:extLst>
          </p:cNvPr>
          <p:cNvSpPr/>
          <p:nvPr/>
        </p:nvSpPr>
        <p:spPr>
          <a:xfrm>
            <a:off x="0" y="0"/>
            <a:ext cx="12192000" cy="163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Rubrik 1">
            <a:extLst>
              <a:ext uri="{FF2B5EF4-FFF2-40B4-BE49-F238E27FC236}">
                <a16:creationId xmlns:a16="http://schemas.microsoft.com/office/drawing/2014/main" id="{92827B8C-9412-4F29-932C-ECE73EC5E7FC}"/>
              </a:ext>
            </a:extLst>
          </p:cNvPr>
          <p:cNvSpPr txBox="1">
            <a:spLocks noGrp="1"/>
          </p:cNvSpPr>
          <p:nvPr>
            <p:ph type="title" idx="4294967295"/>
          </p:nvPr>
        </p:nvSpPr>
        <p:spPr>
          <a:xfrm>
            <a:off x="1501473" y="347907"/>
            <a:ext cx="9764734" cy="533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ysClr val="windowText" lastClr="000000"/>
                </a:solidFill>
                <a:effectLst/>
                <a:uLnTx/>
                <a:uFillTx/>
                <a:latin typeface="Century Gothic"/>
                <a:ea typeface="+mj-ea"/>
                <a:cs typeface="+mj-cs"/>
              </a:rPr>
              <a:t>Steg 3: Bedömning om verksamheten är samhällsviktig</a:t>
            </a:r>
            <a:endParaRPr kumimoji="0" lang="sv-SE" sz="2800" b="1" i="0" u="none" strike="noStrike" kern="1200" cap="none" spc="0" normalizeH="0" baseline="0" noProof="0" dirty="0">
              <a:ln>
                <a:noFill/>
              </a:ln>
              <a:solidFill>
                <a:srgbClr val="000000"/>
              </a:solidFill>
              <a:effectLst/>
              <a:uLnTx/>
              <a:uFillTx/>
              <a:latin typeface="+mj-lt"/>
              <a:ea typeface="+mj-ea"/>
              <a:cs typeface="+mj-cs"/>
            </a:endParaRPr>
          </a:p>
        </p:txBody>
      </p:sp>
      <p:sp>
        <p:nvSpPr>
          <p:cNvPr id="43" name="Platshållare för innehåll 7">
            <a:extLst>
              <a:ext uri="{FF2B5EF4-FFF2-40B4-BE49-F238E27FC236}">
                <a16:creationId xmlns:a16="http://schemas.microsoft.com/office/drawing/2014/main" id="{8273496A-7CAA-4C9C-9A14-DEC992131030}"/>
              </a:ext>
            </a:extLst>
          </p:cNvPr>
          <p:cNvSpPr txBox="1">
            <a:spLocks/>
          </p:cNvSpPr>
          <p:nvPr/>
        </p:nvSpPr>
        <p:spPr>
          <a:xfrm>
            <a:off x="1501472" y="788878"/>
            <a:ext cx="7970991" cy="5331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sv-SE" sz="1800" b="0" i="0" u="none" strike="noStrike" kern="1200" cap="none" spc="0" normalizeH="0" baseline="0" noProof="0" dirty="0">
                <a:ln>
                  <a:noFill/>
                </a:ln>
                <a:solidFill>
                  <a:prstClr val="black"/>
                </a:solidFill>
                <a:effectLst/>
                <a:uLnTx/>
                <a:uFillTx/>
                <a:latin typeface="Arial"/>
                <a:ea typeface="+mn-ea"/>
                <a:cs typeface="+mn-cs"/>
              </a:rPr>
              <a:t>Utifrån analysen i steg 2, bedöm om verksamheten anses samhällsviktig eller inte genom att svara på om verksamheten:</a:t>
            </a:r>
          </a:p>
        </p:txBody>
      </p:sp>
      <p:grpSp>
        <p:nvGrpSpPr>
          <p:cNvPr id="14" name="Grupp 13" descr="Upprätthåller en eller flera viktiga samhällsfunktioner? Ja eller Nej">
            <a:extLst>
              <a:ext uri="{FF2B5EF4-FFF2-40B4-BE49-F238E27FC236}">
                <a16:creationId xmlns:a16="http://schemas.microsoft.com/office/drawing/2014/main" id="{B10BE72B-ECAE-430D-8F18-52F1ADA1B09E}"/>
              </a:ext>
            </a:extLst>
          </p:cNvPr>
          <p:cNvGrpSpPr/>
          <p:nvPr/>
        </p:nvGrpSpPr>
        <p:grpSpPr>
          <a:xfrm>
            <a:off x="721095" y="1877798"/>
            <a:ext cx="8319410" cy="1332402"/>
            <a:chOff x="505613" y="2298306"/>
            <a:chExt cx="8319410" cy="1332402"/>
          </a:xfrm>
        </p:grpSpPr>
        <p:sp>
          <p:nvSpPr>
            <p:cNvPr id="13" name="Rektangel 12">
              <a:extLst>
                <a:ext uri="{FF2B5EF4-FFF2-40B4-BE49-F238E27FC236}">
                  <a16:creationId xmlns:a16="http://schemas.microsoft.com/office/drawing/2014/main" id="{F3AB9B42-6FDE-4AF6-9251-BCF4EB28A3DC}"/>
                </a:ext>
              </a:extLst>
            </p:cNvPr>
            <p:cNvSpPr/>
            <p:nvPr/>
          </p:nvSpPr>
          <p:spPr>
            <a:xfrm>
              <a:off x="520671" y="2298306"/>
              <a:ext cx="8304352" cy="1332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p:cNvSpPr/>
            <p:nvPr/>
          </p:nvSpPr>
          <p:spPr>
            <a:xfrm>
              <a:off x="955004" y="2641342"/>
              <a:ext cx="3344665"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effectLst/>
                  <a:uLnTx/>
                  <a:uFillTx/>
                  <a:latin typeface="+mj-lt"/>
                </a:rPr>
                <a:t>Upprätthåller en eller flera viktiga samhällsfunktioner?</a:t>
              </a:r>
            </a:p>
          </p:txBody>
        </p:sp>
        <p:sp>
          <p:nvSpPr>
            <p:cNvPr id="12" name="textruta 11">
              <a:extLst>
                <a:ext uri="{FF2B5EF4-FFF2-40B4-BE49-F238E27FC236}">
                  <a16:creationId xmlns:a16="http://schemas.microsoft.com/office/drawing/2014/main" id="{574B7A89-EA77-499F-A2E6-86DC048F8934}"/>
                </a:ext>
              </a:extLst>
            </p:cNvPr>
            <p:cNvSpPr txBox="1"/>
            <p:nvPr/>
          </p:nvSpPr>
          <p:spPr>
            <a:xfrm>
              <a:off x="7392450" y="2764452"/>
              <a:ext cx="63030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effectLst/>
                  <a:uLnTx/>
                  <a:uFillTx/>
                  <a:latin typeface="+mj-lt"/>
                  <a:ea typeface="+mn-ea"/>
                  <a:cs typeface="Arial" charset="0"/>
                </a:rPr>
                <a:t>NEJ</a:t>
              </a:r>
            </a:p>
          </p:txBody>
        </p:sp>
        <p:sp>
          <p:nvSpPr>
            <p:cNvPr id="16" name="Rektangel 15">
              <a:extLst>
                <a:ext uri="{FF2B5EF4-FFF2-40B4-BE49-F238E27FC236}">
                  <a16:creationId xmlns:a16="http://schemas.microsoft.com/office/drawing/2014/main" id="{A4EC67A5-DEDD-414C-A017-5CCAE96E92EF}"/>
                </a:ext>
              </a:extLst>
            </p:cNvPr>
            <p:cNvSpPr/>
            <p:nvPr/>
          </p:nvSpPr>
          <p:spPr>
            <a:xfrm>
              <a:off x="4980174" y="2694507"/>
              <a:ext cx="540000" cy="540000"/>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17" name="textruta 16">
              <a:extLst>
                <a:ext uri="{FF2B5EF4-FFF2-40B4-BE49-F238E27FC236}">
                  <a16:creationId xmlns:a16="http://schemas.microsoft.com/office/drawing/2014/main" id="{9DD2A375-9CBF-4C98-9402-784EC38A663D}"/>
                </a:ext>
              </a:extLst>
            </p:cNvPr>
            <p:cNvSpPr txBox="1"/>
            <p:nvPr/>
          </p:nvSpPr>
          <p:spPr>
            <a:xfrm>
              <a:off x="5671106" y="2764452"/>
              <a:ext cx="497252"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effectLst/>
                  <a:uLnTx/>
                  <a:uFillTx/>
                  <a:latin typeface="+mj-lt"/>
                  <a:ea typeface="+mn-ea"/>
                  <a:cs typeface="Arial" charset="0"/>
                </a:rPr>
                <a:t>JA</a:t>
              </a:r>
            </a:p>
          </p:txBody>
        </p:sp>
        <p:sp>
          <p:nvSpPr>
            <p:cNvPr id="32" name="Rektangel 31">
              <a:extLst>
                <a:ext uri="{FF2B5EF4-FFF2-40B4-BE49-F238E27FC236}">
                  <a16:creationId xmlns:a16="http://schemas.microsoft.com/office/drawing/2014/main" id="{448A1DDF-7822-4CE7-90F0-A61160275EF1}"/>
                </a:ext>
              </a:extLst>
            </p:cNvPr>
            <p:cNvSpPr/>
            <p:nvPr/>
          </p:nvSpPr>
          <p:spPr>
            <a:xfrm>
              <a:off x="6701518" y="2694507"/>
              <a:ext cx="540000" cy="540000"/>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33" name="Rektangel 32">
              <a:extLst>
                <a:ext uri="{FF2B5EF4-FFF2-40B4-BE49-F238E27FC236}">
                  <a16:creationId xmlns:a16="http://schemas.microsoft.com/office/drawing/2014/main" id="{50966BF8-B212-42C9-972D-FF59FED9F8C6}"/>
                </a:ext>
              </a:extLst>
            </p:cNvPr>
            <p:cNvSpPr/>
            <p:nvPr/>
          </p:nvSpPr>
          <p:spPr>
            <a:xfrm>
              <a:off x="505613" y="2298306"/>
              <a:ext cx="108000" cy="1332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28" name="Grupp 27" descr="Viktigt för att få någon form av spårbarhet och formalia.">
            <a:extLst>
              <a:ext uri="{FF2B5EF4-FFF2-40B4-BE49-F238E27FC236}">
                <a16:creationId xmlns:a16="http://schemas.microsoft.com/office/drawing/2014/main" id="{07ED7C41-6D1A-4E84-8351-97A8768BBC8C}"/>
              </a:ext>
            </a:extLst>
          </p:cNvPr>
          <p:cNvGrpSpPr/>
          <p:nvPr/>
        </p:nvGrpSpPr>
        <p:grpSpPr>
          <a:xfrm flipV="1">
            <a:off x="9280715" y="2109113"/>
            <a:ext cx="2193043" cy="1516104"/>
            <a:chOff x="3548532" y="1461396"/>
            <a:chExt cx="1761778" cy="920124"/>
          </a:xfrm>
          <a:solidFill>
            <a:schemeClr val="accent1"/>
          </a:solidFill>
        </p:grpSpPr>
        <p:sp>
          <p:nvSpPr>
            <p:cNvPr id="29" name="Rektangel 28">
              <a:extLst>
                <a:ext uri="{FF2B5EF4-FFF2-40B4-BE49-F238E27FC236}">
                  <a16:creationId xmlns:a16="http://schemas.microsoft.com/office/drawing/2014/main" id="{D21F6B43-27DA-4329-AF22-F7182414D22D}"/>
                </a:ext>
              </a:extLst>
            </p:cNvPr>
            <p:cNvSpPr/>
            <p:nvPr/>
          </p:nvSpPr>
          <p:spPr>
            <a:xfrm flipV="1">
              <a:off x="3765059" y="1461396"/>
              <a:ext cx="1545251" cy="920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marR="0" lvl="0" algn="ctr" defTabSz="914400" rtl="0" eaLnBrk="1" fontAlgn="auto" latinLnBrk="0" hangingPunct="1">
                <a:lnSpc>
                  <a:spcPct val="100000"/>
                </a:lnSpc>
                <a:spcBef>
                  <a:spcPts val="0"/>
                </a:spcBef>
                <a:spcAft>
                  <a:spcPts val="0"/>
                </a:spcAft>
                <a:buClrTx/>
                <a:buSzTx/>
                <a:tabLst/>
                <a:defRPr/>
              </a:pPr>
              <a:r>
                <a:rPr kumimoji="0" lang="sv-SE" sz="1400" b="1" i="0" u="none" strike="noStrike" kern="1200" cap="none" spc="0" normalizeH="0" baseline="0" noProof="0" dirty="0">
                  <a:ln>
                    <a:noFill/>
                  </a:ln>
                  <a:solidFill>
                    <a:schemeClr val="bg1"/>
                  </a:solidFill>
                  <a:effectLst/>
                  <a:uLnTx/>
                  <a:uFillTx/>
                  <a:latin typeface="Arial"/>
                  <a:ea typeface="+mn-ea"/>
                  <a:cs typeface="+mn-cs"/>
                </a:rPr>
                <a:t>Viktigt för att få någon form av spårbarhet och formalia. </a:t>
              </a:r>
            </a:p>
          </p:txBody>
        </p:sp>
        <p:sp>
          <p:nvSpPr>
            <p:cNvPr id="30" name="Likbent triangel 29">
              <a:extLst>
                <a:ext uri="{FF2B5EF4-FFF2-40B4-BE49-F238E27FC236}">
                  <a16:creationId xmlns:a16="http://schemas.microsoft.com/office/drawing/2014/main" id="{688BF36B-6DAC-416B-A1E6-897DF3352ED6}"/>
                </a:ext>
              </a:extLst>
            </p:cNvPr>
            <p:cNvSpPr/>
            <p:nvPr/>
          </p:nvSpPr>
          <p:spPr>
            <a:xfrm rot="16200000">
              <a:off x="3506263" y="2026957"/>
              <a:ext cx="332687" cy="2481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grpSp>
        <p:nvGrpSpPr>
          <p:cNvPr id="15" name="Grupp 14" descr="Säkerställer en eller flera viktiga samhällsfunktioner? Ja eller Nej">
            <a:extLst>
              <a:ext uri="{FF2B5EF4-FFF2-40B4-BE49-F238E27FC236}">
                <a16:creationId xmlns:a16="http://schemas.microsoft.com/office/drawing/2014/main" id="{E06C25B9-9E79-4316-B24D-EF9C0D2128DC}"/>
              </a:ext>
            </a:extLst>
          </p:cNvPr>
          <p:cNvGrpSpPr/>
          <p:nvPr/>
        </p:nvGrpSpPr>
        <p:grpSpPr>
          <a:xfrm>
            <a:off x="721095" y="3346403"/>
            <a:ext cx="8319410" cy="1332402"/>
            <a:chOff x="505613" y="3766911"/>
            <a:chExt cx="8319410" cy="1332402"/>
          </a:xfrm>
        </p:grpSpPr>
        <p:sp>
          <p:nvSpPr>
            <p:cNvPr id="36" name="Rektangel 35">
              <a:extLst>
                <a:ext uri="{FF2B5EF4-FFF2-40B4-BE49-F238E27FC236}">
                  <a16:creationId xmlns:a16="http://schemas.microsoft.com/office/drawing/2014/main" id="{E8A8C0CF-8C4A-49B6-8540-E5F1E53B3E27}"/>
                </a:ext>
              </a:extLst>
            </p:cNvPr>
            <p:cNvSpPr/>
            <p:nvPr/>
          </p:nvSpPr>
          <p:spPr>
            <a:xfrm>
              <a:off x="520671" y="3766911"/>
              <a:ext cx="8304352" cy="1332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ACB4D013-9056-4E93-9942-6681AFD3E8AC}"/>
                </a:ext>
              </a:extLst>
            </p:cNvPr>
            <p:cNvSpPr/>
            <p:nvPr/>
          </p:nvSpPr>
          <p:spPr>
            <a:xfrm>
              <a:off x="955004" y="4109947"/>
              <a:ext cx="3344665"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effectLst/>
                  <a:uLnTx/>
                  <a:uFillTx/>
                  <a:latin typeface="+mj-lt"/>
                </a:rPr>
                <a:t>Säkerställer en eller flera viktiga samhällsfunktioner? </a:t>
              </a:r>
            </a:p>
          </p:txBody>
        </p:sp>
        <p:sp>
          <p:nvSpPr>
            <p:cNvPr id="38" name="textruta 37">
              <a:extLst>
                <a:ext uri="{FF2B5EF4-FFF2-40B4-BE49-F238E27FC236}">
                  <a16:creationId xmlns:a16="http://schemas.microsoft.com/office/drawing/2014/main" id="{E75E5212-568D-4AA6-ABD1-379F9037D1E9}"/>
                </a:ext>
              </a:extLst>
            </p:cNvPr>
            <p:cNvSpPr txBox="1"/>
            <p:nvPr/>
          </p:nvSpPr>
          <p:spPr>
            <a:xfrm>
              <a:off x="7392450" y="4233057"/>
              <a:ext cx="63030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effectLst/>
                  <a:uLnTx/>
                  <a:uFillTx/>
                  <a:latin typeface="+mj-lt"/>
                  <a:ea typeface="+mn-ea"/>
                  <a:cs typeface="Arial" charset="0"/>
                </a:rPr>
                <a:t>NEJ</a:t>
              </a:r>
            </a:p>
          </p:txBody>
        </p:sp>
        <p:sp>
          <p:nvSpPr>
            <p:cNvPr id="39" name="Rektangel 38">
              <a:extLst>
                <a:ext uri="{FF2B5EF4-FFF2-40B4-BE49-F238E27FC236}">
                  <a16:creationId xmlns:a16="http://schemas.microsoft.com/office/drawing/2014/main" id="{02B36A8D-98DB-41FD-9049-987229AFC822}"/>
                </a:ext>
              </a:extLst>
            </p:cNvPr>
            <p:cNvSpPr/>
            <p:nvPr/>
          </p:nvSpPr>
          <p:spPr>
            <a:xfrm>
              <a:off x="4980174" y="4163112"/>
              <a:ext cx="540000" cy="540000"/>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40" name="textruta 39">
              <a:extLst>
                <a:ext uri="{FF2B5EF4-FFF2-40B4-BE49-F238E27FC236}">
                  <a16:creationId xmlns:a16="http://schemas.microsoft.com/office/drawing/2014/main" id="{0E572E6E-3159-469A-BF43-1D729177F622}"/>
                </a:ext>
              </a:extLst>
            </p:cNvPr>
            <p:cNvSpPr txBox="1"/>
            <p:nvPr/>
          </p:nvSpPr>
          <p:spPr>
            <a:xfrm>
              <a:off x="5671106" y="4233057"/>
              <a:ext cx="497252"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effectLst/>
                  <a:uLnTx/>
                  <a:uFillTx/>
                  <a:latin typeface="+mj-lt"/>
                  <a:ea typeface="+mn-ea"/>
                  <a:cs typeface="Arial" charset="0"/>
                </a:rPr>
                <a:t>JA</a:t>
              </a:r>
            </a:p>
          </p:txBody>
        </p:sp>
        <p:sp>
          <p:nvSpPr>
            <p:cNvPr id="41" name="Rektangel 40">
              <a:extLst>
                <a:ext uri="{FF2B5EF4-FFF2-40B4-BE49-F238E27FC236}">
                  <a16:creationId xmlns:a16="http://schemas.microsoft.com/office/drawing/2014/main" id="{62BC7D7E-1B68-4858-89DD-C9C44C906D4F}"/>
                </a:ext>
              </a:extLst>
            </p:cNvPr>
            <p:cNvSpPr/>
            <p:nvPr/>
          </p:nvSpPr>
          <p:spPr>
            <a:xfrm>
              <a:off x="6701518" y="4163112"/>
              <a:ext cx="540000" cy="540000"/>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42" name="Rektangel 41">
              <a:extLst>
                <a:ext uri="{FF2B5EF4-FFF2-40B4-BE49-F238E27FC236}">
                  <a16:creationId xmlns:a16="http://schemas.microsoft.com/office/drawing/2014/main" id="{EF09317B-C10B-42C9-A145-DD8C66666A2B}"/>
                </a:ext>
              </a:extLst>
            </p:cNvPr>
            <p:cNvSpPr/>
            <p:nvPr/>
          </p:nvSpPr>
          <p:spPr>
            <a:xfrm>
              <a:off x="505613" y="3766911"/>
              <a:ext cx="108000" cy="1332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24" name="textruta 23">
            <a:extLst>
              <a:ext uri="{FF2B5EF4-FFF2-40B4-BE49-F238E27FC236}">
                <a16:creationId xmlns:a16="http://schemas.microsoft.com/office/drawing/2014/main" id="{7C1B5980-44FC-4475-A78F-55401599CAE0}"/>
              </a:ext>
            </a:extLst>
          </p:cNvPr>
          <p:cNvSpPr txBox="1"/>
          <p:nvPr/>
        </p:nvSpPr>
        <p:spPr>
          <a:xfrm>
            <a:off x="613613" y="5018781"/>
            <a:ext cx="915141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Tänk på att det räcker med att svara ja på en av frågorna för att verksamheten ska anses vara samhällsviktig.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Detta arbete resulterar i en sammanställning över samhällsviktiga verksamheter som också inkluderar en motivering till varför verksamheterna anses vara samhällsviktiga.</a:t>
            </a:r>
          </a:p>
        </p:txBody>
      </p:sp>
      <p:pic>
        <p:nvPicPr>
          <p:cNvPr id="4" name="Bildobjekt 3">
            <a:extLst>
              <a:ext uri="{FF2B5EF4-FFF2-40B4-BE49-F238E27FC236}">
                <a16:creationId xmlns:a16="http://schemas.microsoft.com/office/drawing/2014/main" id="{B5277D25-C5A3-4440-9367-5A5D60EF1D22}"/>
              </a:ext>
              <a:ext uri="{C183D7F6-B498-43B3-948B-1728B52AA6E4}">
                <adec:decorative xmlns:adec="http://schemas.microsoft.com/office/drawing/2017/decorative" xmlns=""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8431" y="168000"/>
            <a:ext cx="1172160" cy="1254211"/>
          </a:xfrm>
          <a:prstGeom prst="rect">
            <a:avLst/>
          </a:prstGeom>
        </p:spPr>
      </p:pic>
    </p:spTree>
    <p:extLst>
      <p:ext uri="{BB962C8B-B14F-4D97-AF65-F5344CB8AC3E}">
        <p14:creationId xmlns:p14="http://schemas.microsoft.com/office/powerpoint/2010/main" val="105793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TEXTCOLOR" val="0"/>
</p:tagLst>
</file>

<file path=ppt/tags/tag147.xml><?xml version="1.0" encoding="utf-8"?>
<p:tagLst xmlns:a="http://schemas.openxmlformats.org/drawingml/2006/main" xmlns:r="http://schemas.openxmlformats.org/officeDocument/2006/relationships" xmlns:p="http://schemas.openxmlformats.org/presentationml/2006/main">
  <p:tag name="TEXTCOLOR" val="0"/>
</p:tagLst>
</file>

<file path=ppt/tags/tag148.xml><?xml version="1.0" encoding="utf-8"?>
<p:tagLst xmlns:a="http://schemas.openxmlformats.org/drawingml/2006/main" xmlns:r="http://schemas.openxmlformats.org/officeDocument/2006/relationships" xmlns:p="http://schemas.openxmlformats.org/presentationml/2006/main">
  <p:tag name="TEXTCOLOR" val="9013641"/>
</p:tagLst>
</file>

<file path=ppt/tags/tag149.xml><?xml version="1.0" encoding="utf-8"?>
<p:tagLst xmlns:a="http://schemas.openxmlformats.org/drawingml/2006/main" xmlns:r="http://schemas.openxmlformats.org/officeDocument/2006/relationships" xmlns:p="http://schemas.openxmlformats.org/presentationml/2006/main">
  <p:tag name="TEXTCOLOR" val="9013641"/>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0.xml><?xml version="1.0" encoding="utf-8"?>
<p:tagLst xmlns:a="http://schemas.openxmlformats.org/drawingml/2006/main" xmlns:r="http://schemas.openxmlformats.org/officeDocument/2006/relationships" xmlns:p="http://schemas.openxmlformats.org/presentationml/2006/main">
  <p:tag name="TEXTCOLOR" val="9013641"/>
</p:tagLst>
</file>

<file path=ppt/tags/tag15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152.xml><?xml version="1.0" encoding="utf-8"?>
<p:tagLst xmlns:a="http://schemas.openxmlformats.org/drawingml/2006/main" xmlns:r="http://schemas.openxmlformats.org/officeDocument/2006/relationships" xmlns:p="http://schemas.openxmlformats.org/presentationml/2006/main">
  <p:tag name="TEXTCOLOR" val="0"/>
</p:tagLst>
</file>

<file path=ppt/tags/tag153.xml><?xml version="1.0" encoding="utf-8"?>
<p:tagLst xmlns:a="http://schemas.openxmlformats.org/drawingml/2006/main" xmlns:r="http://schemas.openxmlformats.org/officeDocument/2006/relationships" xmlns:p="http://schemas.openxmlformats.org/presentationml/2006/main">
  <p:tag name="TEXTCOLOR" val="0"/>
</p:tagLst>
</file>

<file path=ppt/tags/tag15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55.xml><?xml version="1.0" encoding="utf-8"?>
<p:tagLst xmlns:a="http://schemas.openxmlformats.org/drawingml/2006/main" xmlns:r="http://schemas.openxmlformats.org/officeDocument/2006/relationships" xmlns:p="http://schemas.openxmlformats.org/presentationml/2006/main">
  <p:tag name="TEXTCOLOR" val="0"/>
</p:tagLst>
</file>

<file path=ppt/tags/tag156.xml><?xml version="1.0" encoding="utf-8"?>
<p:tagLst xmlns:a="http://schemas.openxmlformats.org/drawingml/2006/main" xmlns:r="http://schemas.openxmlformats.org/officeDocument/2006/relationships" xmlns:p="http://schemas.openxmlformats.org/presentationml/2006/main">
  <p:tag name="TEXTCOLOR" val="0"/>
</p:tagLst>
</file>

<file path=ppt/tags/tag15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8.xml><?xml version="1.0" encoding="utf-8"?>
<p:tagLst xmlns:a="http://schemas.openxmlformats.org/drawingml/2006/main" xmlns:r="http://schemas.openxmlformats.org/officeDocument/2006/relationships" xmlns:p="http://schemas.openxmlformats.org/presentationml/2006/main">
  <p:tag name="TEXTCOLOR" val="0"/>
</p:tagLst>
</file>

<file path=ppt/tags/tag159.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6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1.xml><?xml version="1.0" encoding="utf-8"?>
<p:tagLst xmlns:a="http://schemas.openxmlformats.org/drawingml/2006/main" xmlns:r="http://schemas.openxmlformats.org/officeDocument/2006/relationships" xmlns:p="http://schemas.openxmlformats.org/presentationml/2006/main">
  <p:tag name="TEXTCOLOR" val="0"/>
</p:tagLst>
</file>

<file path=ppt/tags/tag162.xml><?xml version="1.0" encoding="utf-8"?>
<p:tagLst xmlns:a="http://schemas.openxmlformats.org/drawingml/2006/main" xmlns:r="http://schemas.openxmlformats.org/officeDocument/2006/relationships" xmlns:p="http://schemas.openxmlformats.org/presentationml/2006/main">
  <p:tag name="TEXTCOLOR" val="0"/>
</p:tagLst>
</file>

<file path=ppt/tags/tag163.xml><?xml version="1.0" encoding="utf-8"?>
<p:tagLst xmlns:a="http://schemas.openxmlformats.org/drawingml/2006/main" xmlns:r="http://schemas.openxmlformats.org/officeDocument/2006/relationships" xmlns:p="http://schemas.openxmlformats.org/presentationml/2006/main">
  <p:tag name="TEXTCOLOR" val="0"/>
</p:tagLst>
</file>

<file path=ppt/tags/tag1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5.xml><?xml version="1.0" encoding="utf-8"?>
<p:tagLst xmlns:a="http://schemas.openxmlformats.org/drawingml/2006/main" xmlns:r="http://schemas.openxmlformats.org/officeDocument/2006/relationships" xmlns:p="http://schemas.openxmlformats.org/presentationml/2006/main">
  <p:tag name="TEXTCOLOR" val="0"/>
</p:tagLst>
</file>

<file path=ppt/tags/tag16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8.xml><?xml version="1.0" encoding="utf-8"?>
<p:tagLst xmlns:a="http://schemas.openxmlformats.org/drawingml/2006/main" xmlns:r="http://schemas.openxmlformats.org/officeDocument/2006/relationships" xmlns:p="http://schemas.openxmlformats.org/presentationml/2006/main">
  <p:tag name="TEXTCOLOR" val="0"/>
</p:tagLst>
</file>

<file path=ppt/tags/tag169.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70.xml><?xml version="1.0" encoding="utf-8"?>
<p:tagLst xmlns:a="http://schemas.openxmlformats.org/drawingml/2006/main" xmlns:r="http://schemas.openxmlformats.org/officeDocument/2006/relationships" xmlns:p="http://schemas.openxmlformats.org/presentationml/2006/main">
  <p:tag name="TEXTCOLOR" val="0"/>
</p:tagLst>
</file>

<file path=ppt/tags/tag17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2.xml><?xml version="1.0" encoding="utf-8"?>
<p:tagLst xmlns:a="http://schemas.openxmlformats.org/drawingml/2006/main" xmlns:r="http://schemas.openxmlformats.org/officeDocument/2006/relationships" xmlns:p="http://schemas.openxmlformats.org/presentationml/2006/main">
  <p:tag name="TEXTCOLOR" val="0"/>
</p:tagLst>
</file>

<file path=ppt/tags/tag173.xml><?xml version="1.0" encoding="utf-8"?>
<p:tagLst xmlns:a="http://schemas.openxmlformats.org/drawingml/2006/main" xmlns:r="http://schemas.openxmlformats.org/officeDocument/2006/relationships" xmlns:p="http://schemas.openxmlformats.org/presentationml/2006/main">
  <p:tag name="TEXTCOLOR" val="0"/>
</p:tagLst>
</file>

<file path=ppt/tags/tag17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5.xml><?xml version="1.0" encoding="utf-8"?>
<p:tagLst xmlns:a="http://schemas.openxmlformats.org/drawingml/2006/main" xmlns:r="http://schemas.openxmlformats.org/officeDocument/2006/relationships" xmlns:p="http://schemas.openxmlformats.org/presentationml/2006/main">
  <p:tag name="TEXTCOLOR" val="0"/>
</p:tagLst>
</file>

<file path=ppt/tags/tag176.xml><?xml version="1.0" encoding="utf-8"?>
<p:tagLst xmlns:a="http://schemas.openxmlformats.org/drawingml/2006/main" xmlns:r="http://schemas.openxmlformats.org/officeDocument/2006/relationships" xmlns:p="http://schemas.openxmlformats.org/presentationml/2006/main">
  <p:tag name="TEXTCOLOR" val="0"/>
</p:tagLst>
</file>

<file path=ppt/tags/tag17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8.xml><?xml version="1.0" encoding="utf-8"?>
<p:tagLst xmlns:a="http://schemas.openxmlformats.org/drawingml/2006/main" xmlns:r="http://schemas.openxmlformats.org/officeDocument/2006/relationships" xmlns:p="http://schemas.openxmlformats.org/presentationml/2006/main">
  <p:tag name="TEXTCOLOR" val="0"/>
</p:tagLst>
</file>

<file path=ppt/tags/tag17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80.xml><?xml version="1.0" encoding="utf-8"?>
<p:tagLst xmlns:a="http://schemas.openxmlformats.org/drawingml/2006/main" xmlns:r="http://schemas.openxmlformats.org/officeDocument/2006/relationships" xmlns:p="http://schemas.openxmlformats.org/presentationml/2006/main">
  <p:tag name="TEXTCOLOR" val="0"/>
</p:tagLst>
</file>

<file path=ppt/tags/tag181.xml><?xml version="1.0" encoding="utf-8"?>
<p:tagLst xmlns:a="http://schemas.openxmlformats.org/drawingml/2006/main" xmlns:r="http://schemas.openxmlformats.org/officeDocument/2006/relationships" xmlns:p="http://schemas.openxmlformats.org/presentationml/2006/main">
  <p:tag name="TEXTCOLOR" val="0"/>
</p:tagLst>
</file>

<file path=ppt/tags/tag182.xml><?xml version="1.0" encoding="utf-8"?>
<p:tagLst xmlns:a="http://schemas.openxmlformats.org/drawingml/2006/main" xmlns:r="http://schemas.openxmlformats.org/officeDocument/2006/relationships" xmlns:p="http://schemas.openxmlformats.org/presentationml/2006/main">
  <p:tag name="TEXTCOLOR" val="0"/>
</p:tagLst>
</file>

<file path=ppt/tags/tag18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4.xml><?xml version="1.0" encoding="utf-8"?>
<p:tagLst xmlns:a="http://schemas.openxmlformats.org/drawingml/2006/main" xmlns:r="http://schemas.openxmlformats.org/officeDocument/2006/relationships" xmlns:p="http://schemas.openxmlformats.org/presentationml/2006/main">
  <p:tag name="TEXTCOLOR" val="16777215"/>
</p:tagLst>
</file>

<file path=ppt/tags/tag185.xml><?xml version="1.0" encoding="utf-8"?>
<p:tagLst xmlns:a="http://schemas.openxmlformats.org/drawingml/2006/main" xmlns:r="http://schemas.openxmlformats.org/officeDocument/2006/relationships" xmlns:p="http://schemas.openxmlformats.org/presentationml/2006/main">
  <p:tag name="TEXTCOLOR" val="16777215"/>
</p:tagLst>
</file>

<file path=ppt/tags/tag18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87.xml><?xml version="1.0" encoding="utf-8"?>
<p:tagLst xmlns:a="http://schemas.openxmlformats.org/drawingml/2006/main" xmlns:r="http://schemas.openxmlformats.org/officeDocument/2006/relationships" xmlns:p="http://schemas.openxmlformats.org/presentationml/2006/main">
  <p:tag name="TEXTCOLOR" val="16777215"/>
</p:tagLst>
</file>

<file path=ppt/tags/tag188.xml><?xml version="1.0" encoding="utf-8"?>
<p:tagLst xmlns:a="http://schemas.openxmlformats.org/drawingml/2006/main" xmlns:r="http://schemas.openxmlformats.org/officeDocument/2006/relationships" xmlns:p="http://schemas.openxmlformats.org/presentationml/2006/main">
  <p:tag name="TEXTCOLOR" val="16777215"/>
</p:tagLst>
</file>

<file path=ppt/tags/tag189.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0.xml><?xml version="1.0" encoding="utf-8"?>
<p:tagLst xmlns:a="http://schemas.openxmlformats.org/drawingml/2006/main" xmlns:r="http://schemas.openxmlformats.org/officeDocument/2006/relationships" xmlns:p="http://schemas.openxmlformats.org/presentationml/2006/main">
  <p:tag name="TEXTCOLOR" val="16777215"/>
</p:tagLst>
</file>

<file path=ppt/tags/tag19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2.xml><?xml version="1.0" encoding="utf-8"?>
<p:tagLst xmlns:a="http://schemas.openxmlformats.org/drawingml/2006/main" xmlns:r="http://schemas.openxmlformats.org/officeDocument/2006/relationships" xmlns:p="http://schemas.openxmlformats.org/presentationml/2006/main">
  <p:tag name="TEXTCOLOR" val="16777215"/>
</p:tagLst>
</file>

<file path=ppt/tags/tag193.xml><?xml version="1.0" encoding="utf-8"?>
<p:tagLst xmlns:a="http://schemas.openxmlformats.org/drawingml/2006/main" xmlns:r="http://schemas.openxmlformats.org/officeDocument/2006/relationships" xmlns:p="http://schemas.openxmlformats.org/presentationml/2006/main">
  <p:tag name="TEXTCOLOR" val="0"/>
</p:tagLst>
</file>

<file path=ppt/tags/tag194.xml><?xml version="1.0" encoding="utf-8"?>
<p:tagLst xmlns:a="http://schemas.openxmlformats.org/drawingml/2006/main" xmlns:r="http://schemas.openxmlformats.org/officeDocument/2006/relationships" xmlns:p="http://schemas.openxmlformats.org/presentationml/2006/main">
  <p:tag name="TEXTCOLOR" val="16777215"/>
</p:tagLst>
</file>

<file path=ppt/tags/tag19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6.xml><?xml version="1.0" encoding="utf-8"?>
<p:tagLst xmlns:a="http://schemas.openxmlformats.org/drawingml/2006/main" xmlns:r="http://schemas.openxmlformats.org/officeDocument/2006/relationships" xmlns:p="http://schemas.openxmlformats.org/presentationml/2006/main">
  <p:tag name="TEXTCOLOR" val="0"/>
</p:tagLst>
</file>

<file path=ppt/tags/tag197.xml><?xml version="1.0" encoding="utf-8"?>
<p:tagLst xmlns:a="http://schemas.openxmlformats.org/drawingml/2006/main" xmlns:r="http://schemas.openxmlformats.org/officeDocument/2006/relationships" xmlns:p="http://schemas.openxmlformats.org/presentationml/2006/main">
  <p:tag name="TEXTCOLOR" val="0"/>
</p:tagLst>
</file>

<file path=ppt/tags/tag19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00.xml><?xml version="1.0" encoding="utf-8"?>
<p:tagLst xmlns:a="http://schemas.openxmlformats.org/drawingml/2006/main" xmlns:r="http://schemas.openxmlformats.org/officeDocument/2006/relationships" xmlns:p="http://schemas.openxmlformats.org/presentationml/2006/main">
  <p:tag name="TEXTCOLOR" val="0"/>
</p:tagLst>
</file>

<file path=ppt/tags/tag201.xml><?xml version="1.0" encoding="utf-8"?>
<p:tagLst xmlns:a="http://schemas.openxmlformats.org/drawingml/2006/main" xmlns:r="http://schemas.openxmlformats.org/officeDocument/2006/relationships" xmlns:p="http://schemas.openxmlformats.org/presentationml/2006/main">
  <p:tag name="TEXTCOLOR" val="0"/>
</p:tagLst>
</file>

<file path=ppt/tags/tag20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3.xml><?xml version="1.0" encoding="utf-8"?>
<p:tagLst xmlns:a="http://schemas.openxmlformats.org/drawingml/2006/main" xmlns:r="http://schemas.openxmlformats.org/officeDocument/2006/relationships" xmlns:p="http://schemas.openxmlformats.org/presentationml/2006/main">
  <p:tag name="TEXTCOLOR" val="0"/>
</p:tagLst>
</file>

<file path=ppt/tags/tag204.xml><?xml version="1.0" encoding="utf-8"?>
<p:tagLst xmlns:a="http://schemas.openxmlformats.org/drawingml/2006/main" xmlns:r="http://schemas.openxmlformats.org/officeDocument/2006/relationships" xmlns:p="http://schemas.openxmlformats.org/presentationml/2006/main">
  <p:tag name="TEXTCOLOR" val="0"/>
</p:tagLst>
</file>

<file path=ppt/tags/tag205.xml><?xml version="1.0" encoding="utf-8"?>
<p:tagLst xmlns:a="http://schemas.openxmlformats.org/drawingml/2006/main" xmlns:r="http://schemas.openxmlformats.org/officeDocument/2006/relationships" xmlns:p="http://schemas.openxmlformats.org/presentationml/2006/main">
  <p:tag name="TEXTCOLOR" val="0"/>
</p:tagLst>
</file>

<file path=ppt/tags/tag20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7.xml><?xml version="1.0" encoding="utf-8"?>
<p:tagLst xmlns:a="http://schemas.openxmlformats.org/drawingml/2006/main" xmlns:r="http://schemas.openxmlformats.org/officeDocument/2006/relationships" xmlns:p="http://schemas.openxmlformats.org/presentationml/2006/main">
  <p:tag name="TEXTCOLOR" val="0"/>
</p:tagLst>
</file>

<file path=ppt/tags/tag208.xml><?xml version="1.0" encoding="utf-8"?>
<p:tagLst xmlns:a="http://schemas.openxmlformats.org/drawingml/2006/main" xmlns:r="http://schemas.openxmlformats.org/officeDocument/2006/relationships" xmlns:p="http://schemas.openxmlformats.org/presentationml/2006/main">
  <p:tag name="TEXTCOLOR" val="0"/>
</p:tagLst>
</file>

<file path=ppt/tags/tag20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0.xml><?xml version="1.0" encoding="utf-8"?>
<p:tagLst xmlns:a="http://schemas.openxmlformats.org/drawingml/2006/main" xmlns:r="http://schemas.openxmlformats.org/officeDocument/2006/relationships" xmlns:p="http://schemas.openxmlformats.org/presentationml/2006/main">
  <p:tag name="TEXTCOLOR" val="0"/>
</p:tagLst>
</file>

<file path=ppt/tags/tag211.xml><?xml version="1.0" encoding="utf-8"?>
<p:tagLst xmlns:a="http://schemas.openxmlformats.org/drawingml/2006/main" xmlns:r="http://schemas.openxmlformats.org/officeDocument/2006/relationships" xmlns:p="http://schemas.openxmlformats.org/presentationml/2006/main">
  <p:tag name="TEXTCOLOR" val="0"/>
</p:tagLst>
</file>

<file path=ppt/tags/tag2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3.xml><?xml version="1.0" encoding="utf-8"?>
<p:tagLst xmlns:a="http://schemas.openxmlformats.org/drawingml/2006/main" xmlns:r="http://schemas.openxmlformats.org/officeDocument/2006/relationships" xmlns:p="http://schemas.openxmlformats.org/presentationml/2006/main">
  <p:tag name="TEXTCOLOR" val="0"/>
</p:tagLst>
</file>

<file path=ppt/tags/tag214.xml><?xml version="1.0" encoding="utf-8"?>
<p:tagLst xmlns:a="http://schemas.openxmlformats.org/drawingml/2006/main" xmlns:r="http://schemas.openxmlformats.org/officeDocument/2006/relationships" xmlns:p="http://schemas.openxmlformats.org/presentationml/2006/main">
  <p:tag name="TEXTCOLOR" val="0"/>
</p:tagLst>
</file>

<file path=ppt/tags/tag2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6.xml><?xml version="1.0" encoding="utf-8"?>
<p:tagLst xmlns:a="http://schemas.openxmlformats.org/drawingml/2006/main" xmlns:r="http://schemas.openxmlformats.org/officeDocument/2006/relationships" xmlns:p="http://schemas.openxmlformats.org/presentationml/2006/main">
  <p:tag name="TEXTCOLOR" val="0"/>
</p:tagLst>
</file>

<file path=ppt/tags/tag217.xml><?xml version="1.0" encoding="utf-8"?>
<p:tagLst xmlns:a="http://schemas.openxmlformats.org/drawingml/2006/main" xmlns:r="http://schemas.openxmlformats.org/officeDocument/2006/relationships" xmlns:p="http://schemas.openxmlformats.org/presentationml/2006/main">
  <p:tag name="TEXTCOLOR" val="0"/>
</p:tagLst>
</file>

<file path=ppt/tags/tag2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9.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1.xml><?xml version="1.0" encoding="utf-8"?>
<p:tagLst xmlns:a="http://schemas.openxmlformats.org/drawingml/2006/main" xmlns:r="http://schemas.openxmlformats.org/officeDocument/2006/relationships" xmlns:p="http://schemas.openxmlformats.org/presentationml/2006/main">
  <p:tag name="TEXTCOLOR" val="0"/>
</p:tagLst>
</file>

<file path=ppt/tags/tag222.xml><?xml version="1.0" encoding="utf-8"?>
<p:tagLst xmlns:a="http://schemas.openxmlformats.org/drawingml/2006/main" xmlns:r="http://schemas.openxmlformats.org/officeDocument/2006/relationships" xmlns:p="http://schemas.openxmlformats.org/presentationml/2006/main">
  <p:tag name="TEXTCOLOR" val="0"/>
</p:tagLst>
</file>

<file path=ppt/tags/tag22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4.xml><?xml version="1.0" encoding="utf-8"?>
<p:tagLst xmlns:a="http://schemas.openxmlformats.org/drawingml/2006/main" xmlns:r="http://schemas.openxmlformats.org/officeDocument/2006/relationships" xmlns:p="http://schemas.openxmlformats.org/presentationml/2006/main">
  <p:tag name="TEXTCOLOR" val="0"/>
</p:tagLst>
</file>

<file path=ppt/tags/tag22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6.xml><?xml version="1.0" encoding="utf-8"?>
<p:tagLst xmlns:a="http://schemas.openxmlformats.org/drawingml/2006/main" xmlns:r="http://schemas.openxmlformats.org/officeDocument/2006/relationships" xmlns:p="http://schemas.openxmlformats.org/presentationml/2006/main">
  <p:tag name="TEXTCOLOR" val="0"/>
</p:tagLst>
</file>

<file path=ppt/tags/tag227.xml><?xml version="1.0" encoding="utf-8"?>
<p:tagLst xmlns:a="http://schemas.openxmlformats.org/drawingml/2006/main" xmlns:r="http://schemas.openxmlformats.org/officeDocument/2006/relationships" xmlns:p="http://schemas.openxmlformats.org/presentationml/2006/main">
  <p:tag name="TEXTCOLOR" val="0"/>
</p:tagLst>
</file>

<file path=ppt/tags/tag228.xml><?xml version="1.0" encoding="utf-8"?>
<p:tagLst xmlns:a="http://schemas.openxmlformats.org/drawingml/2006/main" xmlns:r="http://schemas.openxmlformats.org/officeDocument/2006/relationships" xmlns:p="http://schemas.openxmlformats.org/presentationml/2006/main">
  <p:tag name="TEXTCOLOR" val="16777215"/>
</p:tagLst>
</file>

<file path=ppt/tags/tag22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30.xml><?xml version="1.0" encoding="utf-8"?>
<p:tagLst xmlns:a="http://schemas.openxmlformats.org/drawingml/2006/main" xmlns:r="http://schemas.openxmlformats.org/officeDocument/2006/relationships" xmlns:p="http://schemas.openxmlformats.org/presentationml/2006/main">
  <p:tag name="TEXTCOLOR" val="0"/>
</p:tagLst>
</file>

<file path=ppt/tags/tag231.xml><?xml version="1.0" encoding="utf-8"?>
<p:tagLst xmlns:a="http://schemas.openxmlformats.org/drawingml/2006/main" xmlns:r="http://schemas.openxmlformats.org/officeDocument/2006/relationships" xmlns:p="http://schemas.openxmlformats.org/presentationml/2006/main">
  <p:tag name="TEXTCOLOR" val="16777215"/>
</p:tagLst>
</file>

<file path=ppt/tags/tag23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3.xml><?xml version="1.0" encoding="utf-8"?>
<p:tagLst xmlns:a="http://schemas.openxmlformats.org/drawingml/2006/main" xmlns:r="http://schemas.openxmlformats.org/officeDocument/2006/relationships" xmlns:p="http://schemas.openxmlformats.org/presentationml/2006/main">
  <p:tag name="TEXTCOLOR" val="0"/>
</p:tagLst>
</file>

<file path=ppt/tags/tag234.xml><?xml version="1.0" encoding="utf-8"?>
<p:tagLst xmlns:a="http://schemas.openxmlformats.org/drawingml/2006/main" xmlns:r="http://schemas.openxmlformats.org/officeDocument/2006/relationships" xmlns:p="http://schemas.openxmlformats.org/presentationml/2006/main">
  <p:tag name="TEXTCOLOR" val="0"/>
</p:tagLst>
</file>

<file path=ppt/tags/tag235.xml><?xml version="1.0" encoding="utf-8"?>
<p:tagLst xmlns:a="http://schemas.openxmlformats.org/drawingml/2006/main" xmlns:r="http://schemas.openxmlformats.org/officeDocument/2006/relationships" xmlns:p="http://schemas.openxmlformats.org/presentationml/2006/main">
  <p:tag name="TEXTCOLOR" val="0"/>
</p:tagLst>
</file>

<file path=ppt/tags/tag236.xml><?xml version="1.0" encoding="utf-8"?>
<p:tagLst xmlns:a="http://schemas.openxmlformats.org/drawingml/2006/main" xmlns:r="http://schemas.openxmlformats.org/officeDocument/2006/relationships" xmlns:p="http://schemas.openxmlformats.org/presentationml/2006/main">
  <p:tag name="TEXTCOLOR" val="16777215"/>
</p:tagLst>
</file>

<file path=ppt/tags/tag23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8.xml><?xml version="1.0" encoding="utf-8"?>
<p:tagLst xmlns:a="http://schemas.openxmlformats.org/drawingml/2006/main" xmlns:r="http://schemas.openxmlformats.org/officeDocument/2006/relationships" xmlns:p="http://schemas.openxmlformats.org/presentationml/2006/main">
  <p:tag name="TEXTCOLOR" val="0"/>
</p:tagLst>
</file>

<file path=ppt/tags/tag239.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40.xml><?xml version="1.0" encoding="utf-8"?>
<p:tagLst xmlns:a="http://schemas.openxmlformats.org/drawingml/2006/main" xmlns:r="http://schemas.openxmlformats.org/officeDocument/2006/relationships" xmlns:p="http://schemas.openxmlformats.org/presentationml/2006/main">
  <p:tag name="TEXTCOLOR" val="16777215"/>
</p:tagLst>
</file>

<file path=ppt/tags/tag24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2.xml><?xml version="1.0" encoding="utf-8"?>
<p:tagLst xmlns:a="http://schemas.openxmlformats.org/drawingml/2006/main" xmlns:r="http://schemas.openxmlformats.org/officeDocument/2006/relationships" xmlns:p="http://schemas.openxmlformats.org/presentationml/2006/main">
  <p:tag name="TEXTCOLOR" val="0"/>
</p:tagLst>
</file>

<file path=ppt/tags/tag243.xml><?xml version="1.0" encoding="utf-8"?>
<p:tagLst xmlns:a="http://schemas.openxmlformats.org/drawingml/2006/main" xmlns:r="http://schemas.openxmlformats.org/officeDocument/2006/relationships" xmlns:p="http://schemas.openxmlformats.org/presentationml/2006/main">
  <p:tag name="TEXTCOLOR" val="16777215"/>
</p:tagLst>
</file>

<file path=ppt/tags/tag24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5.xml><?xml version="1.0" encoding="utf-8"?>
<p:tagLst xmlns:a="http://schemas.openxmlformats.org/drawingml/2006/main" xmlns:r="http://schemas.openxmlformats.org/officeDocument/2006/relationships" xmlns:p="http://schemas.openxmlformats.org/presentationml/2006/main">
  <p:tag name="TEXTCOLOR" val="0"/>
</p:tagLst>
</file>

<file path=ppt/tags/tag246.xml><?xml version="1.0" encoding="utf-8"?>
<p:tagLst xmlns:a="http://schemas.openxmlformats.org/drawingml/2006/main" xmlns:r="http://schemas.openxmlformats.org/officeDocument/2006/relationships" xmlns:p="http://schemas.openxmlformats.org/presentationml/2006/main">
  <p:tag name="TEXTCOLOR" val="0"/>
</p:tagLst>
</file>

<file path=ppt/tags/tag247.xml><?xml version="1.0" encoding="utf-8"?>
<p:tagLst xmlns:a="http://schemas.openxmlformats.org/drawingml/2006/main" xmlns:r="http://schemas.openxmlformats.org/officeDocument/2006/relationships" xmlns:p="http://schemas.openxmlformats.org/presentationml/2006/main">
  <p:tag name="TEXTCOLOR" val="0"/>
</p:tagLst>
</file>

<file path=ppt/tags/tag248.xml><?xml version="1.0" encoding="utf-8"?>
<p:tagLst xmlns:a="http://schemas.openxmlformats.org/drawingml/2006/main" xmlns:r="http://schemas.openxmlformats.org/officeDocument/2006/relationships" xmlns:p="http://schemas.openxmlformats.org/presentationml/2006/main">
  <p:tag name="TEXTCOLOR" val="16777215"/>
</p:tagLst>
</file>

<file path=ppt/tags/tag24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50.xml><?xml version="1.0" encoding="utf-8"?>
<p:tagLst xmlns:a="http://schemas.openxmlformats.org/drawingml/2006/main" xmlns:r="http://schemas.openxmlformats.org/officeDocument/2006/relationships" xmlns:p="http://schemas.openxmlformats.org/presentationml/2006/main">
  <p:tag name="TEXTCOLOR" val="16777215"/>
</p:tagLst>
</file>

<file path=ppt/tags/tag251.xml><?xml version="1.0" encoding="utf-8"?>
<p:tagLst xmlns:a="http://schemas.openxmlformats.org/drawingml/2006/main" xmlns:r="http://schemas.openxmlformats.org/officeDocument/2006/relationships" xmlns:p="http://schemas.openxmlformats.org/presentationml/2006/main">
  <p:tag name="TEXTCOLOR" val="16777215"/>
</p:tagLst>
</file>

<file path=ppt/tags/tag252.xml><?xml version="1.0" encoding="utf-8"?>
<p:tagLst xmlns:a="http://schemas.openxmlformats.org/drawingml/2006/main" xmlns:r="http://schemas.openxmlformats.org/officeDocument/2006/relationships" xmlns:p="http://schemas.openxmlformats.org/presentationml/2006/main">
  <p:tag name="TEXTCOLOR" val="16777215"/>
</p:tagLst>
</file>

<file path=ppt/tags/tag253.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54.xml><?xml version="1.0" encoding="utf-8"?>
<p:tagLst xmlns:a="http://schemas.openxmlformats.org/drawingml/2006/main" xmlns:r="http://schemas.openxmlformats.org/officeDocument/2006/relationships" xmlns:p="http://schemas.openxmlformats.org/presentationml/2006/main">
  <p:tag name="TEXTCOLOR" val="16777215"/>
</p:tagLst>
</file>

<file path=ppt/tags/tag255.xml><?xml version="1.0" encoding="utf-8"?>
<p:tagLst xmlns:a="http://schemas.openxmlformats.org/drawingml/2006/main" xmlns:r="http://schemas.openxmlformats.org/officeDocument/2006/relationships" xmlns:p="http://schemas.openxmlformats.org/presentationml/2006/main">
  <p:tag name="TEXTCOLOR" val="16777215"/>
</p:tagLst>
</file>

<file path=ppt/tags/tag25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57.xml><?xml version="1.0" encoding="utf-8"?>
<p:tagLst xmlns:a="http://schemas.openxmlformats.org/drawingml/2006/main" xmlns:r="http://schemas.openxmlformats.org/officeDocument/2006/relationships" xmlns:p="http://schemas.openxmlformats.org/presentationml/2006/main">
  <p:tag name="TEXTCOLOR" val="16777215"/>
</p:tagLst>
</file>

<file path=ppt/tags/tag258.xml><?xml version="1.0" encoding="utf-8"?>
<p:tagLst xmlns:a="http://schemas.openxmlformats.org/drawingml/2006/main" xmlns:r="http://schemas.openxmlformats.org/officeDocument/2006/relationships" xmlns:p="http://schemas.openxmlformats.org/presentationml/2006/main">
  <p:tag name="TEXTCOLOR" val="0"/>
</p:tagLst>
</file>

<file path=ppt/tags/tag259.xml><?xml version="1.0" encoding="utf-8"?>
<p:tagLst xmlns:a="http://schemas.openxmlformats.org/drawingml/2006/main" xmlns:r="http://schemas.openxmlformats.org/officeDocument/2006/relationships" xmlns:p="http://schemas.openxmlformats.org/presentationml/2006/main">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0.xml><?xml version="1.0" encoding="utf-8"?>
<p:tagLst xmlns:a="http://schemas.openxmlformats.org/drawingml/2006/main" xmlns:r="http://schemas.openxmlformats.org/officeDocument/2006/relationships" xmlns:p="http://schemas.openxmlformats.org/presentationml/2006/main">
  <p:tag name="TEXTCOLOR" val="16777215"/>
</p:tagLst>
</file>

<file path=ppt/tags/tag26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62.xml><?xml version="1.0" encoding="utf-8"?>
<p:tagLst xmlns:a="http://schemas.openxmlformats.org/drawingml/2006/main" xmlns:r="http://schemas.openxmlformats.org/officeDocument/2006/relationships" xmlns:p="http://schemas.openxmlformats.org/presentationml/2006/main">
  <p:tag name="TEXTCOLOR" val="0"/>
</p:tagLst>
</file>

<file path=ppt/tags/tag263.xml><?xml version="1.0" encoding="utf-8"?>
<p:tagLst xmlns:a="http://schemas.openxmlformats.org/drawingml/2006/main" xmlns:r="http://schemas.openxmlformats.org/officeDocument/2006/relationships" xmlns:p="http://schemas.openxmlformats.org/presentationml/2006/main">
  <p:tag name="TEXTCOLOR" val="0"/>
</p:tagLst>
</file>

<file path=ppt/tags/tag264.xml><?xml version="1.0" encoding="utf-8"?>
<p:tagLst xmlns:a="http://schemas.openxmlformats.org/drawingml/2006/main" xmlns:r="http://schemas.openxmlformats.org/officeDocument/2006/relationships" xmlns:p="http://schemas.openxmlformats.org/presentationml/2006/main">
  <p:tag name="TEXTCOLOR" val="16777215"/>
</p:tagLst>
</file>

<file path=ppt/tags/tag2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6.xml><?xml version="1.0" encoding="utf-8"?>
<p:tagLst xmlns:a="http://schemas.openxmlformats.org/drawingml/2006/main" xmlns:r="http://schemas.openxmlformats.org/officeDocument/2006/relationships" xmlns:p="http://schemas.openxmlformats.org/presentationml/2006/main">
  <p:tag name="TEXTCOLOR" val="0"/>
</p:tagLst>
</file>

<file path=ppt/tags/tag267.xml><?xml version="1.0" encoding="utf-8"?>
<p:tagLst xmlns:a="http://schemas.openxmlformats.org/drawingml/2006/main" xmlns:r="http://schemas.openxmlformats.org/officeDocument/2006/relationships" xmlns:p="http://schemas.openxmlformats.org/presentationml/2006/main">
  <p:tag name="TEXTCOLOR" val="16777215"/>
</p:tagLst>
</file>

<file path=ppt/tags/tag26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9.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70.xml><?xml version="1.0" encoding="utf-8"?>
<p:tagLst xmlns:a="http://schemas.openxmlformats.org/drawingml/2006/main" xmlns:r="http://schemas.openxmlformats.org/officeDocument/2006/relationships" xmlns:p="http://schemas.openxmlformats.org/presentationml/2006/main">
  <p:tag name="TEXTCOLOR" val="0"/>
</p:tagLst>
</file>

<file path=ppt/tags/tag271.xml><?xml version="1.0" encoding="utf-8"?>
<p:tagLst xmlns:a="http://schemas.openxmlformats.org/drawingml/2006/main" xmlns:r="http://schemas.openxmlformats.org/officeDocument/2006/relationships" xmlns:p="http://schemas.openxmlformats.org/presentationml/2006/main">
  <p:tag name="TEXTCOLOR" val="0"/>
</p:tagLst>
</file>

<file path=ppt/tags/tag272.xml><?xml version="1.0" encoding="utf-8"?>
<p:tagLst xmlns:a="http://schemas.openxmlformats.org/drawingml/2006/main" xmlns:r="http://schemas.openxmlformats.org/officeDocument/2006/relationships" xmlns:p="http://schemas.openxmlformats.org/presentationml/2006/main">
  <p:tag name="TEXTCOLOR" val="16777215"/>
</p:tagLst>
</file>

<file path=ppt/tags/tag2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4.xml><?xml version="1.0" encoding="utf-8"?>
<p:tagLst xmlns:a="http://schemas.openxmlformats.org/drawingml/2006/main" xmlns:r="http://schemas.openxmlformats.org/officeDocument/2006/relationships" xmlns:p="http://schemas.openxmlformats.org/presentationml/2006/main">
  <p:tag name="TEXTCOLOR" val="0"/>
</p:tagLst>
</file>

<file path=ppt/tags/tag275.xml><?xml version="1.0" encoding="utf-8"?>
<p:tagLst xmlns:a="http://schemas.openxmlformats.org/drawingml/2006/main" xmlns:r="http://schemas.openxmlformats.org/officeDocument/2006/relationships" xmlns:p="http://schemas.openxmlformats.org/presentationml/2006/main">
  <p:tag name="TEXTCOLOR" val="0"/>
</p:tagLst>
</file>

<file path=ppt/tags/tag276.xml><?xml version="1.0" encoding="utf-8"?>
<p:tagLst xmlns:a="http://schemas.openxmlformats.org/drawingml/2006/main" xmlns:r="http://schemas.openxmlformats.org/officeDocument/2006/relationships" xmlns:p="http://schemas.openxmlformats.org/presentationml/2006/main">
  <p:tag name="TEXTCOLOR" val="16777215"/>
</p:tagLst>
</file>

<file path=ppt/tags/tag27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78.xml><?xml version="1.0" encoding="utf-8"?>
<p:tagLst xmlns:a="http://schemas.openxmlformats.org/drawingml/2006/main" xmlns:r="http://schemas.openxmlformats.org/officeDocument/2006/relationships" xmlns:p="http://schemas.openxmlformats.org/presentationml/2006/main">
  <p:tag name="TEXTCOLOR" val="0"/>
</p:tagLst>
</file>

<file path=ppt/tags/tag279.xml><?xml version="1.0" encoding="utf-8"?>
<p:tagLst xmlns:a="http://schemas.openxmlformats.org/drawingml/2006/main" xmlns:r="http://schemas.openxmlformats.org/officeDocument/2006/relationships" xmlns:p="http://schemas.openxmlformats.org/presentationml/2006/main">
  <p:tag name="TEXTCOLOR" val="16777215"/>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1.xml><?xml version="1.0" encoding="utf-8"?>
<p:tagLst xmlns:a="http://schemas.openxmlformats.org/drawingml/2006/main" xmlns:r="http://schemas.openxmlformats.org/officeDocument/2006/relationships" xmlns:p="http://schemas.openxmlformats.org/presentationml/2006/main">
  <p:tag name="TEXTCOLOR" val="0"/>
</p:tagLst>
</file>

<file path=ppt/tags/tag282.xml><?xml version="1.0" encoding="utf-8"?>
<p:tagLst xmlns:a="http://schemas.openxmlformats.org/drawingml/2006/main" xmlns:r="http://schemas.openxmlformats.org/officeDocument/2006/relationships" xmlns:p="http://schemas.openxmlformats.org/presentationml/2006/main">
  <p:tag name="TEXTCOLOR" val="0"/>
</p:tagLst>
</file>

<file path=ppt/tags/tag283.xml><?xml version="1.0" encoding="utf-8"?>
<p:tagLst xmlns:a="http://schemas.openxmlformats.org/drawingml/2006/main" xmlns:r="http://schemas.openxmlformats.org/officeDocument/2006/relationships" xmlns:p="http://schemas.openxmlformats.org/presentationml/2006/main">
  <p:tag name="TEXTCOLOR" val="0"/>
</p:tagLst>
</file>

<file path=ppt/tags/tag284.xml><?xml version="1.0" encoding="utf-8"?>
<p:tagLst xmlns:a="http://schemas.openxmlformats.org/drawingml/2006/main" xmlns:r="http://schemas.openxmlformats.org/officeDocument/2006/relationships" xmlns:p="http://schemas.openxmlformats.org/presentationml/2006/main">
  <p:tag name="TEXTCOLOR" val="16777215"/>
</p:tagLst>
</file>

<file path=ppt/tags/tag28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6.xml><?xml version="1.0" encoding="utf-8"?>
<p:tagLst xmlns:a="http://schemas.openxmlformats.org/drawingml/2006/main" xmlns:r="http://schemas.openxmlformats.org/officeDocument/2006/relationships" xmlns:p="http://schemas.openxmlformats.org/presentationml/2006/main">
  <p:tag name="TEXTCOLOR" val="16777215"/>
</p:tagLst>
</file>

<file path=ppt/tags/tag287.xml><?xml version="1.0" encoding="utf-8"?>
<p:tagLst xmlns:a="http://schemas.openxmlformats.org/drawingml/2006/main" xmlns:r="http://schemas.openxmlformats.org/officeDocument/2006/relationships" xmlns:p="http://schemas.openxmlformats.org/presentationml/2006/main">
  <p:tag name="TEXTCOLOR" val="0"/>
</p:tagLst>
</file>

<file path=ppt/tags/tag288.xml><?xml version="1.0" encoding="utf-8"?>
<p:tagLst xmlns:a="http://schemas.openxmlformats.org/drawingml/2006/main" xmlns:r="http://schemas.openxmlformats.org/officeDocument/2006/relationships" xmlns:p="http://schemas.openxmlformats.org/presentationml/2006/main">
  <p:tag name="TEXTCOLOR" val="16777215"/>
</p:tagLst>
</file>

<file path=ppt/tags/tag289.xml><?xml version="1.0" encoding="utf-8"?>
<p:tagLst xmlns:a="http://schemas.openxmlformats.org/drawingml/2006/main" xmlns:r="http://schemas.openxmlformats.org/officeDocument/2006/relationships" xmlns:p="http://schemas.openxmlformats.org/presentationml/2006/main">
  <p:tag name="TEXTCOLOR" val="16777215"/>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9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1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SB_RecordId xmlns="4a314201-8bee-45c1-9c23-5d9c05dfca08">2021-01766</MSB_RecordId>
    <TaxCatchAll xmlns="4a314201-8bee-45c1-9c23-5d9c05dfca08">
      <Value>1</Value>
    </TaxCatchAll>
    <kf38f0053c804657a63f2e00112c791b xmlns="4a314201-8bee-45c1-9c23-5d9c05dfca08">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kf38f0053c804657a63f2e00112c791b>
    <msbLabel xmlns="09080109-f6cd-4eba-a2ee-73217fe696ed"/>
    <fd03138112aa4800994fb804e441ff59 xmlns="4a314201-8bee-45c1-9c23-5d9c05dfca08">
      <Terms xmlns="http://schemas.microsoft.com/office/infopath/2007/PartnerControls"/>
    </fd03138112aa4800994fb804e441ff59>
  </documentManagement>
</p:properties>
</file>

<file path=customXml/item2.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91D1F7697A40514488AE01E8210B8E73" ma:contentTypeVersion="6" ma:contentTypeDescription="Skapa ett nytt dokument." ma:contentTypeScope="" ma:versionID="9500919821f31da3db3ac60743148413">
  <xsd:schema xmlns:xsd="http://www.w3.org/2001/XMLSchema" xmlns:xs="http://www.w3.org/2001/XMLSchema" xmlns:p="http://schemas.microsoft.com/office/2006/metadata/properties" xmlns:ns2="09080109-f6cd-4eba-a2ee-73217fe696ed" xmlns:ns3="4a314201-8bee-45c1-9c23-5d9c05dfca08" targetNamespace="http://schemas.microsoft.com/office/2006/metadata/properties" ma:root="true" ma:fieldsID="c42861b8324dbe1abbee76069c9c8745" ns2:_="" ns3:_="">
    <xsd:import namespace="09080109-f6cd-4eba-a2ee-73217fe696ed"/>
    <xsd:import namespace="4a314201-8bee-45c1-9c23-5d9c05dfca08"/>
    <xsd:element name="properties">
      <xsd:complexType>
        <xsd:sequence>
          <xsd:element name="documentManagement">
            <xsd:complexType>
              <xsd:all>
                <xsd:element ref="ns2:msbLabel" minOccurs="0"/>
                <xsd:element ref="ns3:kf38f0053c804657a63f2e00112c791b" minOccurs="0"/>
                <xsd:element ref="ns3:TaxCatchAll" minOccurs="0"/>
                <xsd:element ref="ns3:TaxCatchAllLabel" minOccurs="0"/>
                <xsd:element ref="ns3:fd03138112aa4800994fb804e441ff59"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aa4857ed-bb26-4867-841d-9badd7bd2ca5}" ma:internalName="msbLabel"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314201-8bee-45c1-9c23-5d9c05dfca08" elementFormDefault="qualified">
    <xsd:import namespace="http://schemas.microsoft.com/office/2006/documentManagement/types"/>
    <xsd:import namespace="http://schemas.microsoft.com/office/infopath/2007/PartnerControls"/>
    <xsd:element name="kf38f0053c804657a63f2e00112c791b" ma:index="9" nillable="true" ma:taxonomy="true" ma:internalName="kf38f0053c804657a63f2e00112c791b" ma:taxonomyFieldName="MSB_SiteBusinessProcess" ma:displayName="Handlingsslag" ma:default="1;#Standard|42db7290-f92b-446b-999c-1bee6d848af0" ma:fieldId="{4f38f005-3c80-4657-a63f-2e00112c791b}"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536048a8-e13a-4c58-8bdb-ebf3a3ee6cd1}" ma:internalName="TaxCatchAll" ma:showField="CatchAllData" ma:web="4a314201-8bee-45c1-9c23-5d9c05dfca08">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536048a8-e13a-4c58-8bdb-ebf3a3ee6cd1}" ma:internalName="TaxCatchAllLabel" ma:readOnly="true" ma:showField="CatchAllDataLabel" ma:web="4a314201-8bee-45c1-9c23-5d9c05dfca08">
      <xsd:complexType>
        <xsd:complexContent>
          <xsd:extension base="dms:MultiChoiceLookup">
            <xsd:sequence>
              <xsd:element name="Value" type="dms:Lookup" maxOccurs="unbounded" minOccurs="0" nillable="true"/>
            </xsd:sequence>
          </xsd:extension>
        </xsd:complexContent>
      </xsd:complexType>
    </xsd:element>
    <xsd:element name="fd03138112aa4800994fb804e441ff59" ma:index="13" nillable="true" ma:taxonomy="true" ma:internalName="fd03138112aa4800994fb804e441ff59" ma:taxonomyFieldName="MSB_DocumentType" ma:displayName="Handlingstyp" ma:fieldId="{fd031381-12aa-4800-994f-b804e441ff59}"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DB00C6-F353-4CFC-B62E-ADB6C7DB1130}">
  <ds:schemaRefs>
    <ds:schemaRef ds:uri="http://purl.org/dc/terms/"/>
    <ds:schemaRef ds:uri="http://schemas.openxmlformats.org/package/2006/metadata/core-properties"/>
    <ds:schemaRef ds:uri="09080109-f6cd-4eba-a2ee-73217fe696ed"/>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a314201-8bee-45c1-9c23-5d9c05dfca08"/>
    <ds:schemaRef ds:uri="http://www.w3.org/XML/1998/namespace"/>
  </ds:schemaRefs>
</ds:datastoreItem>
</file>

<file path=customXml/itemProps2.xml><?xml version="1.0" encoding="utf-8"?>
<ds:datastoreItem xmlns:ds="http://schemas.openxmlformats.org/officeDocument/2006/customXml" ds:itemID="{55CB5185-4E64-42C1-B774-D722DCE40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4a314201-8bee-45c1-9c23-5d9c05dfca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0F3DCE-D7C3-421D-9EB8-DEF1EE5D67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1583</Words>
  <Application>Microsoft Office PowerPoint</Application>
  <PresentationFormat>Bredbild</PresentationFormat>
  <Paragraphs>126</Paragraphs>
  <Slides>10</Slides>
  <Notes>9</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10</vt:i4>
      </vt:variant>
    </vt:vector>
  </HeadingPairs>
  <TitlesOfParts>
    <vt:vector size="18" baseType="lpstr">
      <vt:lpstr>Arial</vt:lpstr>
      <vt:lpstr>Calibri</vt:lpstr>
      <vt:lpstr>Century Gothic</vt:lpstr>
      <vt:lpstr>Garamond</vt:lpstr>
      <vt:lpstr>Symbol</vt:lpstr>
      <vt:lpstr>Times New Roman</vt:lpstr>
      <vt:lpstr>MSB PPT Egna</vt:lpstr>
      <vt:lpstr>1_MSB PPT Egna</vt:lpstr>
      <vt:lpstr>Stöd i identifiering  av samhällsviktig verksamhet</vt:lpstr>
      <vt:lpstr>Om materialet</vt:lpstr>
      <vt:lpstr>Identifieringen är inget ensamarbete</vt:lpstr>
      <vt:lpstr>En viktig del i arbetet är att löpande dokumentera arbetet, inte minst varför eller varför inte en verksamhet är samhällsviktig </vt:lpstr>
      <vt:lpstr>Det är viktigt att tänka på att aggregerad information snabbt kan bli känslig och bör hanteras enligt de bestämmelser som finns för sekretess och säkerhetsskydd!</vt:lpstr>
      <vt:lpstr>Så börjar du</vt:lpstr>
      <vt:lpstr>Steg 1: Kartläggning</vt:lpstr>
      <vt:lpstr>Steg 2: Analysera de kartlagda verksamheterna</vt:lpstr>
      <vt:lpstr>Steg 3: Bedömning om verksamheten är samhällsviktig</vt:lpstr>
      <vt:lpstr>Identifierad samhällsviktig  verksamhet</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Stöd i identifiering samhällsviktig verksamhet</dc:title>
  <dc:creator>Kullgren Ida</dc:creator>
  <cp:lastModifiedBy>Grundel Alexandra</cp:lastModifiedBy>
  <cp:revision>104</cp:revision>
  <dcterms:created xsi:type="dcterms:W3CDTF">2021-06-03T11:19:12Z</dcterms:created>
  <dcterms:modified xsi:type="dcterms:W3CDTF">2021-10-19T12:52:14Z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0x0101008239AB5D3D2647B580F011DA2F356111010091D1F7697A40514488AE01E8210B8E73</vt:lpwstr>
  </property>
  <property fmtid="{D5CDD505-2E9C-101B-9397-08002B2CF9AE}" pid="4" name="MSB_SiteBusinessProcess">
    <vt:lpwstr>1;#Standard|42db7290-f92b-446b-999c-1bee6d848af0</vt:lpwstr>
  </property>
  <property fmtid="{D5CDD505-2E9C-101B-9397-08002B2CF9AE}" pid="5" name="MSB_DocumentType">
    <vt:lpwstr/>
  </property>
</Properties>
</file>