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3" r:id="rId3"/>
    <p:sldId id="258" r:id="rId4"/>
    <p:sldId id="259" r:id="rId5"/>
    <p:sldId id="260" r:id="rId6"/>
    <p:sldId id="261" r:id="rId7"/>
    <p:sldId id="264" r:id="rId8"/>
    <p:sldId id="265" r:id="rId9"/>
    <p:sldId id="266" r:id="rId10"/>
    <p:sldId id="267" r:id="rId11"/>
    <p:sldId id="276" r:id="rId12"/>
    <p:sldId id="268" r:id="rId13"/>
    <p:sldId id="269" r:id="rId14"/>
    <p:sldId id="272" r:id="rId15"/>
    <p:sldId id="271" r:id="rId16"/>
    <p:sldId id="270" r:id="rId17"/>
    <p:sldId id="273" r:id="rId18"/>
    <p:sldId id="274" r:id="rId19"/>
    <p:sldId id="275" r:id="rId20"/>
    <p:sldId id="262"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660"/>
  </p:normalViewPr>
  <p:slideViewPr>
    <p:cSldViewPr snapToGrid="0" showGuides="1">
      <p:cViewPr varScale="1">
        <p:scale>
          <a:sx n="88" d="100"/>
          <a:sy n="88" d="100"/>
        </p:scale>
        <p:origin x="494" y="62"/>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D28D1-3B82-41BD-A40B-5992D9C93C8F}" type="datetimeFigureOut">
              <a:rPr lang="sv-SE" smtClean="0"/>
              <a:t>2020-06-02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8CBDF-CB9C-4348-AC14-0C5CD2C6C19D}" type="slidenum">
              <a:rPr lang="sv-SE" smtClean="0"/>
              <a:t>‹#›</a:t>
            </a:fld>
            <a:endParaRPr lang="sv-SE"/>
          </a:p>
        </p:txBody>
      </p:sp>
    </p:spTree>
    <p:extLst>
      <p:ext uri="{BB962C8B-B14F-4D97-AF65-F5344CB8AC3E}">
        <p14:creationId xmlns:p14="http://schemas.microsoft.com/office/powerpoint/2010/main" val="131818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europeisk agenda för samhällets säkerhet. </a:t>
            </a:r>
          </a:p>
          <a:p>
            <a:r>
              <a:rPr lang="sv-SE" dirty="0" smtClean="0"/>
              <a:t>KOM har kopplat farliga ämnen/CBRNE till övriga säkerhetsprogram.</a:t>
            </a:r>
          </a:p>
          <a:p>
            <a:r>
              <a:rPr lang="sv-SE" dirty="0" smtClean="0"/>
              <a:t>Ett program för antiterrorism som kopplar till</a:t>
            </a:r>
          </a:p>
          <a:p>
            <a:pPr lvl="1"/>
            <a:r>
              <a:rPr lang="sv-SE" sz="2400" dirty="0" err="1" smtClean="0"/>
              <a:t>NagExpSEC</a:t>
            </a:r>
            <a:endParaRPr lang="sv-SE" sz="2400" dirty="0" smtClean="0"/>
          </a:p>
          <a:p>
            <a:pPr lvl="1"/>
            <a:r>
              <a:rPr lang="sv-SE" sz="2400" dirty="0" smtClean="0"/>
              <a:t>Aktörsgemensam CBRNE-strategi</a:t>
            </a:r>
          </a:p>
          <a:p>
            <a:pPr lvl="1"/>
            <a:r>
              <a:rPr lang="sv-SE" sz="2400" dirty="0" smtClean="0"/>
              <a:t>Sveriges prioriterade områden </a:t>
            </a:r>
            <a:r>
              <a:rPr lang="sv-SE" sz="2400" dirty="0" err="1" smtClean="0"/>
              <a:t>enl</a:t>
            </a:r>
            <a:r>
              <a:rPr lang="sv-SE" sz="2400" dirty="0" smtClean="0"/>
              <a:t> NRFB och civilt försvar</a:t>
            </a:r>
            <a:endParaRPr lang="sv-SE" dirty="0" smtClean="0"/>
          </a:p>
          <a:p>
            <a:r>
              <a:rPr lang="sv-SE" dirty="0" smtClean="0"/>
              <a:t>Efter</a:t>
            </a:r>
            <a:r>
              <a:rPr lang="sv-SE" baseline="0" dirty="0" smtClean="0"/>
              <a:t> meddelandet i oktober 2017 har det kommit lägesrapport 3 lägesrapporter med skärpta skrivningar</a:t>
            </a:r>
            <a:endParaRPr lang="sv-SE" dirty="0"/>
          </a:p>
        </p:txBody>
      </p:sp>
      <p:sp>
        <p:nvSpPr>
          <p:cNvPr id="4" name="Platshållare för bildnummer 3"/>
          <p:cNvSpPr>
            <a:spLocks noGrp="1"/>
          </p:cNvSpPr>
          <p:nvPr>
            <p:ph type="sldNum" sz="quarter" idx="10"/>
          </p:nvPr>
        </p:nvSpPr>
        <p:spPr/>
        <p:txBody>
          <a:bodyPr/>
          <a:lstStyle/>
          <a:p>
            <a:fld id="{B728CBDF-CB9C-4348-AC14-0C5CD2C6C19D}" type="slidenum">
              <a:rPr lang="sv-SE" smtClean="0"/>
              <a:t>7</a:t>
            </a:fld>
            <a:endParaRPr lang="sv-SE"/>
          </a:p>
        </p:txBody>
      </p:sp>
    </p:spTree>
    <p:extLst>
      <p:ext uri="{BB962C8B-B14F-4D97-AF65-F5344CB8AC3E}">
        <p14:creationId xmlns:p14="http://schemas.microsoft.com/office/powerpoint/2010/main" val="172947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CBRN action plan är uppdelat i fyra</a:t>
            </a:r>
            <a:r>
              <a:rPr lang="sv-SE" baseline="0" dirty="0" smtClean="0"/>
              <a:t> fokusområde och varje område har åtgärder / åtgärdsförslag</a:t>
            </a:r>
            <a:endParaRPr lang="sv-SE" dirty="0"/>
          </a:p>
        </p:txBody>
      </p:sp>
      <p:sp>
        <p:nvSpPr>
          <p:cNvPr id="4" name="Platshållare för bildnummer 3"/>
          <p:cNvSpPr>
            <a:spLocks noGrp="1"/>
          </p:cNvSpPr>
          <p:nvPr>
            <p:ph type="sldNum" sz="quarter" idx="10"/>
          </p:nvPr>
        </p:nvSpPr>
        <p:spPr/>
        <p:txBody>
          <a:bodyPr/>
          <a:lstStyle/>
          <a:p>
            <a:fld id="{B728CBDF-CB9C-4348-AC14-0C5CD2C6C19D}" type="slidenum">
              <a:rPr lang="sv-SE" smtClean="0"/>
              <a:t>8</a:t>
            </a:fld>
            <a:endParaRPr lang="sv-SE"/>
          </a:p>
        </p:txBody>
      </p:sp>
    </p:spTree>
    <p:extLst>
      <p:ext uri="{BB962C8B-B14F-4D97-AF65-F5344CB8AC3E}">
        <p14:creationId xmlns:p14="http://schemas.microsoft.com/office/powerpoint/2010/main" val="409578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smtClean="0">
                <a:solidFill>
                  <a:schemeClr val="tx1"/>
                </a:solidFill>
                <a:effectLst/>
                <a:latin typeface="+mn-lt"/>
                <a:ea typeface="+mn-ea"/>
                <a:cs typeface="+mn-cs"/>
              </a:rPr>
              <a:t>Concerning the action plan, it does not seem necessary to completely review it, because many of the suggested actions are still relevant and on-going.</a:t>
            </a:r>
          </a:p>
          <a:p>
            <a:endParaRPr lang="sv-SE" dirty="0"/>
          </a:p>
        </p:txBody>
      </p:sp>
      <p:sp>
        <p:nvSpPr>
          <p:cNvPr id="4" name="Platshållare för bildnummer 3"/>
          <p:cNvSpPr>
            <a:spLocks noGrp="1"/>
          </p:cNvSpPr>
          <p:nvPr>
            <p:ph type="sldNum" sz="quarter" idx="10"/>
          </p:nvPr>
        </p:nvSpPr>
        <p:spPr/>
        <p:txBody>
          <a:bodyPr/>
          <a:lstStyle/>
          <a:p>
            <a:fld id="{B728CBDF-CB9C-4348-AC14-0C5CD2C6C19D}" type="slidenum">
              <a:rPr lang="sv-SE" smtClean="0"/>
              <a:t>11</a:t>
            </a:fld>
            <a:endParaRPr lang="sv-SE"/>
          </a:p>
        </p:txBody>
      </p:sp>
    </p:spTree>
    <p:extLst>
      <p:ext uri="{BB962C8B-B14F-4D97-AF65-F5344CB8AC3E}">
        <p14:creationId xmlns:p14="http://schemas.microsoft.com/office/powerpoint/2010/main" val="329018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antogs under Sveriges EU-ordförandeskap 2009, är att möta de gemensamma utmaningar som länderna i Östersjöregionen står inför i dag. Strategin har tre huvudmål: </a:t>
            </a:r>
          </a:p>
          <a:p>
            <a:r>
              <a:rPr lang="sv-SE" dirty="0" smtClean="0"/>
              <a:t>rädda havsmiljön, länka samman regionen och öka välståndet. </a:t>
            </a:r>
          </a:p>
          <a:p>
            <a:r>
              <a:rPr lang="sv-SE" dirty="0" smtClean="0"/>
              <a:t>Regeringens uppdrag till MSB att bidra till genomförandet av strategin och dess handlingsplan inom myndighetens ansvars område.  MSB har, tillsammans med ett 30-tal andra myndigheter i Sverige, ett regeringsuppdrag (Ju 2016/00326/SSK) som ska bidra till genomförandet av EU:s strategi för Östersjöregionen och årligen rapportera till regeringen om vad som hade gjorts under året. Just nu pågår en beredning om att rapportera in vad vi har åstadkommit under 2019 och hur vi ser att samarbetet framöver bör fortsätta.</a:t>
            </a:r>
            <a:r>
              <a:rPr lang="sv-SE" baseline="0" dirty="0" smtClean="0"/>
              <a:t>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728CBDF-CB9C-4348-AC14-0C5CD2C6C19D}" type="slidenum">
              <a:rPr lang="sv-SE" smtClean="0"/>
              <a:t>13</a:t>
            </a:fld>
            <a:endParaRPr lang="sv-SE"/>
          </a:p>
        </p:txBody>
      </p:sp>
    </p:spTree>
    <p:extLst>
      <p:ext uri="{BB962C8B-B14F-4D97-AF65-F5344CB8AC3E}">
        <p14:creationId xmlns:p14="http://schemas.microsoft.com/office/powerpoint/2010/main" val="2481858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kern="1200" dirty="0" smtClean="0">
                <a:solidFill>
                  <a:schemeClr val="tx1"/>
                </a:solidFill>
                <a:effectLst/>
                <a:latin typeface="+mn-lt"/>
                <a:ea typeface="+mn-ea"/>
                <a:cs typeface="+mn-cs"/>
              </a:rPr>
              <a:t>ett robust Norden utan gränser när det gäller förmåga att förebygga, hantera, återhämta sig och lära från olyckor och kriser</a:t>
            </a:r>
            <a:r>
              <a:rPr lang="sv-SE" sz="1200" kern="1200" dirty="0" smtClean="0">
                <a:solidFill>
                  <a:schemeClr val="tx1"/>
                </a:solidFill>
                <a:effectLst/>
                <a:latin typeface="+mn-lt"/>
                <a:ea typeface="+mn-ea"/>
                <a:cs typeface="+mn-cs"/>
              </a:rPr>
              <a:t>”. Bland målen finns ett stärkt erfarenhets- och kunskapsutbyte, före, under och efter kriser, och högre kostnadseffektivitet i beredskapsarbetet.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dirty="0" smtClean="0"/>
              <a:t> Mål 1 Vidareutveckling av samnordiska insatsmoduler mellan de nordiska länderna. </a:t>
            </a:r>
          </a:p>
          <a:p>
            <a:r>
              <a:rPr lang="sv-SE" dirty="0" smtClean="0"/>
              <a:t> utveckling av gemensamma nordiska insatsmoduler speciellt för kalla förhållanden, med utgångspunkt i nuvarande strukturer. </a:t>
            </a:r>
          </a:p>
          <a:p>
            <a:r>
              <a:rPr lang="sv-SE" dirty="0" smtClean="0"/>
              <a:t> </a:t>
            </a:r>
          </a:p>
          <a:p>
            <a:r>
              <a:rPr lang="sv-SE" dirty="0" smtClean="0"/>
              <a:t>Under detta</a:t>
            </a:r>
            <a:r>
              <a:rPr lang="sv-SE" baseline="0" dirty="0" smtClean="0"/>
              <a:t> mål kan t ex framöver åtgärder som berör höjd beredskap hamna här och utveckling av samarbetet totalförsvar </a:t>
            </a:r>
            <a:endParaRPr lang="sv-SE" dirty="0"/>
          </a:p>
        </p:txBody>
      </p:sp>
      <p:sp>
        <p:nvSpPr>
          <p:cNvPr id="4" name="Platshållare för bildnummer 3"/>
          <p:cNvSpPr>
            <a:spLocks noGrp="1"/>
          </p:cNvSpPr>
          <p:nvPr>
            <p:ph type="sldNum" sz="quarter" idx="10"/>
          </p:nvPr>
        </p:nvSpPr>
        <p:spPr/>
        <p:txBody>
          <a:bodyPr/>
          <a:lstStyle/>
          <a:p>
            <a:fld id="{B728CBDF-CB9C-4348-AC14-0C5CD2C6C19D}" type="slidenum">
              <a:rPr lang="sv-SE" smtClean="0"/>
              <a:t>14</a:t>
            </a:fld>
            <a:endParaRPr lang="sv-SE"/>
          </a:p>
        </p:txBody>
      </p:sp>
    </p:spTree>
    <p:extLst>
      <p:ext uri="{BB962C8B-B14F-4D97-AF65-F5344CB8AC3E}">
        <p14:creationId xmlns:p14="http://schemas.microsoft.com/office/powerpoint/2010/main" val="2212966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Basen för Sveriges samarbete med Nato utgörs sedan 1994 av Partnerskap för fred (PFF). PFF är ett praktiskt samarbetsprogram mellan Nato och 23 länder i Europa och Centralasien.  Samarbetet är brett och grunden för PFF är att varje land självt bestämmer inom vilka områden och på vilka sätt de vill samarbeta med Nato. </a:t>
            </a:r>
          </a:p>
          <a:p>
            <a:endParaRPr lang="sv-SE" dirty="0" smtClean="0"/>
          </a:p>
          <a:p>
            <a:r>
              <a:rPr lang="sv-SE" dirty="0" smtClean="0"/>
              <a:t>Sveriges samarbete med Nato formaliseras genom ett årligt partnerskapsprogram, </a:t>
            </a:r>
            <a:r>
              <a:rPr lang="sv-SE" dirty="0" err="1" smtClean="0"/>
              <a:t>Individual</a:t>
            </a:r>
            <a:r>
              <a:rPr lang="sv-SE" dirty="0" smtClean="0"/>
              <a:t> Partnership </a:t>
            </a:r>
            <a:r>
              <a:rPr lang="sv-SE" dirty="0" err="1" smtClean="0"/>
              <a:t>Programme</a:t>
            </a:r>
            <a:r>
              <a:rPr lang="sv-SE" dirty="0" smtClean="0"/>
              <a:t>, IPP, och genom partnerskapsmål som överenskoms vartannat år inom planerings- och översynsprocessen, Planning and Review Process (PARP).</a:t>
            </a:r>
          </a:p>
          <a:p>
            <a:endParaRPr lang="sv-SE" dirty="0" smtClean="0"/>
          </a:p>
          <a:p>
            <a:r>
              <a:rPr lang="sv-SE" dirty="0" smtClean="0"/>
              <a:t>Sedan 2014 har Sverige ett fördjupat samarbete med Nato utifrån EOP – </a:t>
            </a:r>
            <a:r>
              <a:rPr lang="sv-SE" dirty="0" err="1" smtClean="0"/>
              <a:t>Enhanced</a:t>
            </a:r>
            <a:r>
              <a:rPr lang="sv-SE" dirty="0" smtClean="0"/>
              <a:t> </a:t>
            </a:r>
            <a:r>
              <a:rPr lang="sv-SE" dirty="0" err="1" smtClean="0"/>
              <a:t>Opportunities</a:t>
            </a:r>
            <a:r>
              <a:rPr lang="sv-SE" dirty="0" smtClean="0"/>
              <a:t> </a:t>
            </a:r>
            <a:r>
              <a:rPr lang="sv-SE" dirty="0" err="1" smtClean="0"/>
              <a:t>Programme</a:t>
            </a:r>
            <a:r>
              <a:rPr lang="sv-SE" dirty="0" smtClean="0"/>
              <a:t>. Även om det är ytterligare 4 partnerländer som ingår i EOP så är det viktigt att understryka att kärnan i det fördjupade samarbetet utgörs av den bilaterala relationen, och det </a:t>
            </a:r>
          </a:p>
          <a:p>
            <a:r>
              <a:rPr lang="sv-SE" dirty="0" smtClean="0"/>
              <a:t>ömsesidiga intresset av samarbete mellan Sverige och Nato. De övergripande prioriteringarna för samarbetet inom EOP handlar om politisk dialog, säkerheten i närområdet samt deltagande i planering och genomförande av komplexa övningar – något som återspeglar sig även i deltagandet i det civila samarbetet.</a:t>
            </a:r>
          </a:p>
          <a:p>
            <a:endParaRPr lang="sv-SE" dirty="0"/>
          </a:p>
        </p:txBody>
      </p:sp>
      <p:sp>
        <p:nvSpPr>
          <p:cNvPr id="4" name="Platshållare för bildnummer 3"/>
          <p:cNvSpPr>
            <a:spLocks noGrp="1"/>
          </p:cNvSpPr>
          <p:nvPr>
            <p:ph type="sldNum" sz="quarter" idx="10"/>
          </p:nvPr>
        </p:nvSpPr>
        <p:spPr/>
        <p:txBody>
          <a:bodyPr/>
          <a:lstStyle/>
          <a:p>
            <a:fld id="{B728CBDF-CB9C-4348-AC14-0C5CD2C6C19D}" type="slidenum">
              <a:rPr lang="sv-SE" smtClean="0"/>
              <a:t>15</a:t>
            </a:fld>
            <a:endParaRPr lang="sv-SE"/>
          </a:p>
        </p:txBody>
      </p:sp>
    </p:spTree>
    <p:extLst>
      <p:ext uri="{BB962C8B-B14F-4D97-AF65-F5344CB8AC3E}">
        <p14:creationId xmlns:p14="http://schemas.microsoft.com/office/powerpoint/2010/main" val="2639408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4.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FFF"/>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4" name="Bildobjekt 3"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3" name="Bildobjekt 2" descr="PrintLogo"/>
          <p:cNvPicPr>
            <a:picLocks/>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4" name="Bildobjekt 3" descr="PrintLogo"/>
          <p:cNvPicPr>
            <a:picLocks/>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FFFFFF"/>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FFFFFF"/>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35835021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FFFFFF"/>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830483724"/>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15953568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smtClean="0"/>
              <a:t>Redigera format för bakgrundstext</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smtClean="0"/>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smtClean="0"/>
              <a:t>Redigera format för bakgrundstext</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5" name="Bildobjekt 4" descr="PrintLogo"/>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6" name="Bildobjekt 5" descr="PrintLogo"/>
          <p:cNvPicPr>
            <a:picLocks/>
          </p:cNvPicPr>
          <p:nvPr userDrawn="1"/>
        </p:nvPicPr>
        <p:blipFill>
          <a:blip r:embed="rId8"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lum bright="-10000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pic>
        <p:nvPicPr>
          <p:cNvPr id="6" name="Bildobjekt 5" descr="PrintLogo"/>
          <p:cNvPicPr>
            <a:picLocks/>
          </p:cNvPicPr>
          <p:nvPr userDrawn="1"/>
        </p:nvPicPr>
        <p:blipFill>
          <a:blip r:embed="rId8" cstate="hqprint">
            <a:extLst>
              <a:ext uri="{28A0092B-C50C-407E-A947-70E740481C1C}">
                <a14:useLocalDpi xmlns:a14="http://schemas.microsoft.com/office/drawing/2010/main" val="0"/>
              </a:ext>
            </a:extLst>
          </a:blip>
          <a:stretch>
            <a:fillRect/>
          </a:stretch>
        </p:blipFill>
        <p:spPr>
          <a:xfrm>
            <a:off x="11068050" y="6296026"/>
            <a:ext cx="422519"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smtClean="0"/>
              <a:t>Klicka här för att ändra format</a:t>
            </a:r>
            <a:endParaRPr lang="sv-SE"/>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smtClean="0"/>
              <a:t>Klicka här för att ändra 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48" Type="http://schemas.openxmlformats.org/officeDocument/2006/relationships/tags" Target="../tags/tag6.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43"/>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44"/>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45"/>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000000"/>
                </a:solidFill>
              </a:defRPr>
            </a:lvl1pPr>
          </a:lstStyle>
          <a:p>
            <a:fld id="{EBE9B6F4-6F0E-449D-99C3-FA3961AAF713}" type="datetimeFigureOut">
              <a:rPr lang="sv-SE" smtClean="0"/>
              <a:pPr/>
              <a:t>2020-06-02</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46"/>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000000"/>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47"/>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000000"/>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49"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48"/>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000000"/>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cen.eu/dyn/www/f?p=204:110:0::::FSP_PROJECT:61575&amp;cs=1F610C394098A1CFEC66B7F169DB95D97" TargetMode="External"/><Relationship Id="rId2" Type="http://schemas.openxmlformats.org/officeDocument/2006/relationships/hyperlink" Target="https://standards.cen.eu/dyn/www/f?p=204:110:0::::FSP_PROJECT:37479&amp;cs=1B8FBECE122B062F971553C5921A9E113" TargetMode="External"/><Relationship Id="rId1" Type="http://schemas.openxmlformats.org/officeDocument/2006/relationships/slideLayout" Target="../slideLayouts/slideLayout24.xml"/><Relationship Id="rId4" Type="http://schemas.openxmlformats.org/officeDocument/2006/relationships/hyperlink" Target="https://standards.cen.eu/dyn/www/f?p=204:110:0::::FSP_PROJECT,FSP_LANG_ID:61491,25&amp;cs=1FAB63679C7364D22B96DB95910FA986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mailto:stefan.tangen@msb.se" TargetMode="External"/><Relationship Id="rId2" Type="http://schemas.openxmlformats.org/officeDocument/2006/relationships/hyperlink" Target="mailto:mirja.lenztorbjornsson@msb.se"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8CE763-DB27-4F55-93FD-B49ECB6C32DD}"/>
              </a:ext>
            </a:extLst>
          </p:cNvPr>
          <p:cNvSpPr>
            <a:spLocks noGrp="1"/>
          </p:cNvSpPr>
          <p:nvPr>
            <p:ph type="ctrTitle"/>
          </p:nvPr>
        </p:nvSpPr>
        <p:spPr>
          <a:xfrm>
            <a:off x="1235242" y="1368000"/>
            <a:ext cx="9121958" cy="1185077"/>
          </a:xfrm>
        </p:spPr>
        <p:txBody>
          <a:bodyPr/>
          <a:lstStyle/>
          <a:p>
            <a:r>
              <a:rPr lang="sv-SE" dirty="0" smtClean="0"/>
              <a:t>EU och internationellt arbete CBRNE </a:t>
            </a:r>
            <a:endParaRPr lang="sv-SE" dirty="0"/>
          </a:p>
        </p:txBody>
      </p:sp>
      <p:sp>
        <p:nvSpPr>
          <p:cNvPr id="3" name="Underrubrik 2">
            <a:extLst>
              <a:ext uri="{FF2B5EF4-FFF2-40B4-BE49-F238E27FC236}">
                <a16:creationId xmlns:a16="http://schemas.microsoft.com/office/drawing/2014/main" id="{73702B55-6E9C-44EA-A4DD-FF528ECDC926}"/>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41247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99030" y="402570"/>
            <a:ext cx="8580582" cy="966397"/>
          </a:xfrm>
        </p:spPr>
        <p:txBody>
          <a:bodyPr/>
          <a:lstStyle/>
          <a:p>
            <a:r>
              <a:rPr lang="sv-SE" dirty="0" smtClean="0"/>
              <a:t>Koordinatorns roll</a:t>
            </a:r>
            <a:endParaRPr lang="sv-SE" dirty="0"/>
          </a:p>
        </p:txBody>
      </p:sp>
      <p:sp>
        <p:nvSpPr>
          <p:cNvPr id="3" name="Platshållare för innehåll 2"/>
          <p:cNvSpPr>
            <a:spLocks noGrp="1"/>
          </p:cNvSpPr>
          <p:nvPr>
            <p:ph idx="1"/>
          </p:nvPr>
        </p:nvSpPr>
        <p:spPr>
          <a:xfrm>
            <a:off x="1846913" y="1543664"/>
            <a:ext cx="7808366" cy="4756226"/>
          </a:xfrm>
        </p:spPr>
        <p:txBody>
          <a:bodyPr/>
          <a:lstStyle/>
          <a:p>
            <a:r>
              <a:rPr lang="sv-SE" dirty="0"/>
              <a:t>a</a:t>
            </a:r>
            <a:r>
              <a:rPr lang="sv-SE" dirty="0" smtClean="0"/>
              <a:t>tt vara en del av CBRN </a:t>
            </a:r>
            <a:r>
              <a:rPr lang="sv-SE" dirty="0" err="1" smtClean="0"/>
              <a:t>Advisory</a:t>
            </a:r>
            <a:r>
              <a:rPr lang="sv-SE" dirty="0" smtClean="0"/>
              <a:t> Group</a:t>
            </a:r>
            <a:br>
              <a:rPr lang="sv-SE" dirty="0" smtClean="0"/>
            </a:br>
            <a:endParaRPr lang="sv-SE" dirty="0" smtClean="0"/>
          </a:p>
          <a:p>
            <a:r>
              <a:rPr lang="sv-SE" dirty="0" smtClean="0"/>
              <a:t>att </a:t>
            </a:r>
            <a:r>
              <a:rPr lang="sv-SE" dirty="0"/>
              <a:t>vara den primära kontaktpunkten i Sverige för genomförandet av EU:s </a:t>
            </a:r>
            <a:r>
              <a:rPr lang="sv-SE" dirty="0" smtClean="0"/>
              <a:t>handlingsplan</a:t>
            </a:r>
            <a:br>
              <a:rPr lang="sv-SE" dirty="0" smtClean="0"/>
            </a:br>
            <a:endParaRPr lang="sv-SE" dirty="0" smtClean="0"/>
          </a:p>
          <a:p>
            <a:pPr marL="0" indent="0">
              <a:buNone/>
            </a:pPr>
            <a:r>
              <a:rPr lang="sv-SE" dirty="0"/>
              <a:t/>
            </a:r>
            <a:br>
              <a:rPr lang="sv-SE" dirty="0"/>
            </a:br>
            <a:endParaRPr lang="sv-SE" dirty="0"/>
          </a:p>
          <a:p>
            <a:endParaRPr lang="sv-SE" dirty="0"/>
          </a:p>
        </p:txBody>
      </p:sp>
    </p:spTree>
    <p:extLst>
      <p:ext uri="{BB962C8B-B14F-4D97-AF65-F5344CB8AC3E}">
        <p14:creationId xmlns:p14="http://schemas.microsoft.com/office/powerpoint/2010/main" val="116101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Återkoppling från senaste </a:t>
            </a:r>
            <a:r>
              <a:rPr lang="sv-SE" dirty="0" err="1" smtClean="0"/>
              <a:t>Advisory</a:t>
            </a:r>
            <a:r>
              <a:rPr lang="sv-SE" dirty="0" smtClean="0"/>
              <a:t> Group mötet </a:t>
            </a:r>
            <a:endParaRPr lang="sv-SE" dirty="0"/>
          </a:p>
        </p:txBody>
      </p:sp>
      <p:sp>
        <p:nvSpPr>
          <p:cNvPr id="3" name="Platshållare för innehåll 2"/>
          <p:cNvSpPr>
            <a:spLocks noGrp="1"/>
          </p:cNvSpPr>
          <p:nvPr>
            <p:ph idx="1"/>
          </p:nvPr>
        </p:nvSpPr>
        <p:spPr>
          <a:xfrm>
            <a:off x="1773388" y="2265119"/>
            <a:ext cx="8580582" cy="4135681"/>
          </a:xfrm>
        </p:spPr>
        <p:txBody>
          <a:bodyPr/>
          <a:lstStyle/>
          <a:p>
            <a:pPr marL="0" indent="0">
              <a:buNone/>
            </a:pPr>
            <a:r>
              <a:rPr lang="en-GB" b="1" dirty="0"/>
              <a:t>First day of the meeting (19 November) </a:t>
            </a:r>
            <a:endParaRPr lang="sv-SE" dirty="0"/>
          </a:p>
          <a:p>
            <a:r>
              <a:rPr lang="en-GB" b="1" dirty="0"/>
              <a:t>Chemical threat – classified [EU CONFIDENTIAL] meeting </a:t>
            </a:r>
            <a:endParaRPr lang="en-GB" b="1" dirty="0" smtClean="0"/>
          </a:p>
          <a:p>
            <a:endParaRPr lang="en-GB" b="1" dirty="0"/>
          </a:p>
          <a:p>
            <a:pPr marL="0" indent="0">
              <a:buNone/>
            </a:pPr>
            <a:r>
              <a:rPr lang="en-GB" b="1" dirty="0"/>
              <a:t>Second day of the meeting (20 November</a:t>
            </a:r>
            <a:r>
              <a:rPr lang="en-GB" b="1" dirty="0" smtClean="0"/>
              <a:t>)</a:t>
            </a:r>
          </a:p>
          <a:p>
            <a:r>
              <a:rPr lang="en-GB" dirty="0"/>
              <a:t>1. EU CBRN Support </a:t>
            </a:r>
            <a:r>
              <a:rPr lang="en-GB" dirty="0" smtClean="0"/>
              <a:t>Network</a:t>
            </a:r>
            <a:br>
              <a:rPr lang="en-GB" dirty="0" smtClean="0"/>
            </a:br>
            <a:r>
              <a:rPr lang="en-GB" dirty="0" smtClean="0"/>
              <a:t>2</a:t>
            </a:r>
            <a:r>
              <a:rPr lang="en-GB" dirty="0"/>
              <a:t>. Security of radioactive sources in medical </a:t>
            </a:r>
            <a:r>
              <a:rPr lang="en-GB" dirty="0" smtClean="0"/>
              <a:t>facilities</a:t>
            </a:r>
            <a:br>
              <a:rPr lang="en-GB" dirty="0" smtClean="0"/>
            </a:br>
            <a:r>
              <a:rPr lang="en-GB" dirty="0" smtClean="0"/>
              <a:t>3</a:t>
            </a:r>
            <a:r>
              <a:rPr lang="en-GB" dirty="0"/>
              <a:t>. Implementation of the Action Plan and discussion about next steps in CBRN policy. </a:t>
            </a:r>
            <a:endParaRPr lang="sv-SE" dirty="0"/>
          </a:p>
          <a:p>
            <a:endParaRPr lang="sv-SE" dirty="0"/>
          </a:p>
        </p:txBody>
      </p:sp>
    </p:spTree>
    <p:extLst>
      <p:ext uri="{BB962C8B-B14F-4D97-AF65-F5344CB8AC3E}">
        <p14:creationId xmlns:p14="http://schemas.microsoft.com/office/powerpoint/2010/main" val="3898014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Internationellt arbete</a:t>
            </a:r>
            <a:endParaRPr lang="sv-SE" dirty="0"/>
          </a:p>
        </p:txBody>
      </p:sp>
      <p:sp>
        <p:nvSpPr>
          <p:cNvPr id="7" name="Platshållare för innehåll 6"/>
          <p:cNvSpPr>
            <a:spLocks noGrp="1"/>
          </p:cNvSpPr>
          <p:nvPr>
            <p:ph idx="1"/>
          </p:nvPr>
        </p:nvSpPr>
        <p:spPr/>
        <p:txBody>
          <a:bodyPr/>
          <a:lstStyle/>
          <a:p>
            <a:endParaRPr lang="sv-SE"/>
          </a:p>
        </p:txBody>
      </p:sp>
    </p:spTree>
    <p:extLst>
      <p:ext uri="{BB962C8B-B14F-4D97-AF65-F5344CB8AC3E}">
        <p14:creationId xmlns:p14="http://schemas.microsoft.com/office/powerpoint/2010/main" val="1805418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29009" y="739455"/>
            <a:ext cx="8580582" cy="966397"/>
          </a:xfrm>
        </p:spPr>
        <p:txBody>
          <a:bodyPr/>
          <a:lstStyle/>
          <a:p>
            <a:r>
              <a:rPr lang="sv-SE" dirty="0"/>
              <a:t>Östersjösamarbete</a:t>
            </a:r>
          </a:p>
        </p:txBody>
      </p:sp>
      <p:sp>
        <p:nvSpPr>
          <p:cNvPr id="3" name="Platshållare för innehåll 2"/>
          <p:cNvSpPr>
            <a:spLocks noGrp="1"/>
          </p:cNvSpPr>
          <p:nvPr>
            <p:ph idx="1"/>
          </p:nvPr>
        </p:nvSpPr>
        <p:spPr>
          <a:xfrm>
            <a:off x="962526" y="1892969"/>
            <a:ext cx="11053011" cy="3973678"/>
          </a:xfrm>
        </p:spPr>
        <p:txBody>
          <a:bodyPr/>
          <a:lstStyle/>
          <a:p>
            <a:pPr marL="0" indent="0">
              <a:buNone/>
            </a:pPr>
            <a:r>
              <a:rPr lang="sv-SE" i="1" dirty="0"/>
              <a:t>EU:s strategi för Östersjöregionen</a:t>
            </a:r>
          </a:p>
          <a:p>
            <a:pPr marL="0" indent="0">
              <a:buNone/>
            </a:pPr>
            <a:r>
              <a:rPr lang="sv-SE" dirty="0"/>
              <a:t>Mål i strategin: 1) Rädda havsmiljön, 2) länka samman regionen, 3) Öka välståndet  </a:t>
            </a:r>
          </a:p>
          <a:p>
            <a:pPr marL="0" indent="0">
              <a:buNone/>
            </a:pPr>
            <a:r>
              <a:rPr lang="sv-SE" i="1" dirty="0"/>
              <a:t>Delmål: Arbeta för klimatanpassning och förbättrad krisberedskap </a:t>
            </a:r>
          </a:p>
          <a:p>
            <a:pPr marL="0" indent="0">
              <a:buNone/>
            </a:pPr>
            <a:r>
              <a:rPr lang="sv-SE" dirty="0"/>
              <a:t>Forskningsnätverk, krisberedskapsveckan, genomförande av Sendai, utveckling av indexet för hushållens krisberedskap</a:t>
            </a:r>
          </a:p>
          <a:p>
            <a:pPr marL="0" indent="0">
              <a:buNone/>
            </a:pPr>
            <a:r>
              <a:rPr lang="sv-SE" dirty="0"/>
              <a:t>Östersjö GD-möten – 1 gång/år </a:t>
            </a:r>
          </a:p>
          <a:p>
            <a:pPr marL="0" indent="0">
              <a:buNone/>
            </a:pPr>
            <a:r>
              <a:rPr lang="sv-SE" dirty="0"/>
              <a:t>Samarbete med Finland genom projektet </a:t>
            </a:r>
            <a:br>
              <a:rPr lang="sv-SE" dirty="0"/>
            </a:br>
            <a:r>
              <a:rPr lang="sv-SE" dirty="0"/>
              <a:t>TREFF - transnationella och tvärsektoriella CBRNE forum i Östersjöregionen</a:t>
            </a:r>
          </a:p>
          <a:p>
            <a:endParaRPr lang="sv-SE" dirty="0"/>
          </a:p>
        </p:txBody>
      </p:sp>
    </p:spTree>
    <p:extLst>
      <p:ext uri="{BB962C8B-B14F-4D97-AF65-F5344CB8AC3E}">
        <p14:creationId xmlns:p14="http://schemas.microsoft.com/office/powerpoint/2010/main" val="422411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Nordiskt samarbete </a:t>
            </a:r>
          </a:p>
        </p:txBody>
      </p:sp>
      <p:sp>
        <p:nvSpPr>
          <p:cNvPr id="3" name="Platshållare för innehåll 2"/>
          <p:cNvSpPr>
            <a:spLocks noGrp="1"/>
          </p:cNvSpPr>
          <p:nvPr>
            <p:ph idx="1"/>
          </p:nvPr>
        </p:nvSpPr>
        <p:spPr/>
        <p:txBody>
          <a:bodyPr/>
          <a:lstStyle/>
          <a:p>
            <a:r>
              <a:rPr lang="sv-SE" dirty="0"/>
              <a:t>Samarbete vilar på Haga I (2009) och Haga II (2013) deklarationerna</a:t>
            </a:r>
          </a:p>
          <a:p>
            <a:r>
              <a:rPr lang="sv-SE" dirty="0"/>
              <a:t>Nordiska GD-möten 1 gång/år </a:t>
            </a:r>
          </a:p>
          <a:p>
            <a:r>
              <a:rPr lang="sv-SE" dirty="0"/>
              <a:t>Arbetet med nordiska CBRNE förstärkningsresurser </a:t>
            </a:r>
          </a:p>
        </p:txBody>
      </p:sp>
    </p:spTree>
    <p:extLst>
      <p:ext uri="{BB962C8B-B14F-4D97-AF65-F5344CB8AC3E}">
        <p14:creationId xmlns:p14="http://schemas.microsoft.com/office/powerpoint/2010/main" val="2919216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NATO – Partnerskap för fred</a:t>
            </a:r>
          </a:p>
        </p:txBody>
      </p:sp>
      <p:sp>
        <p:nvSpPr>
          <p:cNvPr id="3" name="Platshållare för innehåll 2"/>
          <p:cNvSpPr>
            <a:spLocks noGrp="1"/>
          </p:cNvSpPr>
          <p:nvPr>
            <p:ph idx="1"/>
          </p:nvPr>
        </p:nvSpPr>
        <p:spPr/>
        <p:txBody>
          <a:bodyPr/>
          <a:lstStyle/>
          <a:p>
            <a:r>
              <a:rPr lang="sv-SE" dirty="0"/>
              <a:t>Arbete med det svenska civila beredskapsarbetet inom ramen för Nato</a:t>
            </a:r>
          </a:p>
          <a:p>
            <a:pPr lvl="1"/>
            <a:r>
              <a:rPr lang="sv-SE" dirty="0"/>
              <a:t>Ökad svensk närvaro i Natos militära och civila strukturer prioriterat</a:t>
            </a:r>
          </a:p>
          <a:p>
            <a:pPr lvl="1"/>
            <a:r>
              <a:rPr lang="sv-SE" dirty="0"/>
              <a:t>Ett förstärkt samarbete i frågor om civil krisberedskapsplanering </a:t>
            </a:r>
          </a:p>
          <a:p>
            <a:pPr lvl="1"/>
            <a:r>
              <a:rPr lang="sv-SE" dirty="0"/>
              <a:t>Fortsatt utvecklad dialog med Nato om det svenska försvarets reform, försvarsmaktsplanering och krisberedskap är prioriterat</a:t>
            </a:r>
          </a:p>
          <a:p>
            <a:pPr lvl="1"/>
            <a:r>
              <a:rPr lang="sv-SE" dirty="0"/>
              <a:t>MSB samordnar deltagande för de svenska myndigheter som bedriver verksamhet inom ramen för den civila krisberedskapsdelen inom partnerskap för fred. </a:t>
            </a:r>
          </a:p>
          <a:p>
            <a:pPr lvl="1"/>
            <a:r>
              <a:rPr lang="sv-SE" dirty="0"/>
              <a:t>CBRN </a:t>
            </a:r>
            <a:r>
              <a:rPr lang="sv-SE" dirty="0" err="1"/>
              <a:t>Working</a:t>
            </a:r>
            <a:r>
              <a:rPr lang="sv-SE" dirty="0"/>
              <a:t> Group</a:t>
            </a:r>
          </a:p>
          <a:p>
            <a:endParaRPr lang="sv-SE" dirty="0"/>
          </a:p>
        </p:txBody>
      </p:sp>
    </p:spTree>
    <p:extLst>
      <p:ext uri="{BB962C8B-B14F-4D97-AF65-F5344CB8AC3E}">
        <p14:creationId xmlns:p14="http://schemas.microsoft.com/office/powerpoint/2010/main" val="1484630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09219" y="258192"/>
            <a:ext cx="8580582" cy="966397"/>
          </a:xfrm>
        </p:spPr>
        <p:txBody>
          <a:bodyPr/>
          <a:lstStyle/>
          <a:p>
            <a:r>
              <a:rPr lang="sv-SE" dirty="0"/>
              <a:t>Transatlantiskt samarbete – samverkan mellan Sverige och USA resp. Kanada</a:t>
            </a:r>
          </a:p>
        </p:txBody>
      </p:sp>
      <p:sp>
        <p:nvSpPr>
          <p:cNvPr id="3" name="Platshållare för innehåll 2"/>
          <p:cNvSpPr>
            <a:spLocks noGrp="1"/>
          </p:cNvSpPr>
          <p:nvPr>
            <p:ph idx="1"/>
          </p:nvPr>
        </p:nvSpPr>
        <p:spPr>
          <a:xfrm>
            <a:off x="1452545" y="1465220"/>
            <a:ext cx="10274233" cy="3797214"/>
          </a:xfrm>
        </p:spPr>
        <p:txBody>
          <a:bodyPr/>
          <a:lstStyle/>
          <a:p>
            <a:r>
              <a:rPr lang="sv-SE" dirty="0"/>
              <a:t>Bilaterala avtal för forsknings- och utvecklingssamarbete inom samhällsskydd och beredskap </a:t>
            </a:r>
          </a:p>
          <a:p>
            <a:r>
              <a:rPr lang="sv-SE" dirty="0" err="1"/>
              <a:t>Department</a:t>
            </a:r>
            <a:r>
              <a:rPr lang="sv-SE" dirty="0"/>
              <a:t> </a:t>
            </a:r>
            <a:r>
              <a:rPr lang="sv-SE" dirty="0" err="1"/>
              <a:t>of</a:t>
            </a:r>
            <a:r>
              <a:rPr lang="sv-SE" dirty="0"/>
              <a:t> </a:t>
            </a:r>
            <a:r>
              <a:rPr lang="sv-SE" dirty="0" err="1"/>
              <a:t>Homeland</a:t>
            </a:r>
            <a:r>
              <a:rPr lang="sv-SE" dirty="0"/>
              <a:t> </a:t>
            </a:r>
            <a:r>
              <a:rPr lang="sv-SE" dirty="0" err="1"/>
              <a:t>Security</a:t>
            </a:r>
            <a:r>
              <a:rPr lang="sv-SE" dirty="0"/>
              <a:t> (DHS) + </a:t>
            </a:r>
            <a:r>
              <a:rPr lang="sv-SE" dirty="0" err="1"/>
              <a:t>Defence</a:t>
            </a:r>
            <a:r>
              <a:rPr lang="sv-SE" dirty="0"/>
              <a:t> Research and </a:t>
            </a:r>
            <a:r>
              <a:rPr lang="sv-SE" dirty="0" err="1"/>
              <a:t>Development</a:t>
            </a:r>
            <a:r>
              <a:rPr lang="sv-SE" dirty="0"/>
              <a:t> Canada (DRDC) </a:t>
            </a:r>
          </a:p>
          <a:p>
            <a:r>
              <a:rPr lang="sv-SE" dirty="0"/>
              <a:t>MSB – sammanhållande för avtalen och driva arbetet med att starta och genomföra samarbetsprojekt oftast med olika aktörer, </a:t>
            </a:r>
          </a:p>
          <a:p>
            <a:r>
              <a:rPr lang="sv-SE" dirty="0"/>
              <a:t>Pågående gemensamma forskningsprojekt med USA (inom CBRNE) </a:t>
            </a:r>
          </a:p>
          <a:p>
            <a:pPr marL="457200" indent="-457200">
              <a:buAutoNum type="arabicParenR"/>
            </a:pPr>
            <a:r>
              <a:rPr lang="sv-SE" dirty="0"/>
              <a:t>Kemisk och biologisk </a:t>
            </a:r>
            <a:r>
              <a:rPr lang="sv-SE" dirty="0" err="1"/>
              <a:t>forensik</a:t>
            </a:r>
            <a:r>
              <a:rPr lang="sv-SE" dirty="0"/>
              <a:t> (FOI, Polisen, LVS)</a:t>
            </a:r>
          </a:p>
          <a:p>
            <a:pPr marL="457200" indent="-457200">
              <a:buAutoNum type="arabicParenR"/>
            </a:pPr>
            <a:r>
              <a:rPr lang="sv-SE" dirty="0"/>
              <a:t>Radiologisk och nukleär </a:t>
            </a:r>
            <a:r>
              <a:rPr lang="sv-SE" dirty="0" err="1"/>
              <a:t>forensik</a:t>
            </a:r>
            <a:r>
              <a:rPr lang="sv-SE" dirty="0"/>
              <a:t> </a:t>
            </a:r>
            <a:r>
              <a:rPr lang="sv-SE" dirty="0" smtClean="0"/>
              <a:t>(FOI, SSM </a:t>
            </a:r>
            <a:r>
              <a:rPr lang="sv-SE" dirty="0"/>
              <a:t>och NFC till 2022)</a:t>
            </a:r>
          </a:p>
          <a:p>
            <a:pPr marL="457200" indent="-457200">
              <a:buAutoNum type="arabicParenR"/>
            </a:pPr>
            <a:r>
              <a:rPr lang="sv-SE" dirty="0"/>
              <a:t>Detektionsmetoder för explosiva ämnen (USA, Kanada, Australien, UK, SE och NO)</a:t>
            </a:r>
          </a:p>
          <a:p>
            <a:endParaRPr lang="sv-SE" dirty="0"/>
          </a:p>
        </p:txBody>
      </p:sp>
    </p:spTree>
    <p:extLst>
      <p:ext uri="{BB962C8B-B14F-4D97-AF65-F5344CB8AC3E}">
        <p14:creationId xmlns:p14="http://schemas.microsoft.com/office/powerpoint/2010/main" val="3421167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8" y="386528"/>
            <a:ext cx="8580582" cy="966397"/>
          </a:xfrm>
        </p:spPr>
        <p:txBody>
          <a:bodyPr/>
          <a:lstStyle/>
          <a:p>
            <a:r>
              <a:rPr lang="sv-SE" dirty="0"/>
              <a:t>Standardisering (CEN och ISO) </a:t>
            </a:r>
          </a:p>
        </p:txBody>
      </p:sp>
      <p:sp>
        <p:nvSpPr>
          <p:cNvPr id="3" name="Platshållare för innehåll 2"/>
          <p:cNvSpPr>
            <a:spLocks noGrp="1"/>
          </p:cNvSpPr>
          <p:nvPr>
            <p:ph idx="1"/>
          </p:nvPr>
        </p:nvSpPr>
        <p:spPr>
          <a:xfrm>
            <a:off x="1347537" y="1352925"/>
            <a:ext cx="10523621" cy="4513721"/>
          </a:xfrm>
        </p:spPr>
        <p:txBody>
          <a:bodyPr/>
          <a:lstStyle/>
          <a:p>
            <a:r>
              <a:rPr lang="sv-SE" dirty="0"/>
              <a:t>Många olika tekniska kommittéer som arbetar med specifika frågor</a:t>
            </a:r>
          </a:p>
          <a:p>
            <a:r>
              <a:rPr lang="sv-SE" dirty="0"/>
              <a:t>Generellt: CEN/TC 391 </a:t>
            </a:r>
            <a:r>
              <a:rPr lang="sv-SE" dirty="0" err="1"/>
              <a:t>Societal</a:t>
            </a:r>
            <a:r>
              <a:rPr lang="sv-SE" dirty="0"/>
              <a:t> and </a:t>
            </a:r>
            <a:r>
              <a:rPr lang="sv-SE" dirty="0" err="1"/>
              <a:t>citizen</a:t>
            </a:r>
            <a:r>
              <a:rPr lang="sv-SE" dirty="0"/>
              <a:t> </a:t>
            </a:r>
            <a:r>
              <a:rPr lang="sv-SE" dirty="0" err="1"/>
              <a:t>security</a:t>
            </a:r>
            <a:endParaRPr lang="sv-SE" dirty="0"/>
          </a:p>
          <a:p>
            <a:r>
              <a:rPr lang="en-US" b="1" dirty="0">
                <a:hlinkClick r:id="rId2"/>
              </a:rPr>
              <a:t>CEN/TS 16595:2013</a:t>
            </a:r>
            <a:r>
              <a:rPr lang="en-US" b="1" dirty="0"/>
              <a:t> </a:t>
            </a:r>
            <a:r>
              <a:rPr lang="en-US" dirty="0"/>
              <a:t/>
            </a:r>
            <a:br>
              <a:rPr lang="en-US" dirty="0"/>
            </a:br>
            <a:r>
              <a:rPr lang="en-US" dirty="0"/>
              <a:t>CBRN - Vulnerability Assessment and Protection of People at Risk</a:t>
            </a:r>
            <a:r>
              <a:rPr lang="sv-SE" dirty="0"/>
              <a:t> </a:t>
            </a:r>
          </a:p>
          <a:p>
            <a:r>
              <a:rPr lang="en-US" b="1" dirty="0">
                <a:hlinkClick r:id="rId3"/>
              </a:rPr>
              <a:t>CEN/TS 17159:2018</a:t>
            </a:r>
            <a:r>
              <a:rPr lang="en-US" b="1" dirty="0"/>
              <a:t> </a:t>
            </a:r>
            <a:r>
              <a:rPr lang="en-US" dirty="0"/>
              <a:t/>
            </a:r>
            <a:br>
              <a:rPr lang="en-US" dirty="0"/>
            </a:br>
            <a:r>
              <a:rPr lang="en-US" dirty="0"/>
              <a:t>Societal and citizen security - Guidance for the security of hazardous materials (CBRNE) in healthcare facilities</a:t>
            </a:r>
          </a:p>
          <a:p>
            <a:r>
              <a:rPr lang="it-IT" b="1" dirty="0">
                <a:hlinkClick r:id="rId4"/>
              </a:rPr>
              <a:t>EN 17173</a:t>
            </a:r>
            <a:r>
              <a:rPr lang="it-IT" dirty="0"/>
              <a:t> </a:t>
            </a:r>
            <a:br>
              <a:rPr lang="it-IT" dirty="0"/>
            </a:br>
            <a:r>
              <a:rPr lang="it-IT" dirty="0" err="1"/>
              <a:t>European</a:t>
            </a:r>
            <a:r>
              <a:rPr lang="it-IT" dirty="0"/>
              <a:t> CBRNE </a:t>
            </a:r>
            <a:r>
              <a:rPr lang="it-IT" dirty="0" err="1"/>
              <a:t>glossary</a:t>
            </a:r>
            <a:endParaRPr lang="it-IT" dirty="0"/>
          </a:p>
          <a:p>
            <a:r>
              <a:rPr lang="en-US" dirty="0"/>
              <a:t>CBRNE Training Framework: Requirements for CBRNE education and training</a:t>
            </a:r>
            <a:endParaRPr lang="it-IT" dirty="0"/>
          </a:p>
          <a:p>
            <a:endParaRPr lang="sv-SE" dirty="0"/>
          </a:p>
        </p:txBody>
      </p:sp>
    </p:spTree>
    <p:extLst>
      <p:ext uri="{BB962C8B-B14F-4D97-AF65-F5344CB8AC3E}">
        <p14:creationId xmlns:p14="http://schemas.microsoft.com/office/powerpoint/2010/main" val="764540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FN</a:t>
            </a:r>
            <a:endParaRPr lang="sv-SE" dirty="0"/>
          </a:p>
        </p:txBody>
      </p:sp>
      <p:sp>
        <p:nvSpPr>
          <p:cNvPr id="3" name="Platshållare för innehåll 2"/>
          <p:cNvSpPr>
            <a:spLocks noGrp="1"/>
          </p:cNvSpPr>
          <p:nvPr>
            <p:ph idx="1"/>
          </p:nvPr>
        </p:nvSpPr>
        <p:spPr/>
        <p:txBody>
          <a:bodyPr/>
          <a:lstStyle/>
          <a:p>
            <a:endParaRPr lang="sv-SE"/>
          </a:p>
        </p:txBody>
      </p:sp>
    </p:spTree>
    <p:extLst>
      <p:ext uri="{BB962C8B-B14F-4D97-AF65-F5344CB8AC3E}">
        <p14:creationId xmlns:p14="http://schemas.microsoft.com/office/powerpoint/2010/main" val="3164578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9265" y="737420"/>
            <a:ext cx="10054777" cy="1140541"/>
          </a:xfrm>
        </p:spPr>
        <p:txBody>
          <a:bodyPr/>
          <a:lstStyle/>
          <a:p>
            <a:r>
              <a:rPr lang="sv-SE" dirty="0"/>
              <a:t>MSB vill bli mer </a:t>
            </a:r>
            <a:r>
              <a:rPr lang="sv-SE" dirty="0" smtClean="0"/>
              <a:t>aktiva i </a:t>
            </a:r>
            <a:r>
              <a:rPr lang="sv-SE" dirty="0"/>
              <a:t>att driva svenska intressen </a:t>
            </a:r>
          </a:p>
        </p:txBody>
      </p:sp>
      <p:sp>
        <p:nvSpPr>
          <p:cNvPr id="3" name="Platshållare för innehåll 2"/>
          <p:cNvSpPr>
            <a:spLocks noGrp="1"/>
          </p:cNvSpPr>
          <p:nvPr>
            <p:ph idx="1"/>
          </p:nvPr>
        </p:nvSpPr>
        <p:spPr>
          <a:xfrm>
            <a:off x="1010653" y="2074821"/>
            <a:ext cx="9785684" cy="3791825"/>
          </a:xfrm>
        </p:spPr>
        <p:txBody>
          <a:bodyPr/>
          <a:lstStyle/>
          <a:p>
            <a:pPr marL="0" indent="0">
              <a:buNone/>
            </a:pPr>
            <a:r>
              <a:rPr lang="sv-SE" dirty="0"/>
              <a:t>Vi behöver Er hjälp om att identifiera vad vi ska driva och i vilka forum</a:t>
            </a:r>
            <a:r>
              <a:rPr lang="sv-SE" dirty="0" smtClean="0"/>
              <a:t>!</a:t>
            </a:r>
          </a:p>
          <a:p>
            <a:pPr marL="0" indent="0">
              <a:buNone/>
            </a:pPr>
            <a:endParaRPr lang="sv-SE" dirty="0"/>
          </a:p>
          <a:p>
            <a:pPr marL="0" indent="0" algn="ctr">
              <a:buNone/>
            </a:pPr>
            <a:r>
              <a:rPr lang="sv-SE" sz="4000" dirty="0">
                <a:hlinkClick r:id="rId2"/>
              </a:rPr>
              <a:t>www.menti.com</a:t>
            </a:r>
            <a:endParaRPr lang="sv-SE" sz="4000" dirty="0"/>
          </a:p>
          <a:p>
            <a:pPr marL="0" indent="0" algn="ctr">
              <a:buNone/>
            </a:pPr>
            <a:r>
              <a:rPr lang="sv-SE" dirty="0"/>
              <a:t>KOD: XX </a:t>
            </a:r>
            <a:r>
              <a:rPr lang="sv-SE" dirty="0" err="1"/>
              <a:t>XX</a:t>
            </a:r>
            <a:r>
              <a:rPr lang="sv-SE" dirty="0"/>
              <a:t> </a:t>
            </a:r>
            <a:r>
              <a:rPr lang="sv-SE" dirty="0" err="1"/>
              <a:t>XX</a:t>
            </a: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854142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86928" y="260648"/>
            <a:ext cx="7329552" cy="648000"/>
          </a:xfrm>
        </p:spPr>
        <p:txBody>
          <a:bodyPr>
            <a:normAutofit/>
          </a:bodyPr>
          <a:lstStyle/>
          <a:p>
            <a:pPr algn="ctr"/>
            <a:r>
              <a:rPr lang="sv-SE" dirty="0" smtClean="0"/>
              <a:t>En gemensam helhetssyn</a:t>
            </a:r>
            <a:endParaRPr lang="sv-SE" dirty="0"/>
          </a:p>
        </p:txBody>
      </p:sp>
      <p:grpSp>
        <p:nvGrpSpPr>
          <p:cNvPr id="4" name="Grupp 3"/>
          <p:cNvGrpSpPr/>
          <p:nvPr/>
        </p:nvGrpSpPr>
        <p:grpSpPr>
          <a:xfrm>
            <a:off x="2409176" y="1556793"/>
            <a:ext cx="7647264" cy="4887437"/>
            <a:chOff x="147983" y="995527"/>
            <a:chExt cx="8357129" cy="5664726"/>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769" y="5089790"/>
              <a:ext cx="1926788" cy="1570463"/>
            </a:xfrm>
            <a:prstGeom prst="rect">
              <a:avLst/>
            </a:prstGeom>
            <a:noFill/>
            <a:ln>
              <a:noFill/>
            </a:ln>
            <a:scene3d>
              <a:camera prst="isometricBottom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14"/>
            <p:cNvSpPr>
              <a:spLocks noChangeArrowheads="1"/>
            </p:cNvSpPr>
            <p:nvPr/>
          </p:nvSpPr>
          <p:spPr bwMode="auto">
            <a:xfrm>
              <a:off x="4507873" y="4822974"/>
              <a:ext cx="112244" cy="1018281"/>
            </a:xfrm>
            <a:prstGeom prst="can">
              <a:avLst>
                <a:gd name="adj" fmla="val 69424"/>
              </a:avLst>
            </a:prstGeom>
            <a:solidFill>
              <a:schemeClr val="accent2">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7" name="Rectangle 4"/>
            <p:cNvSpPr>
              <a:spLocks noChangeArrowheads="1"/>
            </p:cNvSpPr>
            <p:nvPr/>
          </p:nvSpPr>
          <p:spPr bwMode="auto">
            <a:xfrm>
              <a:off x="147983" y="1158875"/>
              <a:ext cx="820896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000" b="1">
                <a:solidFill>
                  <a:srgbClr val="00688B"/>
                </a:solidFill>
              </a:endParaRPr>
            </a:p>
          </p:txBody>
        </p:sp>
        <p:sp>
          <p:nvSpPr>
            <p:cNvPr id="8" name="Text Box 5"/>
            <p:cNvSpPr txBox="1">
              <a:spLocks noChangeArrowheads="1"/>
            </p:cNvSpPr>
            <p:nvPr/>
          </p:nvSpPr>
          <p:spPr bwMode="auto">
            <a:xfrm>
              <a:off x="1825094" y="4190090"/>
              <a:ext cx="1377267" cy="3567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eaLnBrk="0" fontAlgn="base" hangingPunct="0">
                <a:spcBef>
                  <a:spcPct val="50000"/>
                </a:spcBef>
                <a:spcAft>
                  <a:spcPct val="0"/>
                </a:spcAft>
              </a:pPr>
              <a:r>
                <a:rPr lang="en-US" sz="1400" dirty="0">
                  <a:solidFill>
                    <a:srgbClr val="0F5494"/>
                  </a:solidFill>
                </a:rPr>
                <a:t>National level</a:t>
              </a:r>
            </a:p>
          </p:txBody>
        </p:sp>
        <p:sp>
          <p:nvSpPr>
            <p:cNvPr id="9" name="Text Box 6"/>
            <p:cNvSpPr txBox="1">
              <a:spLocks noChangeArrowheads="1"/>
            </p:cNvSpPr>
            <p:nvPr/>
          </p:nvSpPr>
          <p:spPr bwMode="auto">
            <a:xfrm>
              <a:off x="1444952" y="4770339"/>
              <a:ext cx="1757410" cy="3567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eaLnBrk="0" fontAlgn="base" hangingPunct="0">
                <a:spcBef>
                  <a:spcPct val="50000"/>
                </a:spcBef>
                <a:spcAft>
                  <a:spcPct val="0"/>
                </a:spcAft>
              </a:pPr>
              <a:r>
                <a:rPr lang="en-US" sz="1400" dirty="0">
                  <a:solidFill>
                    <a:srgbClr val="0F5494"/>
                  </a:solidFill>
                </a:rPr>
                <a:t>Sub regional level</a:t>
              </a:r>
            </a:p>
          </p:txBody>
        </p:sp>
        <p:sp>
          <p:nvSpPr>
            <p:cNvPr id="10" name="Text Box 7"/>
            <p:cNvSpPr txBox="1">
              <a:spLocks noChangeArrowheads="1"/>
            </p:cNvSpPr>
            <p:nvPr/>
          </p:nvSpPr>
          <p:spPr bwMode="auto">
            <a:xfrm>
              <a:off x="2075602" y="5522351"/>
              <a:ext cx="1126759" cy="3567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eaLnBrk="0" fontAlgn="base" hangingPunct="0">
                <a:spcBef>
                  <a:spcPct val="50000"/>
                </a:spcBef>
                <a:spcAft>
                  <a:spcPct val="0"/>
                </a:spcAft>
              </a:pPr>
              <a:r>
                <a:rPr lang="en-US" sz="1400" dirty="0">
                  <a:solidFill>
                    <a:srgbClr val="0F5494"/>
                  </a:solidFill>
                </a:rPr>
                <a:t>Local level</a:t>
              </a:r>
            </a:p>
          </p:txBody>
        </p:sp>
        <p:sp>
          <p:nvSpPr>
            <p:cNvPr id="11" name="Text Box 5"/>
            <p:cNvSpPr txBox="1">
              <a:spLocks noChangeArrowheads="1"/>
            </p:cNvSpPr>
            <p:nvPr/>
          </p:nvSpPr>
          <p:spPr bwMode="auto">
            <a:xfrm>
              <a:off x="1467655" y="1714513"/>
              <a:ext cx="1734706" cy="1105846"/>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eaLnBrk="0" fontAlgn="base" hangingPunct="0">
                <a:spcBef>
                  <a:spcPct val="50000"/>
                </a:spcBef>
                <a:spcAft>
                  <a:spcPct val="0"/>
                </a:spcAft>
              </a:pPr>
              <a:r>
                <a:rPr lang="en-US" sz="1400" dirty="0">
                  <a:solidFill>
                    <a:srgbClr val="0F5494"/>
                  </a:solidFill>
                </a:rPr>
                <a:t>International level</a:t>
              </a:r>
            </a:p>
            <a:p>
              <a:pPr algn="r" eaLnBrk="0" fontAlgn="base" hangingPunct="0">
                <a:spcBef>
                  <a:spcPct val="50000"/>
                </a:spcBef>
                <a:spcAft>
                  <a:spcPct val="0"/>
                </a:spcAft>
              </a:pPr>
              <a:endParaRPr lang="en-US" sz="1400" dirty="0">
                <a:solidFill>
                  <a:srgbClr val="0F5494"/>
                </a:solidFill>
              </a:endParaRPr>
            </a:p>
            <a:p>
              <a:pPr algn="r" eaLnBrk="0" fontAlgn="base" hangingPunct="0">
                <a:spcBef>
                  <a:spcPct val="50000"/>
                </a:spcBef>
                <a:spcAft>
                  <a:spcPct val="0"/>
                </a:spcAft>
              </a:pPr>
              <a:r>
                <a:rPr lang="en-US" sz="1400" dirty="0">
                  <a:solidFill>
                    <a:srgbClr val="0F5494"/>
                  </a:solidFill>
                </a:rPr>
                <a:t>European level</a:t>
              </a:r>
            </a:p>
          </p:txBody>
        </p:sp>
        <p:sp>
          <p:nvSpPr>
            <p:cNvPr id="12" name="Text Box 5"/>
            <p:cNvSpPr txBox="1">
              <a:spLocks noChangeArrowheads="1"/>
            </p:cNvSpPr>
            <p:nvPr/>
          </p:nvSpPr>
          <p:spPr bwMode="auto">
            <a:xfrm>
              <a:off x="1835605" y="3312772"/>
              <a:ext cx="1366756" cy="356725"/>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eaLnBrk="0" fontAlgn="base" hangingPunct="0">
                <a:spcBef>
                  <a:spcPct val="50000"/>
                </a:spcBef>
                <a:spcAft>
                  <a:spcPct val="0"/>
                </a:spcAft>
              </a:pPr>
              <a:r>
                <a:rPr lang="en-US" sz="1400" dirty="0">
                  <a:solidFill>
                    <a:srgbClr val="0F5494"/>
                  </a:solidFill>
                </a:rPr>
                <a:t>Bilateral level</a:t>
              </a:r>
            </a:p>
          </p:txBody>
        </p:sp>
        <p:sp>
          <p:nvSpPr>
            <p:cNvPr id="13" name="AutoShape 14"/>
            <p:cNvSpPr>
              <a:spLocks noChangeArrowheads="1"/>
            </p:cNvSpPr>
            <p:nvPr/>
          </p:nvSpPr>
          <p:spPr bwMode="auto">
            <a:xfrm>
              <a:off x="4075825" y="5147023"/>
              <a:ext cx="112244" cy="1018281"/>
            </a:xfrm>
            <a:prstGeom prst="can">
              <a:avLst>
                <a:gd name="adj" fmla="val 69424"/>
              </a:avLst>
            </a:prstGeom>
            <a:solidFill>
              <a:schemeClr val="accent1">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14" name="AutoShape 14"/>
            <p:cNvSpPr>
              <a:spLocks noChangeArrowheads="1"/>
            </p:cNvSpPr>
            <p:nvPr/>
          </p:nvSpPr>
          <p:spPr bwMode="auto">
            <a:xfrm>
              <a:off x="4827677" y="4986734"/>
              <a:ext cx="112244" cy="1018281"/>
            </a:xfrm>
            <a:prstGeom prst="can">
              <a:avLst>
                <a:gd name="adj" fmla="val 69424"/>
              </a:avLst>
            </a:prstGeom>
            <a:solidFill>
              <a:schemeClr val="accent1">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15" name="AutoShape 14"/>
            <p:cNvSpPr>
              <a:spLocks noChangeArrowheads="1"/>
            </p:cNvSpPr>
            <p:nvPr/>
          </p:nvSpPr>
          <p:spPr bwMode="auto">
            <a:xfrm>
              <a:off x="5115709" y="5085184"/>
              <a:ext cx="112244" cy="837654"/>
            </a:xfrm>
            <a:prstGeom prst="can">
              <a:avLst>
                <a:gd name="adj" fmla="val 69424"/>
              </a:avLst>
            </a:prstGeom>
            <a:solidFill>
              <a:srgbClr val="FFD393"/>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16" name="AutoShape 14"/>
            <p:cNvSpPr>
              <a:spLocks noChangeArrowheads="1"/>
            </p:cNvSpPr>
            <p:nvPr/>
          </p:nvSpPr>
          <p:spPr bwMode="auto">
            <a:xfrm>
              <a:off x="4291849" y="5147023"/>
              <a:ext cx="112244" cy="1018281"/>
            </a:xfrm>
            <a:prstGeom prst="can">
              <a:avLst>
                <a:gd name="adj" fmla="val 69424"/>
              </a:avLst>
            </a:prstGeom>
            <a:solidFill>
              <a:srgbClr val="92D050"/>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17" name="AutoShape 14"/>
            <p:cNvSpPr>
              <a:spLocks noChangeArrowheads="1"/>
            </p:cNvSpPr>
            <p:nvPr/>
          </p:nvSpPr>
          <p:spPr bwMode="auto">
            <a:xfrm>
              <a:off x="3859801" y="5085185"/>
              <a:ext cx="112244" cy="706366"/>
            </a:xfrm>
            <a:prstGeom prst="can">
              <a:avLst>
                <a:gd name="adj" fmla="val 69424"/>
              </a:avLst>
            </a:prstGeom>
            <a:solidFill>
              <a:srgbClr val="AAB9C4"/>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pic>
          <p:nvPicPr>
            <p:cNvPr id="18" name="Picture 10"/>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5" b="96903" l="897" r="98655"/>
                      </a14:imgEffect>
                    </a14:imgLayer>
                  </a14:imgProps>
                </a:ext>
                <a:ext uri="{28A0092B-C50C-407E-A947-70E740481C1C}">
                  <a14:useLocalDpi xmlns:a14="http://schemas.microsoft.com/office/drawing/2010/main" val="0"/>
                </a:ext>
              </a:extLst>
            </a:blip>
            <a:srcRect/>
            <a:stretch>
              <a:fillRect/>
            </a:stretch>
          </p:blipFill>
          <p:spPr bwMode="auto">
            <a:xfrm>
              <a:off x="3787793" y="4221088"/>
              <a:ext cx="1549616" cy="1570462"/>
            </a:xfrm>
            <a:prstGeom prst="rect">
              <a:avLst/>
            </a:prstGeom>
            <a:noFill/>
            <a:ln>
              <a:noFill/>
            </a:ln>
            <a:scene3d>
              <a:camera prst="isometricBottom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AutoShape 14"/>
            <p:cNvSpPr>
              <a:spLocks noChangeArrowheads="1"/>
            </p:cNvSpPr>
            <p:nvPr/>
          </p:nvSpPr>
          <p:spPr bwMode="auto">
            <a:xfrm>
              <a:off x="4507873" y="1735433"/>
              <a:ext cx="112244" cy="3231930"/>
            </a:xfrm>
            <a:prstGeom prst="can">
              <a:avLst>
                <a:gd name="adj" fmla="val 69424"/>
              </a:avLst>
            </a:prstGeom>
            <a:solidFill>
              <a:schemeClr val="accent2">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20" name="AutoShape 14"/>
            <p:cNvSpPr>
              <a:spLocks noChangeArrowheads="1"/>
            </p:cNvSpPr>
            <p:nvPr/>
          </p:nvSpPr>
          <p:spPr bwMode="auto">
            <a:xfrm>
              <a:off x="4075825" y="4138911"/>
              <a:ext cx="112244" cy="1018281"/>
            </a:xfrm>
            <a:prstGeom prst="can">
              <a:avLst>
                <a:gd name="adj" fmla="val 69424"/>
              </a:avLst>
            </a:prstGeom>
            <a:solidFill>
              <a:schemeClr val="accent1">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21" name="AutoShape 14"/>
            <p:cNvSpPr>
              <a:spLocks noChangeArrowheads="1"/>
            </p:cNvSpPr>
            <p:nvPr/>
          </p:nvSpPr>
          <p:spPr bwMode="auto">
            <a:xfrm>
              <a:off x="5115709" y="4103514"/>
              <a:ext cx="112244" cy="837654"/>
            </a:xfrm>
            <a:prstGeom prst="can">
              <a:avLst>
                <a:gd name="adj" fmla="val 69424"/>
              </a:avLst>
            </a:prstGeom>
            <a:solidFill>
              <a:srgbClr val="FFD393"/>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22" name="AutoShape 14"/>
            <p:cNvSpPr>
              <a:spLocks noChangeArrowheads="1"/>
            </p:cNvSpPr>
            <p:nvPr/>
          </p:nvSpPr>
          <p:spPr bwMode="auto">
            <a:xfrm>
              <a:off x="4291849" y="4149080"/>
              <a:ext cx="112244" cy="1018281"/>
            </a:xfrm>
            <a:prstGeom prst="can">
              <a:avLst>
                <a:gd name="adj" fmla="val 69424"/>
              </a:avLst>
            </a:prstGeom>
            <a:solidFill>
              <a:srgbClr val="92D050"/>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23" name="AutoShape 14"/>
            <p:cNvSpPr>
              <a:spLocks noChangeArrowheads="1"/>
            </p:cNvSpPr>
            <p:nvPr/>
          </p:nvSpPr>
          <p:spPr bwMode="auto">
            <a:xfrm>
              <a:off x="4827677" y="3978622"/>
              <a:ext cx="112244" cy="1018281"/>
            </a:xfrm>
            <a:prstGeom prst="can">
              <a:avLst>
                <a:gd name="adj" fmla="val 69424"/>
              </a:avLst>
            </a:prstGeom>
            <a:solidFill>
              <a:schemeClr val="accent1">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pic>
          <p:nvPicPr>
            <p:cNvPr id="24" name="Picture 7" descr="F? mark?en ?er ett regementsnamn i listan till h?er s?visas dess placering p?karta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419" l="0" r="100000">
                          <a14:foregroundMark x1="55111" y1="87403" x2="55111" y2="87403"/>
                          <a14:foregroundMark x1="45778" y1="88178" x2="45778" y2="88178"/>
                        </a14:backgroundRemoval>
                      </a14:imgEffect>
                    </a14:imgLayer>
                  </a14:imgProps>
                </a:ext>
                <a:ext uri="{28A0092B-C50C-407E-A947-70E740481C1C}">
                  <a14:useLocalDpi xmlns:a14="http://schemas.microsoft.com/office/drawing/2010/main" val="0"/>
                </a:ext>
              </a:extLst>
            </a:blip>
            <a:srcRect/>
            <a:stretch>
              <a:fillRect/>
            </a:stretch>
          </p:blipFill>
          <p:spPr bwMode="auto">
            <a:xfrm>
              <a:off x="4056387" y="2931588"/>
              <a:ext cx="1127461" cy="2585644"/>
            </a:xfrm>
            <a:prstGeom prst="rect">
              <a:avLst/>
            </a:prstGeom>
            <a:noFill/>
            <a:scene3d>
              <a:camera prst="isometricBottomDown"/>
              <a:lightRig rig="threePt" dir="t"/>
            </a:scene3d>
            <a:extLst>
              <a:ext uri="{909E8E84-426E-40DD-AFC4-6F175D3DCCD1}">
                <a14:hiddenFill xmlns:a14="http://schemas.microsoft.com/office/drawing/2010/main">
                  <a:solidFill>
                    <a:srgbClr val="FFFFFF"/>
                  </a:solidFill>
                </a14:hiddenFill>
              </a:ext>
            </a:extLst>
          </p:spPr>
        </p:pic>
        <p:sp>
          <p:nvSpPr>
            <p:cNvPr id="25" name="AutoShape 14"/>
            <p:cNvSpPr>
              <a:spLocks noChangeArrowheads="1"/>
            </p:cNvSpPr>
            <p:nvPr/>
          </p:nvSpPr>
          <p:spPr bwMode="auto">
            <a:xfrm>
              <a:off x="4507873" y="3236413"/>
              <a:ext cx="112244" cy="794846"/>
            </a:xfrm>
            <a:prstGeom prst="can">
              <a:avLst>
                <a:gd name="adj" fmla="val 69424"/>
              </a:avLst>
            </a:prstGeom>
            <a:solidFill>
              <a:schemeClr val="accent2">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26" name="AutoShape 14"/>
            <p:cNvSpPr>
              <a:spLocks noChangeArrowheads="1"/>
            </p:cNvSpPr>
            <p:nvPr/>
          </p:nvSpPr>
          <p:spPr bwMode="auto">
            <a:xfrm>
              <a:off x="4075825" y="3284984"/>
              <a:ext cx="112244" cy="1018281"/>
            </a:xfrm>
            <a:prstGeom prst="can">
              <a:avLst>
                <a:gd name="adj" fmla="val 69424"/>
              </a:avLst>
            </a:prstGeom>
            <a:solidFill>
              <a:schemeClr val="accent1">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27" name="AutoShape 14"/>
            <p:cNvSpPr>
              <a:spLocks noChangeArrowheads="1"/>
            </p:cNvSpPr>
            <p:nvPr/>
          </p:nvSpPr>
          <p:spPr bwMode="auto">
            <a:xfrm>
              <a:off x="4827677" y="3124695"/>
              <a:ext cx="112244" cy="1018281"/>
            </a:xfrm>
            <a:prstGeom prst="can">
              <a:avLst>
                <a:gd name="adj" fmla="val 69424"/>
              </a:avLst>
            </a:prstGeom>
            <a:solidFill>
              <a:schemeClr val="accent1">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28" name="AutoShape 14"/>
            <p:cNvSpPr>
              <a:spLocks noChangeArrowheads="1"/>
            </p:cNvSpPr>
            <p:nvPr/>
          </p:nvSpPr>
          <p:spPr bwMode="auto">
            <a:xfrm>
              <a:off x="5115709" y="3167410"/>
              <a:ext cx="112244" cy="837654"/>
            </a:xfrm>
            <a:prstGeom prst="can">
              <a:avLst>
                <a:gd name="adj" fmla="val 69424"/>
              </a:avLst>
            </a:prstGeom>
            <a:solidFill>
              <a:srgbClr val="FFD393"/>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pic>
          <p:nvPicPr>
            <p:cNvPr id="29" name="Picture 5"/>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805222" y="2412575"/>
              <a:ext cx="1497420" cy="1894236"/>
            </a:xfrm>
            <a:prstGeom prst="rect">
              <a:avLst/>
            </a:prstGeom>
            <a:noFill/>
            <a:ln>
              <a:noFill/>
            </a:ln>
            <a:scene3d>
              <a:camera prst="isometricBottom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AutoShape 14"/>
            <p:cNvSpPr>
              <a:spLocks noChangeArrowheads="1"/>
            </p:cNvSpPr>
            <p:nvPr/>
          </p:nvSpPr>
          <p:spPr bwMode="auto">
            <a:xfrm>
              <a:off x="4507873" y="1633038"/>
              <a:ext cx="112244" cy="1651945"/>
            </a:xfrm>
            <a:prstGeom prst="can">
              <a:avLst>
                <a:gd name="adj" fmla="val 69424"/>
              </a:avLst>
            </a:prstGeom>
            <a:solidFill>
              <a:schemeClr val="accent2">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31" name="AutoShape 14"/>
            <p:cNvSpPr>
              <a:spLocks noChangeArrowheads="1"/>
            </p:cNvSpPr>
            <p:nvPr/>
          </p:nvSpPr>
          <p:spPr bwMode="auto">
            <a:xfrm>
              <a:off x="4827677" y="2625746"/>
              <a:ext cx="112244" cy="659237"/>
            </a:xfrm>
            <a:prstGeom prst="can">
              <a:avLst>
                <a:gd name="adj" fmla="val 69424"/>
              </a:avLst>
            </a:prstGeom>
            <a:solidFill>
              <a:schemeClr val="accent1">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sp>
          <p:nvSpPr>
            <p:cNvPr id="32" name="AutoShape 14"/>
            <p:cNvSpPr>
              <a:spLocks noChangeArrowheads="1"/>
            </p:cNvSpPr>
            <p:nvPr/>
          </p:nvSpPr>
          <p:spPr bwMode="auto">
            <a:xfrm>
              <a:off x="4075825" y="2609851"/>
              <a:ext cx="112244" cy="785232"/>
            </a:xfrm>
            <a:prstGeom prst="can">
              <a:avLst>
                <a:gd name="adj" fmla="val 69424"/>
              </a:avLst>
            </a:prstGeom>
            <a:solidFill>
              <a:schemeClr val="accent1">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pic>
          <p:nvPicPr>
            <p:cNvPr id="33" name="Picture 8"/>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633" r="100000"/>
                      </a14:imgEffect>
                    </a14:imgLayer>
                  </a14:imgProps>
                </a:ext>
                <a:ext uri="{28A0092B-C50C-407E-A947-70E740481C1C}">
                  <a14:useLocalDpi xmlns:a14="http://schemas.microsoft.com/office/drawing/2010/main" val="0"/>
                </a:ext>
              </a:extLst>
            </a:blip>
            <a:srcRect/>
            <a:stretch>
              <a:fillRect/>
            </a:stretch>
          </p:blipFill>
          <p:spPr bwMode="auto">
            <a:xfrm>
              <a:off x="3822767" y="1824619"/>
              <a:ext cx="1285665" cy="1570463"/>
            </a:xfrm>
            <a:prstGeom prst="rect">
              <a:avLst/>
            </a:prstGeom>
            <a:noFill/>
            <a:ln>
              <a:noFill/>
            </a:ln>
            <a:scene3d>
              <a:camera prst="isometricBottom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AutoShape 14"/>
            <p:cNvSpPr>
              <a:spLocks noChangeArrowheads="1"/>
            </p:cNvSpPr>
            <p:nvPr/>
          </p:nvSpPr>
          <p:spPr bwMode="auto">
            <a:xfrm>
              <a:off x="4507873" y="1680664"/>
              <a:ext cx="112244" cy="1028256"/>
            </a:xfrm>
            <a:prstGeom prst="can">
              <a:avLst>
                <a:gd name="adj" fmla="val 69424"/>
              </a:avLst>
            </a:prstGeom>
            <a:solidFill>
              <a:schemeClr val="accent2">
                <a:lumMod val="20000"/>
                <a:lumOff val="80000"/>
              </a:schemeClr>
            </a:solidFill>
            <a:ln w="12700">
              <a:solidFill>
                <a:schemeClr val="tx1"/>
              </a:solidFill>
              <a:round/>
              <a:headEnd/>
              <a:tailEnd/>
            </a:ln>
            <a:effectLst/>
            <a:extLst/>
          </p:spPr>
          <p:txBody>
            <a:bodyPr wrap="none" anchor="ctr"/>
            <a:lstStyle/>
            <a:p>
              <a:pPr fontAlgn="base">
                <a:spcBef>
                  <a:spcPct val="0"/>
                </a:spcBef>
                <a:spcAft>
                  <a:spcPct val="0"/>
                </a:spcAft>
              </a:pPr>
              <a:endParaRPr lang="en-US">
                <a:solidFill>
                  <a:srgbClr val="000000"/>
                </a:solidFill>
              </a:endParaRPr>
            </a:p>
          </p:txBody>
        </p:sp>
        <p:pic>
          <p:nvPicPr>
            <p:cNvPr id="35" name="Picture 9"/>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8193" l="0" r="98020">
                          <a14:foregroundMark x1="15182" y1="18675" x2="15182" y2="18675"/>
                          <a14:foregroundMark x1="35314" y1="12651" x2="35314" y2="12651"/>
                          <a14:foregroundMark x1="41254" y1="21084" x2="41254" y2="21084"/>
                          <a14:foregroundMark x1="82838" y1="77711" x2="82838" y2="77711"/>
                          <a14:foregroundMark x1="77558" y1="62651" x2="77558" y2="62651"/>
                          <a14:foregroundMark x1="73597" y1="60843" x2="73597" y2="60843"/>
                          <a14:foregroundMark x1="83498" y1="45181" x2="83498" y2="45181"/>
                          <a14:foregroundMark x1="84488" y1="40361" x2="84488" y2="40361"/>
                          <a14:foregroundMark x1="93399" y1="84337" x2="93399" y2="84337"/>
                          <a14:foregroundMark x1="91749" y1="87952" x2="91749" y2="87952"/>
                          <a14:foregroundMark x1="84158" y1="84940" x2="84158" y2="84940"/>
                          <a14:foregroundMark x1="87459" y1="66265" x2="87459" y2="66265"/>
                          <a14:foregroundMark x1="88779" y1="67470" x2="88779" y2="67470"/>
                          <a14:foregroundMark x1="91089" y1="74096" x2="91089" y2="74096"/>
                          <a14:foregroundMark x1="91749" y1="70482" x2="91749" y2="70482"/>
                          <a14:foregroundMark x1="94389" y1="72289" x2="94389" y2="72289"/>
                          <a14:foregroundMark x1="96370" y1="70482" x2="96370" y2="70482"/>
                          <a14:foregroundMark x1="95710" y1="33735" x2="95710" y2="33735"/>
                          <a14:foregroundMark x1="85149" y1="6024" x2="85149" y2="6024"/>
                          <a14:foregroundMark x1="83828" y1="6024" x2="83828" y2="6024"/>
                          <a14:foregroundMark x1="61716" y1="9036" x2="61716" y2="9036"/>
                          <a14:foregroundMark x1="16502" y1="4819" x2="16502" y2="4819"/>
                          <a14:foregroundMark x1="24752" y1="3012" x2="24752" y2="3012"/>
                          <a14:foregroundMark x1="61056" y1="12048" x2="61056" y2="12048"/>
                          <a14:foregroundMark x1="84488" y1="66265" x2="84488" y2="66265"/>
                          <a14:foregroundMark x1="79208" y1="56627" x2="79208" y2="56627"/>
                          <a14:backgroundMark x1="51155" y1="45181" x2="51155" y2="45181"/>
                          <a14:backgroundMark x1="48185" y1="41566" x2="48185" y2="41566"/>
                          <a14:backgroundMark x1="51815" y1="24699" x2="51815" y2="24699"/>
                          <a14:backgroundMark x1="24092" y1="25904" x2="24092" y2="25904"/>
                          <a14:backgroundMark x1="17162" y1="8434" x2="17162" y2="8434"/>
                          <a14:backgroundMark x1="19802" y1="13253" x2="19802" y2="13253"/>
                          <a14:backgroundMark x1="25743" y1="19880" x2="25743" y2="19880"/>
                          <a14:backgroundMark x1="13861" y1="14458" x2="13861" y2="14458"/>
                          <a14:backgroundMark x1="28713" y1="26506" x2="28713" y2="26506"/>
                          <a14:backgroundMark x1="23102" y1="15663" x2="23102" y2="15663"/>
                          <a14:backgroundMark x1="82178" y1="43373" x2="82178" y2="43373"/>
                          <a14:backgroundMark x1="88779" y1="27108" x2="88779" y2="27108"/>
                          <a14:backgroundMark x1="84488" y1="84940" x2="84488" y2="84940"/>
                          <a14:backgroundMark x1="75578" y1="65663" x2="75578" y2="65663"/>
                          <a14:backgroundMark x1="81518" y1="67470" x2="81518" y2="67470"/>
                          <a14:backgroundMark x1="83498" y1="69277" x2="83498" y2="69277"/>
                        </a14:backgroundRemoval>
                      </a14:imgEffect>
                    </a14:imgLayer>
                  </a14:imgProps>
                </a:ext>
                <a:ext uri="{28A0092B-C50C-407E-A947-70E740481C1C}">
                  <a14:useLocalDpi xmlns:a14="http://schemas.microsoft.com/office/drawing/2010/main" val="0"/>
                </a:ext>
              </a:extLst>
            </a:blip>
            <a:srcRect/>
            <a:stretch>
              <a:fillRect/>
            </a:stretch>
          </p:blipFill>
          <p:spPr bwMode="auto">
            <a:xfrm rot="20609701">
              <a:off x="2943706" y="995527"/>
              <a:ext cx="2866569" cy="1570464"/>
            </a:xfrm>
            <a:prstGeom prst="rect">
              <a:avLst/>
            </a:prstGeom>
            <a:noFill/>
            <a:ln>
              <a:noFill/>
            </a:ln>
            <a:scene3d>
              <a:camera prst="isometricBottomDown"/>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ruta 35"/>
            <p:cNvSpPr txBox="1"/>
            <p:nvPr/>
          </p:nvSpPr>
          <p:spPr>
            <a:xfrm>
              <a:off x="5856586" y="2465814"/>
              <a:ext cx="2060472" cy="1105846"/>
            </a:xfrm>
            <a:prstGeom prst="rect">
              <a:avLst/>
            </a:prstGeom>
            <a:noFill/>
          </p:spPr>
          <p:txBody>
            <a:bodyPr wrap="none" rtlCol="0">
              <a:spAutoFit/>
            </a:bodyPr>
            <a:lstStyle/>
            <a:p>
              <a:r>
                <a:rPr lang="sv-SE" sz="1400" dirty="0">
                  <a:solidFill>
                    <a:srgbClr val="0F5494"/>
                  </a:solidFill>
                </a:rPr>
                <a:t>EU</a:t>
              </a:r>
            </a:p>
            <a:p>
              <a:endParaRPr lang="sv-SE" sz="1400" dirty="0">
                <a:solidFill>
                  <a:srgbClr val="0F5494"/>
                </a:solidFill>
              </a:endParaRPr>
            </a:p>
            <a:p>
              <a:endParaRPr lang="sv-SE" sz="1400" dirty="0">
                <a:solidFill>
                  <a:srgbClr val="0F5494"/>
                </a:solidFill>
              </a:endParaRPr>
            </a:p>
            <a:p>
              <a:r>
                <a:rPr lang="sv-SE" sz="1400" dirty="0">
                  <a:solidFill>
                    <a:srgbClr val="0F5494"/>
                  </a:solidFill>
                </a:rPr>
                <a:t>Regional </a:t>
              </a:r>
              <a:r>
                <a:rPr lang="en-US" sz="1400" dirty="0">
                  <a:solidFill>
                    <a:srgbClr val="0F5494"/>
                  </a:solidFill>
                </a:rPr>
                <a:t>agreements</a:t>
              </a:r>
            </a:p>
          </p:txBody>
        </p:sp>
        <p:sp>
          <p:nvSpPr>
            <p:cNvPr id="37" name="Rektangel 36"/>
            <p:cNvSpPr/>
            <p:nvPr/>
          </p:nvSpPr>
          <p:spPr>
            <a:xfrm>
              <a:off x="5856586" y="1340769"/>
              <a:ext cx="2286000" cy="731286"/>
            </a:xfrm>
            <a:prstGeom prst="rect">
              <a:avLst/>
            </a:prstGeom>
          </p:spPr>
          <p:txBody>
            <a:bodyPr>
              <a:spAutoFit/>
            </a:bodyPr>
            <a:lstStyle/>
            <a:p>
              <a:pPr lvl="0" eaLnBrk="0" hangingPunct="0">
                <a:spcBef>
                  <a:spcPct val="50000"/>
                </a:spcBef>
              </a:pPr>
              <a:r>
                <a:rPr lang="sv-SE" sz="1400" dirty="0">
                  <a:solidFill>
                    <a:srgbClr val="0F5494"/>
                  </a:solidFill>
                </a:rPr>
                <a:t>International </a:t>
              </a:r>
              <a:r>
                <a:rPr lang="en-US" sz="1400" dirty="0">
                  <a:solidFill>
                    <a:srgbClr val="0F5494"/>
                  </a:solidFill>
                </a:rPr>
                <a:t>actors</a:t>
              </a:r>
            </a:p>
            <a:p>
              <a:pPr lvl="0" eaLnBrk="0" hangingPunct="0">
                <a:spcBef>
                  <a:spcPct val="50000"/>
                </a:spcBef>
              </a:pPr>
              <a:r>
                <a:rPr lang="sv-SE" sz="1400" dirty="0">
                  <a:solidFill>
                    <a:srgbClr val="0F5494"/>
                  </a:solidFill>
                </a:rPr>
                <a:t>UN, Red Cross, Nato</a:t>
              </a:r>
            </a:p>
          </p:txBody>
        </p:sp>
        <p:sp>
          <p:nvSpPr>
            <p:cNvPr id="38" name="Rektangel 37"/>
            <p:cNvSpPr/>
            <p:nvPr/>
          </p:nvSpPr>
          <p:spPr>
            <a:xfrm>
              <a:off x="5856586" y="3590726"/>
              <a:ext cx="2286000" cy="980994"/>
            </a:xfrm>
            <a:prstGeom prst="rect">
              <a:avLst/>
            </a:prstGeom>
          </p:spPr>
          <p:txBody>
            <a:bodyPr>
              <a:spAutoFit/>
            </a:bodyPr>
            <a:lstStyle/>
            <a:p>
              <a:pPr lvl="0" eaLnBrk="0" hangingPunct="0">
                <a:spcBef>
                  <a:spcPct val="50000"/>
                </a:spcBef>
              </a:pPr>
              <a:r>
                <a:rPr lang="sv-SE" sz="1400" dirty="0">
                  <a:solidFill>
                    <a:srgbClr val="0F5494"/>
                  </a:solidFill>
                </a:rPr>
                <a:t>Govenment</a:t>
              </a:r>
            </a:p>
            <a:p>
              <a:pPr lvl="0" eaLnBrk="0" hangingPunct="0">
                <a:spcBef>
                  <a:spcPct val="50000"/>
                </a:spcBef>
              </a:pPr>
              <a:r>
                <a:rPr lang="sv-SE" sz="1400" dirty="0">
                  <a:solidFill>
                    <a:srgbClr val="0F5494"/>
                  </a:solidFill>
                </a:rPr>
                <a:t>Departement and </a:t>
              </a:r>
              <a:r>
                <a:rPr lang="en-US" sz="1400" dirty="0">
                  <a:solidFill>
                    <a:srgbClr val="0F5494"/>
                  </a:solidFill>
                </a:rPr>
                <a:t>agencies</a:t>
              </a:r>
            </a:p>
          </p:txBody>
        </p:sp>
        <p:sp>
          <p:nvSpPr>
            <p:cNvPr id="39" name="Rektangel 38"/>
            <p:cNvSpPr/>
            <p:nvPr/>
          </p:nvSpPr>
          <p:spPr>
            <a:xfrm>
              <a:off x="6028627" y="4633390"/>
              <a:ext cx="1985144" cy="356725"/>
            </a:xfrm>
            <a:prstGeom prst="rect">
              <a:avLst/>
            </a:prstGeom>
          </p:spPr>
          <p:txBody>
            <a:bodyPr wrap="none">
              <a:spAutoFit/>
            </a:bodyPr>
            <a:lstStyle/>
            <a:p>
              <a:pPr lvl="0" algn="ctr" eaLnBrk="0" hangingPunct="0">
                <a:spcBef>
                  <a:spcPct val="50000"/>
                </a:spcBef>
              </a:pPr>
              <a:r>
                <a:rPr lang="sv-SE" sz="1400" dirty="0">
                  <a:solidFill>
                    <a:srgbClr val="0F5494"/>
                  </a:solidFill>
                </a:rPr>
                <a:t>Administrative board</a:t>
              </a:r>
            </a:p>
          </p:txBody>
        </p:sp>
        <p:sp>
          <p:nvSpPr>
            <p:cNvPr id="40" name="Rektangel 39"/>
            <p:cNvSpPr/>
            <p:nvPr/>
          </p:nvSpPr>
          <p:spPr>
            <a:xfrm>
              <a:off x="5856586" y="4921423"/>
              <a:ext cx="1485881" cy="356725"/>
            </a:xfrm>
            <a:prstGeom prst="rect">
              <a:avLst/>
            </a:prstGeom>
          </p:spPr>
          <p:txBody>
            <a:bodyPr wrap="none">
              <a:spAutoFit/>
            </a:bodyPr>
            <a:lstStyle/>
            <a:p>
              <a:pPr lvl="0" eaLnBrk="0" hangingPunct="0"/>
              <a:r>
                <a:rPr lang="sv-SE" sz="1400" dirty="0">
                  <a:solidFill>
                    <a:srgbClr val="0F5494"/>
                  </a:solidFill>
                </a:rPr>
                <a:t>County council</a:t>
              </a:r>
            </a:p>
          </p:txBody>
        </p:sp>
        <p:sp>
          <p:nvSpPr>
            <p:cNvPr id="41" name="Rektangel 40"/>
            <p:cNvSpPr/>
            <p:nvPr/>
          </p:nvSpPr>
          <p:spPr>
            <a:xfrm>
              <a:off x="5856586" y="5641502"/>
              <a:ext cx="1377268" cy="356725"/>
            </a:xfrm>
            <a:prstGeom prst="rect">
              <a:avLst/>
            </a:prstGeom>
          </p:spPr>
          <p:txBody>
            <a:bodyPr wrap="none">
              <a:spAutoFit/>
            </a:bodyPr>
            <a:lstStyle/>
            <a:p>
              <a:pPr lvl="0" eaLnBrk="0" hangingPunct="0">
                <a:spcBef>
                  <a:spcPct val="50000"/>
                </a:spcBef>
              </a:pPr>
              <a:r>
                <a:rPr lang="en-US" sz="1400" dirty="0">
                  <a:solidFill>
                    <a:srgbClr val="0F5494"/>
                  </a:solidFill>
                </a:rPr>
                <a:t>Municipalities</a:t>
              </a:r>
            </a:p>
          </p:txBody>
        </p:sp>
        <p:sp>
          <p:nvSpPr>
            <p:cNvPr id="42" name="Rektangel 41"/>
            <p:cNvSpPr/>
            <p:nvPr/>
          </p:nvSpPr>
          <p:spPr>
            <a:xfrm>
              <a:off x="5856585" y="6021288"/>
              <a:ext cx="2648527" cy="356725"/>
            </a:xfrm>
            <a:prstGeom prst="rect">
              <a:avLst/>
            </a:prstGeom>
          </p:spPr>
          <p:txBody>
            <a:bodyPr wrap="square">
              <a:spAutoFit/>
            </a:bodyPr>
            <a:lstStyle/>
            <a:p>
              <a:pPr lvl="0" eaLnBrk="0" hangingPunct="0">
                <a:spcBef>
                  <a:spcPct val="50000"/>
                </a:spcBef>
              </a:pPr>
              <a:r>
                <a:rPr lang="en-US" sz="1400" dirty="0">
                  <a:solidFill>
                    <a:srgbClr val="0F5494"/>
                  </a:solidFill>
                </a:rPr>
                <a:t>Volunteers</a:t>
              </a:r>
            </a:p>
          </p:txBody>
        </p:sp>
        <p:sp>
          <p:nvSpPr>
            <p:cNvPr id="43" name="Rektangel 42"/>
            <p:cNvSpPr/>
            <p:nvPr/>
          </p:nvSpPr>
          <p:spPr>
            <a:xfrm>
              <a:off x="5856586" y="6289575"/>
              <a:ext cx="1270408" cy="356725"/>
            </a:xfrm>
            <a:prstGeom prst="rect">
              <a:avLst/>
            </a:prstGeom>
          </p:spPr>
          <p:txBody>
            <a:bodyPr wrap="none">
              <a:spAutoFit/>
            </a:bodyPr>
            <a:lstStyle/>
            <a:p>
              <a:pPr lvl="0" eaLnBrk="0" hangingPunct="0">
                <a:spcBef>
                  <a:spcPct val="50000"/>
                </a:spcBef>
              </a:pPr>
              <a:r>
                <a:rPr lang="sv-SE" sz="1400" dirty="0">
                  <a:solidFill>
                    <a:srgbClr val="0F5494"/>
                  </a:solidFill>
                </a:rPr>
                <a:t>Civil </a:t>
              </a:r>
              <a:r>
                <a:rPr lang="en-US" sz="1400" dirty="0">
                  <a:solidFill>
                    <a:srgbClr val="0F5494"/>
                  </a:solidFill>
                </a:rPr>
                <a:t>Society</a:t>
              </a:r>
            </a:p>
          </p:txBody>
        </p:sp>
      </p:grpSp>
      <p:sp>
        <p:nvSpPr>
          <p:cNvPr id="44" name="textruta 43"/>
          <p:cNvSpPr txBox="1"/>
          <p:nvPr/>
        </p:nvSpPr>
        <p:spPr>
          <a:xfrm>
            <a:off x="5283542" y="6207116"/>
            <a:ext cx="1327608" cy="246221"/>
          </a:xfrm>
          <a:prstGeom prst="rect">
            <a:avLst/>
          </a:prstGeom>
          <a:noFill/>
        </p:spPr>
        <p:txBody>
          <a:bodyPr wrap="none" rtlCol="0">
            <a:spAutoFit/>
          </a:bodyPr>
          <a:lstStyle/>
          <a:p>
            <a:r>
              <a:rPr lang="sv-SE" sz="1000" dirty="0"/>
              <a:t>Bild: Kristofer Thelin</a:t>
            </a:r>
          </a:p>
        </p:txBody>
      </p:sp>
    </p:spTree>
    <p:extLst>
      <p:ext uri="{BB962C8B-B14F-4D97-AF65-F5344CB8AC3E}">
        <p14:creationId xmlns:p14="http://schemas.microsoft.com/office/powerpoint/2010/main" val="600643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4"/>
          <p:cNvSpPr>
            <a:spLocks noGrp="1"/>
          </p:cNvSpPr>
          <p:nvPr>
            <p:ph type="subTitle" idx="1"/>
          </p:nvPr>
        </p:nvSpPr>
        <p:spPr>
          <a:xfrm>
            <a:off x="1361572" y="442283"/>
            <a:ext cx="6608653" cy="3423864"/>
          </a:xfrm>
        </p:spPr>
        <p:txBody>
          <a:bodyPr/>
          <a:lstStyle/>
          <a:p>
            <a:r>
              <a:rPr lang="sv-SE" sz="2800" b="1" dirty="0" smtClean="0"/>
              <a:t>Mirja Lenz Torbjörnsson</a:t>
            </a:r>
          </a:p>
          <a:p>
            <a:r>
              <a:rPr lang="sv-SE" dirty="0" smtClean="0">
                <a:hlinkClick r:id="rId2"/>
              </a:rPr>
              <a:t>mirja.lenztorbjornsson@msb.se</a:t>
            </a:r>
            <a:endParaRPr lang="sv-SE" dirty="0" smtClean="0"/>
          </a:p>
          <a:p>
            <a:r>
              <a:rPr lang="sv-SE" dirty="0" smtClean="0"/>
              <a:t>010-240 53 07</a:t>
            </a:r>
          </a:p>
          <a:p>
            <a:endParaRPr lang="sv-SE" dirty="0"/>
          </a:p>
          <a:p>
            <a:r>
              <a:rPr lang="sv-SE" sz="2800" b="1" dirty="0" smtClean="0"/>
              <a:t>Stefan Tangen</a:t>
            </a:r>
          </a:p>
          <a:p>
            <a:r>
              <a:rPr lang="sv-SE" dirty="0">
                <a:hlinkClick r:id="rId3"/>
              </a:rPr>
              <a:t>s</a:t>
            </a:r>
            <a:r>
              <a:rPr lang="sv-SE" dirty="0" smtClean="0">
                <a:hlinkClick r:id="rId3"/>
              </a:rPr>
              <a:t>tefan.tangen@msb.se</a:t>
            </a:r>
            <a:endParaRPr lang="sv-SE" dirty="0" smtClean="0"/>
          </a:p>
          <a:p>
            <a:r>
              <a:rPr lang="sv-SE" dirty="0" smtClean="0"/>
              <a:t>010-240 41 66</a:t>
            </a:r>
          </a:p>
          <a:p>
            <a:endParaRPr lang="sv-SE" dirty="0"/>
          </a:p>
          <a:p>
            <a:endParaRPr lang="sv-SE" dirty="0"/>
          </a:p>
        </p:txBody>
      </p:sp>
    </p:spTree>
    <p:extLst>
      <p:ext uri="{BB962C8B-B14F-4D97-AF65-F5344CB8AC3E}">
        <p14:creationId xmlns:p14="http://schemas.microsoft.com/office/powerpoint/2010/main" val="1172746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3388" y="320843"/>
            <a:ext cx="8580582" cy="1347536"/>
          </a:xfrm>
        </p:spPr>
        <p:txBody>
          <a:bodyPr/>
          <a:lstStyle/>
          <a:p>
            <a:r>
              <a:rPr lang="sv-SE" dirty="0"/>
              <a:t>SECURITY UNION </a:t>
            </a:r>
            <a:br>
              <a:rPr lang="sv-SE" dirty="0"/>
            </a:br>
            <a:r>
              <a:rPr lang="sv-SE" dirty="0"/>
              <a:t>A EUROPE THAT PROTECTS</a:t>
            </a:r>
            <a:br>
              <a:rPr lang="sv-SE" dirty="0"/>
            </a:br>
            <a:r>
              <a:rPr lang="sv-SE" sz="1600" dirty="0"/>
              <a:t>OCTOBER 2017</a:t>
            </a:r>
            <a:endParaRPr lang="sv-SE" dirty="0"/>
          </a:p>
        </p:txBody>
      </p:sp>
      <p:pic>
        <p:nvPicPr>
          <p:cNvPr id="4" name="Platshållare för innehåll 3"/>
          <p:cNvPicPr>
            <a:picLocks noGrp="1" noChangeAspect="1"/>
          </p:cNvPicPr>
          <p:nvPr>
            <p:ph idx="1"/>
          </p:nvPr>
        </p:nvPicPr>
        <p:blipFill>
          <a:blip r:embed="rId2"/>
          <a:stretch>
            <a:fillRect/>
          </a:stretch>
        </p:blipFill>
        <p:spPr>
          <a:xfrm>
            <a:off x="1082411" y="1834270"/>
            <a:ext cx="2999574" cy="4152506"/>
          </a:xfrm>
          <a:prstGeom prst="rect">
            <a:avLst/>
          </a:prstGeom>
        </p:spPr>
      </p:pic>
      <p:pic>
        <p:nvPicPr>
          <p:cNvPr id="5" name="Bildobjekt 4"/>
          <p:cNvPicPr>
            <a:picLocks noChangeAspect="1"/>
          </p:cNvPicPr>
          <p:nvPr/>
        </p:nvPicPr>
        <p:blipFill>
          <a:blip r:embed="rId3"/>
          <a:stretch>
            <a:fillRect/>
          </a:stretch>
        </p:blipFill>
        <p:spPr>
          <a:xfrm>
            <a:off x="4572002" y="1821203"/>
            <a:ext cx="2983354" cy="4178640"/>
          </a:xfrm>
          <a:prstGeom prst="rect">
            <a:avLst/>
          </a:prstGeom>
        </p:spPr>
      </p:pic>
      <p:pic>
        <p:nvPicPr>
          <p:cNvPr id="6" name="Bildobjekt 5"/>
          <p:cNvPicPr>
            <a:picLocks noChangeAspect="1"/>
          </p:cNvPicPr>
          <p:nvPr/>
        </p:nvPicPr>
        <p:blipFill>
          <a:blip r:embed="rId4"/>
          <a:stretch>
            <a:fillRect/>
          </a:stretch>
        </p:blipFill>
        <p:spPr>
          <a:xfrm>
            <a:off x="8045373" y="1776776"/>
            <a:ext cx="3039722" cy="4267493"/>
          </a:xfrm>
          <a:prstGeom prst="rect">
            <a:avLst/>
          </a:prstGeom>
        </p:spPr>
      </p:pic>
    </p:spTree>
    <p:extLst>
      <p:ext uri="{BB962C8B-B14F-4D97-AF65-F5344CB8AC3E}">
        <p14:creationId xmlns:p14="http://schemas.microsoft.com/office/powerpoint/2010/main" val="3031716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14019" y="210065"/>
            <a:ext cx="8580582" cy="966397"/>
          </a:xfrm>
        </p:spPr>
        <p:txBody>
          <a:bodyPr/>
          <a:lstStyle/>
          <a:p>
            <a:r>
              <a:rPr lang="sv-SE" dirty="0" smtClean="0"/>
              <a:t>Bakgrund</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790" y="1050179"/>
            <a:ext cx="8277726" cy="4737012"/>
          </a:xfrm>
          <a:prstGeom prst="rect">
            <a:avLst/>
          </a:prstGeom>
        </p:spPr>
      </p:pic>
      <p:sp>
        <p:nvSpPr>
          <p:cNvPr id="5" name="textruta 4"/>
          <p:cNvSpPr txBox="1"/>
          <p:nvPr/>
        </p:nvSpPr>
        <p:spPr>
          <a:xfrm>
            <a:off x="3096126" y="6031833"/>
            <a:ext cx="6368716" cy="400110"/>
          </a:xfrm>
          <a:prstGeom prst="rect">
            <a:avLst/>
          </a:prstGeom>
          <a:noFill/>
        </p:spPr>
        <p:txBody>
          <a:bodyPr wrap="square" rtlCol="0">
            <a:spAutoFit/>
          </a:bodyPr>
          <a:lstStyle/>
          <a:p>
            <a:r>
              <a:rPr lang="sv-SE" sz="2000" b="1" dirty="0" smtClean="0"/>
              <a:t>The </a:t>
            </a:r>
            <a:r>
              <a:rPr lang="sv-SE" sz="2000" b="1" dirty="0" err="1" smtClean="0"/>
              <a:t>European</a:t>
            </a:r>
            <a:r>
              <a:rPr lang="sv-SE" sz="2000" b="1" dirty="0" smtClean="0"/>
              <a:t> Agenda on </a:t>
            </a:r>
            <a:r>
              <a:rPr lang="sv-SE" sz="2000" b="1" dirty="0" err="1" smtClean="0"/>
              <a:t>Security</a:t>
            </a:r>
            <a:r>
              <a:rPr lang="sv-SE" sz="2000" b="1" dirty="0" smtClean="0"/>
              <a:t>, COM(2015) 185</a:t>
            </a:r>
            <a:endParaRPr lang="sv-SE" sz="2000" b="1" dirty="0"/>
          </a:p>
        </p:txBody>
      </p:sp>
    </p:spTree>
    <p:extLst>
      <p:ext uri="{BB962C8B-B14F-4D97-AF65-F5344CB8AC3E}">
        <p14:creationId xmlns:p14="http://schemas.microsoft.com/office/powerpoint/2010/main" val="150414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80883" y="386529"/>
            <a:ext cx="8580582" cy="966397"/>
          </a:xfrm>
        </p:spPr>
        <p:txBody>
          <a:bodyPr/>
          <a:lstStyle/>
          <a:p>
            <a:r>
              <a:rPr lang="sv-SE" dirty="0" smtClean="0"/>
              <a:t>Bakgrund</a:t>
            </a:r>
            <a:endParaRPr lang="sv-SE" dirty="0"/>
          </a:p>
        </p:txBody>
      </p:sp>
      <p:pic>
        <p:nvPicPr>
          <p:cNvPr id="5" name="Bildobjekt 4"/>
          <p:cNvPicPr>
            <a:picLocks noChangeAspect="1"/>
          </p:cNvPicPr>
          <p:nvPr/>
        </p:nvPicPr>
        <p:blipFill>
          <a:blip r:embed="rId2"/>
          <a:stretch>
            <a:fillRect/>
          </a:stretch>
        </p:blipFill>
        <p:spPr>
          <a:xfrm>
            <a:off x="1403648" y="1081497"/>
            <a:ext cx="6019048" cy="542857"/>
          </a:xfrm>
          <a:prstGeom prst="rect">
            <a:avLst/>
          </a:prstGeom>
        </p:spPr>
      </p:pic>
      <p:pic>
        <p:nvPicPr>
          <p:cNvPr id="7" name="Bildobjekt 6"/>
          <p:cNvPicPr>
            <a:picLocks noChangeAspect="1"/>
          </p:cNvPicPr>
          <p:nvPr/>
        </p:nvPicPr>
        <p:blipFill>
          <a:blip r:embed="rId3"/>
          <a:stretch>
            <a:fillRect/>
          </a:stretch>
        </p:blipFill>
        <p:spPr>
          <a:xfrm>
            <a:off x="1403648" y="1610381"/>
            <a:ext cx="6019048" cy="5247619"/>
          </a:xfrm>
          <a:prstGeom prst="rect">
            <a:avLst/>
          </a:prstGeom>
        </p:spPr>
      </p:pic>
      <p:sp>
        <p:nvSpPr>
          <p:cNvPr id="8" name="Högerpil 7"/>
          <p:cNvSpPr/>
          <p:nvPr/>
        </p:nvSpPr>
        <p:spPr>
          <a:xfrm rot="10800000">
            <a:off x="7599931" y="1081497"/>
            <a:ext cx="753979" cy="42248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Högerpil 8"/>
          <p:cNvSpPr/>
          <p:nvPr/>
        </p:nvSpPr>
        <p:spPr>
          <a:xfrm rot="10800000">
            <a:off x="7599931" y="2172252"/>
            <a:ext cx="753979" cy="42248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Högerpil 9"/>
          <p:cNvSpPr/>
          <p:nvPr/>
        </p:nvSpPr>
        <p:spPr>
          <a:xfrm rot="10800000">
            <a:off x="7599930" y="2852588"/>
            <a:ext cx="753979" cy="42248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Högerpil 10"/>
          <p:cNvSpPr/>
          <p:nvPr/>
        </p:nvSpPr>
        <p:spPr>
          <a:xfrm rot="10800000">
            <a:off x="7599930" y="4201196"/>
            <a:ext cx="753979" cy="42248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rot="10800000">
            <a:off x="7599929" y="4670290"/>
            <a:ext cx="753979" cy="42248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Högerpil 12"/>
          <p:cNvSpPr/>
          <p:nvPr/>
        </p:nvSpPr>
        <p:spPr>
          <a:xfrm rot="10800000">
            <a:off x="7599928" y="6276751"/>
            <a:ext cx="753979" cy="42248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21410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stretch>
            <a:fillRect/>
          </a:stretch>
        </p:blipFill>
        <p:spPr>
          <a:xfrm>
            <a:off x="1773388" y="602739"/>
            <a:ext cx="9005415" cy="5649672"/>
          </a:xfrm>
          <a:prstGeom prst="rect">
            <a:avLst/>
          </a:prstGeom>
        </p:spPr>
      </p:pic>
    </p:spTree>
    <p:extLst>
      <p:ext uri="{BB962C8B-B14F-4D97-AF65-F5344CB8AC3E}">
        <p14:creationId xmlns:p14="http://schemas.microsoft.com/office/powerpoint/2010/main" val="53101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3"/>
          <a:stretch>
            <a:fillRect/>
          </a:stretch>
        </p:blipFill>
        <p:spPr>
          <a:xfrm>
            <a:off x="2119401" y="425020"/>
            <a:ext cx="8741103" cy="5843433"/>
          </a:xfrm>
          <a:prstGeom prst="rect">
            <a:avLst/>
          </a:prstGeom>
        </p:spPr>
      </p:pic>
      <p:sp>
        <p:nvSpPr>
          <p:cNvPr id="5" name="Ellips 4"/>
          <p:cNvSpPr/>
          <p:nvPr/>
        </p:nvSpPr>
        <p:spPr>
          <a:xfrm>
            <a:off x="2119401" y="5229726"/>
            <a:ext cx="8821315" cy="1299411"/>
          </a:xfrm>
          <a:prstGeom prst="ellipse">
            <a:avLst/>
          </a:prstGeom>
          <a:noFill/>
          <a:ln w="38100">
            <a:solidFill>
              <a:srgbClr val="822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2591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35242" y="288758"/>
            <a:ext cx="10523621" cy="1368969"/>
          </a:xfrm>
        </p:spPr>
        <p:txBody>
          <a:bodyPr/>
          <a:lstStyle/>
          <a:p>
            <a:r>
              <a:rPr lang="sv-SE" dirty="0" smtClean="0"/>
              <a:t>Action Plan to </a:t>
            </a:r>
            <a:r>
              <a:rPr lang="sv-SE" dirty="0" err="1" smtClean="0"/>
              <a:t>enhance</a:t>
            </a:r>
            <a:r>
              <a:rPr lang="sv-SE" dirty="0" smtClean="0"/>
              <a:t> </a:t>
            </a:r>
            <a:r>
              <a:rPr lang="sv-SE" dirty="0" err="1" smtClean="0"/>
              <a:t>prepardness</a:t>
            </a:r>
            <a:r>
              <a:rPr lang="sv-SE" dirty="0" smtClean="0"/>
              <a:t> </a:t>
            </a:r>
            <a:r>
              <a:rPr lang="sv-SE" dirty="0" err="1" smtClean="0"/>
              <a:t>against</a:t>
            </a:r>
            <a:r>
              <a:rPr lang="sv-SE" dirty="0" smtClean="0"/>
              <a:t> </a:t>
            </a:r>
            <a:r>
              <a:rPr lang="sv-SE" dirty="0" err="1" smtClean="0"/>
              <a:t>chemical</a:t>
            </a:r>
            <a:r>
              <a:rPr lang="sv-SE" dirty="0" smtClean="0"/>
              <a:t>, </a:t>
            </a:r>
            <a:r>
              <a:rPr lang="sv-SE" dirty="0" err="1" smtClean="0"/>
              <a:t>biological</a:t>
            </a:r>
            <a:r>
              <a:rPr lang="sv-SE" dirty="0" smtClean="0"/>
              <a:t>, </a:t>
            </a:r>
            <a:r>
              <a:rPr lang="sv-SE" dirty="0" err="1" smtClean="0"/>
              <a:t>radiological</a:t>
            </a:r>
            <a:r>
              <a:rPr lang="sv-SE" dirty="0" smtClean="0"/>
              <a:t> and </a:t>
            </a:r>
            <a:r>
              <a:rPr lang="sv-SE" dirty="0" err="1" smtClean="0"/>
              <a:t>nuclear</a:t>
            </a:r>
            <a:r>
              <a:rPr lang="sv-SE" dirty="0" smtClean="0"/>
              <a:t> </a:t>
            </a:r>
            <a:r>
              <a:rPr lang="sv-SE" dirty="0" err="1" smtClean="0"/>
              <a:t>security</a:t>
            </a:r>
            <a:r>
              <a:rPr lang="sv-SE" dirty="0" smtClean="0"/>
              <a:t> risks</a:t>
            </a:r>
            <a:endParaRPr lang="sv-SE" dirty="0"/>
          </a:p>
        </p:txBody>
      </p:sp>
      <p:sp>
        <p:nvSpPr>
          <p:cNvPr id="3" name="Platshållare för innehåll 2"/>
          <p:cNvSpPr>
            <a:spLocks noGrp="1"/>
          </p:cNvSpPr>
          <p:nvPr>
            <p:ph idx="1"/>
          </p:nvPr>
        </p:nvSpPr>
        <p:spPr>
          <a:xfrm>
            <a:off x="1106905" y="2005263"/>
            <a:ext cx="10892589" cy="4475748"/>
          </a:xfrm>
        </p:spPr>
        <p:txBody>
          <a:bodyPr/>
          <a:lstStyle/>
          <a:p>
            <a:pPr marL="514350" indent="-514350">
              <a:buAutoNum type="arabicPeriod"/>
            </a:pPr>
            <a:r>
              <a:rPr lang="sv-SE" b="1" dirty="0"/>
              <a:t>Minska tillgängligheten av CBRN-material</a:t>
            </a:r>
          </a:p>
          <a:p>
            <a:pPr marL="514350" indent="-514350">
              <a:buAutoNum type="arabicPeriod"/>
            </a:pPr>
            <a:endParaRPr lang="sv-SE" sz="1000" dirty="0"/>
          </a:p>
          <a:p>
            <a:pPr marL="514350" indent="-514350">
              <a:buAutoNum type="arabicPeriod"/>
            </a:pPr>
            <a:r>
              <a:rPr lang="sv-SE" b="1" dirty="0"/>
              <a:t>Säkerställa en mer robust beredskap med större säkerhet för incidenter med CBRN</a:t>
            </a:r>
          </a:p>
          <a:p>
            <a:pPr marL="514350" indent="-514350">
              <a:buAutoNum type="arabicPeriod"/>
            </a:pPr>
            <a:endParaRPr lang="sv-SE" sz="1000" dirty="0"/>
          </a:p>
          <a:p>
            <a:pPr marL="514350" indent="-514350">
              <a:buAutoNum type="arabicPeriod"/>
            </a:pPr>
            <a:r>
              <a:rPr lang="sv-SE" b="1" dirty="0"/>
              <a:t>Bygg starkare interna/externa länkar för säkerhet mot CBRN med nyckelpartners från lokala till internationella EU-partners</a:t>
            </a:r>
          </a:p>
          <a:p>
            <a:pPr marL="514350" indent="-514350">
              <a:buAutoNum type="arabicPeriod"/>
            </a:pPr>
            <a:endParaRPr lang="sv-SE" sz="1000" dirty="0"/>
          </a:p>
          <a:p>
            <a:pPr marL="514350" indent="-514350">
              <a:buAutoNum type="arabicPeriod"/>
            </a:pPr>
            <a:r>
              <a:rPr lang="sv-SE" b="1" dirty="0"/>
              <a:t>Förbättra vår kunskap om risker med CBRN</a:t>
            </a:r>
          </a:p>
          <a:p>
            <a:endParaRPr lang="sv-SE" dirty="0"/>
          </a:p>
        </p:txBody>
      </p:sp>
    </p:spTree>
    <p:extLst>
      <p:ext uri="{BB962C8B-B14F-4D97-AF65-F5344CB8AC3E}">
        <p14:creationId xmlns:p14="http://schemas.microsoft.com/office/powerpoint/2010/main" val="278909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EU CBRN </a:t>
            </a:r>
            <a:r>
              <a:rPr lang="sv-SE" dirty="0" err="1" smtClean="0"/>
              <a:t>Advisory</a:t>
            </a:r>
            <a:r>
              <a:rPr lang="sv-SE" dirty="0" smtClean="0"/>
              <a:t> Group</a:t>
            </a:r>
            <a:endParaRPr lang="sv-SE" dirty="0"/>
          </a:p>
        </p:txBody>
      </p:sp>
      <p:sp>
        <p:nvSpPr>
          <p:cNvPr id="3" name="Platshållare för innehåll 2"/>
          <p:cNvSpPr>
            <a:spLocks noGrp="1"/>
          </p:cNvSpPr>
          <p:nvPr>
            <p:ph idx="1"/>
          </p:nvPr>
        </p:nvSpPr>
        <p:spPr/>
        <p:txBody>
          <a:bodyPr/>
          <a:lstStyle/>
          <a:p>
            <a:r>
              <a:rPr lang="en-US" dirty="0" err="1"/>
              <a:t>Område</a:t>
            </a:r>
            <a:r>
              <a:rPr lang="en-US" dirty="0"/>
              <a:t> 4.1.1 	</a:t>
            </a:r>
          </a:p>
          <a:p>
            <a:pPr marL="0" indent="0">
              <a:buNone/>
            </a:pPr>
            <a:endParaRPr lang="en-US" dirty="0"/>
          </a:p>
          <a:p>
            <a:r>
              <a:rPr lang="en-US" dirty="0"/>
              <a:t>Set up a dedicated Advisory Group on EU CBRN Security 	</a:t>
            </a:r>
          </a:p>
          <a:p>
            <a:endParaRPr lang="en-US" dirty="0"/>
          </a:p>
          <a:p>
            <a:pPr lvl="1"/>
            <a:r>
              <a:rPr lang="en-US" dirty="0"/>
              <a:t>Member States to appoint national CBRN Security Coordinators, as primary points of contact in Member States for the implementation of the EU CBRN Security Action Plan. 	</a:t>
            </a:r>
          </a:p>
          <a:p>
            <a:endParaRPr lang="sv-SE" dirty="0"/>
          </a:p>
        </p:txBody>
      </p:sp>
    </p:spTree>
    <p:extLst>
      <p:ext uri="{BB962C8B-B14F-4D97-AF65-F5344CB8AC3E}">
        <p14:creationId xmlns:p14="http://schemas.microsoft.com/office/powerpoint/2010/main" val="25431103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Print"/>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potx" id="{AEA58E0F-F7B8-476F-898C-C869FAD00B00}" vid="{F5E8F45D-1BAD-4605-B7EE-D434F65F83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MSB sv</Template>
  <TotalTime>0</TotalTime>
  <Words>1147</Words>
  <Application>Microsoft Office PowerPoint</Application>
  <PresentationFormat>Bredbild</PresentationFormat>
  <Paragraphs>129</Paragraphs>
  <Slides>20</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20</vt:i4>
      </vt:variant>
    </vt:vector>
  </HeadingPairs>
  <TitlesOfParts>
    <vt:vector size="24" baseType="lpstr">
      <vt:lpstr>Arial</vt:lpstr>
      <vt:lpstr>Calibri</vt:lpstr>
      <vt:lpstr>Century Gothic</vt:lpstr>
      <vt:lpstr>MSB PPT Egna</vt:lpstr>
      <vt:lpstr>EU och internationellt arbete CBRNE </vt:lpstr>
      <vt:lpstr>En gemensam helhetssyn</vt:lpstr>
      <vt:lpstr>SECURITY UNION  A EUROPE THAT PROTECTS OCTOBER 2017</vt:lpstr>
      <vt:lpstr>Bakgrund</vt:lpstr>
      <vt:lpstr>Bakgrund</vt:lpstr>
      <vt:lpstr>PowerPoint-presentation</vt:lpstr>
      <vt:lpstr>PowerPoint-presentation</vt:lpstr>
      <vt:lpstr>Action Plan to enhance prepardness against chemical, biological, radiological and nuclear security risks</vt:lpstr>
      <vt:lpstr>EU CBRN Advisory Group</vt:lpstr>
      <vt:lpstr>Koordinatorns roll</vt:lpstr>
      <vt:lpstr>Återkoppling från senaste Advisory Group mötet </vt:lpstr>
      <vt:lpstr>Internationellt arbete</vt:lpstr>
      <vt:lpstr>Östersjösamarbete</vt:lpstr>
      <vt:lpstr>Nordiskt samarbete </vt:lpstr>
      <vt:lpstr>NATO – Partnerskap för fred</vt:lpstr>
      <vt:lpstr>Transatlantiskt samarbete – samverkan mellan Sverige och USA resp. Kanada</vt:lpstr>
      <vt:lpstr>Standardisering (CEN och ISO) </vt:lpstr>
      <vt:lpstr>FN</vt:lpstr>
      <vt:lpstr>MSB vill bli mer aktiva i att driva svenska intressen </vt:lpstr>
      <vt:lpstr>PowerPoint-presentation</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och internationellt arbete CBRNE</dc:title>
  <dc:creator>Lenz Torbjörnsson Mirja</dc:creator>
  <cp:lastModifiedBy>Trulsson Johan</cp:lastModifiedBy>
  <cp:revision>14</cp:revision>
  <dcterms:created xsi:type="dcterms:W3CDTF">2020-01-21T09:01:38Z</dcterms:created>
  <dcterms:modified xsi:type="dcterms:W3CDTF">2020-06-02T08:56:53Z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ies>
</file>