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84" r:id="rId7"/>
    <p:sldId id="285" r:id="rId8"/>
    <p:sldId id="278" r:id="rId9"/>
    <p:sldId id="279" r:id="rId10"/>
    <p:sldId id="288" r:id="rId11"/>
    <p:sldId id="289" r:id="rId12"/>
    <p:sldId id="290"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z Torbjörnsson Mirja" initials="LTM" lastIdx="1" clrIdx="0">
    <p:extLst>
      <p:ext uri="{19B8F6BF-5375-455C-9EA6-DF929625EA0E}">
        <p15:presenceInfo xmlns:p15="http://schemas.microsoft.com/office/powerpoint/2012/main" userId="S-1-5-21-466509168-1772936955-2901788264-28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1" autoAdjust="0"/>
    <p:restoredTop sz="62039" autoAdjust="0"/>
  </p:normalViewPr>
  <p:slideViewPr>
    <p:cSldViewPr snapToGrid="0" showGuides="1">
      <p:cViewPr varScale="1">
        <p:scale>
          <a:sx n="88" d="100"/>
          <a:sy n="88" d="100"/>
        </p:scale>
        <p:origin x="7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21T08:17:19.837" idx="1">
    <p:pos x="10" y="10"/>
    <p:text>Behovsanalyserna utifrån CBRNE-strategins prioriterade områden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E42CC-6DBE-440A-9C1B-0FE46C620D12}" type="datetimeFigureOut">
              <a:rPr lang="sv-SE" smtClean="0"/>
              <a:t>2020-06-02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802FA-32C7-4684-AE8E-02715F7AD0D3}" type="slidenum">
              <a:rPr lang="sv-SE" smtClean="0"/>
              <a:t>‹#›</a:t>
            </a:fld>
            <a:endParaRPr lang="sv-SE"/>
          </a:p>
        </p:txBody>
      </p:sp>
    </p:spTree>
    <p:extLst>
      <p:ext uri="{BB962C8B-B14F-4D97-AF65-F5344CB8AC3E}">
        <p14:creationId xmlns:p14="http://schemas.microsoft.com/office/powerpoint/2010/main" val="303167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Hej </a:t>
            </a:r>
          </a:p>
          <a:p>
            <a:endParaRPr lang="sv-SE" dirty="0" smtClean="0"/>
          </a:p>
          <a:p>
            <a:r>
              <a:rPr lang="sv-SE" dirty="0" smtClean="0"/>
              <a:t>Varmt </a:t>
            </a:r>
            <a:r>
              <a:rPr lang="sv-SE" dirty="0" err="1" smtClean="0"/>
              <a:t>varmt</a:t>
            </a:r>
            <a:r>
              <a:rPr lang="sv-SE" dirty="0" smtClean="0"/>
              <a:t> välkomna till </a:t>
            </a:r>
            <a:r>
              <a:rPr lang="sv-SE" b="1" dirty="0" smtClean="0"/>
              <a:t>2020</a:t>
            </a:r>
            <a:r>
              <a:rPr lang="sv-SE" b="1" baseline="0" dirty="0" smtClean="0"/>
              <a:t> års </a:t>
            </a:r>
            <a:r>
              <a:rPr lang="sv-SE" b="1" dirty="0" smtClean="0"/>
              <a:t>aktörsgemensamma</a:t>
            </a:r>
            <a:r>
              <a:rPr lang="sv-SE" b="1" baseline="0" dirty="0" smtClean="0"/>
              <a:t> CBRNE-möte!</a:t>
            </a:r>
          </a:p>
          <a:p>
            <a:r>
              <a:rPr lang="sv-SE" b="1" baseline="0" dirty="0" smtClean="0"/>
              <a:t>Det aktörsgemensamma CBRNE-</a:t>
            </a:r>
            <a:r>
              <a:rPr lang="sv-SE" b="1" baseline="0" dirty="0" err="1" smtClean="0"/>
              <a:t>möett</a:t>
            </a:r>
            <a:r>
              <a:rPr lang="sv-SE" b="1" baseline="0" dirty="0" smtClean="0"/>
              <a:t> arrangeras av </a:t>
            </a:r>
          </a:p>
          <a:p>
            <a:r>
              <a:rPr lang="sv-SE" b="1" baseline="0" dirty="0" smtClean="0"/>
              <a:t>Dessa dagar arrangeras traditionsenligt två gånger per år av MSB.  </a:t>
            </a:r>
          </a:p>
          <a:p>
            <a:r>
              <a:rPr lang="sv-SE" b="1" baseline="0" dirty="0" smtClean="0"/>
              <a:t>I år kommer dessa endast arrangeras 1 gång, som går av stapeln idag och imorgon!</a:t>
            </a:r>
          </a:p>
          <a:p>
            <a:r>
              <a:rPr lang="sv-SE" b="0" baseline="0" dirty="0" smtClean="0"/>
              <a:t>2020 är ett intensivt år på många sätt och för att parera mellan TFÖ – Totalförsvarsövningens aktiviteter och allt annat som pågår. </a:t>
            </a:r>
          </a:p>
          <a:p>
            <a:endParaRPr lang="sv-SE" b="1" baseline="0" dirty="0" smtClean="0"/>
          </a:p>
          <a:p>
            <a:r>
              <a:rPr lang="sv-SE" b="0" baseline="0" dirty="0" smtClean="0"/>
              <a:t>Fantastiskt att se er alla här! </a:t>
            </a:r>
          </a:p>
          <a:p>
            <a:endParaRPr lang="sv-SE" b="0" baseline="0" dirty="0" smtClean="0"/>
          </a:p>
          <a:p>
            <a:r>
              <a:rPr lang="sv-SE" b="0" baseline="0" dirty="0" smtClean="0"/>
              <a:t>Mitt namn är Åsa Kyrk Gere och jag har fått den </a:t>
            </a:r>
            <a:r>
              <a:rPr lang="sv-SE" b="1" baseline="0" dirty="0" smtClean="0"/>
              <a:t>fina förmånen </a:t>
            </a:r>
            <a:r>
              <a:rPr lang="sv-SE" b="0" baseline="0" dirty="0" smtClean="0"/>
              <a:t>att inleda och helt enkel ’kick-off’ 2020 års CBRNE-möte.  </a:t>
            </a:r>
          </a:p>
          <a:p>
            <a:r>
              <a:rPr lang="sv-SE" dirty="0" smtClean="0"/>
              <a:t>Jag är enhetschef för en nyskapad enhet </a:t>
            </a:r>
            <a:r>
              <a:rPr lang="sv-SE" baseline="0" dirty="0" smtClean="0"/>
              <a:t>för </a:t>
            </a:r>
            <a:r>
              <a:rPr lang="sv-SE" baseline="0" dirty="0" err="1" smtClean="0"/>
              <a:t>Geodata</a:t>
            </a:r>
            <a:r>
              <a:rPr lang="sv-SE" baseline="0" dirty="0" smtClean="0"/>
              <a:t> och samhällets robusthet. Och på vår enhet ligger </a:t>
            </a:r>
            <a:r>
              <a:rPr lang="sv-SE" baseline="0" dirty="0" err="1" smtClean="0"/>
              <a:t>MSB:s</a:t>
            </a:r>
            <a:r>
              <a:rPr lang="sv-SE" baseline="0" dirty="0" smtClean="0"/>
              <a:t> CBRNE-samordning.  </a:t>
            </a:r>
          </a:p>
          <a:p>
            <a:r>
              <a:rPr lang="sv-SE" baseline="0" dirty="0" smtClean="0"/>
              <a:t>I och med den nya organisationen har MSB samlat all CBRNE-samordning: både nationell, nordisk, EU och internationell samordning, </a:t>
            </a:r>
          </a:p>
          <a:p>
            <a:endParaRPr lang="sv-SE" baseline="0" dirty="0" smtClean="0"/>
          </a:p>
          <a:p>
            <a:r>
              <a:rPr lang="sv-SE" baseline="0" dirty="0" smtClean="0"/>
              <a:t>Jag vet att Nils Svartz på förra mötet berättade om just om MSB omorganisation och hur vi </a:t>
            </a:r>
            <a:r>
              <a:rPr lang="sv-SE" b="1" baseline="0" dirty="0" smtClean="0"/>
              <a:t>kraftsamlar för att just öka stödet och samarbetet med er aktörer!  </a:t>
            </a:r>
            <a:endParaRPr lang="sv-SE" b="1" dirty="0"/>
          </a:p>
        </p:txBody>
      </p:sp>
      <p:sp>
        <p:nvSpPr>
          <p:cNvPr id="4" name="Platshållare för bildnummer 3"/>
          <p:cNvSpPr>
            <a:spLocks noGrp="1"/>
          </p:cNvSpPr>
          <p:nvPr>
            <p:ph type="sldNum" sz="quarter" idx="10"/>
          </p:nvPr>
        </p:nvSpPr>
        <p:spPr/>
        <p:txBody>
          <a:bodyPr/>
          <a:lstStyle/>
          <a:p>
            <a:fld id="{85B802FA-32C7-4684-AE8E-02715F7AD0D3}" type="slidenum">
              <a:rPr lang="sv-SE" smtClean="0"/>
              <a:t>1</a:t>
            </a:fld>
            <a:endParaRPr lang="sv-SE"/>
          </a:p>
        </p:txBody>
      </p:sp>
    </p:spTree>
    <p:extLst>
      <p:ext uri="{BB962C8B-B14F-4D97-AF65-F5344CB8AC3E}">
        <p14:creationId xmlns:p14="http://schemas.microsoft.com/office/powerpoint/2010/main" val="286379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Mötet 5:e september innehöll ett RN-tema, men även andra delar inom CBRNE</a:t>
            </a:r>
          </a:p>
          <a:p>
            <a:endParaRPr lang="sv-SE" dirty="0" smtClean="0"/>
          </a:p>
          <a:p>
            <a:r>
              <a:rPr lang="sv-SE" sz="1200" b="1" kern="1200" dirty="0" smtClean="0">
                <a:solidFill>
                  <a:schemeClr val="tx1"/>
                </a:solidFill>
                <a:effectLst/>
                <a:latin typeface="+mn-lt"/>
                <a:ea typeface="+mn-ea"/>
                <a:cs typeface="+mn-cs"/>
              </a:rPr>
              <a:t>Konsekvensanalyser för radiologiska nödsituationer – Underlag för beredskapsplanering – </a:t>
            </a:r>
            <a:r>
              <a:rPr lang="sv-SE" sz="1200" kern="1200" dirty="0" smtClean="0">
                <a:solidFill>
                  <a:schemeClr val="tx1"/>
                </a:solidFill>
                <a:effectLst/>
                <a:latin typeface="+mn-lt"/>
                <a:ea typeface="+mn-ea"/>
                <a:cs typeface="+mn-cs"/>
              </a:rPr>
              <a:t>Jonas Boson, SSM</a:t>
            </a:r>
          </a:p>
          <a:p>
            <a:r>
              <a:rPr lang="sv-SE" sz="1200" b="1" kern="1200" dirty="0" smtClean="0">
                <a:solidFill>
                  <a:schemeClr val="tx1"/>
                </a:solidFill>
                <a:effectLst/>
                <a:latin typeface="+mn-lt"/>
                <a:ea typeface="+mn-ea"/>
                <a:cs typeface="+mn-cs"/>
              </a:rPr>
              <a:t>-</a:t>
            </a:r>
            <a:r>
              <a:rPr lang="sv-SE" sz="1200" b="1" kern="1200" baseline="0" dirty="0" smtClean="0">
                <a:solidFill>
                  <a:schemeClr val="tx1"/>
                </a:solidFill>
                <a:effectLst/>
                <a:latin typeface="+mn-lt"/>
                <a:ea typeface="+mn-ea"/>
                <a:cs typeface="+mn-cs"/>
              </a:rPr>
              <a:t> </a:t>
            </a:r>
            <a:r>
              <a:rPr lang="sv-SE" sz="1200" b="0" i="1" kern="1200" baseline="0" dirty="0" smtClean="0">
                <a:solidFill>
                  <a:schemeClr val="tx1"/>
                </a:solidFill>
                <a:effectLst/>
                <a:latin typeface="+mn-lt"/>
                <a:ea typeface="+mn-ea"/>
                <a:cs typeface="+mn-cs"/>
              </a:rPr>
              <a:t>Presentationen och SSM:s RSA ligger på MSB.SE under </a:t>
            </a:r>
            <a:r>
              <a:rPr lang="sv-SE" sz="1200" b="0" i="1" kern="1200" baseline="0" dirty="0" err="1" smtClean="0">
                <a:solidFill>
                  <a:schemeClr val="tx1"/>
                </a:solidFill>
                <a:effectLst/>
                <a:latin typeface="+mn-lt"/>
                <a:ea typeface="+mn-ea"/>
                <a:cs typeface="+mn-cs"/>
              </a:rPr>
              <a:t>antecknigar</a:t>
            </a:r>
            <a:r>
              <a:rPr lang="sv-SE" sz="1200" b="0" i="1" kern="1200" baseline="0" dirty="0" smtClean="0">
                <a:solidFill>
                  <a:schemeClr val="tx1"/>
                </a:solidFill>
                <a:effectLst/>
                <a:latin typeface="+mn-lt"/>
                <a:ea typeface="+mn-ea"/>
                <a:cs typeface="+mn-cs"/>
              </a:rPr>
              <a:t> och presentationer från förra mötet</a:t>
            </a:r>
            <a:endParaRPr lang="sv-SE" sz="1200" b="0" i="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Inriktning för den svenska beredskapen för radiologiska och nukleära olyckor – </a:t>
            </a:r>
            <a:r>
              <a:rPr lang="sv-SE" sz="1200" kern="1200" dirty="0" smtClean="0">
                <a:solidFill>
                  <a:schemeClr val="tx1"/>
                </a:solidFill>
                <a:effectLst/>
                <a:latin typeface="+mn-lt"/>
                <a:ea typeface="+mn-ea"/>
                <a:cs typeface="+mn-cs"/>
              </a:rPr>
              <a:t>presentation av pågående arbete, Anna </a:t>
            </a:r>
            <a:r>
              <a:rPr lang="sv-SE" sz="1200" kern="1200" dirty="0" err="1" smtClean="0">
                <a:solidFill>
                  <a:schemeClr val="tx1"/>
                </a:solidFill>
                <a:effectLst/>
                <a:latin typeface="+mn-lt"/>
                <a:ea typeface="+mn-ea"/>
                <a:cs typeface="+mn-cs"/>
              </a:rPr>
              <a:t>Tubbin</a:t>
            </a:r>
            <a:r>
              <a:rPr lang="sv-SE" sz="1200" kern="1200" dirty="0" smtClean="0">
                <a:solidFill>
                  <a:schemeClr val="tx1"/>
                </a:solidFill>
                <a:effectLst/>
                <a:latin typeface="+mn-lt"/>
                <a:ea typeface="+mn-ea"/>
                <a:cs typeface="+mn-cs"/>
              </a:rPr>
              <a:t>, Combitech – </a:t>
            </a:r>
            <a:r>
              <a:rPr lang="sv-SE" sz="1200" i="1" kern="1200" dirty="0" smtClean="0">
                <a:solidFill>
                  <a:schemeClr val="tx1"/>
                </a:solidFill>
                <a:effectLst/>
                <a:latin typeface="+mn-lt"/>
                <a:ea typeface="+mn-ea"/>
                <a:cs typeface="+mn-cs"/>
              </a:rPr>
              <a:t>och Anna är ju här idag samt Michael Wermelin, MSB som arbetar med detta så vill ni veta mer om hur arbetet med inriktningen fortlöper passa på att prata med dem </a:t>
            </a:r>
            <a:r>
              <a:rPr lang="sv-SE" sz="1200" i="1" kern="1200" dirty="0" smtClean="0">
                <a:solidFill>
                  <a:schemeClr val="tx1"/>
                </a:solidFill>
                <a:effectLst/>
                <a:latin typeface="+mn-lt"/>
                <a:ea typeface="+mn-ea"/>
                <a:cs typeface="+mn-cs"/>
                <a:sym typeface="Wingdings" panose="05000000000000000000" pitchFamily="2" charset="2"/>
              </a:rPr>
              <a:t></a:t>
            </a:r>
            <a:endParaRPr lang="sv-SE" sz="1200" i="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Nationella expertgruppen för sanering, NESA</a:t>
            </a:r>
            <a:r>
              <a:rPr lang="sv-SE" sz="1200" kern="1200" dirty="0" smtClean="0">
                <a:solidFill>
                  <a:schemeClr val="tx1"/>
                </a:solidFill>
                <a:effectLst/>
                <a:latin typeface="+mn-lt"/>
                <a:ea typeface="+mn-ea"/>
                <a:cs typeface="+mn-cs"/>
              </a:rPr>
              <a:t> – Mats </a:t>
            </a:r>
            <a:r>
              <a:rPr lang="sv-SE" sz="1200" kern="1200" dirty="0" err="1" smtClean="0">
                <a:solidFill>
                  <a:schemeClr val="tx1"/>
                </a:solidFill>
                <a:effectLst/>
                <a:latin typeface="+mn-lt"/>
                <a:ea typeface="+mn-ea"/>
                <a:cs typeface="+mn-cs"/>
              </a:rPr>
              <a:t>Arbreck</a:t>
            </a:r>
            <a:r>
              <a:rPr lang="sv-SE" sz="1200" kern="1200" dirty="0" smtClean="0">
                <a:solidFill>
                  <a:schemeClr val="tx1"/>
                </a:solidFill>
                <a:effectLst/>
                <a:latin typeface="+mn-lt"/>
                <a:ea typeface="+mn-ea"/>
                <a:cs typeface="+mn-cs"/>
              </a:rPr>
              <a:t>, MSB</a:t>
            </a:r>
          </a:p>
          <a:p>
            <a:r>
              <a:rPr lang="sv-SE" sz="1200" b="1" kern="1200" dirty="0" smtClean="0">
                <a:solidFill>
                  <a:schemeClr val="tx1"/>
                </a:solidFill>
                <a:effectLst/>
                <a:latin typeface="+mn-lt"/>
                <a:ea typeface="+mn-ea"/>
                <a:cs typeface="+mn-cs"/>
              </a:rPr>
              <a:t>Information om film</a:t>
            </a:r>
            <a:r>
              <a:rPr lang="sv-SE" sz="1200" kern="1200" dirty="0" smtClean="0">
                <a:solidFill>
                  <a:schemeClr val="tx1"/>
                </a:solidFill>
                <a:effectLst/>
                <a:latin typeface="+mn-lt"/>
                <a:ea typeface="+mn-ea"/>
                <a:cs typeface="+mn-cs"/>
              </a:rPr>
              <a:t> – </a:t>
            </a:r>
            <a:r>
              <a:rPr lang="sv-SE" sz="1200" b="1" kern="1200" dirty="0" smtClean="0">
                <a:solidFill>
                  <a:schemeClr val="tx1"/>
                </a:solidFill>
                <a:effectLst/>
                <a:latin typeface="+mn-lt"/>
                <a:ea typeface="+mn-ea"/>
                <a:cs typeface="+mn-cs"/>
              </a:rPr>
              <a:t>Nationens beredskap RN</a:t>
            </a:r>
            <a:r>
              <a:rPr lang="sv-SE" sz="1200" kern="1200" dirty="0" smtClean="0">
                <a:solidFill>
                  <a:schemeClr val="tx1"/>
                </a:solidFill>
                <a:effectLst/>
                <a:latin typeface="+mn-lt"/>
                <a:ea typeface="+mn-ea"/>
                <a:cs typeface="+mn-cs"/>
              </a:rPr>
              <a:t>–, MSB – </a:t>
            </a:r>
            <a:r>
              <a:rPr lang="sv-SE" sz="1200" i="1" kern="1200" dirty="0" smtClean="0">
                <a:solidFill>
                  <a:schemeClr val="tx1"/>
                </a:solidFill>
                <a:effectLst/>
                <a:latin typeface="+mn-lt"/>
                <a:ea typeface="+mn-ea"/>
                <a:cs typeface="+mn-cs"/>
              </a:rPr>
              <a:t>är det någon som vill ha filmen (visa upp </a:t>
            </a:r>
            <a:r>
              <a:rPr lang="sv-SE" sz="1200" i="1" kern="1200" dirty="0" err="1" smtClean="0">
                <a:solidFill>
                  <a:schemeClr val="tx1"/>
                </a:solidFill>
                <a:effectLst/>
                <a:latin typeface="+mn-lt"/>
                <a:ea typeface="+mn-ea"/>
                <a:cs typeface="+mn-cs"/>
              </a:rPr>
              <a:t>oranga</a:t>
            </a:r>
            <a:r>
              <a:rPr lang="sv-SE" sz="1200" i="1" kern="1200" baseline="0" dirty="0" smtClean="0">
                <a:solidFill>
                  <a:schemeClr val="tx1"/>
                </a:solidFill>
                <a:effectLst/>
                <a:latin typeface="+mn-lt"/>
                <a:ea typeface="+mn-ea"/>
                <a:cs typeface="+mn-cs"/>
              </a:rPr>
              <a:t> </a:t>
            </a:r>
            <a:r>
              <a:rPr lang="sv-SE" sz="1200" i="1" kern="1200" baseline="0" dirty="0" err="1" smtClean="0">
                <a:solidFill>
                  <a:schemeClr val="tx1"/>
                </a:solidFill>
                <a:effectLst/>
                <a:latin typeface="+mn-lt"/>
                <a:ea typeface="+mn-ea"/>
                <a:cs typeface="+mn-cs"/>
              </a:rPr>
              <a:t>usb-minnet</a:t>
            </a:r>
            <a:r>
              <a:rPr lang="sv-SE" sz="1200" i="1" kern="1200" baseline="0" dirty="0" smtClean="0">
                <a:solidFill>
                  <a:schemeClr val="tx1"/>
                </a:solidFill>
                <a:effectLst/>
                <a:latin typeface="+mn-lt"/>
                <a:ea typeface="+mn-ea"/>
                <a:cs typeface="+mn-cs"/>
              </a:rPr>
              <a:t>) så prata med Michael Wermelin om det </a:t>
            </a:r>
            <a:r>
              <a:rPr lang="sv-SE" sz="1200" i="1" kern="1200" baseline="0" dirty="0" smtClean="0">
                <a:solidFill>
                  <a:schemeClr val="tx1"/>
                </a:solidFill>
                <a:effectLst/>
                <a:latin typeface="+mn-lt"/>
                <a:ea typeface="+mn-ea"/>
                <a:cs typeface="+mn-cs"/>
                <a:sym typeface="Wingdings" panose="05000000000000000000" pitchFamily="2" charset="2"/>
              </a:rPr>
              <a:t></a:t>
            </a:r>
            <a:endParaRPr lang="sv-SE" sz="1200" i="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Temadagar och utbildningar inom RN-området – </a:t>
            </a:r>
            <a:r>
              <a:rPr lang="sv-SE" sz="1200" kern="1200" dirty="0" smtClean="0">
                <a:solidFill>
                  <a:schemeClr val="tx1"/>
                </a:solidFill>
                <a:effectLst/>
                <a:latin typeface="+mn-lt"/>
                <a:ea typeface="+mn-ea"/>
                <a:cs typeface="+mn-cs"/>
              </a:rPr>
              <a:t>Hans Källström, MSB – </a:t>
            </a:r>
            <a:r>
              <a:rPr lang="sv-SE" sz="1200" i="1" kern="1200" dirty="0" err="1" smtClean="0">
                <a:solidFill>
                  <a:schemeClr val="tx1"/>
                </a:solidFill>
                <a:effectLst/>
                <a:latin typeface="+mn-lt"/>
                <a:ea typeface="+mn-ea"/>
                <a:cs typeface="+mn-cs"/>
              </a:rPr>
              <a:t>Källis</a:t>
            </a:r>
            <a:r>
              <a:rPr lang="sv-SE" sz="1200" i="1" kern="1200" dirty="0" smtClean="0">
                <a:solidFill>
                  <a:schemeClr val="tx1"/>
                </a:solidFill>
                <a:effectLst/>
                <a:latin typeface="+mn-lt"/>
                <a:ea typeface="+mn-ea"/>
                <a:cs typeface="+mn-cs"/>
              </a:rPr>
              <a:t> visade hur planeringen ser ut med utbildningar och temadagar under året och framåt till 2024, presentationen finns på MSB.SE</a:t>
            </a:r>
          </a:p>
          <a:p>
            <a:r>
              <a:rPr lang="sv-SE" sz="1200" b="1" kern="1200" dirty="0" smtClean="0">
                <a:solidFill>
                  <a:schemeClr val="tx1"/>
                </a:solidFill>
                <a:effectLst/>
                <a:latin typeface="+mn-lt"/>
                <a:ea typeface="+mn-ea"/>
                <a:cs typeface="+mn-cs"/>
              </a:rPr>
              <a:t>MELODY –EU-projekt utbildningar – </a:t>
            </a:r>
            <a:r>
              <a:rPr lang="sv-SE" sz="1200" kern="1200" dirty="0" smtClean="0">
                <a:solidFill>
                  <a:schemeClr val="tx1"/>
                </a:solidFill>
                <a:effectLst/>
                <a:latin typeface="+mn-lt"/>
                <a:ea typeface="+mn-ea"/>
                <a:cs typeface="+mn-cs"/>
              </a:rPr>
              <a:t>Per-Erik Johansson, Europeiska CBRNE centret – </a:t>
            </a:r>
            <a:r>
              <a:rPr lang="sv-SE" sz="1200" i="1" kern="1200" dirty="0" smtClean="0">
                <a:solidFill>
                  <a:schemeClr val="tx1"/>
                </a:solidFill>
                <a:effectLst/>
                <a:latin typeface="+mn-lt"/>
                <a:ea typeface="+mn-ea"/>
                <a:cs typeface="+mn-cs"/>
              </a:rPr>
              <a:t>CBRNE-centret</a:t>
            </a:r>
            <a:r>
              <a:rPr lang="sv-SE" sz="1200" i="1" kern="1200" baseline="0" dirty="0" smtClean="0">
                <a:solidFill>
                  <a:schemeClr val="tx1"/>
                </a:solidFill>
                <a:effectLst/>
                <a:latin typeface="+mn-lt"/>
                <a:ea typeface="+mn-ea"/>
                <a:cs typeface="+mn-cs"/>
              </a:rPr>
              <a:t> berättade om pågående EU-projekt</a:t>
            </a:r>
            <a:endParaRPr lang="sv-SE" sz="1200" i="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Projekt DG HOME och H2020 - </a:t>
            </a:r>
            <a:r>
              <a:rPr lang="sv-SE" sz="1200" kern="1200" dirty="0" smtClean="0">
                <a:solidFill>
                  <a:schemeClr val="tx1"/>
                </a:solidFill>
                <a:effectLst/>
                <a:latin typeface="+mn-lt"/>
                <a:ea typeface="+mn-ea"/>
                <a:cs typeface="+mn-cs"/>
              </a:rPr>
              <a:t>Per-Erik Johansson, Europeiska CBRNE centret</a:t>
            </a:r>
          </a:p>
          <a:p>
            <a:r>
              <a:rPr lang="sv-SE" sz="1200" b="1" kern="1200" dirty="0" smtClean="0">
                <a:solidFill>
                  <a:schemeClr val="tx1"/>
                </a:solidFill>
                <a:effectLst/>
                <a:latin typeface="+mn-lt"/>
                <a:ea typeface="+mn-ea"/>
                <a:cs typeface="+mn-cs"/>
              </a:rPr>
              <a:t>Frivilligorganisationerna – hur kopplar de till CBRNE-händelser? – </a:t>
            </a:r>
            <a:r>
              <a:rPr lang="sv-SE" sz="1200" kern="1200" dirty="0" smtClean="0">
                <a:solidFill>
                  <a:schemeClr val="tx1"/>
                </a:solidFill>
                <a:effectLst/>
                <a:latin typeface="+mn-lt"/>
                <a:ea typeface="+mn-ea"/>
                <a:cs typeface="+mn-cs"/>
              </a:rPr>
              <a:t>Malin </a:t>
            </a:r>
            <a:r>
              <a:rPr lang="sv-SE" sz="1200" kern="1200" dirty="0" err="1" smtClean="0">
                <a:solidFill>
                  <a:schemeClr val="tx1"/>
                </a:solidFill>
                <a:effectLst/>
                <a:latin typeface="+mn-lt"/>
                <a:ea typeface="+mn-ea"/>
                <a:cs typeface="+mn-cs"/>
              </a:rPr>
              <a:t>Dreifaldt</a:t>
            </a:r>
            <a:r>
              <a:rPr lang="sv-SE" sz="1200" kern="1200" dirty="0" smtClean="0">
                <a:solidFill>
                  <a:schemeClr val="tx1"/>
                </a:solidFill>
                <a:effectLst/>
                <a:latin typeface="+mn-lt"/>
                <a:ea typeface="+mn-ea"/>
                <a:cs typeface="+mn-cs"/>
              </a:rPr>
              <a:t>, ordförande FOS – </a:t>
            </a:r>
            <a:r>
              <a:rPr lang="sv-SE" sz="1200" i="1" kern="1200" dirty="0" smtClean="0">
                <a:solidFill>
                  <a:schemeClr val="tx1"/>
                </a:solidFill>
                <a:effectLst/>
                <a:latin typeface="+mn-lt"/>
                <a:ea typeface="+mn-ea"/>
                <a:cs typeface="+mn-cs"/>
              </a:rPr>
              <a:t>Malin höll ett brand-tal om Frivilligorganisationerna, Mirja kom hem från mötet och var beredd att gå med i Frivilligorganisationerna och vara med från den sidan också</a:t>
            </a:r>
            <a:r>
              <a:rPr lang="sv-SE" sz="1200" i="1" kern="1200" baseline="0" dirty="0" smtClean="0">
                <a:solidFill>
                  <a:schemeClr val="tx1"/>
                </a:solidFill>
                <a:effectLst/>
                <a:latin typeface="+mn-lt"/>
                <a:ea typeface="+mn-ea"/>
                <a:cs typeface="+mn-cs"/>
              </a:rPr>
              <a:t> och göra skillnad – Frivilligorganisationerna är ju en del av vår krisberedskap och en del av totalförsvaret.</a:t>
            </a:r>
            <a:endParaRPr lang="sv-SE" sz="1200" i="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Sammanställning av 2:4-projekt inom CBRNE-området </a:t>
            </a:r>
            <a:r>
              <a:rPr lang="sv-SE" sz="1200" kern="1200" dirty="0" smtClean="0">
                <a:solidFill>
                  <a:schemeClr val="tx1"/>
                </a:solidFill>
                <a:effectLst/>
                <a:latin typeface="+mn-lt"/>
                <a:ea typeface="+mn-ea"/>
                <a:cs typeface="+mn-cs"/>
              </a:rPr>
              <a:t>– Isabella Nilsen, MSB – </a:t>
            </a:r>
            <a:r>
              <a:rPr lang="sv-SE" sz="1200" i="1" kern="1200" dirty="0" smtClean="0">
                <a:solidFill>
                  <a:schemeClr val="tx1"/>
                </a:solidFill>
                <a:effectLst/>
                <a:latin typeface="+mn-lt"/>
                <a:ea typeface="+mn-ea"/>
                <a:cs typeface="+mn-cs"/>
              </a:rPr>
              <a:t>vår projektanställda Isabella presenterade</a:t>
            </a:r>
            <a:r>
              <a:rPr lang="sv-SE" sz="1200" i="1" kern="1200" baseline="0" dirty="0" smtClean="0">
                <a:solidFill>
                  <a:schemeClr val="tx1"/>
                </a:solidFill>
                <a:effectLst/>
                <a:latin typeface="+mn-lt"/>
                <a:ea typeface="+mn-ea"/>
                <a:cs typeface="+mn-cs"/>
              </a:rPr>
              <a:t> arbetet med sammanställning av 2:4-projekt inom området CBRNE. Vi har under hösten gjort ett arbete med att kontrollera säkerheten och </a:t>
            </a:r>
            <a:r>
              <a:rPr lang="sv-SE" sz="1200" i="1" kern="1200" baseline="0" dirty="0" err="1" smtClean="0">
                <a:solidFill>
                  <a:schemeClr val="tx1"/>
                </a:solidFill>
                <a:effectLst/>
                <a:latin typeface="+mn-lt"/>
                <a:ea typeface="+mn-ea"/>
                <a:cs typeface="+mn-cs"/>
              </a:rPr>
              <a:t>ev</a:t>
            </a:r>
            <a:r>
              <a:rPr lang="sv-SE" sz="1200" i="1" kern="1200" baseline="0" dirty="0" smtClean="0">
                <a:solidFill>
                  <a:schemeClr val="tx1"/>
                </a:solidFill>
                <a:effectLst/>
                <a:latin typeface="+mn-lt"/>
                <a:ea typeface="+mn-ea"/>
                <a:cs typeface="+mn-cs"/>
              </a:rPr>
              <a:t> sekretess på den </a:t>
            </a:r>
            <a:r>
              <a:rPr lang="sv-SE" sz="1200" i="1" kern="1200" baseline="0" dirty="0" err="1" smtClean="0">
                <a:solidFill>
                  <a:schemeClr val="tx1"/>
                </a:solidFill>
                <a:effectLst/>
                <a:latin typeface="+mn-lt"/>
                <a:ea typeface="+mn-ea"/>
                <a:cs typeface="+mn-cs"/>
              </a:rPr>
              <a:t>agregerade</a:t>
            </a:r>
            <a:r>
              <a:rPr lang="sv-SE" sz="1200" i="1" kern="1200" baseline="0" dirty="0" smtClean="0">
                <a:solidFill>
                  <a:schemeClr val="tx1"/>
                </a:solidFill>
                <a:effectLst/>
                <a:latin typeface="+mn-lt"/>
                <a:ea typeface="+mn-ea"/>
                <a:cs typeface="+mn-cs"/>
              </a:rPr>
              <a:t> informationen som samlas i rapporten, vi har precis i dagarna fått tillbaka rapporten från vår </a:t>
            </a:r>
            <a:r>
              <a:rPr lang="sv-SE" sz="1200" i="1" kern="1200" baseline="0" dirty="0" err="1" smtClean="0">
                <a:solidFill>
                  <a:schemeClr val="tx1"/>
                </a:solidFill>
                <a:effectLst/>
                <a:latin typeface="+mn-lt"/>
                <a:ea typeface="+mn-ea"/>
                <a:cs typeface="+mn-cs"/>
              </a:rPr>
              <a:t>säkerhetsavdelneng</a:t>
            </a:r>
            <a:r>
              <a:rPr lang="sv-SE" sz="1200" i="1" kern="1200" baseline="0" dirty="0" smtClean="0">
                <a:solidFill>
                  <a:schemeClr val="tx1"/>
                </a:solidFill>
                <a:effectLst/>
                <a:latin typeface="+mn-lt"/>
                <a:ea typeface="+mn-ea"/>
                <a:cs typeface="+mn-cs"/>
              </a:rPr>
              <a:t> i ett öppet format och räknar med att kunna lägga ut den öppna rapporten på msb.se inom kort.</a:t>
            </a:r>
            <a:endParaRPr lang="sv-SE" sz="1200" i="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Korta nyheter inom CBRNE-området</a:t>
            </a:r>
            <a:endParaRPr lang="sv-SE" sz="1200" kern="1200" dirty="0" smtClean="0">
              <a:solidFill>
                <a:schemeClr val="tx1"/>
              </a:solidFill>
              <a:effectLst/>
              <a:latin typeface="+mn-lt"/>
              <a:ea typeface="+mn-ea"/>
              <a:cs typeface="+mn-cs"/>
            </a:endParaRPr>
          </a:p>
          <a:p>
            <a:r>
              <a:rPr lang="sv-SE" i="1" dirty="0" smtClean="0"/>
              <a:t>Här hade vi (precis</a:t>
            </a:r>
            <a:r>
              <a:rPr lang="sv-SE" i="1" baseline="0" dirty="0" smtClean="0"/>
              <a:t> som idag) en blandad kompott av nyheter inom området CBRNE</a:t>
            </a:r>
          </a:p>
          <a:p>
            <a:pPr lvl="0"/>
            <a:r>
              <a:rPr lang="sv-SE" sz="1200" i="1" kern="1200" dirty="0" smtClean="0">
                <a:solidFill>
                  <a:schemeClr val="tx1"/>
                </a:solidFill>
                <a:effectLst/>
                <a:latin typeface="+mn-lt"/>
                <a:ea typeface="+mn-ea"/>
                <a:cs typeface="+mn-cs"/>
              </a:rPr>
              <a:t>Oljeskadeskydd – Sonja </a:t>
            </a:r>
            <a:r>
              <a:rPr lang="sv-SE" sz="1200" i="1" kern="1200" dirty="0" err="1" smtClean="0">
                <a:solidFill>
                  <a:schemeClr val="tx1"/>
                </a:solidFill>
                <a:effectLst/>
                <a:latin typeface="+mn-lt"/>
                <a:ea typeface="+mn-ea"/>
                <a:cs typeface="+mn-cs"/>
              </a:rPr>
              <a:t>Dobo</a:t>
            </a:r>
            <a:r>
              <a:rPr lang="sv-SE" sz="1200" i="1" kern="1200" dirty="0" smtClean="0">
                <a:solidFill>
                  <a:schemeClr val="tx1"/>
                </a:solidFill>
                <a:effectLst/>
                <a:latin typeface="+mn-lt"/>
                <a:ea typeface="+mn-ea"/>
                <a:cs typeface="+mn-cs"/>
              </a:rPr>
              <a:t> pratade om arbetet med Oljeskadeskydd</a:t>
            </a:r>
          </a:p>
          <a:p>
            <a:pPr lvl="0"/>
            <a:r>
              <a:rPr lang="sv-SE" sz="1200" i="1" kern="1200" dirty="0" smtClean="0">
                <a:solidFill>
                  <a:schemeClr val="tx1"/>
                </a:solidFill>
                <a:effectLst/>
                <a:latin typeface="+mn-lt"/>
                <a:ea typeface="+mn-ea"/>
                <a:cs typeface="+mn-cs"/>
              </a:rPr>
              <a:t>Riksintresse – Anna Nordlander pratade om Riksintresse och lyfte fram de som var aktuella ur ett CBRNE-sammanhang</a:t>
            </a:r>
          </a:p>
          <a:p>
            <a:pPr lvl="0"/>
            <a:r>
              <a:rPr lang="sv-SE" sz="1200" i="1" kern="1200" dirty="0" smtClean="0">
                <a:solidFill>
                  <a:schemeClr val="tx1"/>
                </a:solidFill>
                <a:effectLst/>
                <a:latin typeface="+mn-lt"/>
                <a:ea typeface="+mn-ea"/>
                <a:cs typeface="+mn-cs"/>
              </a:rPr>
              <a:t>Saneringshandbok</a:t>
            </a:r>
          </a:p>
          <a:p>
            <a:pPr lvl="0"/>
            <a:r>
              <a:rPr lang="sv-SE" sz="1200" i="1" kern="1200" dirty="0" smtClean="0">
                <a:solidFill>
                  <a:schemeClr val="tx1"/>
                </a:solidFill>
                <a:effectLst/>
                <a:latin typeface="+mn-lt"/>
                <a:ea typeface="+mn-ea"/>
                <a:cs typeface="+mn-cs"/>
              </a:rPr>
              <a:t>Utbyte av instrument (SRV2000)</a:t>
            </a:r>
          </a:p>
          <a:p>
            <a:pPr lvl="0"/>
            <a:r>
              <a:rPr lang="sv-SE" sz="1200" i="1" kern="1200" dirty="0" smtClean="0">
                <a:solidFill>
                  <a:schemeClr val="tx1"/>
                </a:solidFill>
                <a:effectLst/>
                <a:latin typeface="+mn-lt"/>
                <a:ea typeface="+mn-ea"/>
                <a:cs typeface="+mn-cs"/>
              </a:rPr>
              <a:t>Åtgärdskalendern på webben</a:t>
            </a:r>
          </a:p>
          <a:p>
            <a:pPr lvl="0"/>
            <a:r>
              <a:rPr lang="sv-SE" sz="1200" i="1" kern="1200" dirty="0" smtClean="0">
                <a:solidFill>
                  <a:schemeClr val="tx1"/>
                </a:solidFill>
                <a:effectLst/>
                <a:latin typeface="+mn-lt"/>
                <a:ea typeface="+mn-ea"/>
                <a:cs typeface="+mn-cs"/>
              </a:rPr>
              <a:t>Mm</a:t>
            </a:r>
          </a:p>
          <a:p>
            <a:pPr lvl="0"/>
            <a:endParaRPr lang="sv-SE" sz="1200" i="1" kern="1200" dirty="0" smtClean="0">
              <a:solidFill>
                <a:schemeClr val="tx1"/>
              </a:solidFill>
              <a:effectLst/>
              <a:latin typeface="+mn-lt"/>
              <a:ea typeface="+mn-ea"/>
              <a:cs typeface="+mn-cs"/>
            </a:endParaRPr>
          </a:p>
          <a:p>
            <a:pPr lvl="0"/>
            <a:r>
              <a:rPr lang="sv-SE" sz="1200" i="1" kern="1200" dirty="0" smtClean="0">
                <a:solidFill>
                  <a:schemeClr val="tx1"/>
                </a:solidFill>
                <a:effectLst/>
                <a:latin typeface="+mn-lt"/>
                <a:ea typeface="+mn-ea"/>
                <a:cs typeface="+mn-cs"/>
              </a:rPr>
              <a:t>Årets möte 2020 22-23 januari har ett visst B-fokus men även en del som kopplar till hela CBRNE eller andra bokstäver än just B.</a:t>
            </a:r>
          </a:p>
          <a:p>
            <a:endParaRPr lang="sv-SE" dirty="0"/>
          </a:p>
        </p:txBody>
      </p:sp>
      <p:sp>
        <p:nvSpPr>
          <p:cNvPr id="4" name="Platshållare för bildnummer 3"/>
          <p:cNvSpPr>
            <a:spLocks noGrp="1"/>
          </p:cNvSpPr>
          <p:nvPr>
            <p:ph type="sldNum" sz="quarter" idx="10"/>
          </p:nvPr>
        </p:nvSpPr>
        <p:spPr/>
        <p:txBody>
          <a:bodyPr/>
          <a:lstStyle/>
          <a:p>
            <a:fld id="{85B802FA-32C7-4684-AE8E-02715F7AD0D3}" type="slidenum">
              <a:rPr lang="sv-SE" smtClean="0"/>
              <a:t>11</a:t>
            </a:fld>
            <a:endParaRPr lang="sv-SE"/>
          </a:p>
        </p:txBody>
      </p:sp>
    </p:spTree>
    <p:extLst>
      <p:ext uri="{BB962C8B-B14F-4D97-AF65-F5344CB8AC3E}">
        <p14:creationId xmlns:p14="http://schemas.microsoft.com/office/powerpoint/2010/main" val="20694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i="1" kern="1200" dirty="0" smtClean="0">
                <a:solidFill>
                  <a:schemeClr val="tx1"/>
                </a:solidFill>
                <a:effectLst/>
                <a:latin typeface="+mn-lt"/>
                <a:ea typeface="+mn-ea"/>
                <a:cs typeface="+mn-cs"/>
              </a:rPr>
              <a:t>Återigen så glad att se alla er här, det är Ni som</a:t>
            </a:r>
            <a:r>
              <a:rPr lang="sv-SE" sz="1200" i="1" kern="1200" baseline="0" dirty="0" smtClean="0">
                <a:solidFill>
                  <a:schemeClr val="tx1"/>
                </a:solidFill>
                <a:effectLst/>
                <a:latin typeface="+mn-lt"/>
                <a:ea typeface="+mn-ea"/>
                <a:cs typeface="+mn-cs"/>
              </a:rPr>
              <a:t> gör dessa möten möjliga genom att dela och informera om ert arbete och att aktivt deltaga på mötet. Passa också på att </a:t>
            </a:r>
            <a:r>
              <a:rPr lang="sv-SE" sz="1200" i="1" kern="1200" baseline="0" dirty="0" err="1" smtClean="0">
                <a:solidFill>
                  <a:schemeClr val="tx1"/>
                </a:solidFill>
                <a:effectLst/>
                <a:latin typeface="+mn-lt"/>
                <a:ea typeface="+mn-ea"/>
                <a:cs typeface="+mn-cs"/>
              </a:rPr>
              <a:t>nätverka</a:t>
            </a:r>
            <a:r>
              <a:rPr lang="sv-SE" sz="1200" i="1" kern="1200" baseline="0" dirty="0" smtClean="0">
                <a:solidFill>
                  <a:schemeClr val="tx1"/>
                </a:solidFill>
                <a:effectLst/>
                <a:latin typeface="+mn-lt"/>
                <a:ea typeface="+mn-ea"/>
                <a:cs typeface="+mn-cs"/>
              </a:rPr>
              <a:t> under dagarna, detta är ett ypperligt tillfälle att </a:t>
            </a:r>
            <a:r>
              <a:rPr lang="sv-SE" sz="1200" i="1" kern="1200" baseline="0" dirty="0" err="1" smtClean="0">
                <a:solidFill>
                  <a:schemeClr val="tx1"/>
                </a:solidFill>
                <a:effectLst/>
                <a:latin typeface="+mn-lt"/>
                <a:ea typeface="+mn-ea"/>
                <a:cs typeface="+mn-cs"/>
              </a:rPr>
              <a:t>nätverka</a:t>
            </a:r>
            <a:r>
              <a:rPr lang="sv-SE" sz="1200" i="1" kern="1200" baseline="0" dirty="0" smtClean="0">
                <a:solidFill>
                  <a:schemeClr val="tx1"/>
                </a:solidFill>
                <a:effectLst/>
                <a:latin typeface="+mn-lt"/>
                <a:ea typeface="+mn-ea"/>
                <a:cs typeface="+mn-cs"/>
              </a:rPr>
              <a:t> med andra CBRNE-aktörer när vi är samlade på detta sätt.</a:t>
            </a:r>
          </a:p>
          <a:p>
            <a:pPr lvl="0"/>
            <a:r>
              <a:rPr lang="sv-SE" sz="1200" i="1" kern="1200" baseline="0" smtClean="0">
                <a:solidFill>
                  <a:schemeClr val="tx1"/>
                </a:solidFill>
                <a:effectLst/>
                <a:latin typeface="+mn-lt"/>
                <a:ea typeface="+mn-ea"/>
                <a:cs typeface="+mn-cs"/>
              </a:rPr>
              <a:t>Ser fram emot två intressanta och lärorika dagar!</a:t>
            </a:r>
            <a:endParaRPr lang="sv-SE" sz="1200" i="1" kern="1200" smtClean="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10"/>
          </p:nvPr>
        </p:nvSpPr>
        <p:spPr/>
        <p:txBody>
          <a:bodyPr/>
          <a:lstStyle/>
          <a:p>
            <a:fld id="{85B802FA-32C7-4684-AE8E-02715F7AD0D3}" type="slidenum">
              <a:rPr lang="sv-SE" smtClean="0"/>
              <a:t>12</a:t>
            </a:fld>
            <a:endParaRPr lang="sv-SE"/>
          </a:p>
        </p:txBody>
      </p:sp>
    </p:spTree>
    <p:extLst>
      <p:ext uri="{BB962C8B-B14F-4D97-AF65-F5344CB8AC3E}">
        <p14:creationId xmlns:p14="http://schemas.microsoft.com/office/powerpoint/2010/main" val="357340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MSB:s</a:t>
            </a:r>
            <a:r>
              <a:rPr lang="sv-SE" baseline="0" dirty="0"/>
              <a:t> verksamhet handlar i korthet om att </a:t>
            </a:r>
            <a:r>
              <a:rPr lang="sv-SE" b="1" baseline="0" dirty="0"/>
              <a:t>minska de här riskerna och sårbarheterna i samhället</a:t>
            </a:r>
            <a:r>
              <a:rPr lang="sv-SE" baseline="0" dirty="0"/>
              <a:t>, och </a:t>
            </a:r>
            <a:r>
              <a:rPr lang="sv-SE" b="1" baseline="0" dirty="0"/>
              <a:t>utveckla förmågan hos de ansvariga </a:t>
            </a:r>
            <a:r>
              <a:rPr lang="sv-SE" b="1" baseline="0" dirty="0" smtClean="0"/>
              <a:t>aktörer +</a:t>
            </a:r>
            <a:r>
              <a:rPr lang="sv-SE" baseline="0" dirty="0" smtClean="0"/>
              <a:t> </a:t>
            </a:r>
            <a:r>
              <a:rPr lang="sv-SE" baseline="0" dirty="0"/>
              <a:t>att </a:t>
            </a:r>
            <a:r>
              <a:rPr lang="sv-SE" b="1" baseline="0" dirty="0"/>
              <a:t>hantera både olyckor, kriser och krig</a:t>
            </a:r>
            <a:r>
              <a:rPr lang="sv-SE" baseline="0" dirty="0"/>
              <a:t>.</a:t>
            </a:r>
          </a:p>
          <a:p>
            <a:endParaRPr lang="sv-SE" baseline="0" dirty="0"/>
          </a:p>
          <a:p>
            <a:r>
              <a:rPr lang="sv-SE" baseline="0" dirty="0"/>
              <a:t>När det inträffar en allvarlig </a:t>
            </a:r>
            <a:r>
              <a:rPr lang="sv-SE" b="1" baseline="0" dirty="0"/>
              <a:t>olycka</a:t>
            </a:r>
            <a:r>
              <a:rPr lang="sv-SE" baseline="0" dirty="0"/>
              <a:t> eller en </a:t>
            </a:r>
            <a:r>
              <a:rPr lang="sv-SE" b="1" baseline="0" dirty="0"/>
              <a:t>kris</a:t>
            </a:r>
            <a:r>
              <a:rPr lang="sv-SE" baseline="0" dirty="0"/>
              <a:t> – eller om </a:t>
            </a:r>
            <a:r>
              <a:rPr lang="sv-SE" b="1" baseline="0" dirty="0"/>
              <a:t>Sverige skulle drabbas av ett väpnat angrepp</a:t>
            </a:r>
            <a:r>
              <a:rPr lang="sv-SE" baseline="0" dirty="0"/>
              <a:t> </a:t>
            </a:r>
            <a:endParaRPr lang="sv-SE" baseline="0" dirty="0" smtClean="0"/>
          </a:p>
          <a:p>
            <a:r>
              <a:rPr lang="sv-SE" baseline="0" dirty="0" smtClean="0"/>
              <a:t>– </a:t>
            </a:r>
            <a:r>
              <a:rPr lang="sv-SE" baseline="0" dirty="0" err="1" smtClean="0"/>
              <a:t>MSBs</a:t>
            </a:r>
            <a:r>
              <a:rPr lang="sv-SE" baseline="0" dirty="0" smtClean="0"/>
              <a:t> uppgift är då att </a:t>
            </a:r>
            <a:r>
              <a:rPr lang="sv-SE" b="1" baseline="0" dirty="0"/>
              <a:t>stärka</a:t>
            </a:r>
            <a:r>
              <a:rPr lang="sv-SE" baseline="0" dirty="0"/>
              <a:t>, </a:t>
            </a:r>
            <a:r>
              <a:rPr lang="sv-SE" b="1" baseline="0" dirty="0"/>
              <a:t>samordna och inrikta hanteringen</a:t>
            </a:r>
            <a:r>
              <a:rPr lang="sv-SE" baseline="0" dirty="0"/>
              <a:t>. </a:t>
            </a:r>
            <a:endParaRPr lang="sv-SE" baseline="0" dirty="0" smtClean="0"/>
          </a:p>
          <a:p>
            <a:r>
              <a:rPr lang="sv-SE" baseline="0" dirty="0" smtClean="0"/>
              <a:t>Men </a:t>
            </a:r>
            <a:r>
              <a:rPr lang="sv-SE" baseline="0" dirty="0"/>
              <a:t>vi tar inte över andras ansvar.</a:t>
            </a:r>
            <a:endParaRPr lang="sv-SE" dirty="0"/>
          </a:p>
          <a:p>
            <a:endParaRPr lang="sv-SE" dirty="0"/>
          </a:p>
        </p:txBody>
      </p:sp>
      <p:sp>
        <p:nvSpPr>
          <p:cNvPr id="4" name="Platshållare för bildnummer 3"/>
          <p:cNvSpPr>
            <a:spLocks noGrp="1"/>
          </p:cNvSpPr>
          <p:nvPr>
            <p:ph type="sldNum" sz="quarter" idx="10"/>
          </p:nvPr>
        </p:nvSpPr>
        <p:spPr/>
        <p:txBody>
          <a:bodyPr/>
          <a:lstStyle/>
          <a:p>
            <a:fld id="{9408D2AD-0AB7-384A-8C06-7A11EADFD909}" type="slidenum">
              <a:rPr lang="sv-SE" smtClean="0"/>
              <a:t>2</a:t>
            </a:fld>
            <a:endParaRPr lang="sv-SE"/>
          </a:p>
        </p:txBody>
      </p:sp>
    </p:spTree>
    <p:extLst>
      <p:ext uri="{BB962C8B-B14F-4D97-AF65-F5344CB8AC3E}">
        <p14:creationId xmlns:p14="http://schemas.microsoft.com/office/powerpoint/2010/main" val="66440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dirty="0"/>
              <a:t>Vårt uppdrag är stort och komplext, och sträcker sig från olyckor som inträffar ofta till kriser och katastrofer som drabbar hela samhället och som inträffar mycket sällan. Ytterst handlar vårt uppdrag även om krig – väpnat angrepp mot Sverige från en annan stat. Vi har det samordnande ansvaret för det civila försvaret.</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Vi har uppgifter både före händelser, under händelser och efter händelser.</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Inom delar av vår verksamhet har vi en expertroll: räddningstjänst, informationssäkerhet, brandfarliga och explosiva ämnen. Men mycket av vårt arbete handlar om samordning – att se till att alla ansvariga drar åt samma håll så att förmågan verkligen utvecklas i samhället och samhällets resurser kan kraftsamlas i en riktning vid en händelse.</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Vi har ett utvecklingsperspektiv i nästan all vår verksamhet</a:t>
            </a:r>
            <a:r>
              <a:rPr lang="sv-SE" sz="1200" baseline="0" dirty="0"/>
              <a:t> – v</a:t>
            </a:r>
            <a:r>
              <a:rPr lang="sv-SE" sz="1200" dirty="0"/>
              <a:t>i vill åstadkomma förändring och förbättring i samhället.</a:t>
            </a:r>
            <a:r>
              <a:rPr lang="sv-SE" sz="1200" baseline="0" dirty="0"/>
              <a:t> Men vi har också vissa förvaltningsuppgifter, med mer traditionell myndighetsverksamhet.</a:t>
            </a:r>
          </a:p>
          <a:p>
            <a:pPr marL="0" indent="0">
              <a:buFont typeface="Arial" panose="020B0604020202020204" pitchFamily="34" charset="0"/>
              <a:buNone/>
            </a:pPr>
            <a:endParaRPr lang="sv-SE" sz="1200" baseline="0" dirty="0"/>
          </a:p>
          <a:p>
            <a:pPr marL="0" indent="0">
              <a:buFont typeface="Arial" panose="020B0604020202020204" pitchFamily="34" charset="0"/>
              <a:buNone/>
            </a:pPr>
            <a:r>
              <a:rPr lang="sv-SE" sz="1200" baseline="0" dirty="0"/>
              <a:t>En sak som sticker ut är vår omfattande utbildningsverksamhet. Vi ansvarar för grundutbildning och viss vidareutbildning av personal i den kommunala räddningstjänsten – exempelvis brandmän. Vi bedriver också utbildning som handlar om krisberedskap och totalförsvar.</a:t>
            </a:r>
          </a:p>
          <a:p>
            <a:pPr marL="0" indent="0">
              <a:buFont typeface="Arial" panose="020B0604020202020204" pitchFamily="34" charset="0"/>
              <a:buNone/>
            </a:pPr>
            <a:endParaRPr lang="sv-SE" sz="1200" baseline="0" dirty="0"/>
          </a:p>
          <a:p>
            <a:pPr marL="0" indent="0">
              <a:buFont typeface="Arial" panose="020B0604020202020204" pitchFamily="34" charset="0"/>
              <a:buNone/>
            </a:pPr>
            <a:r>
              <a:rPr lang="sv-SE" sz="1200" baseline="0" dirty="0"/>
              <a:t>Så visst kan man säga att vårt uppdrag är stort och komplext.</a:t>
            </a:r>
            <a:endParaRPr lang="sv-SE" sz="1200" dirty="0"/>
          </a:p>
          <a:p>
            <a:endParaRPr lang="sv-SE" dirty="0"/>
          </a:p>
        </p:txBody>
      </p:sp>
      <p:sp>
        <p:nvSpPr>
          <p:cNvPr id="4" name="Platshållare för bildnummer 3"/>
          <p:cNvSpPr>
            <a:spLocks noGrp="1"/>
          </p:cNvSpPr>
          <p:nvPr>
            <p:ph type="sldNum" sz="quarter" idx="10"/>
          </p:nvPr>
        </p:nvSpPr>
        <p:spPr/>
        <p:txBody>
          <a:bodyPr/>
          <a:lstStyle/>
          <a:p>
            <a:fld id="{9408D2AD-0AB7-384A-8C06-7A11EADFD909}" type="slidenum">
              <a:rPr lang="sv-SE" smtClean="0"/>
              <a:t>3</a:t>
            </a:fld>
            <a:endParaRPr lang="sv-SE"/>
          </a:p>
        </p:txBody>
      </p:sp>
    </p:spTree>
    <p:extLst>
      <p:ext uri="{BB962C8B-B14F-4D97-AF65-F5344CB8AC3E}">
        <p14:creationId xmlns:p14="http://schemas.microsoft.com/office/powerpoint/2010/main" val="422537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Men: Vårt uppdrag är samtidigt </a:t>
            </a:r>
            <a:r>
              <a:rPr lang="sv-SE" sz="1200" b="1" dirty="0"/>
              <a:t>tydligt och enkelt </a:t>
            </a:r>
            <a:r>
              <a:rPr lang="sv-SE" sz="1200" dirty="0"/>
              <a:t>om man ser till vad vi ska åstadkomma i samhället. (1)</a:t>
            </a:r>
          </a:p>
          <a:p>
            <a:endParaRPr lang="sv-SE" sz="1200" dirty="0"/>
          </a:p>
          <a:p>
            <a:r>
              <a:rPr lang="sv-SE" sz="1200" dirty="0"/>
              <a:t>Vi ska helt enkelt </a:t>
            </a:r>
            <a:r>
              <a:rPr lang="sv-SE" sz="1200" b="1" u="sng" dirty="0"/>
              <a:t>bidra till </a:t>
            </a:r>
            <a:r>
              <a:rPr lang="sv-SE" sz="1200" dirty="0"/>
              <a:t>(2) </a:t>
            </a:r>
            <a:r>
              <a:rPr lang="sv-SE" sz="1200" b="1" baseline="0" dirty="0"/>
              <a:t>samhällets förmåga att förebygga händelser </a:t>
            </a:r>
            <a:r>
              <a:rPr lang="sv-SE" sz="1200" baseline="0" dirty="0"/>
              <a:t>(förhindra att de inträffar) och (3) </a:t>
            </a:r>
            <a:r>
              <a:rPr lang="sv-SE" sz="1200" b="1" baseline="0" dirty="0"/>
              <a:t>samhällets förmåga att hantera händelser</a:t>
            </a:r>
            <a:r>
              <a:rPr lang="sv-SE" sz="1200" baseline="0" dirty="0"/>
              <a:t> (begränsa konsekvenserna av de händelser som ändå inträffar). </a:t>
            </a:r>
            <a:endParaRPr lang="sv-SE" sz="1200" dirty="0"/>
          </a:p>
          <a:p>
            <a:endParaRPr lang="sv-SE" sz="1200" dirty="0"/>
          </a:p>
          <a:p>
            <a:r>
              <a:rPr lang="sv-SE" sz="1200" dirty="0"/>
              <a:t>(4) Till vänster i bilden ser ni förmågor i samhället som vi bidrar till som framför allt har en förebyggande dimension: brand- och olycksförebyggande arbete, kontinuitet i samhällsviktig verksamhet, förmåga att hantera farliga ämnen,</a:t>
            </a:r>
            <a:r>
              <a:rPr lang="sv-SE" sz="1200" baseline="0" dirty="0"/>
              <a:t> samt </a:t>
            </a:r>
            <a:r>
              <a:rPr lang="sv-SE" sz="1200" dirty="0"/>
              <a:t>informationssäkerhet.</a:t>
            </a:r>
          </a:p>
          <a:p>
            <a:endParaRPr lang="sv-SE" sz="1200" dirty="0"/>
          </a:p>
          <a:p>
            <a:r>
              <a:rPr lang="sv-SE" sz="1200" dirty="0"/>
              <a:t>(5) Till höger ser ni ser ni sådana förmågor som främst handlar om att hantera händelser och begränsa deras konsekvenser: samhällets förmåga att genomföra räddningsinsatser, samhällets förmåga att agera samordnat vid händelser, och samhällets förmåga att stödja Försvarsmakten vid höjd beredskap.</a:t>
            </a:r>
          </a:p>
          <a:p>
            <a:endParaRPr lang="sv-SE" sz="1200" dirty="0"/>
          </a:p>
          <a:p>
            <a:r>
              <a:rPr lang="sv-SE" sz="1200" dirty="0"/>
              <a:t>All vår verksamhet syftar till att uppnå effekter i samhället inom ramen för dessa sju förmågor.</a:t>
            </a:r>
          </a:p>
          <a:p>
            <a:endParaRPr lang="sv-SE" dirty="0"/>
          </a:p>
        </p:txBody>
      </p:sp>
      <p:sp>
        <p:nvSpPr>
          <p:cNvPr id="4" name="Platshållare för bildnummer 3"/>
          <p:cNvSpPr>
            <a:spLocks noGrp="1"/>
          </p:cNvSpPr>
          <p:nvPr>
            <p:ph type="sldNum" sz="quarter" idx="10"/>
          </p:nvPr>
        </p:nvSpPr>
        <p:spPr/>
        <p:txBody>
          <a:bodyPr/>
          <a:lstStyle/>
          <a:p>
            <a:fld id="{9408D2AD-0AB7-384A-8C06-7A11EADFD909}" type="slidenum">
              <a:rPr lang="sv-SE" smtClean="0"/>
              <a:t>4</a:t>
            </a:fld>
            <a:endParaRPr lang="sv-SE"/>
          </a:p>
        </p:txBody>
      </p:sp>
    </p:spTree>
    <p:extLst>
      <p:ext uri="{BB962C8B-B14F-4D97-AF65-F5344CB8AC3E}">
        <p14:creationId xmlns:p14="http://schemas.microsoft.com/office/powerpoint/2010/main" val="230477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MSB gör, som ni vet,  </a:t>
            </a:r>
            <a:r>
              <a:rPr lang="sv-SE" dirty="0"/>
              <a:t>nästan ingenting</a:t>
            </a:r>
            <a:r>
              <a:rPr lang="sv-SE" baseline="0" dirty="0"/>
              <a:t> av detta </a:t>
            </a:r>
            <a:r>
              <a:rPr lang="sv-SE" baseline="0" dirty="0" smtClean="0"/>
              <a:t>själva - Nästan </a:t>
            </a:r>
            <a:r>
              <a:rPr lang="sv-SE" baseline="0" dirty="0"/>
              <a:t>allt </a:t>
            </a:r>
            <a:r>
              <a:rPr lang="sv-SE" baseline="0" dirty="0" smtClean="0"/>
              <a:t>gör, gör </a:t>
            </a:r>
            <a:r>
              <a:rPr lang="sv-SE" baseline="0" dirty="0"/>
              <a:t>vi tillsammans med andra.</a:t>
            </a:r>
          </a:p>
          <a:p>
            <a:endParaRPr lang="sv-SE" baseline="0" dirty="0"/>
          </a:p>
          <a:p>
            <a:r>
              <a:rPr lang="sv-SE" baseline="0" dirty="0"/>
              <a:t>Vi är helt enkelt </a:t>
            </a:r>
            <a:r>
              <a:rPr lang="sv-SE" b="1" baseline="0" dirty="0"/>
              <a:t>beroende av andra för att lyckas med vår uppgift</a:t>
            </a:r>
            <a:r>
              <a:rPr lang="sv-SE" baseline="0" dirty="0"/>
              <a:t> – kommuner, landsting, myndigheter, organisationer. </a:t>
            </a:r>
            <a:endParaRPr lang="sv-SE" baseline="0" dirty="0" smtClean="0"/>
          </a:p>
          <a:p>
            <a:r>
              <a:rPr lang="sv-SE" b="1" baseline="0" dirty="0" smtClean="0"/>
              <a:t>MSB</a:t>
            </a:r>
            <a:r>
              <a:rPr lang="sv-SE" baseline="0" dirty="0" smtClean="0"/>
              <a:t> </a:t>
            </a:r>
            <a:r>
              <a:rPr lang="sv-SE" baseline="0" dirty="0"/>
              <a:t>är faktiskt också beroende av </a:t>
            </a:r>
            <a:r>
              <a:rPr lang="sv-SE" b="1" baseline="0" dirty="0" smtClean="0"/>
              <a:t>alla oss</a:t>
            </a:r>
            <a:r>
              <a:rPr lang="sv-SE" baseline="0" dirty="0" smtClean="0"/>
              <a:t> – att vi som enskilda </a:t>
            </a:r>
            <a:r>
              <a:rPr lang="sv-SE" baseline="0" dirty="0"/>
              <a:t>människor kan förebygga och hantera olyckor, och har en grundläggande beredskap för kriser.</a:t>
            </a:r>
          </a:p>
          <a:p>
            <a:endParaRPr lang="sv-SE" baseline="0" dirty="0"/>
          </a:p>
          <a:p>
            <a:r>
              <a:rPr lang="sv-SE" baseline="0" dirty="0"/>
              <a:t>Vi kan </a:t>
            </a:r>
            <a:r>
              <a:rPr lang="sv-SE" baseline="0" dirty="0" smtClean="0"/>
              <a:t>i väldigt liten utsträckning bestämma över andra, men </a:t>
            </a:r>
            <a:r>
              <a:rPr lang="sv-SE" baseline="0" dirty="0"/>
              <a:t>vi kan </a:t>
            </a:r>
            <a:r>
              <a:rPr lang="sv-SE" baseline="0" dirty="0" smtClean="0"/>
              <a:t>påverka andras agerande – </a:t>
            </a:r>
            <a:r>
              <a:rPr lang="sv-SE" baseline="0" dirty="0"/>
              <a:t>och därmed deras förmåga – genom kunskap, pengar och regler. </a:t>
            </a:r>
            <a:r>
              <a:rPr lang="sv-SE" baseline="0" dirty="0" smtClean="0"/>
              <a:t>Vi </a:t>
            </a:r>
            <a:r>
              <a:rPr lang="sv-SE" baseline="0" dirty="0"/>
              <a:t>kan också påverka under en olycka eller kris genom vårt eget operativa arbete.</a:t>
            </a:r>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9408D2AD-0AB7-384A-8C06-7A11EADFD909}" type="slidenum">
              <a:rPr lang="sv-SE" smtClean="0"/>
              <a:t>5</a:t>
            </a:fld>
            <a:endParaRPr lang="sv-SE"/>
          </a:p>
        </p:txBody>
      </p:sp>
    </p:spTree>
    <p:extLst>
      <p:ext uri="{BB962C8B-B14F-4D97-AF65-F5344CB8AC3E}">
        <p14:creationId xmlns:p14="http://schemas.microsoft.com/office/powerpoint/2010/main" val="236166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0"/>
              </a:spcAft>
              <a:buNone/>
            </a:pPr>
            <a:r>
              <a:rPr lang="sv-SE" i="0" dirty="0" err="1" smtClean="0">
                <a:solidFill>
                  <a:srgbClr val="222222"/>
                </a:solidFill>
                <a:ea typeface="Calibri" panose="020F0502020204030204" pitchFamily="34" charset="0"/>
              </a:rPr>
              <a:t>MSB:s</a:t>
            </a:r>
            <a:r>
              <a:rPr lang="sv-SE" i="0" dirty="0" smtClean="0">
                <a:solidFill>
                  <a:srgbClr val="222222"/>
                </a:solidFill>
                <a:ea typeface="Calibri" panose="020F0502020204030204" pitchFamily="34" charset="0"/>
              </a:rPr>
              <a:t> arbete organiseras i nya avdelningar för att få till ett </a:t>
            </a:r>
            <a:r>
              <a:rPr lang="sv-SE" b="1" i="0" dirty="0" smtClean="0">
                <a:solidFill>
                  <a:srgbClr val="222222"/>
                </a:solidFill>
                <a:ea typeface="Calibri" panose="020F0502020204030204" pitchFamily="34" charset="0"/>
              </a:rPr>
              <a:t>mera sammanhållet </a:t>
            </a:r>
            <a:r>
              <a:rPr lang="sv-SE" i="0" dirty="0" smtClean="0">
                <a:solidFill>
                  <a:srgbClr val="222222"/>
                </a:solidFill>
                <a:ea typeface="Calibri" panose="020F0502020204030204" pitchFamily="34" charset="0"/>
              </a:rPr>
              <a:t>och </a:t>
            </a:r>
            <a:r>
              <a:rPr lang="sv-SE" b="1" i="0" dirty="0" smtClean="0">
                <a:solidFill>
                  <a:srgbClr val="222222"/>
                </a:solidFill>
                <a:ea typeface="Calibri" panose="020F0502020204030204" pitchFamily="34" charset="0"/>
              </a:rPr>
              <a:t>effektivt arbete </a:t>
            </a:r>
            <a:r>
              <a:rPr lang="sv-SE" i="0" dirty="0" smtClean="0">
                <a:solidFill>
                  <a:srgbClr val="222222"/>
                </a:solidFill>
                <a:ea typeface="Calibri" panose="020F0502020204030204" pitchFamily="34" charset="0"/>
              </a:rPr>
              <a:t>med skydd mot olyckor, utveckling av krisberedskap och civilt försvar samt med säkra kommunikationer och cyber- och informationssäkerhet. D</a:t>
            </a:r>
          </a:p>
          <a:p>
            <a:pPr marL="0" indent="0">
              <a:spcAft>
                <a:spcPts val="0"/>
              </a:spcAft>
              <a:buNone/>
            </a:pPr>
            <a:endParaRPr lang="sv-SE" i="0" dirty="0" smtClean="0">
              <a:solidFill>
                <a:srgbClr val="222222"/>
              </a:solidFill>
              <a:ea typeface="Calibri" panose="020F0502020204030204" pitchFamily="34" charset="0"/>
            </a:endParaRPr>
          </a:p>
          <a:p>
            <a:pPr marL="0" indent="0">
              <a:spcAft>
                <a:spcPts val="0"/>
              </a:spcAft>
              <a:buNone/>
            </a:pPr>
            <a:r>
              <a:rPr lang="sv-SE" i="0" dirty="0" smtClean="0">
                <a:solidFill>
                  <a:srgbClr val="222222"/>
                </a:solidFill>
                <a:ea typeface="Calibri" panose="020F0502020204030204" pitchFamily="34" charset="0"/>
              </a:rPr>
              <a:t>e nya avdelningarna är organiserade utifrån sakområden där verksamheter som ligger nära varandra samlas inom samma avdelning. </a:t>
            </a:r>
            <a:r>
              <a:rPr lang="sv-SE" b="1" i="0" dirty="0" smtClean="0">
                <a:solidFill>
                  <a:srgbClr val="222222"/>
                </a:solidFill>
                <a:ea typeface="Calibri" panose="020F0502020204030204" pitchFamily="34" charset="0"/>
              </a:rPr>
              <a:t>Därigenom underlättas och effektiviseras mötet med de vi finns till för att stödja. </a:t>
            </a:r>
            <a:r>
              <a:rPr lang="sv-SE" i="0" dirty="0" smtClean="0">
                <a:solidFill>
                  <a:srgbClr val="222222"/>
                </a:solidFill>
                <a:ea typeface="Calibri" panose="020F0502020204030204" pitchFamily="34" charset="0"/>
              </a:rPr>
              <a:t> </a:t>
            </a:r>
            <a:endParaRPr lang="sv-SE" i="0" dirty="0" smtClean="0">
              <a:ea typeface="Calibri" panose="020F0502020204030204" pitchFamily="34" charset="0"/>
            </a:endParaRPr>
          </a:p>
          <a:p>
            <a:pPr marL="0" indent="0">
              <a:spcAft>
                <a:spcPts val="0"/>
              </a:spcAft>
              <a:buNone/>
            </a:pPr>
            <a:r>
              <a:rPr lang="sv-SE" i="0" dirty="0" smtClean="0">
                <a:solidFill>
                  <a:srgbClr val="222222"/>
                </a:solidFill>
                <a:ea typeface="Calibri" panose="020F0502020204030204" pitchFamily="34" charset="0"/>
              </a:rPr>
              <a:t>Organisationen skapar dessutom förutsättningar för mer </a:t>
            </a:r>
            <a:r>
              <a:rPr lang="sv-SE" b="1" i="0" dirty="0" smtClean="0">
                <a:solidFill>
                  <a:srgbClr val="222222"/>
                </a:solidFill>
                <a:ea typeface="Calibri" panose="020F0502020204030204" pitchFamily="34" charset="0"/>
              </a:rPr>
              <a:t>effektiva arbetsprocesser </a:t>
            </a:r>
            <a:r>
              <a:rPr lang="sv-SE" i="0" dirty="0" smtClean="0">
                <a:solidFill>
                  <a:srgbClr val="222222"/>
                </a:solidFill>
                <a:ea typeface="Calibri" panose="020F0502020204030204" pitchFamily="34" charset="0"/>
              </a:rPr>
              <a:t>och möjlighet till </a:t>
            </a:r>
            <a:r>
              <a:rPr lang="sv-SE" b="1" i="0" dirty="0" smtClean="0">
                <a:solidFill>
                  <a:srgbClr val="222222"/>
                </a:solidFill>
                <a:ea typeface="Calibri" panose="020F0502020204030204" pitchFamily="34" charset="0"/>
              </a:rPr>
              <a:t>tydligare fokusering </a:t>
            </a:r>
            <a:r>
              <a:rPr lang="sv-SE" i="0" dirty="0" smtClean="0">
                <a:solidFill>
                  <a:srgbClr val="222222"/>
                </a:solidFill>
                <a:ea typeface="Calibri" panose="020F0502020204030204" pitchFamily="34" charset="0"/>
              </a:rPr>
              <a:t>vilket underlättar ledning och styrning samt snabbar upp hantering och beslut. </a:t>
            </a:r>
          </a:p>
          <a:p>
            <a:endParaRPr lang="sv-SE" i="0" dirty="0" smtClean="0"/>
          </a:p>
          <a:p>
            <a:pPr marL="342900" lvl="0" indent="-342900">
              <a:spcAft>
                <a:spcPts val="0"/>
              </a:spcAft>
              <a:buClr>
                <a:srgbClr val="222222"/>
              </a:buClr>
              <a:buFont typeface="Times New Roman" panose="02020603050405020304" pitchFamily="18" charset="0"/>
              <a:buChar char="-"/>
            </a:pPr>
            <a:r>
              <a:rPr lang="sv-SE" i="0" dirty="0" smtClean="0">
                <a:solidFill>
                  <a:srgbClr val="222222"/>
                </a:solidFill>
                <a:ea typeface="Calibri" panose="020F0502020204030204" pitchFamily="34" charset="0"/>
              </a:rPr>
              <a:t>Själva idén är alltså att anpassa oss bättre efter behoven hos de vi är till för att stödja. Och samtidigt vara redo att justera igen, i takt med att förutsättningar, behov eller omvärldens krav förändras.</a:t>
            </a:r>
            <a:r>
              <a:rPr lang="sv-SE" i="0" dirty="0" smtClean="0">
                <a:ea typeface="Calibri" panose="020F0502020204030204" pitchFamily="34" charset="0"/>
              </a:rPr>
              <a:t>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CA1B63-D730-46D5-8DC2-E6A7475E5C4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55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stärkt CBRNE-förmåga</a:t>
            </a:r>
            <a:r>
              <a:rPr lang="sv-SE" baseline="0" dirty="0" smtClean="0"/>
              <a:t> är prioriterat och i fokus. </a:t>
            </a:r>
            <a:endParaRPr lang="sv-SE" dirty="0" smtClean="0"/>
          </a:p>
          <a:p>
            <a:endParaRPr lang="sv-SE" dirty="0" smtClean="0"/>
          </a:p>
          <a:p>
            <a:r>
              <a:rPr lang="sv-SE" dirty="0" smtClean="0"/>
              <a:t>Nils Svartz</a:t>
            </a:r>
            <a:r>
              <a:rPr lang="sv-SE" baseline="0" dirty="0" smtClean="0"/>
              <a:t> har haft ett GD uppdrag att under 2019 se över hur CBRNE-förmågan kan stärkas. </a:t>
            </a:r>
          </a:p>
          <a:p>
            <a:r>
              <a:rPr lang="sv-SE" baseline="0" dirty="0" smtClean="0"/>
              <a:t>Han rapporterade till </a:t>
            </a:r>
            <a:r>
              <a:rPr lang="sv-SE" baseline="0" dirty="0" err="1" smtClean="0"/>
              <a:t>MSBs</a:t>
            </a:r>
            <a:r>
              <a:rPr lang="sv-SE" baseline="0" dirty="0" smtClean="0"/>
              <a:t> generaldirektör i fredags. </a:t>
            </a:r>
          </a:p>
          <a:p>
            <a:r>
              <a:rPr lang="sv-SE" baseline="0" dirty="0" smtClean="0"/>
              <a:t>Flera förslag är förmågor som kommit </a:t>
            </a:r>
            <a:r>
              <a:rPr lang="sv-SE" u="sng" baseline="0" dirty="0" smtClean="0"/>
              <a:t>ut ur det arbete som ni deltagit  de aktörsgemensamma </a:t>
            </a:r>
            <a:r>
              <a:rPr lang="sv-SE" b="1" baseline="0" dirty="0" smtClean="0"/>
              <a:t>analyserna???</a:t>
            </a:r>
          </a:p>
          <a:p>
            <a:endParaRPr lang="sv-SE" b="1" baseline="0" dirty="0" smtClean="0"/>
          </a:p>
          <a:p>
            <a:r>
              <a:rPr lang="sv-SE" b="1" baseline="0" dirty="0" smtClean="0"/>
              <a:t>Slutsatsen här är att mycket av det som jag sa att MSB ska göra inledningsvis tycker vi ska stärkas på CBRNE-området:</a:t>
            </a:r>
          </a:p>
          <a:p>
            <a:pPr marL="171450" indent="-171450">
              <a:buFontTx/>
              <a:buChar char="-"/>
            </a:pPr>
            <a:r>
              <a:rPr lang="sv-SE" b="1" baseline="0" dirty="0" smtClean="0"/>
              <a:t>Utveckla </a:t>
            </a:r>
            <a:r>
              <a:rPr lang="sv-SE" b="1" baseline="0" dirty="0" err="1" smtClean="0"/>
              <a:t>förmågen</a:t>
            </a:r>
            <a:endParaRPr lang="sv-SE" b="1" baseline="0" dirty="0" smtClean="0"/>
          </a:p>
          <a:p>
            <a:pPr marL="171450" indent="-171450">
              <a:buFontTx/>
              <a:buChar char="-"/>
            </a:pPr>
            <a:r>
              <a:rPr lang="sv-SE" b="1" baseline="0" dirty="0" smtClean="0"/>
              <a:t>Stärka inriktning och samordning</a:t>
            </a:r>
            <a:endParaRPr lang="sv-SE" baseline="0" dirty="0"/>
          </a:p>
        </p:txBody>
      </p:sp>
      <p:sp>
        <p:nvSpPr>
          <p:cNvPr id="4" name="Platshållare för bildnummer 3"/>
          <p:cNvSpPr>
            <a:spLocks noGrp="1"/>
          </p:cNvSpPr>
          <p:nvPr>
            <p:ph type="sldNum" sz="quarter" idx="10"/>
          </p:nvPr>
        </p:nvSpPr>
        <p:spPr/>
        <p:txBody>
          <a:bodyPr/>
          <a:lstStyle/>
          <a:p>
            <a:fld id="{9408D2AD-0AB7-384A-8C06-7A11EADFD909}" type="slidenum">
              <a:rPr lang="sv-SE" smtClean="0"/>
              <a:t>8</a:t>
            </a:fld>
            <a:endParaRPr lang="sv-SE"/>
          </a:p>
        </p:txBody>
      </p:sp>
    </p:spTree>
    <p:extLst>
      <p:ext uri="{BB962C8B-B14F-4D97-AF65-F5344CB8AC3E}">
        <p14:creationId xmlns:p14="http://schemas.microsoft.com/office/powerpoint/2010/main" val="256569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1. Framtida nationell förmåga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2. </a:t>
            </a:r>
            <a:r>
              <a:rPr lang="sv-SE" sz="1200" b="1" kern="1200" dirty="0" err="1" smtClean="0">
                <a:solidFill>
                  <a:schemeClr val="tx1"/>
                </a:solidFill>
                <a:effectLst/>
                <a:latin typeface="+mn-lt"/>
                <a:ea typeface="+mn-ea"/>
                <a:cs typeface="+mn-cs"/>
              </a:rPr>
              <a:t>Reach</a:t>
            </a:r>
            <a:r>
              <a:rPr lang="sv-SE" sz="1200" b="1" kern="1200" dirty="0" smtClean="0">
                <a:solidFill>
                  <a:schemeClr val="tx1"/>
                </a:solidFill>
                <a:effectLst/>
                <a:latin typeface="+mn-lt"/>
                <a:ea typeface="+mn-ea"/>
                <a:cs typeface="+mn-cs"/>
              </a:rPr>
              <a:t> Back</a:t>
            </a:r>
          </a:p>
          <a:p>
            <a:r>
              <a:rPr lang="sv-SE" sz="1200" kern="1200" dirty="0" smtClean="0">
                <a:solidFill>
                  <a:schemeClr val="tx1"/>
                </a:solidFill>
                <a:effectLst/>
                <a:latin typeface="+mn-lt"/>
                <a:ea typeface="+mn-ea"/>
                <a:cs typeface="+mn-cs"/>
              </a:rPr>
              <a:t>Det behövs avancerad indikeringsförmåga som täcker hela landet och som kan arbeta inte bara med olyckor utan också med antagonistiska händelser även när händelsen inte längre faller inom LSO. Behov finns därmed också av långsiktigt utveckling av en nationell 24/7 </a:t>
            </a:r>
            <a:r>
              <a:rPr lang="sv-SE" sz="1200" kern="1200" dirty="0" err="1" smtClean="0">
                <a:solidFill>
                  <a:schemeClr val="tx1"/>
                </a:solidFill>
                <a:effectLst/>
                <a:latin typeface="+mn-lt"/>
                <a:ea typeface="+mn-ea"/>
                <a:cs typeface="+mn-cs"/>
              </a:rPr>
              <a:t>Reach</a:t>
            </a:r>
            <a:r>
              <a:rPr lang="sv-SE" sz="1200" kern="1200" dirty="0" smtClean="0">
                <a:solidFill>
                  <a:schemeClr val="tx1"/>
                </a:solidFill>
                <a:effectLst/>
                <a:latin typeface="+mn-lt"/>
                <a:ea typeface="+mn-ea"/>
                <a:cs typeface="+mn-cs"/>
              </a:rPr>
              <a:t> Back funktion som kan stödja en utvecklad AI förmåga. En nationell </a:t>
            </a:r>
            <a:r>
              <a:rPr lang="sv-SE" sz="1200" kern="1200" dirty="0" err="1" smtClean="0">
                <a:solidFill>
                  <a:schemeClr val="tx1"/>
                </a:solidFill>
                <a:effectLst/>
                <a:latin typeface="+mn-lt"/>
                <a:ea typeface="+mn-ea"/>
                <a:cs typeface="+mn-cs"/>
              </a:rPr>
              <a:t>Reach</a:t>
            </a:r>
            <a:r>
              <a:rPr lang="sv-SE" sz="1200" kern="1200" dirty="0" smtClean="0">
                <a:solidFill>
                  <a:schemeClr val="tx1"/>
                </a:solidFill>
                <a:effectLst/>
                <a:latin typeface="+mn-lt"/>
                <a:ea typeface="+mn-ea"/>
                <a:cs typeface="+mn-cs"/>
              </a:rPr>
              <a:t> Back funktion bör samarbeta med motsvarande funktioner i andra länder för att vidmakthålla och utveckla hög kompetens samt för uthållighet vid stora </a:t>
            </a:r>
            <a:r>
              <a:rPr lang="sv-SE" sz="1200" kern="1200" dirty="0" err="1" smtClean="0">
                <a:solidFill>
                  <a:schemeClr val="tx1"/>
                </a:solidFill>
                <a:effectLst/>
                <a:latin typeface="+mn-lt"/>
                <a:ea typeface="+mn-ea"/>
                <a:cs typeface="+mn-cs"/>
              </a:rPr>
              <a:t>utrdragna</a:t>
            </a:r>
            <a:r>
              <a:rPr lang="sv-SE" sz="1200" kern="1200" dirty="0" smtClean="0">
                <a:solidFill>
                  <a:schemeClr val="tx1"/>
                </a:solidFill>
                <a:effectLst/>
                <a:latin typeface="+mn-lt"/>
                <a:ea typeface="+mn-ea"/>
                <a:cs typeface="+mn-cs"/>
              </a:rPr>
              <a:t> händelser. </a:t>
            </a:r>
          </a:p>
          <a:p>
            <a:endParaRPr lang="sv-SE"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3. </a:t>
            </a:r>
            <a:r>
              <a:rPr lang="sv-SE" sz="1200" b="1" kern="1200" dirty="0" err="1" smtClean="0">
                <a:solidFill>
                  <a:schemeClr val="tx1"/>
                </a:solidFill>
                <a:effectLst/>
                <a:latin typeface="+mn-lt"/>
                <a:ea typeface="+mn-ea"/>
                <a:cs typeface="+mn-cs"/>
              </a:rPr>
              <a:t>RescEU</a:t>
            </a:r>
            <a:r>
              <a:rPr lang="sv-SE" sz="1200" b="1" kern="1200" dirty="0" smtClean="0">
                <a:solidFill>
                  <a:schemeClr val="tx1"/>
                </a:solidFill>
                <a:effectLst/>
                <a:latin typeface="+mn-lt"/>
                <a:ea typeface="+mn-ea"/>
                <a:cs typeface="+mn-cs"/>
              </a:rPr>
              <a:t>/Nordiska samarbetet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Inom EU pågår ett arbete med att ta fram förstärkningsresurser på CBRNE området som ska ingå i </a:t>
            </a:r>
            <a:r>
              <a:rPr lang="sv-SE" sz="1200" b="0" kern="1200" dirty="0" err="1" smtClean="0">
                <a:solidFill>
                  <a:schemeClr val="tx1"/>
                </a:solidFill>
                <a:effectLst/>
                <a:latin typeface="+mn-lt"/>
                <a:ea typeface="+mn-ea"/>
                <a:cs typeface="+mn-cs"/>
              </a:rPr>
              <a:t>rescEU</a:t>
            </a:r>
            <a:r>
              <a:rPr lang="sv-SE" sz="1200" b="0" kern="1200" dirty="0" smtClean="0">
                <a:solidFill>
                  <a:schemeClr val="tx1"/>
                </a:solidFill>
                <a:effectLst/>
                <a:latin typeface="+mn-lt"/>
                <a:ea typeface="+mn-ea"/>
                <a:cs typeface="+mn-cs"/>
              </a:rPr>
              <a:t> och därmed få del av omfattande gemensamfinansiering (80-100 %). Diskussioner pågår i så kallande ”Task Teams” (expertgrupper) inom områdena ”</a:t>
            </a:r>
            <a:r>
              <a:rPr lang="sv-SE" sz="1200" b="0" kern="1200" dirty="0" err="1" smtClean="0">
                <a:solidFill>
                  <a:schemeClr val="tx1"/>
                </a:solidFill>
                <a:effectLst/>
                <a:latin typeface="+mn-lt"/>
                <a:ea typeface="+mn-ea"/>
                <a:cs typeface="+mn-cs"/>
              </a:rPr>
              <a:t>Decontamination</a:t>
            </a:r>
            <a:r>
              <a:rPr lang="sv-SE" sz="1200" b="0" kern="1200" dirty="0" smtClean="0">
                <a:solidFill>
                  <a:schemeClr val="tx1"/>
                </a:solidFill>
                <a:effectLst/>
                <a:latin typeface="+mn-lt"/>
                <a:ea typeface="+mn-ea"/>
                <a:cs typeface="+mn-cs"/>
              </a:rPr>
              <a:t>”, ”</a:t>
            </a:r>
            <a:r>
              <a:rPr lang="sv-SE" sz="1200" b="0" kern="1200" dirty="0" err="1" smtClean="0">
                <a:solidFill>
                  <a:schemeClr val="tx1"/>
                </a:solidFill>
                <a:effectLst/>
                <a:latin typeface="+mn-lt"/>
                <a:ea typeface="+mn-ea"/>
                <a:cs typeface="+mn-cs"/>
              </a:rPr>
              <a:t>Stockpiling</a:t>
            </a:r>
            <a:r>
              <a:rPr lang="sv-SE" sz="1200" b="0" kern="1200" dirty="0" smtClean="0">
                <a:solidFill>
                  <a:schemeClr val="tx1"/>
                </a:solidFill>
                <a:effectLst/>
                <a:latin typeface="+mn-lt"/>
                <a:ea typeface="+mn-ea"/>
                <a:cs typeface="+mn-cs"/>
              </a:rPr>
              <a:t>” samt ”</a:t>
            </a:r>
            <a:r>
              <a:rPr lang="sv-SE" sz="1200" b="0" kern="1200" dirty="0" err="1" smtClean="0">
                <a:solidFill>
                  <a:schemeClr val="tx1"/>
                </a:solidFill>
                <a:effectLst/>
                <a:latin typeface="+mn-lt"/>
                <a:ea typeface="+mn-ea"/>
                <a:cs typeface="+mn-cs"/>
              </a:rPr>
              <a:t>Detection</a:t>
            </a:r>
            <a:r>
              <a:rPr lang="sv-SE" sz="1200" b="0" kern="1200" dirty="0" smtClean="0">
                <a:solidFill>
                  <a:schemeClr val="tx1"/>
                </a:solidFill>
                <a:effectLst/>
                <a:latin typeface="+mn-lt"/>
                <a:ea typeface="+mn-ea"/>
                <a:cs typeface="+mn-cs"/>
              </a:rPr>
              <a:t>, </a:t>
            </a:r>
            <a:r>
              <a:rPr lang="sv-SE" sz="1200" b="0" kern="1200" dirty="0" err="1" smtClean="0">
                <a:solidFill>
                  <a:schemeClr val="tx1"/>
                </a:solidFill>
                <a:effectLst/>
                <a:latin typeface="+mn-lt"/>
                <a:ea typeface="+mn-ea"/>
                <a:cs typeface="+mn-cs"/>
              </a:rPr>
              <a:t>Surveillence</a:t>
            </a:r>
            <a:r>
              <a:rPr lang="sv-SE" sz="1200" b="0" kern="1200" dirty="0" smtClean="0">
                <a:solidFill>
                  <a:schemeClr val="tx1"/>
                </a:solidFill>
                <a:effectLst/>
                <a:latin typeface="+mn-lt"/>
                <a:ea typeface="+mn-ea"/>
                <a:cs typeface="+mn-cs"/>
              </a:rPr>
              <a:t> and </a:t>
            </a:r>
            <a:r>
              <a:rPr lang="sv-SE" sz="1200" b="0" kern="1200" dirty="0" err="1" smtClean="0">
                <a:solidFill>
                  <a:schemeClr val="tx1"/>
                </a:solidFill>
                <a:effectLst/>
                <a:latin typeface="+mn-lt"/>
                <a:ea typeface="+mn-ea"/>
                <a:cs typeface="+mn-cs"/>
              </a:rPr>
              <a:t>Monotoring</a:t>
            </a:r>
            <a:r>
              <a:rPr lang="sv-SE" sz="1200" b="0" kern="1200" dirty="0" smtClean="0">
                <a:solidFill>
                  <a:schemeClr val="tx1"/>
                </a:solidFill>
                <a:effectLst/>
                <a:latin typeface="+mn-lt"/>
                <a:ea typeface="+mn-ea"/>
                <a:cs typeface="+mn-cs"/>
              </a:rPr>
              <a:t>”. Delprojektets mål är att ta fram konkreta handlingsplaner för förstärkningsresurser inom ramen för samarbetet i EU och Norden.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4. Nationell saneringsförmåga</a:t>
            </a:r>
          </a:p>
          <a:p>
            <a:r>
              <a:rPr lang="sv-SE" sz="1200" b="0" kern="1200" dirty="0" smtClean="0">
                <a:solidFill>
                  <a:schemeClr val="tx1"/>
                </a:solidFill>
                <a:effectLst/>
                <a:latin typeface="+mn-lt"/>
                <a:ea typeface="+mn-ea"/>
                <a:cs typeface="+mn-cs"/>
              </a:rPr>
              <a:t>Delprojektets mål är att utveckla vägledningar och koncept för att stärka Sveriges </a:t>
            </a:r>
            <a:r>
              <a:rPr lang="sv-SE" sz="1200" b="0" i="1" kern="1200" dirty="0" smtClean="0">
                <a:solidFill>
                  <a:schemeClr val="tx1"/>
                </a:solidFill>
                <a:effectLst/>
                <a:latin typeface="+mn-lt"/>
                <a:ea typeface="+mn-ea"/>
                <a:cs typeface="+mn-cs"/>
              </a:rPr>
              <a:t>nationella</a:t>
            </a:r>
            <a:r>
              <a:rPr lang="sv-SE" sz="1200" b="0" kern="1200" dirty="0" smtClean="0">
                <a:solidFill>
                  <a:schemeClr val="tx1"/>
                </a:solidFill>
                <a:effectLst/>
                <a:latin typeface="+mn-lt"/>
                <a:ea typeface="+mn-ea"/>
                <a:cs typeface="+mn-cs"/>
              </a:rPr>
              <a:t> förmåga till personsanering. </a:t>
            </a:r>
          </a:p>
          <a:p>
            <a:endParaRPr lang="sv-SE" sz="1200" b="0" kern="1200" baseline="0" dirty="0" smtClean="0">
              <a:solidFill>
                <a:schemeClr val="tx1"/>
              </a:solidFill>
              <a:effectLst/>
              <a:latin typeface="+mn-lt"/>
              <a:ea typeface="+mn-ea"/>
              <a:cs typeface="+mn-cs"/>
            </a:endParaRPr>
          </a:p>
          <a:p>
            <a:r>
              <a:rPr lang="sv-SE" sz="1200" b="1" kern="1200" baseline="0" dirty="0" smtClean="0">
                <a:solidFill>
                  <a:schemeClr val="tx1"/>
                </a:solidFill>
                <a:effectLst/>
                <a:latin typeface="+mn-lt"/>
                <a:ea typeface="+mn-ea"/>
                <a:cs typeface="+mn-cs"/>
              </a:rPr>
              <a:t>5: Utbildning och övning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Delprojektet ska inom ramen för det sammanhållande projektet ta fram en plan över utbildningar och övningar som det i dag finns ett behov av för </a:t>
            </a:r>
            <a:r>
              <a:rPr lang="sv-SE" sz="1200" b="0" i="1" kern="1200" dirty="0" smtClean="0">
                <a:solidFill>
                  <a:schemeClr val="tx1"/>
                </a:solidFill>
                <a:effectLst/>
                <a:latin typeface="+mn-lt"/>
                <a:ea typeface="+mn-ea"/>
                <a:cs typeface="+mn-cs"/>
              </a:rPr>
              <a:t>nationell </a:t>
            </a:r>
            <a:r>
              <a:rPr lang="sv-SE" sz="1200" b="0" kern="1200" dirty="0" smtClean="0">
                <a:solidFill>
                  <a:schemeClr val="tx1"/>
                </a:solidFill>
                <a:effectLst/>
                <a:latin typeface="+mn-lt"/>
                <a:ea typeface="+mn-ea"/>
                <a:cs typeface="+mn-cs"/>
              </a:rPr>
              <a:t>hantering av CBRNE händelser. Delprojektet ska ta hänsyn till den utveckling som sker inom andra delprojekt samt utveckling mot höjd beredskap.</a:t>
            </a:r>
          </a:p>
          <a:p>
            <a:endParaRPr lang="sv-SE" b="0" baseline="0" dirty="0"/>
          </a:p>
        </p:txBody>
      </p:sp>
      <p:sp>
        <p:nvSpPr>
          <p:cNvPr id="4" name="Platshållare för bildnummer 3"/>
          <p:cNvSpPr>
            <a:spLocks noGrp="1"/>
          </p:cNvSpPr>
          <p:nvPr>
            <p:ph type="sldNum" sz="quarter" idx="10"/>
          </p:nvPr>
        </p:nvSpPr>
        <p:spPr/>
        <p:txBody>
          <a:bodyPr/>
          <a:lstStyle/>
          <a:p>
            <a:fld id="{9408D2AD-0AB7-384A-8C06-7A11EADFD909}" type="slidenum">
              <a:rPr lang="sv-SE" smtClean="0"/>
              <a:t>9</a:t>
            </a:fld>
            <a:endParaRPr lang="sv-SE"/>
          </a:p>
        </p:txBody>
      </p:sp>
    </p:spTree>
    <p:extLst>
      <p:ext uri="{BB962C8B-B14F-4D97-AF65-F5344CB8AC3E}">
        <p14:creationId xmlns:p14="http://schemas.microsoft.com/office/powerpoint/2010/main" val="4061666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a:t>
            </a:r>
            <a:r>
              <a:rPr lang="sv-SE" baseline="0" dirty="0" smtClean="0"/>
              <a:t> är målet – jo att bygga en robust CBRNE-förmåga. </a:t>
            </a:r>
          </a:p>
          <a:p>
            <a:endParaRPr lang="sv-SE" baseline="0" dirty="0" smtClean="0"/>
          </a:p>
          <a:p>
            <a:r>
              <a:rPr lang="sv-SE" baseline="0" dirty="0" smtClean="0"/>
              <a:t>Det gör vi enbart genom:</a:t>
            </a:r>
          </a:p>
          <a:p>
            <a:pPr marL="171450" indent="-171450">
              <a:buFontTx/>
              <a:buChar char="-"/>
            </a:pPr>
            <a:r>
              <a:rPr lang="sv-SE" baseline="0" dirty="0" smtClean="0"/>
              <a:t>Gemensamt engagemang:  några exempel ? </a:t>
            </a:r>
          </a:p>
          <a:p>
            <a:pPr marL="171450" indent="-171450">
              <a:buFontTx/>
              <a:buChar char="-"/>
            </a:pPr>
            <a:r>
              <a:rPr lang="sv-SE" baseline="0" dirty="0" smtClean="0"/>
              <a:t>Och gemensamma insatser: några exempel ?</a:t>
            </a:r>
          </a:p>
          <a:p>
            <a:pPr marL="171450" indent="-171450">
              <a:buFontTx/>
              <a:buChar char="-"/>
            </a:pPr>
            <a:r>
              <a:rPr lang="sv-SE" baseline="0" dirty="0" smtClean="0"/>
              <a:t>För en aktörsgemensam  …?</a:t>
            </a:r>
            <a:endParaRPr lang="sv-SE" dirty="0"/>
          </a:p>
        </p:txBody>
      </p:sp>
      <p:sp>
        <p:nvSpPr>
          <p:cNvPr id="4" name="Platshållare för bildnummer 3"/>
          <p:cNvSpPr>
            <a:spLocks noGrp="1"/>
          </p:cNvSpPr>
          <p:nvPr>
            <p:ph type="sldNum" sz="quarter" idx="10"/>
          </p:nvPr>
        </p:nvSpPr>
        <p:spPr/>
        <p:txBody>
          <a:bodyPr/>
          <a:lstStyle/>
          <a:p>
            <a:fld id="{85B802FA-32C7-4684-AE8E-02715F7AD0D3}" type="slidenum">
              <a:rPr lang="sv-SE" smtClean="0"/>
              <a:t>10</a:t>
            </a:fld>
            <a:endParaRPr lang="sv-SE"/>
          </a:p>
        </p:txBody>
      </p:sp>
    </p:spTree>
    <p:extLst>
      <p:ext uri="{BB962C8B-B14F-4D97-AF65-F5344CB8AC3E}">
        <p14:creationId xmlns:p14="http://schemas.microsoft.com/office/powerpoint/2010/main" val="4047591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4.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slideMaster" Target="../slideMasters/slideMaster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Master" Target="../slideMasters/slideMaster1.xml"/><Relationship Id="rId4" Type="http://schemas.openxmlformats.org/officeDocument/2006/relationships/tags" Target="../tags/tag15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FF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3" name="Bildobjekt 2" descr="PrintLogo"/>
          <p:cNvPicPr>
            <a:picLocks/>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FFFFF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Grå rubrik och innehåll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174103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Grå rubrik, mellanrubrik och innehåll">
    <p:bg>
      <p:bgPr>
        <a:solidFill>
          <a:srgbClr val="FFFFFF"/>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530AF341-0BB7-4692-96F4-15CA99F3CDCC}"/>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9" name="Platshållare för innehåll 2">
            <a:extLst>
              <a:ext uri="{FF2B5EF4-FFF2-40B4-BE49-F238E27FC236}">
                <a16:creationId xmlns:a16="http://schemas.microsoft.com/office/drawing/2014/main" id="{91D4B845-69A4-4A34-899A-9CAF67105CFC}"/>
              </a:ext>
            </a:extLst>
          </p:cNvPr>
          <p:cNvSpPr>
            <a:spLocks noGrp="1"/>
          </p:cNvSpPr>
          <p:nvPr>
            <p:ph sz="half" idx="1"/>
            <p:custDataLst>
              <p:tags r:id="rId2"/>
            </p:custDataLst>
          </p:nvPr>
        </p:nvSpPr>
        <p:spPr>
          <a:xfrm>
            <a:off x="1773387" y="2730500"/>
            <a:ext cx="4131654" cy="336861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3">
            <a:extLst>
              <a:ext uri="{FF2B5EF4-FFF2-40B4-BE49-F238E27FC236}">
                <a16:creationId xmlns:a16="http://schemas.microsoft.com/office/drawing/2014/main" id="{81488DD2-259E-48D2-B807-824B9863087C}"/>
              </a:ext>
            </a:extLst>
          </p:cNvPr>
          <p:cNvSpPr>
            <a:spLocks noGrp="1"/>
          </p:cNvSpPr>
          <p:nvPr>
            <p:ph sz="half" idx="2"/>
            <p:custDataLst>
              <p:tags r:id="rId3"/>
            </p:custDataLst>
          </p:nvPr>
        </p:nvSpPr>
        <p:spPr>
          <a:xfrm>
            <a:off x="6222316" y="2730500"/>
            <a:ext cx="4131654" cy="336861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5">
            <a:extLst>
              <a:ext uri="{FF2B5EF4-FFF2-40B4-BE49-F238E27FC236}">
                <a16:creationId xmlns:a16="http://schemas.microsoft.com/office/drawing/2014/main" id="{EBCB581E-F46B-4295-ADEF-9BBDBC57E712}"/>
              </a:ext>
            </a:extLst>
          </p:cNvPr>
          <p:cNvSpPr>
            <a:spLocks noGrp="1"/>
          </p:cNvSpPr>
          <p:nvPr>
            <p:ph type="body" sz="quarter" idx="10" hasCustomPrompt="1"/>
            <p:custDataLst>
              <p:tags r:id="rId4"/>
            </p:custDataLst>
          </p:nvPr>
        </p:nvSpPr>
        <p:spPr>
          <a:xfrm>
            <a:off x="1773238" y="2197100"/>
            <a:ext cx="4132262" cy="444500"/>
          </a:xfrm>
        </p:spPr>
        <p:txBody>
          <a:bodyPr/>
          <a:lstStyle>
            <a:lvl1pPr marL="0" indent="0">
              <a:buNone/>
              <a:defRPr sz="2400" b="1">
                <a:solidFill>
                  <a:srgbClr val="000000"/>
                </a:solidFill>
              </a:defRPr>
            </a:lvl1pPr>
          </a:lstStyle>
          <a:p>
            <a:pPr lvl="0"/>
            <a:r>
              <a:rPr lang="sv-SE" dirty="0"/>
              <a:t>Mellanrubrik</a:t>
            </a:r>
          </a:p>
        </p:txBody>
      </p:sp>
      <p:sp>
        <p:nvSpPr>
          <p:cNvPr id="12" name="Platshållare för text 5">
            <a:extLst>
              <a:ext uri="{FF2B5EF4-FFF2-40B4-BE49-F238E27FC236}">
                <a16:creationId xmlns:a16="http://schemas.microsoft.com/office/drawing/2014/main" id="{3CFD1B5A-A463-4D22-A660-91A96B687D55}"/>
              </a:ext>
            </a:extLst>
          </p:cNvPr>
          <p:cNvSpPr>
            <a:spLocks noGrp="1"/>
          </p:cNvSpPr>
          <p:nvPr>
            <p:ph type="body" sz="quarter" idx="11" hasCustomPrompt="1"/>
            <p:custDataLst>
              <p:tags r:id="rId5"/>
            </p:custDataLst>
          </p:nvPr>
        </p:nvSpPr>
        <p:spPr>
          <a:xfrm>
            <a:off x="6222316" y="2197100"/>
            <a:ext cx="4131654" cy="444500"/>
          </a:xfrm>
        </p:spPr>
        <p:txBody>
          <a:bodyPr/>
          <a:lstStyle>
            <a:lvl1pPr marL="0" indent="0">
              <a:buNone/>
              <a:defRPr sz="2400" b="1">
                <a:solidFill>
                  <a:srgbClr val="000000"/>
                </a:solidFill>
              </a:defRPr>
            </a:lvl1pPr>
          </a:lstStyle>
          <a:p>
            <a:pPr lvl="0"/>
            <a:r>
              <a:rPr lang="sv-SE" dirty="0"/>
              <a:t>Mellanrubrik</a:t>
            </a:r>
          </a:p>
        </p:txBody>
      </p:sp>
      <p:sp>
        <p:nvSpPr>
          <p:cNvPr id="2" name="Rektangel 1" descr="TagShapePrint"/>
          <p:cNvSpPr/>
          <p:nvPr userDrawn="1">
            <p:custDataLst>
              <p:tags r:id="rId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30725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12962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3.xml"/><Relationship Id="rId8" Type="http://schemas.openxmlformats.org/officeDocument/2006/relationships/slideLayout" Target="../slideLayouts/slideLayout8.xml"/><Relationship Id="rId51"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6"/>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7"/>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8"/>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000000"/>
                </a:solidFill>
              </a:defRPr>
            </a:lvl1pPr>
          </a:lstStyle>
          <a:p>
            <a:fld id="{EBE9B6F4-6F0E-449D-99C3-FA3961AAF713}" type="datetimeFigureOut">
              <a:rPr lang="sv-SE" smtClean="0"/>
              <a:pPr/>
              <a:t>2020-06-02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9"/>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000000"/>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50"/>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000000"/>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2"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5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MSB – för ett säkrare samhälle </a:t>
            </a:r>
            <a:br>
              <a:rPr lang="sv-SE" dirty="0"/>
            </a:br>
            <a:r>
              <a:rPr lang="sv-SE" dirty="0"/>
              <a:t>i en föränderlig värld</a:t>
            </a:r>
          </a:p>
        </p:txBody>
      </p:sp>
      <p:sp>
        <p:nvSpPr>
          <p:cNvPr id="8" name="Underrubrik 7"/>
          <p:cNvSpPr>
            <a:spLocks noGrp="1"/>
          </p:cNvSpPr>
          <p:nvPr>
            <p:ph type="subTitle" idx="1"/>
          </p:nvPr>
        </p:nvSpPr>
        <p:spPr/>
        <p:txBody>
          <a:bodyPr/>
          <a:lstStyle/>
          <a:p>
            <a:endParaRPr lang="sv-SE"/>
          </a:p>
        </p:txBody>
      </p:sp>
    </p:spTree>
    <p:extLst>
      <p:ext uri="{BB962C8B-B14F-4D97-AF65-F5344CB8AC3E}">
        <p14:creationId xmlns:p14="http://schemas.microsoft.com/office/powerpoint/2010/main" val="13494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884419" y="2132498"/>
            <a:ext cx="11827240" cy="1185077"/>
          </a:xfrm>
        </p:spPr>
        <p:txBody>
          <a:bodyPr/>
          <a:lstStyle/>
          <a:p>
            <a:r>
              <a:rPr lang="sv-SE" dirty="0" smtClean="0"/>
              <a:t>Tillsammans ska vi stärka CBRNE-förmågan</a:t>
            </a:r>
            <a:endParaRPr lang="sv-SE" dirty="0"/>
          </a:p>
        </p:txBody>
      </p:sp>
    </p:spTree>
    <p:extLst>
      <p:ext uri="{BB962C8B-B14F-4D97-AF65-F5344CB8AC3E}">
        <p14:creationId xmlns:p14="http://schemas.microsoft.com/office/powerpoint/2010/main" val="242521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006852" y="342321"/>
            <a:ext cx="8580582" cy="966397"/>
          </a:xfrm>
        </p:spPr>
        <p:txBody>
          <a:bodyPr/>
          <a:lstStyle/>
          <a:p>
            <a:r>
              <a:rPr lang="sv-SE" dirty="0" smtClean="0"/>
              <a:t>Aktörsgemensamt CBRNE-möte </a:t>
            </a:r>
            <a:endParaRPr lang="sv-SE" dirty="0"/>
          </a:p>
        </p:txBody>
      </p:sp>
      <p:sp>
        <p:nvSpPr>
          <p:cNvPr id="7" name="Platshållare för innehåll 6"/>
          <p:cNvSpPr>
            <a:spLocks noGrp="1"/>
          </p:cNvSpPr>
          <p:nvPr>
            <p:ph idx="1"/>
          </p:nvPr>
        </p:nvSpPr>
        <p:spPr>
          <a:xfrm>
            <a:off x="1070043" y="3278218"/>
            <a:ext cx="9517391" cy="2860804"/>
          </a:xfrm>
        </p:spPr>
        <p:txBody>
          <a:bodyPr/>
          <a:lstStyle/>
          <a:p>
            <a:r>
              <a:rPr lang="sv-SE" dirty="0" smtClean="0"/>
              <a:t>Föregående möte 190905</a:t>
            </a:r>
            <a:br>
              <a:rPr lang="sv-SE" dirty="0" smtClean="0"/>
            </a:br>
            <a:r>
              <a:rPr lang="sv-SE" dirty="0" smtClean="0"/>
              <a:t>återkoppling från mötet</a:t>
            </a:r>
            <a:br>
              <a:rPr lang="sv-SE" dirty="0" smtClean="0"/>
            </a:br>
            <a:endParaRPr lang="sv-SE" dirty="0" smtClean="0"/>
          </a:p>
          <a:p>
            <a:r>
              <a:rPr lang="sv-SE" dirty="0" smtClean="0"/>
              <a:t>Årets möte 22-23 jan 2020</a:t>
            </a:r>
            <a:endParaRPr lang="sv-SE" dirty="0"/>
          </a:p>
        </p:txBody>
      </p:sp>
      <p:pic>
        <p:nvPicPr>
          <p:cNvPr id="2063" name="Bildobjek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26" y="1115878"/>
            <a:ext cx="1243626" cy="1701804"/>
          </a:xfrm>
          <a:prstGeom prst="rect">
            <a:avLst/>
          </a:prstGeom>
          <a:noFill/>
          <a:extLst>
            <a:ext uri="{909E8E84-426E-40DD-AFC4-6F175D3DCCD1}">
              <a14:hiddenFill xmlns:a14="http://schemas.microsoft.com/office/drawing/2010/main">
                <a:solidFill>
                  <a:srgbClr val="FFFFFF"/>
                </a:solidFill>
              </a14:hiddenFill>
            </a:ext>
          </a:extLst>
        </p:spPr>
      </p:pic>
      <p:pic>
        <p:nvPicPr>
          <p:cNvPr id="2062" name="Bildobjek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852" y="1121311"/>
            <a:ext cx="2619080" cy="1708096"/>
          </a:xfrm>
          <a:prstGeom prst="rect">
            <a:avLst/>
          </a:prstGeom>
          <a:noFill/>
          <a:extLst>
            <a:ext uri="{909E8E84-426E-40DD-AFC4-6F175D3DCCD1}">
              <a14:hiddenFill xmlns:a14="http://schemas.microsoft.com/office/drawing/2010/main">
                <a:solidFill>
                  <a:srgbClr val="FFFFFF"/>
                </a:solidFill>
              </a14:hiddenFill>
            </a:ext>
          </a:extLst>
        </p:spPr>
      </p:pic>
      <p:pic>
        <p:nvPicPr>
          <p:cNvPr id="2061" name="Bildobjek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932" y="1136110"/>
            <a:ext cx="2688908" cy="17926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Bildobjek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7806" y="1178385"/>
            <a:ext cx="2662450" cy="17467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6"/>
          <p:cNvSpPr>
            <a:spLocks noChangeArrowheads="1"/>
          </p:cNvSpPr>
          <p:nvPr/>
        </p:nvSpPr>
        <p:spPr bwMode="auto">
          <a:xfrm>
            <a:off x="233464" y="272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17"/>
          <p:cNvSpPr>
            <a:spLocks noChangeArrowheads="1"/>
          </p:cNvSpPr>
          <p:nvPr/>
        </p:nvSpPr>
        <p:spPr bwMode="auto">
          <a:xfrm>
            <a:off x="233464" y="33738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25" name="Bildobjekt 24"/>
          <p:cNvPicPr/>
          <p:nvPr/>
        </p:nvPicPr>
        <p:blipFill>
          <a:blip r:embed="rId7" cstate="hqprint">
            <a:extLst>
              <a:ext uri="{28A0092B-C50C-407E-A947-70E740481C1C}">
                <a14:useLocalDpi xmlns:a14="http://schemas.microsoft.com/office/drawing/2010/main" val="0"/>
              </a:ext>
            </a:extLst>
          </a:blip>
          <a:stretch>
            <a:fillRect/>
          </a:stretch>
        </p:blipFill>
        <p:spPr>
          <a:xfrm>
            <a:off x="10414242" y="183034"/>
            <a:ext cx="1517646" cy="1581773"/>
          </a:xfrm>
          <a:prstGeom prst="rect">
            <a:avLst/>
          </a:prstGeom>
        </p:spPr>
      </p:pic>
    </p:spTree>
    <p:extLst>
      <p:ext uri="{BB962C8B-B14F-4D97-AF65-F5344CB8AC3E}">
        <p14:creationId xmlns:p14="http://schemas.microsoft.com/office/powerpoint/2010/main" val="1279770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006852" y="342321"/>
            <a:ext cx="8580582" cy="966397"/>
          </a:xfrm>
        </p:spPr>
        <p:txBody>
          <a:bodyPr/>
          <a:lstStyle/>
          <a:p>
            <a:r>
              <a:rPr lang="sv-SE" dirty="0" smtClean="0"/>
              <a:t>Aktörsgemensamt CBRNE-möte </a:t>
            </a:r>
            <a:endParaRPr lang="sv-SE" dirty="0"/>
          </a:p>
        </p:txBody>
      </p:sp>
      <p:sp>
        <p:nvSpPr>
          <p:cNvPr id="7" name="Platshållare för innehåll 6"/>
          <p:cNvSpPr>
            <a:spLocks noGrp="1"/>
          </p:cNvSpPr>
          <p:nvPr>
            <p:ph idx="1"/>
          </p:nvPr>
        </p:nvSpPr>
        <p:spPr>
          <a:xfrm>
            <a:off x="763226" y="3834725"/>
            <a:ext cx="9517391" cy="2860804"/>
          </a:xfrm>
        </p:spPr>
        <p:txBody>
          <a:bodyPr/>
          <a:lstStyle/>
          <a:p>
            <a:pPr marL="0" indent="0" algn="ctr">
              <a:buNone/>
            </a:pPr>
            <a:r>
              <a:rPr lang="sv-SE" sz="2800" b="1" dirty="0"/>
              <a:t>Tillsammans ska vi stärka CBRNE-förmågan</a:t>
            </a:r>
          </a:p>
        </p:txBody>
      </p:sp>
      <p:pic>
        <p:nvPicPr>
          <p:cNvPr id="2063" name="Bildobjek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26" y="1115878"/>
            <a:ext cx="1243626" cy="1701804"/>
          </a:xfrm>
          <a:prstGeom prst="rect">
            <a:avLst/>
          </a:prstGeom>
          <a:noFill/>
          <a:extLst>
            <a:ext uri="{909E8E84-426E-40DD-AFC4-6F175D3DCCD1}">
              <a14:hiddenFill xmlns:a14="http://schemas.microsoft.com/office/drawing/2010/main">
                <a:solidFill>
                  <a:srgbClr val="FFFFFF"/>
                </a:solidFill>
              </a14:hiddenFill>
            </a:ext>
          </a:extLst>
        </p:spPr>
      </p:pic>
      <p:pic>
        <p:nvPicPr>
          <p:cNvPr id="2062" name="Bildobjek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852" y="1121311"/>
            <a:ext cx="2619080" cy="1708096"/>
          </a:xfrm>
          <a:prstGeom prst="rect">
            <a:avLst/>
          </a:prstGeom>
          <a:noFill/>
          <a:extLst>
            <a:ext uri="{909E8E84-426E-40DD-AFC4-6F175D3DCCD1}">
              <a14:hiddenFill xmlns:a14="http://schemas.microsoft.com/office/drawing/2010/main">
                <a:solidFill>
                  <a:srgbClr val="FFFFFF"/>
                </a:solidFill>
              </a14:hiddenFill>
            </a:ext>
          </a:extLst>
        </p:spPr>
      </p:pic>
      <p:pic>
        <p:nvPicPr>
          <p:cNvPr id="2061" name="Bildobjek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932" y="1136110"/>
            <a:ext cx="2688908" cy="17926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Bildobjek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7806" y="1178385"/>
            <a:ext cx="2662450" cy="17467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6"/>
          <p:cNvSpPr>
            <a:spLocks noChangeArrowheads="1"/>
          </p:cNvSpPr>
          <p:nvPr/>
        </p:nvSpPr>
        <p:spPr bwMode="auto">
          <a:xfrm>
            <a:off x="233464" y="272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5" name="Rectangle 17"/>
          <p:cNvSpPr>
            <a:spLocks noChangeArrowheads="1"/>
          </p:cNvSpPr>
          <p:nvPr/>
        </p:nvSpPr>
        <p:spPr bwMode="auto">
          <a:xfrm>
            <a:off x="233464" y="3377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 name="Bildobjekt 9"/>
          <p:cNvPicPr/>
          <p:nvPr/>
        </p:nvPicPr>
        <p:blipFill>
          <a:blip r:embed="rId7" cstate="hqprint">
            <a:extLst>
              <a:ext uri="{28A0092B-C50C-407E-A947-70E740481C1C}">
                <a14:useLocalDpi xmlns:a14="http://schemas.microsoft.com/office/drawing/2010/main" val="0"/>
              </a:ext>
            </a:extLst>
          </a:blip>
          <a:stretch>
            <a:fillRect/>
          </a:stretch>
        </p:blipFill>
        <p:spPr>
          <a:xfrm>
            <a:off x="10414242" y="183034"/>
            <a:ext cx="1517646" cy="1581773"/>
          </a:xfrm>
          <a:prstGeom prst="rect">
            <a:avLst/>
          </a:prstGeom>
        </p:spPr>
      </p:pic>
    </p:spTree>
    <p:extLst>
      <p:ext uri="{BB962C8B-B14F-4D97-AF65-F5344CB8AC3E}">
        <p14:creationId xmlns:p14="http://schemas.microsoft.com/office/powerpoint/2010/main" val="3311642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En myndighet med fokus på att…</a:t>
            </a:r>
          </a:p>
        </p:txBody>
      </p:sp>
      <p:sp>
        <p:nvSpPr>
          <p:cNvPr id="6" name="Platshållare för innehåll 5"/>
          <p:cNvSpPr>
            <a:spLocks noGrp="1"/>
          </p:cNvSpPr>
          <p:nvPr>
            <p:ph idx="1"/>
          </p:nvPr>
        </p:nvSpPr>
        <p:spPr/>
        <p:txBody>
          <a:bodyPr/>
          <a:lstStyle/>
          <a:p>
            <a:r>
              <a:rPr lang="sv-SE" dirty="0"/>
              <a:t>Minska riskerna och sårbarheterna i samhället</a:t>
            </a:r>
          </a:p>
          <a:p>
            <a:r>
              <a:rPr lang="sv-SE" dirty="0"/>
              <a:t>Utveckla förmågan i samhället att hantera olyckor, </a:t>
            </a:r>
            <a:br>
              <a:rPr lang="sv-SE" dirty="0"/>
            </a:br>
            <a:r>
              <a:rPr lang="sv-SE" dirty="0"/>
              <a:t>kriser och krig</a:t>
            </a:r>
          </a:p>
          <a:p>
            <a:r>
              <a:rPr lang="sv-SE" dirty="0"/>
              <a:t>Stärka, samordna och inrikta hanteringen av allvarliga olyckor, kriser och </a:t>
            </a:r>
            <a:r>
              <a:rPr lang="sv-SE" dirty="0" smtClean="0"/>
              <a:t>krig</a:t>
            </a:r>
            <a:endParaRPr lang="sv-SE" dirty="0"/>
          </a:p>
          <a:p>
            <a:endParaRPr lang="sv-SE" dirty="0"/>
          </a:p>
        </p:txBody>
      </p:sp>
    </p:spTree>
    <p:extLst>
      <p:ext uri="{BB962C8B-B14F-4D97-AF65-F5344CB8AC3E}">
        <p14:creationId xmlns:p14="http://schemas.microsoft.com/office/powerpoint/2010/main" val="411679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Vårt uppdrag är stort och komplext…</a:t>
            </a:r>
          </a:p>
        </p:txBody>
      </p:sp>
      <p:sp>
        <p:nvSpPr>
          <p:cNvPr id="5" name="Platshållare för innehåll 4"/>
          <p:cNvSpPr>
            <a:spLocks noGrp="1"/>
          </p:cNvSpPr>
          <p:nvPr>
            <p:ph idx="1"/>
          </p:nvPr>
        </p:nvSpPr>
        <p:spPr/>
        <p:txBody>
          <a:bodyPr/>
          <a:lstStyle/>
          <a:p>
            <a:r>
              <a:rPr lang="sv-SE" dirty="0"/>
              <a:t>Spänner från olyckor i vardagen till kriser och krig</a:t>
            </a:r>
          </a:p>
          <a:p>
            <a:r>
              <a:rPr lang="sv-SE" dirty="0"/>
              <a:t>Uppgifter både före, under och efter en olycka, kris eller krig </a:t>
            </a:r>
          </a:p>
          <a:p>
            <a:r>
              <a:rPr lang="sv-SE" dirty="0"/>
              <a:t>Expertroll inom vissa områden och samordningsroll inom vissa områden</a:t>
            </a:r>
          </a:p>
          <a:p>
            <a:r>
              <a:rPr lang="sv-SE" dirty="0"/>
              <a:t>Utvecklingsverksamhet – men också förvaltningsuppgifter</a:t>
            </a:r>
          </a:p>
          <a:p>
            <a:r>
              <a:rPr lang="sv-SE" dirty="0"/>
              <a:t>Omfattande utbildningsverksamhet</a:t>
            </a:r>
          </a:p>
          <a:p>
            <a:endParaRPr lang="sv-SE" dirty="0"/>
          </a:p>
          <a:p>
            <a:endParaRPr lang="sv-SE" dirty="0"/>
          </a:p>
          <a:p>
            <a:endParaRPr lang="sv-SE" dirty="0"/>
          </a:p>
          <a:p>
            <a:endParaRPr lang="sv-SE" dirty="0">
              <a:sym typeface="Wingdings" pitchFamily="2" charset="2"/>
            </a:endParaRPr>
          </a:p>
          <a:p>
            <a:endParaRPr lang="sv-SE" dirty="0"/>
          </a:p>
        </p:txBody>
      </p:sp>
    </p:spTree>
    <p:extLst>
      <p:ext uri="{BB962C8B-B14F-4D97-AF65-F5344CB8AC3E}">
        <p14:creationId xmlns:p14="http://schemas.microsoft.com/office/powerpoint/2010/main" val="27148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773388" y="1108423"/>
            <a:ext cx="8580582" cy="966397"/>
          </a:xfrm>
        </p:spPr>
        <p:txBody>
          <a:bodyPr/>
          <a:lstStyle/>
          <a:p>
            <a:r>
              <a:rPr lang="sv-SE" dirty="0"/>
              <a:t>… men samtidigt tydligt och enkelt!</a:t>
            </a:r>
          </a:p>
        </p:txBody>
      </p:sp>
      <p:sp>
        <p:nvSpPr>
          <p:cNvPr id="15" name="Platshållare för innehåll 14">
            <a:extLst>
              <a:ext uri="{FF2B5EF4-FFF2-40B4-BE49-F238E27FC236}">
                <a16:creationId xmlns:a16="http://schemas.microsoft.com/office/drawing/2014/main" id="{E94F0FA9-FCBC-439C-B484-0C28CE2679CF}"/>
              </a:ext>
            </a:extLst>
          </p:cNvPr>
          <p:cNvSpPr>
            <a:spLocks noGrp="1"/>
          </p:cNvSpPr>
          <p:nvPr>
            <p:ph sz="half" idx="1"/>
          </p:nvPr>
        </p:nvSpPr>
        <p:spPr>
          <a:xfrm>
            <a:off x="1773537" y="3987513"/>
            <a:ext cx="4131654" cy="3368618"/>
          </a:xfrm>
        </p:spPr>
        <p:txBody>
          <a:bodyPr/>
          <a:lstStyle/>
          <a:p>
            <a:pPr>
              <a:lnSpc>
                <a:spcPts val="2200"/>
              </a:lnSpc>
            </a:pPr>
            <a:r>
              <a:rPr lang="sv-SE" sz="2000" dirty="0"/>
              <a:t>bedriva brand- och olycksförebyggande arbete</a:t>
            </a:r>
          </a:p>
          <a:p>
            <a:pPr>
              <a:lnSpc>
                <a:spcPts val="2200"/>
              </a:lnSpc>
            </a:pPr>
            <a:r>
              <a:rPr lang="sv-SE" sz="2000" dirty="0"/>
              <a:t>ha kontinuitet i samhällsviktig verksamhet</a:t>
            </a:r>
          </a:p>
          <a:p>
            <a:pPr>
              <a:lnSpc>
                <a:spcPts val="2200"/>
              </a:lnSpc>
            </a:pPr>
            <a:r>
              <a:rPr lang="sv-SE" sz="2000" dirty="0"/>
              <a:t>hantera farliga ämnen</a:t>
            </a:r>
          </a:p>
          <a:p>
            <a:pPr>
              <a:lnSpc>
                <a:spcPts val="2200"/>
              </a:lnSpc>
            </a:pPr>
            <a:r>
              <a:rPr lang="sv-SE" sz="2000" dirty="0"/>
              <a:t>hantera information säkert</a:t>
            </a:r>
          </a:p>
        </p:txBody>
      </p:sp>
      <p:sp>
        <p:nvSpPr>
          <p:cNvPr id="16" name="Platshållare för innehåll 15">
            <a:extLst>
              <a:ext uri="{FF2B5EF4-FFF2-40B4-BE49-F238E27FC236}">
                <a16:creationId xmlns:a16="http://schemas.microsoft.com/office/drawing/2014/main" id="{A7F0CCFA-A121-4604-95AB-0D2B6CA77DB5}"/>
              </a:ext>
            </a:extLst>
          </p:cNvPr>
          <p:cNvSpPr>
            <a:spLocks noGrp="1"/>
          </p:cNvSpPr>
          <p:nvPr>
            <p:ph sz="half" idx="2"/>
          </p:nvPr>
        </p:nvSpPr>
        <p:spPr>
          <a:xfrm>
            <a:off x="6096000" y="3969325"/>
            <a:ext cx="4131654" cy="3368618"/>
          </a:xfrm>
        </p:spPr>
        <p:txBody>
          <a:bodyPr/>
          <a:lstStyle/>
          <a:p>
            <a:pPr>
              <a:lnSpc>
                <a:spcPts val="2200"/>
              </a:lnSpc>
            </a:pPr>
            <a:r>
              <a:rPr lang="sv-SE" sz="2000" dirty="0"/>
              <a:t>genomföra räddningsinsatser</a:t>
            </a:r>
          </a:p>
          <a:p>
            <a:pPr>
              <a:lnSpc>
                <a:spcPts val="2200"/>
              </a:lnSpc>
            </a:pPr>
            <a:r>
              <a:rPr lang="sv-SE" sz="2000" dirty="0"/>
              <a:t>agera samordnat </a:t>
            </a:r>
            <a:br>
              <a:rPr lang="sv-SE" sz="2000" dirty="0"/>
            </a:br>
            <a:r>
              <a:rPr lang="sv-SE" sz="2000" dirty="0"/>
              <a:t>vid händelser</a:t>
            </a:r>
          </a:p>
          <a:p>
            <a:pPr>
              <a:lnSpc>
                <a:spcPts val="2200"/>
              </a:lnSpc>
            </a:pPr>
            <a:r>
              <a:rPr lang="sv-SE" sz="2000" dirty="0"/>
              <a:t>stödja Försvarsmakten </a:t>
            </a:r>
            <a:br>
              <a:rPr lang="sv-SE" sz="2000" dirty="0"/>
            </a:br>
            <a:r>
              <a:rPr lang="sv-SE" sz="2000" dirty="0"/>
              <a:t>vid höjd beredskap</a:t>
            </a:r>
          </a:p>
        </p:txBody>
      </p:sp>
      <p:sp>
        <p:nvSpPr>
          <p:cNvPr id="17" name="Platshållare för text 16">
            <a:extLst>
              <a:ext uri="{FF2B5EF4-FFF2-40B4-BE49-F238E27FC236}">
                <a16:creationId xmlns:a16="http://schemas.microsoft.com/office/drawing/2014/main" id="{B1848706-BE33-48DA-984C-E925A88E9D8D}"/>
              </a:ext>
            </a:extLst>
          </p:cNvPr>
          <p:cNvSpPr>
            <a:spLocks noGrp="1"/>
          </p:cNvSpPr>
          <p:nvPr>
            <p:ph type="body" sz="quarter" idx="10"/>
          </p:nvPr>
        </p:nvSpPr>
        <p:spPr>
          <a:xfrm>
            <a:off x="1773388" y="3543013"/>
            <a:ext cx="4132262" cy="444500"/>
          </a:xfrm>
        </p:spPr>
        <p:txBody>
          <a:bodyPr/>
          <a:lstStyle/>
          <a:p>
            <a:r>
              <a:rPr lang="sv-SE" sz="2000" dirty="0"/>
              <a:t>Så att aktörerna bättre kan:</a:t>
            </a:r>
          </a:p>
        </p:txBody>
      </p:sp>
      <p:sp>
        <p:nvSpPr>
          <p:cNvPr id="18" name="Platshållare för text 17">
            <a:extLst>
              <a:ext uri="{FF2B5EF4-FFF2-40B4-BE49-F238E27FC236}">
                <a16:creationId xmlns:a16="http://schemas.microsoft.com/office/drawing/2014/main" id="{E60E4F25-4A2C-43F5-8967-E0E1A7784CA5}"/>
              </a:ext>
            </a:extLst>
          </p:cNvPr>
          <p:cNvSpPr>
            <a:spLocks noGrp="1"/>
          </p:cNvSpPr>
          <p:nvPr>
            <p:ph type="body" sz="quarter" idx="11"/>
          </p:nvPr>
        </p:nvSpPr>
        <p:spPr>
          <a:xfrm>
            <a:off x="6096000" y="3524825"/>
            <a:ext cx="4131654" cy="444500"/>
          </a:xfrm>
        </p:spPr>
        <p:txBody>
          <a:bodyPr/>
          <a:lstStyle/>
          <a:p>
            <a:r>
              <a:rPr lang="sv-SE" sz="2000" dirty="0"/>
              <a:t>Så att aktörerna bättre kan:</a:t>
            </a:r>
          </a:p>
        </p:txBody>
      </p:sp>
      <p:sp>
        <p:nvSpPr>
          <p:cNvPr id="8" name="Platshållare för innehåll 2"/>
          <p:cNvSpPr txBox="1">
            <a:spLocks/>
          </p:cNvSpPr>
          <p:nvPr/>
        </p:nvSpPr>
        <p:spPr>
          <a:xfrm>
            <a:off x="1773388" y="1948181"/>
            <a:ext cx="8229600" cy="444500"/>
          </a:xfrm>
          <a:prstGeom prst="rect">
            <a:avLst/>
          </a:prstGeom>
        </p:spPr>
        <p:txBody>
          <a:bodyPr/>
          <a:lst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Vi ska bidra till samhällets </a:t>
            </a:r>
            <a:r>
              <a:rPr lang="sv-SE"/>
              <a:t>förmåga att:</a:t>
            </a:r>
            <a:endParaRPr lang="sv-SE" dirty="0"/>
          </a:p>
        </p:txBody>
      </p:sp>
      <p:sp>
        <p:nvSpPr>
          <p:cNvPr id="9" name="Pratbubbla: rektangel med rundade hörn 8"/>
          <p:cNvSpPr/>
          <p:nvPr/>
        </p:nvSpPr>
        <p:spPr>
          <a:xfrm>
            <a:off x="1620853" y="2653138"/>
            <a:ext cx="3795049" cy="698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sv-SE" b="1" dirty="0">
                <a:solidFill>
                  <a:prstClr val="white"/>
                </a:solidFill>
                <a:latin typeface="Verdana"/>
              </a:rPr>
              <a:t>Förebygga händelser</a:t>
            </a:r>
          </a:p>
        </p:txBody>
      </p:sp>
      <p:sp>
        <p:nvSpPr>
          <p:cNvPr id="10" name="Pratbubbla: rektangel med rundade hörn 9"/>
          <p:cNvSpPr/>
          <p:nvPr/>
        </p:nvSpPr>
        <p:spPr>
          <a:xfrm flipH="1">
            <a:off x="6096000" y="2653138"/>
            <a:ext cx="3765564" cy="698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r>
              <a:rPr lang="sv-SE" b="1" dirty="0">
                <a:solidFill>
                  <a:prstClr val="white"/>
                </a:solidFill>
                <a:latin typeface="Verdana"/>
              </a:rPr>
              <a:t>Hantera händelser</a:t>
            </a:r>
          </a:p>
        </p:txBody>
      </p:sp>
    </p:spTree>
    <p:extLst>
      <p:ext uri="{BB962C8B-B14F-4D97-AF65-F5344CB8AC3E}">
        <p14:creationId xmlns:p14="http://schemas.microsoft.com/office/powerpoint/2010/main" val="206255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750"/>
                                        <p:tgtEl>
                                          <p:spTgt spid="17">
                                            <p:txEl>
                                              <p:pRg st="0" end="0"/>
                                            </p:txEl>
                                          </p:spTgt>
                                        </p:tgtEl>
                                      </p:cBhvr>
                                    </p:animEffect>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1000"/>
                                        <p:tgtEl>
                                          <p:spTgt spid="15">
                                            <p:txEl>
                                              <p:pRg st="0" end="0"/>
                                            </p:txEl>
                                          </p:spTgt>
                                        </p:tgtEl>
                                      </p:cBhvr>
                                    </p:animEffect>
                                  </p:childTnLst>
                                </p:cTn>
                              </p:par>
                            </p:childTnLst>
                          </p:cTn>
                        </p:par>
                        <p:par>
                          <p:cTn id="18" fill="hold">
                            <p:stCondLst>
                              <p:cond delay="3250"/>
                            </p:stCondLst>
                            <p:childTnLst>
                              <p:par>
                                <p:cTn id="19" presetID="10" presetClass="entr" presetSubtype="0" fill="hold" grpId="0" nodeType="after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childTnLst>
                                </p:cTn>
                              </p:par>
                            </p:childTnLst>
                          </p:cTn>
                        </p:par>
                        <p:par>
                          <p:cTn id="22" fill="hold">
                            <p:stCondLst>
                              <p:cond delay="4250"/>
                            </p:stCondLst>
                            <p:childTnLst>
                              <p:par>
                                <p:cTn id="23" presetID="10" presetClass="entr" presetSubtype="0"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1000"/>
                                        <p:tgtEl>
                                          <p:spTgt spid="15">
                                            <p:txEl>
                                              <p:pRg st="2" end="2"/>
                                            </p:txEl>
                                          </p:spTgt>
                                        </p:tgtEl>
                                      </p:cBhvr>
                                    </p:animEffect>
                                  </p:childTnLst>
                                </p:cTn>
                              </p:par>
                            </p:childTnLst>
                          </p:cTn>
                        </p:par>
                        <p:par>
                          <p:cTn id="26" fill="hold">
                            <p:stCondLst>
                              <p:cond delay="5250"/>
                            </p:stCondLst>
                            <p:childTnLst>
                              <p:par>
                                <p:cTn id="27" presetID="10" presetClass="entr" presetSubtype="0" fill="hold" grpId="0" nodeType="after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fade">
                                      <p:cBhvr>
                                        <p:cTn id="29" dur="1000"/>
                                        <p:tgtEl>
                                          <p:spTgt spid="15">
                                            <p:txEl>
                                              <p:pRg st="3" end="3"/>
                                            </p:txEl>
                                          </p:spTgt>
                                        </p:tgtEl>
                                      </p:cBhvr>
                                    </p:animEffect>
                                  </p:childTnLst>
                                </p:cTn>
                              </p:par>
                            </p:childTnLst>
                          </p:cTn>
                        </p:par>
                        <p:par>
                          <p:cTn id="30" fill="hold">
                            <p:stCondLst>
                              <p:cond delay="6250"/>
                            </p:stCondLst>
                            <p:childTnLst>
                              <p:par>
                                <p:cTn id="31" presetID="47" presetClass="entr" presetSubtype="0" fill="hold" grpId="0" nodeType="afterEffect">
                                  <p:stCondLst>
                                    <p:cond delay="10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8250"/>
                            </p:stCondLst>
                            <p:childTnLst>
                              <p:par>
                                <p:cTn id="37" presetID="10" presetClass="entr" presetSubtype="0" fill="hold" grpId="0" nodeType="afterEffect">
                                  <p:stCondLst>
                                    <p:cond delay="50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fade">
                                      <p:cBhvr>
                                        <p:cTn id="39" dur="750"/>
                                        <p:tgtEl>
                                          <p:spTgt spid="18">
                                            <p:txEl>
                                              <p:pRg st="0" end="0"/>
                                            </p:txEl>
                                          </p:spTgt>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fade">
                                      <p:cBhvr>
                                        <p:cTn id="43" dur="1000"/>
                                        <p:tgtEl>
                                          <p:spTgt spid="16">
                                            <p:txEl>
                                              <p:pRg st="0" end="0"/>
                                            </p:txEl>
                                          </p:spTgt>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16">
                                            <p:txEl>
                                              <p:pRg st="1" end="1"/>
                                            </p:txEl>
                                          </p:spTgt>
                                        </p:tgtEl>
                                        <p:attrNameLst>
                                          <p:attrName>style.visibility</p:attrName>
                                        </p:attrNameLst>
                                      </p:cBhvr>
                                      <p:to>
                                        <p:strVal val="visible"/>
                                      </p:to>
                                    </p:set>
                                    <p:animEffect transition="in" filter="fade">
                                      <p:cBhvr>
                                        <p:cTn id="47" dur="1000"/>
                                        <p:tgtEl>
                                          <p:spTgt spid="16">
                                            <p:txEl>
                                              <p:pRg st="1" end="1"/>
                                            </p:txEl>
                                          </p:spTgt>
                                        </p:tgtEl>
                                      </p:cBhvr>
                                    </p:animEffect>
                                  </p:childTnLst>
                                </p:cTn>
                              </p:par>
                            </p:childTnLst>
                          </p:cTn>
                        </p:par>
                        <p:par>
                          <p:cTn id="48" fill="hold">
                            <p:stCondLst>
                              <p:cond delay="11500"/>
                            </p:stCondLst>
                            <p:childTnLst>
                              <p:par>
                                <p:cTn id="49" presetID="10" presetClass="entr" presetSubtype="0" fill="hold" grpId="0" nodeType="afterEffect">
                                  <p:stCondLst>
                                    <p:cond delay="0"/>
                                  </p:stCondLst>
                                  <p:childTnLst>
                                    <p:set>
                                      <p:cBhvr>
                                        <p:cTn id="50" dur="1" fill="hold">
                                          <p:stCondLst>
                                            <p:cond delay="0"/>
                                          </p:stCondLst>
                                        </p:cTn>
                                        <p:tgtEl>
                                          <p:spTgt spid="16">
                                            <p:txEl>
                                              <p:pRg st="2" end="2"/>
                                            </p:txEl>
                                          </p:spTgt>
                                        </p:tgtEl>
                                        <p:attrNameLst>
                                          <p:attrName>style.visibility</p:attrName>
                                        </p:attrNameLst>
                                      </p:cBhvr>
                                      <p:to>
                                        <p:strVal val="visible"/>
                                      </p:to>
                                    </p:set>
                                    <p:animEffect transition="in" filter="fade">
                                      <p:cBhvr>
                                        <p:cTn id="51"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7" grpId="0" build="p"/>
      <p:bldP spid="18" grpId="0" build="p"/>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Vi gör nästan ingenting för oss själva</a:t>
            </a:r>
          </a:p>
        </p:txBody>
      </p:sp>
      <p:sp>
        <p:nvSpPr>
          <p:cNvPr id="5" name="Platshållare för innehåll 4"/>
          <p:cNvSpPr>
            <a:spLocks noGrp="1"/>
          </p:cNvSpPr>
          <p:nvPr>
            <p:ph idx="1"/>
          </p:nvPr>
        </p:nvSpPr>
        <p:spPr/>
        <p:txBody>
          <a:bodyPr/>
          <a:lstStyle/>
          <a:p>
            <a:r>
              <a:rPr lang="sv-SE" dirty="0"/>
              <a:t>Vi är beroende av andra för att lyckas med vår uppgift – kommuner, landsting, myndigheter, organisationer, </a:t>
            </a:r>
            <a:br>
              <a:rPr lang="sv-SE" dirty="0"/>
            </a:br>
            <a:r>
              <a:rPr lang="sv-SE" dirty="0"/>
              <a:t>enskilda människor</a:t>
            </a:r>
          </a:p>
          <a:p>
            <a:r>
              <a:rPr lang="sv-SE" dirty="0"/>
              <a:t>Vi kan påverka andras agerande och förmåga genom kunskap, pengar och regler – och genom att själva agera operativt vid händelser</a:t>
            </a:r>
          </a:p>
        </p:txBody>
      </p:sp>
    </p:spTree>
    <p:extLst>
      <p:ext uri="{BB962C8B-B14F-4D97-AF65-F5344CB8AC3E}">
        <p14:creationId xmlns:p14="http://schemas.microsoft.com/office/powerpoint/2010/main" val="34785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err="1" smtClean="0"/>
              <a:t>MSB:s</a:t>
            </a:r>
            <a:r>
              <a:rPr lang="sv-SE" dirty="0" smtClean="0"/>
              <a:t> organisation</a:t>
            </a:r>
            <a:endParaRPr lang="sv-SE" dirty="0"/>
          </a:p>
        </p:txBody>
      </p:sp>
      <p:sp>
        <p:nvSpPr>
          <p:cNvPr id="8" name="Underrubrik 7"/>
          <p:cNvSpPr>
            <a:spLocks noGrp="1"/>
          </p:cNvSpPr>
          <p:nvPr>
            <p:ph type="subTitle" idx="1"/>
          </p:nvPr>
        </p:nvSpPr>
        <p:spPr/>
        <p:txBody>
          <a:bodyPr/>
          <a:lstStyle/>
          <a:p>
            <a:r>
              <a:rPr lang="sv-SE" dirty="0" smtClean="0"/>
              <a:t>Ny organisation 1:a maj 2019</a:t>
            </a:r>
            <a:endParaRPr lang="sv-SE" dirty="0"/>
          </a:p>
        </p:txBody>
      </p:sp>
    </p:spTree>
    <p:extLst>
      <p:ext uri="{BB962C8B-B14F-4D97-AF65-F5344CB8AC3E}">
        <p14:creationId xmlns:p14="http://schemas.microsoft.com/office/powerpoint/2010/main" val="363197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250" y="2901411"/>
            <a:ext cx="6357750" cy="4768313"/>
          </a:xfrm>
          <a:prstGeom prst="rect">
            <a:avLst/>
          </a:prstGeom>
        </p:spPr>
      </p:pic>
      <p:sp>
        <p:nvSpPr>
          <p:cNvPr id="2" name="Rubrik 1"/>
          <p:cNvSpPr>
            <a:spLocks noGrp="1"/>
          </p:cNvSpPr>
          <p:nvPr>
            <p:ph type="title"/>
          </p:nvPr>
        </p:nvSpPr>
        <p:spPr/>
        <p:txBody>
          <a:bodyPr/>
          <a:lstStyle/>
          <a:p>
            <a:r>
              <a:rPr lang="sv-SE" dirty="0" smtClean="0"/>
              <a:t>Med ny organisation stärker vi vårt stöd</a:t>
            </a:r>
            <a:endParaRPr lang="sv-SE" dirty="0"/>
          </a:p>
        </p:txBody>
      </p:sp>
      <p:sp>
        <p:nvSpPr>
          <p:cNvPr id="5" name="Platshållare för innehåll 8"/>
          <p:cNvSpPr>
            <a:spLocks noGrp="1"/>
          </p:cNvSpPr>
          <p:nvPr>
            <p:ph idx="1"/>
          </p:nvPr>
        </p:nvSpPr>
        <p:spPr>
          <a:xfrm>
            <a:off x="1773388" y="2221576"/>
            <a:ext cx="8580582" cy="3601527"/>
          </a:xfrm>
        </p:spPr>
        <p:txBody>
          <a:bodyPr/>
          <a:lstStyle/>
          <a:p>
            <a:pPr marL="0" indent="0">
              <a:buNone/>
            </a:pPr>
            <a:r>
              <a:rPr lang="sv-SE" dirty="0" smtClean="0"/>
              <a:t>Vi anpassar oss bättre till dem vi vill stödja:</a:t>
            </a:r>
          </a:p>
          <a:p>
            <a:r>
              <a:rPr lang="sv-SE" dirty="0"/>
              <a:t>s</a:t>
            </a:r>
            <a:r>
              <a:rPr lang="sv-SE" dirty="0" smtClean="0"/>
              <a:t>akområden som hör ihop samlas</a:t>
            </a:r>
          </a:p>
          <a:p>
            <a:r>
              <a:rPr lang="sv-SE" dirty="0" smtClean="0"/>
              <a:t>underlätta och effektivisera mötet med dem vi stödjer</a:t>
            </a:r>
          </a:p>
          <a:p>
            <a:r>
              <a:rPr lang="sv-SE" dirty="0" smtClean="0"/>
              <a:t>fokusera</a:t>
            </a:r>
          </a:p>
          <a:p>
            <a:r>
              <a:rPr lang="sv-SE" dirty="0" smtClean="0"/>
              <a:t>effektivisera </a:t>
            </a:r>
          </a:p>
          <a:p>
            <a:r>
              <a:rPr lang="sv-SE" dirty="0"/>
              <a:t>f</a:t>
            </a:r>
            <a:r>
              <a:rPr lang="sv-SE" dirty="0" smtClean="0"/>
              <a:t>atta snabbare beslut</a:t>
            </a:r>
            <a:endParaRPr lang="sv-SE" dirty="0"/>
          </a:p>
        </p:txBody>
      </p:sp>
    </p:spTree>
    <p:extLst>
      <p:ext uri="{BB962C8B-B14F-4D97-AF65-F5344CB8AC3E}">
        <p14:creationId xmlns:p14="http://schemas.microsoft.com/office/powerpoint/2010/main" val="1905808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11252" y="0"/>
            <a:ext cx="5973133" cy="943824"/>
          </a:xfrm>
        </p:spPr>
        <p:txBody>
          <a:bodyPr/>
          <a:lstStyle/>
          <a:p>
            <a:r>
              <a:rPr lang="sv-SE" dirty="0" smtClean="0"/>
              <a:t>Stärkt CBRNE-förmåga</a:t>
            </a:r>
            <a:endParaRPr lang="sv-SE" dirty="0"/>
          </a:p>
        </p:txBody>
      </p:sp>
      <p:sp>
        <p:nvSpPr>
          <p:cNvPr id="3" name="Platshållare för innehåll 2"/>
          <p:cNvSpPr>
            <a:spLocks noGrp="1"/>
          </p:cNvSpPr>
          <p:nvPr>
            <p:ph type="body" sz="quarter" idx="10"/>
          </p:nvPr>
        </p:nvSpPr>
        <p:spPr>
          <a:xfrm>
            <a:off x="5711252" y="1388973"/>
            <a:ext cx="5973133" cy="4592102"/>
          </a:xfrm>
        </p:spPr>
        <p:txBody>
          <a:bodyPr/>
          <a:lstStyle/>
          <a:p>
            <a:pPr marL="0" indent="0">
              <a:buNone/>
            </a:pPr>
            <a:r>
              <a:rPr lang="sv-SE" dirty="0" smtClean="0"/>
              <a:t>Några slutsatser:</a:t>
            </a:r>
          </a:p>
          <a:p>
            <a:pPr marL="457200" indent="-457200">
              <a:buAutoNum type="arabicPeriod"/>
            </a:pPr>
            <a:r>
              <a:rPr lang="sv-SE" dirty="0" smtClean="0"/>
              <a:t>CBRNE-området behöver stärkas.</a:t>
            </a:r>
          </a:p>
          <a:p>
            <a:pPr marL="457200" indent="-457200">
              <a:buAutoNum type="arabicPeriod"/>
            </a:pPr>
            <a:r>
              <a:rPr lang="sv-SE" dirty="0" smtClean="0"/>
              <a:t>Ett starkt engagemang från aktörerna</a:t>
            </a:r>
          </a:p>
          <a:p>
            <a:pPr marL="457200" indent="-457200">
              <a:buAutoNum type="arabicPeriod"/>
            </a:pPr>
            <a:r>
              <a:rPr lang="sv-SE" dirty="0" smtClean="0"/>
              <a:t>Tydliggöra roller och ansvar behövs</a:t>
            </a:r>
          </a:p>
          <a:p>
            <a:pPr marL="457200" indent="-457200">
              <a:buAutoNum type="arabicPeriod"/>
            </a:pPr>
            <a:r>
              <a:rPr lang="sv-SE" dirty="0" smtClean="0"/>
              <a:t>Stärkt strategisk nivå behövs:</a:t>
            </a:r>
          </a:p>
          <a:p>
            <a:pPr lvl="1"/>
            <a:r>
              <a:rPr lang="sv-SE" dirty="0" smtClean="0"/>
              <a:t>Säkerställa ökad samverkan och samordning,</a:t>
            </a:r>
          </a:p>
          <a:p>
            <a:pPr lvl="1"/>
            <a:r>
              <a:rPr lang="sv-SE" dirty="0" smtClean="0"/>
              <a:t>Inrikta och prioritera aktörsgemensamma förslag på lösningar och förmågehöjande åtgärder</a:t>
            </a:r>
          </a:p>
          <a:p>
            <a:pPr lvl="1"/>
            <a:endParaRPr lang="sv-SE" dirty="0"/>
          </a:p>
        </p:txBody>
      </p:sp>
      <p:pic>
        <p:nvPicPr>
          <p:cNvPr id="5" name="Platshållare för bild 4"/>
          <p:cNvPicPr>
            <a:picLocks noGrp="1" noChangeAspect="1"/>
          </p:cNvPicPr>
          <p:nvPr>
            <p:ph type="pic" idx="1"/>
          </p:nvPr>
        </p:nvPicPr>
        <p:blipFill>
          <a:blip r:embed="rId3" cstate="hqprint">
            <a:extLst>
              <a:ext uri="{28A0092B-C50C-407E-A947-70E740481C1C}">
                <a14:useLocalDpi xmlns:a14="http://schemas.microsoft.com/office/drawing/2010/main" val="0"/>
              </a:ext>
            </a:extLst>
          </a:blip>
          <a:srcRect t="10" b="10"/>
          <a:stretch>
            <a:fillRect/>
          </a:stretch>
        </p:blipFill>
        <p:spPr>
          <a:xfrm>
            <a:off x="0" y="0"/>
            <a:ext cx="5021705" cy="6857999"/>
          </a:xfrm>
        </p:spPr>
      </p:pic>
    </p:spTree>
    <p:extLst>
      <p:ext uri="{BB962C8B-B14F-4D97-AF65-F5344CB8AC3E}">
        <p14:creationId xmlns:p14="http://schemas.microsoft.com/office/powerpoint/2010/main" val="376790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74817" y="1001548"/>
            <a:ext cx="6115986" cy="943824"/>
          </a:xfrm>
        </p:spPr>
        <p:txBody>
          <a:bodyPr/>
          <a:lstStyle/>
          <a:p>
            <a:r>
              <a:rPr lang="sv-SE" dirty="0" smtClean="0"/>
              <a:t>MSB projekt:</a:t>
            </a:r>
            <a:br>
              <a:rPr lang="sv-SE" dirty="0" smtClean="0"/>
            </a:br>
            <a:r>
              <a:rPr lang="sv-SE" dirty="0" smtClean="0"/>
              <a:t/>
            </a:r>
            <a:br>
              <a:rPr lang="sv-SE" dirty="0" smtClean="0"/>
            </a:br>
            <a:r>
              <a:rPr lang="sv-SE" dirty="0" smtClean="0"/>
              <a:t>Utvecklad förmåga vid en CBRNE-händelse</a:t>
            </a:r>
            <a:endParaRPr lang="sv-SE" dirty="0"/>
          </a:p>
        </p:txBody>
      </p:sp>
      <p:sp>
        <p:nvSpPr>
          <p:cNvPr id="3" name="Platshållare för innehåll 2"/>
          <p:cNvSpPr>
            <a:spLocks noGrp="1"/>
          </p:cNvSpPr>
          <p:nvPr>
            <p:ph type="body" sz="quarter" idx="10"/>
          </p:nvPr>
        </p:nvSpPr>
        <p:spPr>
          <a:xfrm>
            <a:off x="369756" y="2493970"/>
            <a:ext cx="6220918" cy="3833813"/>
          </a:xfrm>
        </p:spPr>
        <p:txBody>
          <a:bodyPr/>
          <a:lstStyle/>
          <a:p>
            <a:pPr marL="0" indent="0">
              <a:buNone/>
            </a:pPr>
            <a:r>
              <a:rPr lang="sv-SE" sz="2200" dirty="0" smtClean="0"/>
              <a:t>Delprojekt : </a:t>
            </a:r>
          </a:p>
          <a:p>
            <a:pPr marL="457200" indent="-457200">
              <a:buFont typeface="+mj-lt"/>
              <a:buAutoNum type="arabicPeriod"/>
            </a:pPr>
            <a:r>
              <a:rPr lang="sv-SE" b="1" dirty="0" smtClean="0"/>
              <a:t>Framtida </a:t>
            </a:r>
            <a:r>
              <a:rPr lang="sv-SE" b="1" dirty="0"/>
              <a:t>nationell förmåga</a:t>
            </a:r>
            <a:endParaRPr lang="sv-SE" sz="2200" b="1" dirty="0" smtClean="0"/>
          </a:p>
          <a:p>
            <a:pPr marL="457200" indent="-457200">
              <a:buFont typeface="+mj-lt"/>
              <a:buAutoNum type="arabicPeriod"/>
            </a:pPr>
            <a:r>
              <a:rPr lang="sv-SE" b="1" dirty="0" err="1" smtClean="0"/>
              <a:t>Reach</a:t>
            </a:r>
            <a:r>
              <a:rPr lang="sv-SE" b="1" dirty="0" smtClean="0"/>
              <a:t> </a:t>
            </a:r>
            <a:r>
              <a:rPr lang="sv-SE" b="1" dirty="0"/>
              <a:t>Back</a:t>
            </a:r>
          </a:p>
          <a:p>
            <a:pPr marL="457200" indent="-457200">
              <a:buFont typeface="+mj-lt"/>
              <a:buAutoNum type="arabicPeriod"/>
            </a:pPr>
            <a:r>
              <a:rPr lang="sv-SE" b="1" dirty="0" err="1" smtClean="0"/>
              <a:t>RescEU</a:t>
            </a:r>
            <a:r>
              <a:rPr lang="sv-SE" b="1" dirty="0" smtClean="0"/>
              <a:t>/Nordiska samarbetet</a:t>
            </a:r>
          </a:p>
          <a:p>
            <a:pPr marL="457200" indent="-457200">
              <a:buFont typeface="+mj-lt"/>
              <a:buAutoNum type="arabicPeriod"/>
            </a:pPr>
            <a:r>
              <a:rPr lang="sv-SE" b="1" dirty="0" smtClean="0"/>
              <a:t>Nationell saneringsförmåga</a:t>
            </a:r>
          </a:p>
          <a:p>
            <a:pPr marL="457200" indent="-457200">
              <a:buFont typeface="+mj-lt"/>
              <a:buAutoNum type="arabicPeriod"/>
            </a:pPr>
            <a:r>
              <a:rPr lang="sv-SE" b="1" dirty="0" smtClean="0"/>
              <a:t>Utbildning </a:t>
            </a:r>
            <a:r>
              <a:rPr lang="sv-SE" b="1" dirty="0"/>
              <a:t>och övning av nationella CBRNE resurser</a:t>
            </a:r>
          </a:p>
          <a:p>
            <a:pPr marL="0" indent="0">
              <a:buNone/>
            </a:pPr>
            <a:endParaRPr lang="sv-SE" b="1" dirty="0"/>
          </a:p>
          <a:p>
            <a:pPr marL="0" indent="0">
              <a:buNone/>
            </a:pPr>
            <a:endParaRPr lang="sv-SE" sz="2200" b="1" dirty="0"/>
          </a:p>
        </p:txBody>
      </p:sp>
      <p:pic>
        <p:nvPicPr>
          <p:cNvPr id="5" name="Platshållare för bild 4"/>
          <p:cNvPicPr>
            <a:picLocks noGrp="1" noChangeAspect="1"/>
          </p:cNvPicPr>
          <p:nvPr>
            <p:ph type="pic" idx="1"/>
          </p:nvPr>
        </p:nvPicPr>
        <p:blipFill>
          <a:blip r:embed="rId3" cstate="hqprint">
            <a:extLst>
              <a:ext uri="{28A0092B-C50C-407E-A947-70E740481C1C}">
                <a14:useLocalDpi xmlns:a14="http://schemas.microsoft.com/office/drawing/2010/main" val="0"/>
              </a:ext>
            </a:extLst>
          </a:blip>
          <a:srcRect l="1" r="1"/>
          <a:stretch>
            <a:fillRect/>
          </a:stretch>
        </p:blipFill>
        <p:spPr>
          <a:xfrm>
            <a:off x="6750570" y="0"/>
            <a:ext cx="5441430" cy="6857999"/>
          </a:xfrm>
        </p:spPr>
      </p:pic>
    </p:spTree>
    <p:extLst>
      <p:ext uri="{BB962C8B-B14F-4D97-AF65-F5344CB8AC3E}">
        <p14:creationId xmlns:p14="http://schemas.microsoft.com/office/powerpoint/2010/main" val="20637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TEXTCOLOR" val="0"/>
</p:tagLst>
</file>

<file path=ppt/tags/tag147.xml><?xml version="1.0" encoding="utf-8"?>
<p:tagLst xmlns:a="http://schemas.openxmlformats.org/drawingml/2006/main" xmlns:r="http://schemas.openxmlformats.org/officeDocument/2006/relationships" xmlns:p="http://schemas.openxmlformats.org/presentationml/2006/main">
  <p:tag name="TEXTCOLOR" val="0"/>
</p:tagLst>
</file>

<file path=ppt/tags/tag14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9.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0"/>
</p:tagLst>
</file>

<file path=ppt/tags/tag151.xml><?xml version="1.0" encoding="utf-8"?>
<p:tagLst xmlns:a="http://schemas.openxmlformats.org/drawingml/2006/main" xmlns:r="http://schemas.openxmlformats.org/officeDocument/2006/relationships" xmlns:p="http://schemas.openxmlformats.org/presentationml/2006/main">
  <p:tag name="TEXTCOLOR" val="0"/>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55.xml><?xml version="1.0" encoding="utf-8"?>
<p:tagLst xmlns:a="http://schemas.openxmlformats.org/drawingml/2006/main" xmlns:r="http://schemas.openxmlformats.org/officeDocument/2006/relationships" xmlns:p="http://schemas.openxmlformats.org/presentationml/2006/main">
  <p:tag name="TEXTCOLOR" val="0"/>
</p:tagLst>
</file>

<file path=ppt/tags/tag156.xml><?xml version="1.0" encoding="utf-8"?>
<p:tagLst xmlns:a="http://schemas.openxmlformats.org/drawingml/2006/main" xmlns:r="http://schemas.openxmlformats.org/officeDocument/2006/relationships" xmlns:p="http://schemas.openxmlformats.org/presentationml/2006/main">
  <p:tag name="TEXTCOLOR" val="0"/>
</p:tagLst>
</file>

<file path=ppt/tags/tag157.xml><?xml version="1.0" encoding="utf-8"?>
<p:tagLst xmlns:a="http://schemas.openxmlformats.org/drawingml/2006/main" xmlns:r="http://schemas.openxmlformats.org/officeDocument/2006/relationships" xmlns:p="http://schemas.openxmlformats.org/presentationml/2006/main">
  <p:tag name="TEXTCOLOR" val="0"/>
</p:tagLst>
</file>

<file path=ppt/tags/tag15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Print"/>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MSB sv</Template>
  <TotalTime>42</TotalTime>
  <Words>2064</Words>
  <Application>Microsoft Office PowerPoint</Application>
  <PresentationFormat>Bredbild</PresentationFormat>
  <Paragraphs>177</Paragraphs>
  <Slides>12</Slides>
  <Notes>11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Arial</vt:lpstr>
      <vt:lpstr>Calibri</vt:lpstr>
      <vt:lpstr>Century Gothic</vt:lpstr>
      <vt:lpstr>Times New Roman</vt:lpstr>
      <vt:lpstr>Verdana</vt:lpstr>
      <vt:lpstr>Wingdings</vt:lpstr>
      <vt:lpstr>MSB PPT Egna</vt:lpstr>
      <vt:lpstr>MSB – för ett säkrare samhälle  i en föränderlig värld</vt:lpstr>
      <vt:lpstr>En myndighet med fokus på att…</vt:lpstr>
      <vt:lpstr>Vårt uppdrag är stort och komplext…</vt:lpstr>
      <vt:lpstr>… men samtidigt tydligt och enkelt!</vt:lpstr>
      <vt:lpstr>Vi gör nästan ingenting för oss själva</vt:lpstr>
      <vt:lpstr>MSB:s organisation</vt:lpstr>
      <vt:lpstr>Med ny organisation stärker vi vårt stöd</vt:lpstr>
      <vt:lpstr>Stärkt CBRNE-förmåga</vt:lpstr>
      <vt:lpstr>MSB projekt:  Utvecklad förmåga vid en CBRNE-händelse</vt:lpstr>
      <vt:lpstr>Tillsammans ska vi stärka CBRNE-förmågan</vt:lpstr>
      <vt:lpstr>Aktörsgemensamt CBRNE-möte </vt:lpstr>
      <vt:lpstr>Aktörsgemensamt CBRNE-möte </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MSB – för ett säkrare samhälle  i en föränderlig värld</dc:title>
  <dc:creator>Westlund Eva</dc:creator>
  <cp:lastModifiedBy>Trulsson Johan</cp:lastModifiedBy>
  <cp:revision>33</cp:revision>
  <dcterms:created xsi:type="dcterms:W3CDTF">2019-06-12T15:50:45Z</dcterms:created>
  <dcterms:modified xsi:type="dcterms:W3CDTF">2020-06-02T09:19:15Z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ies>
</file>