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76" r:id="rId4"/>
    <p:sldId id="277" r:id="rId5"/>
    <p:sldId id="278" r:id="rId6"/>
    <p:sldId id="288" r:id="rId7"/>
    <p:sldId id="279" r:id="rId8"/>
    <p:sldId id="280" r:id="rId9"/>
    <p:sldId id="281" r:id="rId10"/>
    <p:sldId id="282" r:id="rId11"/>
    <p:sldId id="283" r:id="rId12"/>
    <p:sldId id="284" r:id="rId13"/>
    <p:sldId id="292" r:id="rId14"/>
    <p:sldId id="293" r:id="rId15"/>
    <p:sldId id="294" r:id="rId16"/>
    <p:sldId id="285" r:id="rId17"/>
    <p:sldId id="291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0577" autoAdjust="0"/>
  </p:normalViewPr>
  <p:slideViewPr>
    <p:cSldViewPr snapToGrid="0" showGuides="1">
      <p:cViewPr varScale="1">
        <p:scale>
          <a:sx n="55" d="100"/>
          <a:sy n="55" d="100"/>
        </p:scale>
        <p:origin x="1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josefinstagge\OwnCloud\Kunder\Myndigheten%20fo&#776;r%20Samha&#776;llsskydd%20och%20Beredskap,%20MSB\1075%20MSB%20kampanjma&#776;tning%20om%20krisen%20eller%20kriget%20kommer\Databas\1075_MSB_Arbetsf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48597872634345E-2"/>
          <c:y val="8.831605428366554E-2"/>
          <c:w val="0.59624582259253034"/>
          <c:h val="0.77127897339429896"/>
        </c:manualLayout>
      </c:layout>
      <c:pieChart>
        <c:varyColors val="1"/>
        <c:ser>
          <c:idx val="0"/>
          <c:order val="0"/>
          <c:spPr>
            <a:solidFill>
              <a:srgbClr val="EA590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822757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849-4E46-B974-E4650CCADF2B}"/>
              </c:ext>
            </c:extLst>
          </c:dPt>
          <c:dPt>
            <c:idx val="1"/>
            <c:bubble3D val="0"/>
            <c:spPr>
              <a:solidFill>
                <a:srgbClr val="E67C5E">
                  <a:lumMod val="75000"/>
                </a:srgb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849-4E46-B974-E4650CCADF2B}"/>
              </c:ext>
            </c:extLst>
          </c:dPt>
          <c:dPt>
            <c:idx val="2"/>
            <c:bubble3D val="0"/>
            <c:spPr>
              <a:solidFill>
                <a:srgbClr val="EA5901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849-4E46-B974-E4650CCADF2B}"/>
              </c:ext>
            </c:extLst>
          </c:dPt>
          <c:dPt>
            <c:idx val="3"/>
            <c:bubble3D val="0"/>
            <c:spPr>
              <a:solidFill>
                <a:srgbClr val="EA5901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849-4E46-B974-E4650CCADF2B}"/>
              </c:ext>
            </c:extLst>
          </c:dPt>
          <c:dPt>
            <c:idx val="4"/>
            <c:bubble3D val="0"/>
            <c:spPr>
              <a:solidFill>
                <a:srgbClr val="EA5901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849-4E46-B974-E4650CCADF2B}"/>
              </c:ext>
            </c:extLst>
          </c:dPt>
          <c:dPt>
            <c:idx val="5"/>
            <c:bubble3D val="0"/>
            <c:spPr>
              <a:solidFill>
                <a:srgbClr val="EA5901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849-4E46-B974-E4650CCADF2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6AB68CD-8422-4FAA-98F0-38D55B1F0757}" type="VALUE">
                      <a:rPr lang="en-US" sz="4000"/>
                      <a:pPr/>
                      <a:t>[VÄRDE]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49-4E46-B974-E4650CCADF2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824855B-1226-4318-8840-31934EE2B505}" type="VALUE">
                      <a:rPr lang="en-US" sz="3200"/>
                      <a:pPr/>
                      <a:t>[VÄRDE]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849-4E46-B974-E4650CCAD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alpha val="80000"/>
                      </a:schemeClr>
                    </a:solidFill>
                    <a:latin typeface="Univers LT Std 65" panose="020B0603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Extradata!$B$16:$B$17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Extradata!$C$16:$C$17</c:f>
              <c:numCache>
                <c:formatCode>###0%</c:formatCode>
                <c:ptCount val="2"/>
                <c:pt idx="0">
                  <c:v>0.62915201250488473</c:v>
                </c:pt>
                <c:pt idx="1">
                  <c:v>0.37084798749511527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49-4E46-B974-E4650CCA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07949255293621"/>
          <c:y val="0.39941797679146163"/>
          <c:w val="0.10558953306832031"/>
          <c:h val="0.17272448641885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alpha val="80000"/>
                </a:schemeClr>
              </a:solidFill>
              <a:latin typeface="Univers LT Std 55 Roman" panose="020B0603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 b="0" i="0">
          <a:solidFill>
            <a:schemeClr val="tx1">
              <a:alpha val="80000"/>
            </a:schemeClr>
          </a:solidFill>
          <a:latin typeface="Univers LT Std 55 Roman" panose="020B0603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80E9-7AAF-437F-A352-5E234ED64F72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3A93-093B-4F30-9850-24E08E043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6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5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8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3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4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3A93-093B-4F30-9850-24E08E0436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7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risberedskapsveckan@msb.s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#Krisberedskapsveckan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600" dirty="0" smtClean="0"/>
              <a:t>11-17 maj (v.20), 2020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1"/>
    </mc:Choice>
    <mc:Fallback xmlns="">
      <p:transition spd="slow" advTm="62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 dirty="0" smtClean="0"/>
              <a:t>Digitala annonser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346"/>
            <a:ext cx="8354430" cy="21821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55" y="0"/>
            <a:ext cx="1999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 dirty="0" smtClean="0"/>
              <a:t>Roll-</a:t>
            </a:r>
            <a:r>
              <a:rPr lang="sv-SE" dirty="0" err="1" smtClean="0"/>
              <a:t>up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15" y="-1"/>
            <a:ext cx="2853040" cy="685800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832" y="1"/>
            <a:ext cx="294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368300" y="1108423"/>
            <a:ext cx="9985670" cy="966397"/>
          </a:xfrm>
        </p:spPr>
        <p:txBody>
          <a:bodyPr/>
          <a:lstStyle/>
          <a:p>
            <a:r>
              <a:rPr lang="sv-SE" dirty="0" smtClean="0"/>
              <a:t>Stortavla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91" y="0"/>
            <a:ext cx="7112000" cy="66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här erbjuder MSB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3200" dirty="0" err="1"/>
              <a:t>Filmer</a:t>
            </a:r>
            <a:r>
              <a:rPr lang="en-GB" sz="3200" dirty="0"/>
              <a:t> </a:t>
            </a:r>
            <a:r>
              <a:rPr lang="en-GB" sz="3200" dirty="0" err="1"/>
              <a:t>utifrån</a:t>
            </a:r>
            <a:r>
              <a:rPr lang="en-GB" sz="3200" dirty="0"/>
              <a:t> </a:t>
            </a:r>
            <a:r>
              <a:rPr lang="en-GB" sz="3200" dirty="0" err="1"/>
              <a:t>broschyren</a:t>
            </a:r>
            <a:r>
              <a:rPr lang="en-GB" sz="3200" dirty="0"/>
              <a:t> </a:t>
            </a:r>
          </a:p>
          <a:p>
            <a:pPr marL="285750" indent="-285750"/>
            <a:r>
              <a:rPr lang="en-GB" sz="3200" dirty="0" err="1"/>
              <a:t>Gruppmaterial</a:t>
            </a:r>
            <a:endParaRPr lang="en-GB" sz="3200" dirty="0"/>
          </a:p>
          <a:p>
            <a:pPr marL="285750" indent="-285750"/>
            <a:r>
              <a:rPr lang="en-GB" sz="3200" dirty="0"/>
              <a:t>Fiction vs. reality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</a:t>
            </a:r>
            <a:r>
              <a:rPr lang="en-GB" sz="3200" dirty="0" err="1" smtClean="0"/>
              <a:t>Katastroffilm</a:t>
            </a:r>
            <a:r>
              <a:rPr lang="en-GB" sz="3200" dirty="0" smtClean="0"/>
              <a:t> </a:t>
            </a:r>
            <a:r>
              <a:rPr lang="en-GB" sz="3200" dirty="0"/>
              <a:t>med </a:t>
            </a:r>
            <a:r>
              <a:rPr lang="en-GB" sz="3200" dirty="0" err="1"/>
              <a:t>eftersnack</a:t>
            </a:r>
            <a:endParaRPr lang="en-GB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8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erbjuder MSB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074821"/>
            <a:ext cx="8580582" cy="3791826"/>
          </a:xfrm>
        </p:spPr>
        <p:txBody>
          <a:bodyPr/>
          <a:lstStyle/>
          <a:p>
            <a:pPr marL="285750" indent="-285750"/>
            <a:r>
              <a:rPr lang="en-GB" sz="3200" dirty="0"/>
              <a:t>Scenario: </a:t>
            </a:r>
            <a:r>
              <a:rPr lang="en-GB" sz="3200" dirty="0" err="1"/>
              <a:t>individen</a:t>
            </a:r>
            <a:r>
              <a:rPr lang="en-GB" sz="3200" dirty="0"/>
              <a:t> vid </a:t>
            </a:r>
            <a:r>
              <a:rPr lang="en-GB" sz="3200" dirty="0" err="1"/>
              <a:t>krigsfara</a:t>
            </a:r>
            <a:r>
              <a:rPr lang="en-GB" sz="3200" dirty="0"/>
              <a:t> </a:t>
            </a:r>
            <a:r>
              <a:rPr lang="en-GB" sz="3200" dirty="0" err="1"/>
              <a:t>och</a:t>
            </a:r>
            <a:r>
              <a:rPr lang="en-GB" sz="3200" dirty="0"/>
              <a:t> </a:t>
            </a:r>
            <a:r>
              <a:rPr lang="en-GB" sz="3200" dirty="0" err="1"/>
              <a:t>krig</a:t>
            </a:r>
            <a:endParaRPr lang="en-GB" sz="3200" dirty="0"/>
          </a:p>
          <a:p>
            <a:pPr marL="285750" indent="-285750"/>
            <a:r>
              <a:rPr lang="en-GB" sz="3200" dirty="0" err="1" smtClean="0"/>
              <a:t>Kortare</a:t>
            </a:r>
            <a:r>
              <a:rPr lang="en-GB" sz="3200" dirty="0" smtClean="0"/>
              <a:t> </a:t>
            </a:r>
            <a:r>
              <a:rPr lang="en-GB" sz="3200" dirty="0" err="1"/>
              <a:t>föreläsningar</a:t>
            </a:r>
            <a:r>
              <a:rPr lang="en-GB" sz="3200" dirty="0"/>
              <a:t> </a:t>
            </a:r>
            <a:r>
              <a:rPr lang="en-GB" sz="3200" dirty="0" err="1"/>
              <a:t>och</a:t>
            </a:r>
            <a:r>
              <a:rPr lang="en-GB" sz="3200" dirty="0"/>
              <a:t> </a:t>
            </a:r>
            <a:r>
              <a:rPr lang="en-GB" sz="3200" dirty="0" err="1"/>
              <a:t>intervjuer</a:t>
            </a:r>
            <a:r>
              <a:rPr lang="en-GB" sz="3200" dirty="0"/>
              <a:t> </a:t>
            </a:r>
            <a:r>
              <a:rPr lang="en-GB" sz="3200" dirty="0" err="1"/>
              <a:t>på</a:t>
            </a:r>
            <a:r>
              <a:rPr lang="en-GB" sz="3200" dirty="0"/>
              <a:t> </a:t>
            </a:r>
            <a:r>
              <a:rPr lang="en-GB" sz="3200" dirty="0" err="1"/>
              <a:t>webben</a:t>
            </a:r>
            <a:endParaRPr lang="en-GB" sz="3200" dirty="0"/>
          </a:p>
          <a:p>
            <a:r>
              <a:rPr lang="sv-SE" sz="3200" dirty="0" smtClean="0"/>
              <a:t>FAQ</a:t>
            </a:r>
          </a:p>
          <a:p>
            <a:r>
              <a:rPr lang="sv-SE" sz="3200" dirty="0" smtClean="0"/>
              <a:t>Bilder civilt försvar</a:t>
            </a:r>
          </a:p>
          <a:p>
            <a:r>
              <a:rPr lang="en-GB" sz="3200" dirty="0"/>
              <a:t>Guide </a:t>
            </a:r>
            <a:r>
              <a:rPr lang="en-GB" sz="3200" dirty="0" err="1"/>
              <a:t>för</a:t>
            </a:r>
            <a:r>
              <a:rPr lang="en-GB" sz="3200" dirty="0"/>
              <a:t> </a:t>
            </a:r>
            <a:r>
              <a:rPr lang="en-GB" sz="3200" dirty="0" err="1"/>
              <a:t>riskkommunikation</a:t>
            </a:r>
            <a:r>
              <a:rPr lang="en-GB" sz="3200" dirty="0"/>
              <a:t> </a:t>
            </a:r>
            <a:r>
              <a:rPr lang="en-GB" sz="3200" dirty="0" err="1"/>
              <a:t>uppdateras</a:t>
            </a:r>
            <a:endParaRPr lang="en-GB" sz="32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0047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här erbjuder MSB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3200" dirty="0" smtClean="0"/>
              <a:t>Roll-ups</a:t>
            </a:r>
            <a:endParaRPr lang="en-GB" sz="3200" dirty="0"/>
          </a:p>
          <a:p>
            <a:pPr marL="285750" indent="-285750"/>
            <a:r>
              <a:rPr lang="en-GB" sz="3200" dirty="0" err="1"/>
              <a:t>Annonser</a:t>
            </a:r>
            <a:r>
              <a:rPr lang="en-GB" sz="3200" dirty="0"/>
              <a:t> </a:t>
            </a:r>
            <a:r>
              <a:rPr lang="en-GB" sz="3200" dirty="0" err="1"/>
              <a:t>för</a:t>
            </a:r>
            <a:r>
              <a:rPr lang="en-GB" sz="3200" dirty="0"/>
              <a:t> </a:t>
            </a:r>
            <a:r>
              <a:rPr lang="en-GB" sz="3200" dirty="0" err="1"/>
              <a:t>tryckta</a:t>
            </a:r>
            <a:r>
              <a:rPr lang="en-GB" sz="3200" dirty="0"/>
              <a:t> </a:t>
            </a:r>
            <a:r>
              <a:rPr lang="en-GB" sz="3200" dirty="0" err="1"/>
              <a:t>och</a:t>
            </a:r>
            <a:r>
              <a:rPr lang="en-GB" sz="3200" dirty="0"/>
              <a:t> </a:t>
            </a:r>
            <a:r>
              <a:rPr lang="en-GB" sz="3200" dirty="0" err="1"/>
              <a:t>digitala</a:t>
            </a:r>
            <a:r>
              <a:rPr lang="en-GB" sz="3200" dirty="0"/>
              <a:t> </a:t>
            </a:r>
            <a:r>
              <a:rPr lang="en-GB" sz="3200" dirty="0" err="1"/>
              <a:t>medier</a:t>
            </a:r>
            <a:endParaRPr lang="en-GB" sz="3200" dirty="0"/>
          </a:p>
          <a:p>
            <a:pPr marL="285750" indent="-285750"/>
            <a:r>
              <a:rPr lang="en-GB" sz="3200" dirty="0" err="1"/>
              <a:t>Filmer</a:t>
            </a:r>
            <a:r>
              <a:rPr lang="en-GB" sz="3200" dirty="0"/>
              <a:t> </a:t>
            </a:r>
            <a:r>
              <a:rPr lang="en-GB" sz="3200" dirty="0" err="1"/>
              <a:t>för</a:t>
            </a:r>
            <a:r>
              <a:rPr lang="en-GB" sz="3200" dirty="0"/>
              <a:t> </a:t>
            </a:r>
            <a:r>
              <a:rPr lang="en-GB" sz="3200" dirty="0" err="1"/>
              <a:t>sociala</a:t>
            </a:r>
            <a:r>
              <a:rPr lang="en-GB" sz="3200" dirty="0"/>
              <a:t> </a:t>
            </a:r>
            <a:r>
              <a:rPr lang="en-GB" sz="3200" dirty="0" err="1"/>
              <a:t>medieplattformar</a:t>
            </a:r>
            <a:endParaRPr lang="en-GB" sz="3200" dirty="0"/>
          </a:p>
          <a:p>
            <a:pPr marL="285750" indent="-285750"/>
            <a:r>
              <a:rPr lang="en-GB" sz="3200" dirty="0" smtClean="0"/>
              <a:t>2 </a:t>
            </a:r>
            <a:r>
              <a:rPr lang="en-GB" sz="3200" dirty="0" err="1" smtClean="0"/>
              <a:t>informationsblad</a:t>
            </a:r>
            <a:endParaRPr lang="en-GB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98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8626" y="1108423"/>
            <a:ext cx="9585344" cy="966397"/>
          </a:xfrm>
        </p:spPr>
        <p:txBody>
          <a:bodyPr/>
          <a:lstStyle/>
          <a:p>
            <a:r>
              <a:rPr lang="sv-SE" dirty="0" smtClean="0"/>
              <a:t>Det här erbjuder MSB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75892" y="207482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Filmer</a:t>
            </a:r>
            <a:r>
              <a:rPr lang="en-GB" sz="2800" dirty="0"/>
              <a:t> </a:t>
            </a:r>
            <a:r>
              <a:rPr lang="en-GB" sz="2800" dirty="0" err="1"/>
              <a:t>utifrån</a:t>
            </a:r>
            <a:r>
              <a:rPr lang="en-GB" sz="2800" dirty="0"/>
              <a:t> </a:t>
            </a:r>
            <a:r>
              <a:rPr lang="en-GB" sz="2800" dirty="0" err="1"/>
              <a:t>broschyren</a:t>
            </a:r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Gruppmaterial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Fiction vs. reality </a:t>
            </a:r>
            <a:r>
              <a:rPr lang="en-GB" sz="2800" dirty="0" err="1"/>
              <a:t>k</a:t>
            </a:r>
            <a:r>
              <a:rPr lang="en-GB" sz="2800" dirty="0" err="1" smtClean="0"/>
              <a:t>atastroffilmsvisning</a:t>
            </a:r>
            <a:r>
              <a:rPr lang="en-GB" sz="2800" dirty="0" smtClean="0"/>
              <a:t> med </a:t>
            </a:r>
            <a:r>
              <a:rPr lang="en-GB" sz="2800" dirty="0" err="1" smtClean="0"/>
              <a:t>eftersnack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Scenario: </a:t>
            </a:r>
            <a:r>
              <a:rPr lang="en-GB" sz="2800" dirty="0" err="1"/>
              <a:t>individen</a:t>
            </a:r>
            <a:r>
              <a:rPr lang="en-GB" sz="2800" dirty="0"/>
              <a:t> vid </a:t>
            </a:r>
            <a:r>
              <a:rPr lang="en-GB" sz="2800" dirty="0" err="1"/>
              <a:t>krigsfara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 smtClean="0"/>
              <a:t>krig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Guide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riskkommunikation</a:t>
            </a:r>
            <a:r>
              <a:rPr lang="en-GB" sz="2800" dirty="0"/>
              <a:t> </a:t>
            </a:r>
            <a:r>
              <a:rPr lang="en-GB" sz="2800" dirty="0" err="1"/>
              <a:t>uppdateras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Kortare</a:t>
            </a:r>
            <a:r>
              <a:rPr lang="en-GB" sz="2800" dirty="0"/>
              <a:t> </a:t>
            </a:r>
            <a:r>
              <a:rPr lang="en-GB" sz="2800" dirty="0" err="1"/>
              <a:t>föreläsningar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intervjuer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err="1"/>
              <a:t>webben</a:t>
            </a:r>
            <a:endParaRPr lang="en-GB" sz="2800" dirty="0"/>
          </a:p>
        </p:txBody>
      </p:sp>
      <p:sp>
        <p:nvSpPr>
          <p:cNvPr id="5" name="Rektangel 4"/>
          <p:cNvSpPr/>
          <p:nvPr/>
        </p:nvSpPr>
        <p:spPr>
          <a:xfrm>
            <a:off x="6202017" y="2074819"/>
            <a:ext cx="6493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FAQ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 smtClean="0"/>
              <a:t>Bilder</a:t>
            </a:r>
            <a:r>
              <a:rPr lang="en-GB" sz="2800" dirty="0" smtClean="0"/>
              <a:t> </a:t>
            </a:r>
            <a:r>
              <a:rPr lang="en-GB" sz="2800" dirty="0" err="1"/>
              <a:t>civilt</a:t>
            </a:r>
            <a:r>
              <a:rPr lang="en-GB" sz="2800" dirty="0"/>
              <a:t> </a:t>
            </a:r>
            <a:r>
              <a:rPr lang="en-GB" sz="2800" dirty="0" err="1"/>
              <a:t>försvar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Roll-ups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Annonser</a:t>
            </a:r>
            <a:r>
              <a:rPr lang="en-GB" sz="2800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tryckta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digitala</a:t>
            </a:r>
            <a:r>
              <a:rPr lang="en-GB" sz="2800" dirty="0"/>
              <a:t> </a:t>
            </a:r>
            <a:r>
              <a:rPr lang="en-GB" sz="2800" dirty="0" err="1"/>
              <a:t>medier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Filmer</a:t>
            </a:r>
            <a:r>
              <a:rPr lang="en-GB" sz="2800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sociala</a:t>
            </a:r>
            <a:r>
              <a:rPr lang="en-GB" sz="2800" dirty="0"/>
              <a:t> </a:t>
            </a:r>
            <a:r>
              <a:rPr lang="en-GB" sz="2800" dirty="0" err="1"/>
              <a:t>medieplattformar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Fakta</a:t>
            </a:r>
            <a:r>
              <a:rPr lang="en-GB" sz="2800" dirty="0"/>
              <a:t>/</a:t>
            </a:r>
            <a:r>
              <a:rPr lang="en-GB" sz="2800" dirty="0" err="1"/>
              <a:t>informationsblad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78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387" y="1108423"/>
            <a:ext cx="9915029" cy="966397"/>
          </a:xfrm>
        </p:spPr>
        <p:txBody>
          <a:bodyPr/>
          <a:lstStyle/>
          <a:p>
            <a:r>
              <a:rPr lang="sv-SE" sz="4000" dirty="0"/>
              <a:t>Krisberedskapsveckan 11-17 maj 2020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/>
              <a:t>Prenumerera på nyhetsbrev och kontakt med projektgruppen</a:t>
            </a:r>
            <a:br>
              <a:rPr lang="sv-SE" sz="4000" dirty="0"/>
            </a:br>
            <a:r>
              <a:rPr lang="sv-SE" sz="4000" dirty="0">
                <a:hlinkClick r:id="rId2"/>
              </a:rPr>
              <a:t>krisberedskapsveckan@msb.se</a:t>
            </a:r>
            <a:endParaRPr lang="sv-SE" sz="4000" dirty="0"/>
          </a:p>
          <a:p>
            <a:endParaRPr lang="sv-SE" sz="4000" dirty="0"/>
          </a:p>
          <a:p>
            <a:r>
              <a:rPr lang="sv-SE" sz="4000" dirty="0"/>
              <a:t>Msb.se/krisberedskapsveckan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5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Mål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Krisberedskapsveckan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>
                <a:solidFill>
                  <a:schemeClr val="tx1"/>
                </a:solidFill>
              </a:rPr>
              <a:t>Fler privatpersoner reflekterar över hur de kan lösa vardagen vid kris </a:t>
            </a:r>
            <a:r>
              <a:rPr lang="sv-SE" sz="3200" dirty="0" smtClean="0">
                <a:solidFill>
                  <a:schemeClr val="tx1"/>
                </a:solidFill>
              </a:rPr>
              <a:t>och krig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 err="1">
                <a:solidFill>
                  <a:schemeClr val="tx1"/>
                </a:solidFill>
              </a:rPr>
              <a:t>Fler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privatpersoner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skaffar</a:t>
            </a:r>
            <a:r>
              <a:rPr lang="en-GB" sz="3200" dirty="0">
                <a:solidFill>
                  <a:schemeClr val="tx1"/>
                </a:solidFill>
              </a:rPr>
              <a:t> sig </a:t>
            </a:r>
            <a:r>
              <a:rPr lang="en-GB" sz="3200" dirty="0" err="1">
                <a:solidFill>
                  <a:schemeClr val="tx1"/>
                </a:solidFill>
              </a:rPr>
              <a:t>en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hemberedskap</a:t>
            </a: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 err="1">
                <a:solidFill>
                  <a:schemeClr val="tx1"/>
                </a:solidFill>
              </a:rPr>
              <a:t>Fler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kommuner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satsar</a:t>
            </a:r>
            <a:r>
              <a:rPr lang="en-GB" sz="3200" dirty="0">
                <a:solidFill>
                  <a:schemeClr val="tx1"/>
                </a:solidFill>
              </a:rPr>
              <a:t> på </a:t>
            </a:r>
            <a:r>
              <a:rPr lang="en-GB" sz="3200" dirty="0" err="1">
                <a:solidFill>
                  <a:schemeClr val="tx1"/>
                </a:solidFill>
              </a:rPr>
              <a:t>lokal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riskinformation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1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Krisberedskapsveckan</a:t>
            </a:r>
            <a:r>
              <a:rPr lang="en-GB" dirty="0"/>
              <a:t> 2019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7" y="2074820"/>
            <a:ext cx="9835517" cy="3791827"/>
          </a:xfrm>
        </p:spPr>
        <p:txBody>
          <a:bodyPr/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50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procent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uppmärksammade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kampanjen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på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något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sätt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9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av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10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är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positiva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till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kampanjen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8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av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10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har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reflekterat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över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samhällskriser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och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beredskap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till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följd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av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kampanjen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av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10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har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agerat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skaffat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bättre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hemberedskap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Störst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genomslag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hos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äldre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(65+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år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Unga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intresserade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men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gjort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minst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låg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reflektion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(18-34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</a:rPr>
              <a:t>år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4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 2020 krigsfara och krig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1881809"/>
            <a:ext cx="8580582" cy="3984837"/>
          </a:xfrm>
        </p:spPr>
        <p:txBody>
          <a:bodyPr/>
          <a:lstStyle/>
          <a:p>
            <a:pPr lvl="0"/>
            <a:r>
              <a:rPr lang="sv-SE" sz="2800" dirty="0"/>
              <a:t>Hur påverkar krigsfara och krig människors vardag och viktiga </a:t>
            </a:r>
            <a:r>
              <a:rPr lang="sv-SE" sz="2800" dirty="0" smtClean="0"/>
              <a:t>samhällsfunktioner?</a:t>
            </a:r>
            <a:endParaRPr lang="sv-SE" sz="2800" dirty="0"/>
          </a:p>
          <a:p>
            <a:pPr marL="0" lvl="0" indent="0">
              <a:buNone/>
            </a:pPr>
            <a:r>
              <a:rPr lang="sv-SE" sz="2800" dirty="0"/>
              <a:t> </a:t>
            </a:r>
          </a:p>
          <a:p>
            <a:pPr lvl="0"/>
            <a:r>
              <a:rPr lang="sv-SE" sz="2800" dirty="0"/>
              <a:t>Hur kan individen förbereda sig vid </a:t>
            </a:r>
            <a:r>
              <a:rPr lang="sv-SE" sz="2800" dirty="0" smtClean="0"/>
              <a:t>krigsfara och krig?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  <a:p>
            <a:pPr lvl="0"/>
            <a:r>
              <a:rPr lang="sv-SE" sz="2800" dirty="0"/>
              <a:t>Hur förbereder sig samhället för </a:t>
            </a:r>
            <a:r>
              <a:rPr lang="sv-SE" sz="2800" dirty="0" smtClean="0"/>
              <a:t>krigsfara och krig?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928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52E427B-29F5-984F-9150-7C66291F8A02}"/>
              </a:ext>
            </a:extLst>
          </p:cNvPr>
          <p:cNvSpPr/>
          <p:nvPr/>
        </p:nvSpPr>
        <p:spPr>
          <a:xfrm>
            <a:off x="8314589" y="1313023"/>
            <a:ext cx="2678626" cy="24863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EE62A54D-0E84-AB48-B64E-8CB32CB53F47}"/>
              </a:ext>
            </a:extLst>
          </p:cNvPr>
          <p:cNvSpPr/>
          <p:nvPr/>
        </p:nvSpPr>
        <p:spPr>
          <a:xfrm>
            <a:off x="7027314" y="3172149"/>
            <a:ext cx="2579267" cy="25540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F5448F35-3FA7-084C-9B1F-AA8267B06144}"/>
              </a:ext>
            </a:extLst>
          </p:cNvPr>
          <p:cNvSpPr txBox="1">
            <a:spLocks/>
          </p:cNvSpPr>
          <p:nvPr/>
        </p:nvSpPr>
        <p:spPr>
          <a:xfrm>
            <a:off x="550843" y="479892"/>
            <a:ext cx="10517206" cy="5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Effekt av broschyren ett år efter utskicket</a:t>
            </a:r>
            <a:endParaRPr lang="sv-S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B52B3C-74F0-6C41-BED3-F60334FA9F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814" y="1687017"/>
          <a:ext cx="6339814" cy="489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8ABD8370-12A6-3B4C-9A1B-FAEB08F3FED2}"/>
              </a:ext>
            </a:extLst>
          </p:cNvPr>
          <p:cNvSpPr txBox="1"/>
          <p:nvPr/>
        </p:nvSpPr>
        <p:spPr>
          <a:xfrm>
            <a:off x="8619947" y="1834608"/>
            <a:ext cx="2037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Sex av tio</a:t>
            </a:r>
            <a:r>
              <a:rPr lang="sv-SE" dirty="0"/>
              <a:t/>
            </a:r>
            <a:br>
              <a:rPr lang="sv-SE" dirty="0"/>
            </a:br>
            <a:r>
              <a:rPr lang="sv-SE" sz="1600" dirty="0"/>
              <a:t>har reflekterat över sin beredskap som en följd av broschyren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118876C-95B3-EE4A-93BC-CE6BBC909A40}"/>
              </a:ext>
            </a:extLst>
          </p:cNvPr>
          <p:cNvSpPr txBox="1"/>
          <p:nvPr/>
        </p:nvSpPr>
        <p:spPr>
          <a:xfrm>
            <a:off x="7325811" y="3676263"/>
            <a:ext cx="2067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67 % </a:t>
            </a:r>
            <a:br>
              <a:rPr lang="sv-SE" sz="1400" b="1" dirty="0"/>
            </a:br>
            <a:r>
              <a:rPr lang="sv-SE" sz="1400" b="1" dirty="0"/>
              <a:t>av kvinnorna </a:t>
            </a:r>
            <a:br>
              <a:rPr lang="sv-SE" sz="1400" b="1" dirty="0"/>
            </a:br>
            <a:r>
              <a:rPr lang="sv-SE" sz="1400" dirty="0"/>
              <a:t>som tagit del av innehållet har reflekterat över sin beredskap jämfört med </a:t>
            </a:r>
            <a:br>
              <a:rPr lang="sv-SE" sz="1400" dirty="0"/>
            </a:br>
            <a:r>
              <a:rPr lang="sv-SE" sz="1400" b="1" dirty="0"/>
              <a:t>59 % </a:t>
            </a:r>
            <a:br>
              <a:rPr lang="sv-SE" sz="1400" b="1" dirty="0"/>
            </a:br>
            <a:r>
              <a:rPr lang="sv-SE" sz="1400" b="1" dirty="0"/>
              <a:t>av männen</a:t>
            </a:r>
          </a:p>
        </p:txBody>
      </p:sp>
    </p:spTree>
    <p:extLst>
      <p:ext uri="{BB962C8B-B14F-4D97-AF65-F5344CB8AC3E}">
        <p14:creationId xmlns:p14="http://schemas.microsoft.com/office/powerpoint/2010/main" val="7339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608" y="2282188"/>
            <a:ext cx="10517206" cy="516224"/>
          </a:xfrm>
        </p:spPr>
        <p:txBody>
          <a:bodyPr/>
          <a:lstStyle/>
          <a:p>
            <a:r>
              <a:rPr lang="en-GB" sz="7200" dirty="0" err="1"/>
              <a:t>Hur</a:t>
            </a:r>
            <a:r>
              <a:rPr lang="en-GB" sz="7200" dirty="0"/>
              <a:t> </a:t>
            </a:r>
            <a:r>
              <a:rPr lang="en-GB" sz="7200" dirty="0" err="1"/>
              <a:t>förberedd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du?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33923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Annons </a:t>
            </a:r>
            <a:br>
              <a:rPr lang="sv-SE" smtClean="0"/>
            </a:br>
            <a:r>
              <a:rPr lang="sv-SE" sz="2800" smtClean="0"/>
              <a:t>- helsida</a:t>
            </a:r>
            <a:endParaRPr lang="sv-SE" sz="2800" dirty="0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96" y="0"/>
            <a:ext cx="4866668" cy="6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Annons </a:t>
            </a:r>
            <a:br>
              <a:rPr lang="sv-SE" smtClean="0"/>
            </a:br>
            <a:r>
              <a:rPr lang="sv-SE" sz="2800" smtClean="0"/>
              <a:t>- helsida</a:t>
            </a:r>
            <a:endParaRPr lang="sv-SE" sz="2800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-6354"/>
            <a:ext cx="4876800" cy="6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9" y="-2158"/>
            <a:ext cx="8312180" cy="68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324</Words>
  <Application>Microsoft Office PowerPoint</Application>
  <PresentationFormat>Bredbild</PresentationFormat>
  <Paragraphs>68</Paragraphs>
  <Slides>17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Univers LT Std 65</vt:lpstr>
      <vt:lpstr>MSB PPT Egna</vt:lpstr>
      <vt:lpstr>#Krisberedskapsveckan</vt:lpstr>
      <vt:lpstr>Mål för Krisberedskapsveckan</vt:lpstr>
      <vt:lpstr>Krisberedskapsveckan 2019</vt:lpstr>
      <vt:lpstr>Fokus 2020 krigsfara och krig</vt:lpstr>
      <vt:lpstr>PowerPoint-presentation</vt:lpstr>
      <vt:lpstr>Hur förberedd är du?</vt:lpstr>
      <vt:lpstr>PowerPoint-presentation</vt:lpstr>
      <vt:lpstr>PowerPoint-presentation</vt:lpstr>
      <vt:lpstr>PowerPoint-presentation</vt:lpstr>
      <vt:lpstr>Digitala annonser</vt:lpstr>
      <vt:lpstr>Roll-up</vt:lpstr>
      <vt:lpstr>Stortavla</vt:lpstr>
      <vt:lpstr>Det här erbjuder MSB</vt:lpstr>
      <vt:lpstr>Det här erbjuder MSB</vt:lpstr>
      <vt:lpstr>Det här erbjuder MSB</vt:lpstr>
      <vt:lpstr>Det här erbjuder MSB</vt:lpstr>
      <vt:lpstr>Krisberedskapsveckan 11-17 maj 2020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#Krisberedskapsveckan</dc:title>
  <dc:creator>Carlsson Daniel</dc:creator>
  <cp:lastModifiedBy>Carlsson Daniel</cp:lastModifiedBy>
  <cp:revision>31</cp:revision>
  <dcterms:created xsi:type="dcterms:W3CDTF">2020-01-27T20:04:18Z</dcterms:created>
  <dcterms:modified xsi:type="dcterms:W3CDTF">2020-02-14T11:47:03Z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_MarkAsFinal">
    <vt:bool>true</vt:bool>
  </property>
</Properties>
</file>