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455" r:id="rId5"/>
  </p:sldIdLst>
  <p:sldSz cx="12192000" cy="6858000"/>
  <p:notesSz cx="9144000" cy="6858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binsson Anton" initials="AA" lastIdx="3" clrIdx="1">
    <p:extLst>
      <p:ext uri="{19B8F6BF-5375-455C-9EA6-DF929625EA0E}">
        <p15:presenceInfo xmlns:p15="http://schemas.microsoft.com/office/powerpoint/2012/main" userId="S-1-5-21-466509168-1772936955-2901788264-35200" providerId="AD"/>
      </p:ext>
    </p:extLst>
  </p:cmAuthor>
  <p:cmAuthor id="2" name="Lundberg Susanne" initials="LS" lastIdx="25" clrIdx="2">
    <p:extLst>
      <p:ext uri="{19B8F6BF-5375-455C-9EA6-DF929625EA0E}">
        <p15:presenceInfo xmlns:p15="http://schemas.microsoft.com/office/powerpoint/2012/main" userId="S-1-5-21-466509168-1772936955-2901788264-34539" providerId="AD"/>
      </p:ext>
    </p:extLst>
  </p:cmAuthor>
  <p:cmAuthor id="3" name="Sofie Falkkloo" initials="SF" lastIdx="8" clrIdx="3">
    <p:extLst>
      <p:ext uri="{19B8F6BF-5375-455C-9EA6-DF929625EA0E}">
        <p15:presenceInfo xmlns:p15="http://schemas.microsoft.com/office/powerpoint/2012/main" userId="S::sofie.falkkloo@gullers.se::a8f952c3-f2ff-4ba3-a541-54387bfc64e0" providerId="AD"/>
      </p:ext>
    </p:extLst>
  </p:cmAuthor>
  <p:cmAuthor id="4" name="Helena Baude" initials="HB" lastIdx="2" clrIdx="4">
    <p:extLst>
      <p:ext uri="{19B8F6BF-5375-455C-9EA6-DF929625EA0E}">
        <p15:presenceInfo xmlns:p15="http://schemas.microsoft.com/office/powerpoint/2012/main" userId="S::helena.baude@gullers.se::4b453ce6-efc4-46c2-a433-97321478a99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llanmörkt format 4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76" autoAdjust="0"/>
    <p:restoredTop sz="95590" autoAdjust="0"/>
  </p:normalViewPr>
  <p:slideViewPr>
    <p:cSldViewPr snapToGrid="0" showGuides="1">
      <p:cViewPr varScale="1">
        <p:scale>
          <a:sx n="76" d="100"/>
          <a:sy n="76" d="100"/>
        </p:scale>
        <p:origin x="843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62D6B-E029-C24F-9838-19B577B291BD}" type="datetimeFigureOut">
              <a:rPr lang="sv-SE" smtClean="0"/>
              <a:t>2024-02-20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0D0065-5D77-E742-BB01-EC043FF21A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956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5" Type="http://schemas.openxmlformats.org/officeDocument/2006/relationships/image" Target="../media/image3.png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5" Type="http://schemas.openxmlformats.org/officeDocument/2006/relationships/image" Target="../media/image3.png"/><Relationship Id="rId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image" Target="../media/image3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0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image" Target="../media/image2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image" Target="../media/image2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4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4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4" Type="http://schemas.openxmlformats.org/officeDocument/2006/relationships/image" Target="../media/image2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4" Type="http://schemas.openxmlformats.org/officeDocument/2006/relationships/image" Target="../media/image2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8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4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92.xml"/><Relationship Id="rId4" Type="http://schemas.openxmlformats.org/officeDocument/2006/relationships/tags" Target="../tags/tag9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9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" Type="http://schemas.openxmlformats.org/officeDocument/2006/relationships/tags" Target="../tags/tag97.xml"/><Relationship Id="rId4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4.xml"/><Relationship Id="rId4" Type="http://schemas.openxmlformats.org/officeDocument/2006/relationships/tags" Target="../tags/tag10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6" Type="http://schemas.openxmlformats.org/officeDocument/2006/relationships/image" Target="../media/image3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08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5" Type="http://schemas.openxmlformats.org/officeDocument/2006/relationships/image" Target="../media/image3.png"/><Relationship Id="rId4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tags" Target="../tags/tag114.xml"/><Relationship Id="rId7" Type="http://schemas.openxmlformats.org/officeDocument/2006/relationships/image" Target="../media/image3.png"/><Relationship Id="rId2" Type="http://schemas.openxmlformats.org/officeDocument/2006/relationships/tags" Target="../tags/tag113.xml"/><Relationship Id="rId1" Type="http://schemas.openxmlformats.org/officeDocument/2006/relationships/tags" Target="../tags/tag1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6.xml"/><Relationship Id="rId4" Type="http://schemas.openxmlformats.org/officeDocument/2006/relationships/tags" Target="../tags/tag115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tags" Target="../tags/tag119.xml"/><Relationship Id="rId2" Type="http://schemas.openxmlformats.org/officeDocument/2006/relationships/tags" Target="../tags/tag118.xml"/><Relationship Id="rId1" Type="http://schemas.openxmlformats.org/officeDocument/2006/relationships/tags" Target="../tags/tag11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20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tags" Target="../tags/tag121.xml"/><Relationship Id="rId4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8.xml"/><Relationship Id="rId4" Type="http://schemas.openxmlformats.org/officeDocument/2006/relationships/tags" Target="../tags/tag127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tags" Target="../tags/tag131.xml"/><Relationship Id="rId2" Type="http://schemas.openxmlformats.org/officeDocument/2006/relationships/tags" Target="../tags/tag130.xml"/><Relationship Id="rId1" Type="http://schemas.openxmlformats.org/officeDocument/2006/relationships/tags" Target="../tags/tag12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32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tags" Target="../tags/tag135.xml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9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" Type="http://schemas.openxmlformats.org/officeDocument/2006/relationships/tags" Target="../tags/tag13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40.xml"/><Relationship Id="rId4" Type="http://schemas.openxmlformats.org/officeDocument/2006/relationships/tags" Target="../tags/tag139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tags" Target="../tags/tag143.xml"/><Relationship Id="rId7" Type="http://schemas.openxmlformats.org/officeDocument/2006/relationships/image" Target="../media/image3.png"/><Relationship Id="rId2" Type="http://schemas.openxmlformats.org/officeDocument/2006/relationships/tags" Target="../tags/tag142.xml"/><Relationship Id="rId1" Type="http://schemas.openxmlformats.org/officeDocument/2006/relationships/tags" Target="../tags/tag14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45.xml"/><Relationship Id="rId4" Type="http://schemas.openxmlformats.org/officeDocument/2006/relationships/tags" Target="../tags/tag14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6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C31ADF9-861B-45D2-8503-265750D849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3799155"/>
            <a:ext cx="7802235" cy="3068046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185077"/>
          </a:xfrm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9A9531-F5BA-4E5C-BE21-C657CBE8E529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774800" y="2627491"/>
            <a:ext cx="8582400" cy="760640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4" name="Bildobjekt 3" descr="MSB Logotyp">
            <a:extLst>
              <a:ext uri="{FF2B5EF4-FFF2-40B4-BE49-F238E27FC236}">
                <a16:creationId xmlns:a16="http://schemas.microsoft.com/office/drawing/2014/main" id="{C994DFFA-DF5D-4F3A-BF33-218A48784C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024" y="6123904"/>
            <a:ext cx="1287889" cy="571294"/>
          </a:xfrm>
          <a:prstGeom prst="rect">
            <a:avLst/>
          </a:prstGeom>
        </p:spPr>
      </p:pic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6652D206-1067-47B6-8FFE-1C2342F8F178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30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E8CE1D95-F632-4AF3-8B7F-A875F814B83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56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foto med text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0"/>
            <a:ext cx="6096000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07E4A293-52A1-4578-AC06-C2932B1885E0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417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rubrik och innehåll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Rektangel 6" descr="TagShapePrint">
            <a:extLst>
              <a:ext uri="{FF2B5EF4-FFF2-40B4-BE49-F238E27FC236}">
                <a16:creationId xmlns:a16="http://schemas.microsoft.com/office/drawing/2014/main" id="{7D6F2A64-194C-49DE-98E8-41A62AD1FAC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9" name="Bildobjekt 8" descr="MSB Logotyp vit">
            <a:extLst>
              <a:ext uri="{FF2B5EF4-FFF2-40B4-BE49-F238E27FC236}">
                <a16:creationId xmlns:a16="http://schemas.microsoft.com/office/drawing/2014/main" id="{EF1AA8D3-BD3E-4A66-8C0B-3325F522D10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425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Mörkgrå, avsnittsrubri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273968"/>
          </a:xfrm>
        </p:spPr>
        <p:txBody>
          <a:bodyPr anchor="b"/>
          <a:lstStyle>
            <a:lvl1pPr>
              <a:defRPr sz="40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714B15-840F-4937-81D0-04D9058592A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74800" y="2673745"/>
            <a:ext cx="8582400" cy="633743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D7D29E5B-685D-482F-8494-A354F6A1AF6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8" name="Bildobjekt 7" descr="MSB Logotyp vit">
            <a:extLst>
              <a:ext uri="{FF2B5EF4-FFF2-40B4-BE49-F238E27FC236}">
                <a16:creationId xmlns:a16="http://schemas.microsoft.com/office/drawing/2014/main" id="{16E107E1-7AC3-43CF-A6CA-177B1B812FE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935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örkgrå, endast rubri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Rektangel 5" descr="TagShapePrint">
            <a:extLst>
              <a:ext uri="{FF2B5EF4-FFF2-40B4-BE49-F238E27FC236}">
                <a16:creationId xmlns:a16="http://schemas.microsoft.com/office/drawing/2014/main" id="{0D4D6CCC-51E3-41D8-8653-0477B694ECC3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7" name="Bildobjekt 6" descr="MSB Logotyp vit">
            <a:extLst>
              <a:ext uri="{FF2B5EF4-FFF2-40B4-BE49-F238E27FC236}">
                <a16:creationId xmlns:a16="http://schemas.microsoft.com/office/drawing/2014/main" id="{12C87B01-826C-48CD-AAC7-25A0765D79E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683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foto med text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0"/>
            <a:ext cx="6096000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Rektangel 7" descr="TagShapePrint">
            <a:extLst>
              <a:ext uri="{FF2B5EF4-FFF2-40B4-BE49-F238E27FC236}">
                <a16:creationId xmlns:a16="http://schemas.microsoft.com/office/drawing/2014/main" id="{E3053303-1555-4614-897F-4B3D25DF4C98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9" name="Bildobjekt 8" descr="MSB Logotyp vit">
            <a:extLst>
              <a:ext uri="{FF2B5EF4-FFF2-40B4-BE49-F238E27FC236}">
                <a16:creationId xmlns:a16="http://schemas.microsoft.com/office/drawing/2014/main" id="{FEB3FE70-94B2-46E9-B618-19EE7B8667E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324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vslut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2FDEBDE7-F704-4303-803A-AFE52A2CA7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98344"/>
            <a:ext cx="12192000" cy="6357866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2019298" y="1362077"/>
            <a:ext cx="8582400" cy="633743"/>
          </a:xfrm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9A9531-F5BA-4E5C-BE21-C657CBE8E529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019299" y="2046494"/>
            <a:ext cx="6608653" cy="1382506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8" name="Bildobjekt 7" descr="MSB Logotyp">
            <a:extLst>
              <a:ext uri="{FF2B5EF4-FFF2-40B4-BE49-F238E27FC236}">
                <a16:creationId xmlns:a16="http://schemas.microsoft.com/office/drawing/2014/main" id="{95DD5985-A25E-4117-9500-0C11FF49A1F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024" y="6123904"/>
            <a:ext cx="1287889" cy="571294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EBDDE36C-32A0-4EC1-BAB2-21D6BA9EC603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528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med foto linjer vä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32D2BC56-E5BB-4706-884F-E550DFE216E3}"/>
              </a:ext>
            </a:extLst>
          </p:cNvPr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-1" y="-1"/>
            <a:ext cx="12192001" cy="5992837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700000" y="3181641"/>
            <a:ext cx="6552933" cy="1147167"/>
          </a:xfrm>
          <a:noFill/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76A06C7-2F99-435E-AEB4-A8BD2FF2811C}"/>
              </a:ext>
            </a:extLst>
          </p:cNvPr>
          <p:cNvSpPr>
            <a:spLocks noGrp="1"/>
          </p:cNvSpPr>
          <p:nvPr>
            <p:ph type="body" sz="quarter" idx="11" hasCustomPrompt="1"/>
            <p:custDataLst>
              <p:tags r:id="rId3"/>
            </p:custDataLst>
          </p:nvPr>
        </p:nvSpPr>
        <p:spPr>
          <a:xfrm flipH="1">
            <a:off x="-15240" y="-9053"/>
            <a:ext cx="4690800" cy="1875600"/>
          </a:xfrm>
          <a:blipFill>
            <a:blip r:embed="rId6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3D6D0EBF-3891-481A-A740-9B73D4E39495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3502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med foto linjer hö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32D2BC56-E5BB-4706-884F-E550DFE216E3}"/>
              </a:ext>
            </a:extLst>
          </p:cNvPr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-1" y="-1"/>
            <a:ext cx="12192001" cy="5992837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700000" y="3181641"/>
            <a:ext cx="6552933" cy="1147167"/>
          </a:xfrm>
          <a:noFill/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76A06C7-2F99-435E-AEB4-A8BD2FF2811C}"/>
              </a:ext>
            </a:extLst>
          </p:cNvPr>
          <p:cNvSpPr>
            <a:spLocks noGrp="1"/>
          </p:cNvSpPr>
          <p:nvPr>
            <p:ph type="body" sz="quarter" idx="11" hasCustomPrompt="1"/>
            <p:custDataLst>
              <p:tags r:id="rId3"/>
            </p:custDataLst>
          </p:nvPr>
        </p:nvSpPr>
        <p:spPr>
          <a:xfrm>
            <a:off x="7504510" y="-9053"/>
            <a:ext cx="4690800" cy="1875600"/>
          </a:xfrm>
          <a:blipFill>
            <a:blip r:embed="rId6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61CD9792-B3DA-483F-864B-624F57AED9E0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4837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me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DC4CC64D-0556-4EE6-8C65-19C67B09D47C}"/>
              </a:ext>
            </a:extLst>
          </p:cNvPr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2700652" y="1368000"/>
            <a:ext cx="6552000" cy="1273968"/>
          </a:xfrm>
        </p:spPr>
        <p:txBody>
          <a:bodyPr anchor="t"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A15B28B4-2D13-4E26-ADD9-0E1AA3CC18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53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32D0FF3B-541A-4046-ADC9-AA4ECAEB50A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322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 med foto och textruta rö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C8263F2-B4B2-49CB-80FF-B28F3C05F0F4}"/>
              </a:ext>
            </a:extLst>
          </p:cNvPr>
          <p:cNvSpPr>
            <a:spLocks noGrp="1"/>
          </p:cNvSpPr>
          <p:nvPr>
            <p:ph type="pic" sz="quarter" idx="11"/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EC4278E-C033-4F73-BA2E-69DCE0AB0022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>
          <a:xfrm>
            <a:off x="1" y="1252147"/>
            <a:ext cx="4557978" cy="2652665"/>
          </a:xfrm>
          <a:gradFill>
            <a:gsLst>
              <a:gs pos="100000">
                <a:schemeClr val="bg1"/>
              </a:gs>
              <a:gs pos="3000">
                <a:schemeClr val="accent1"/>
              </a:gs>
              <a:gs pos="0">
                <a:schemeClr val="bg1"/>
              </a:gs>
              <a:gs pos="0">
                <a:schemeClr val="accent1"/>
              </a:gs>
              <a:gs pos="3000">
                <a:schemeClr val="accent1"/>
              </a:gs>
              <a:gs pos="4000">
                <a:schemeClr val="accent1"/>
              </a:gs>
              <a:gs pos="0">
                <a:schemeClr val="accent1"/>
              </a:gs>
              <a:gs pos="4000">
                <a:schemeClr val="bg1"/>
              </a:gs>
            </a:gsLst>
            <a:lin ang="0" scaled="1"/>
          </a:gradFill>
        </p:spPr>
        <p:txBody>
          <a:bodyPr lIns="504000" tIns="396000" rIns="504000" bIns="396000">
            <a:noAutofit/>
          </a:bodyPr>
          <a:lstStyle>
            <a:lvl1pPr marL="0" indent="0" algn="l">
              <a:lnSpc>
                <a:spcPct val="170000"/>
              </a:lnSpc>
              <a:spcBef>
                <a:spcPts val="0"/>
              </a:spcBef>
              <a:buNone/>
              <a:defRPr sz="1400">
                <a:solidFill>
                  <a:srgbClr val="000000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C73F3707-EE23-4555-81ED-EFCFC740D44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0633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 med foto och textruta lil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C8263F2-B4B2-49CB-80FF-B28F3C05F0F4}"/>
              </a:ext>
            </a:extLst>
          </p:cNvPr>
          <p:cNvSpPr>
            <a:spLocks noGrp="1"/>
          </p:cNvSpPr>
          <p:nvPr>
            <p:ph type="pic" sz="quarter" idx="11"/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EC4278E-C033-4F73-BA2E-69DCE0AB0022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>
          <a:xfrm>
            <a:off x="7633831" y="1287034"/>
            <a:ext cx="4558169" cy="2652665"/>
          </a:xfrm>
          <a:gradFill flip="none" rotWithShape="1">
            <a:gsLst>
              <a:gs pos="100000">
                <a:schemeClr val="accent2"/>
              </a:gs>
              <a:gs pos="99000">
                <a:schemeClr val="accent2"/>
              </a:gs>
              <a:gs pos="0">
                <a:schemeClr val="bg1"/>
              </a:gs>
              <a:gs pos="100000">
                <a:schemeClr val="accent2"/>
              </a:gs>
              <a:gs pos="96000">
                <a:schemeClr val="bg1"/>
              </a:gs>
              <a:gs pos="100000">
                <a:schemeClr val="accent2"/>
              </a:gs>
              <a:gs pos="100000">
                <a:schemeClr val="accent2"/>
              </a:gs>
              <a:gs pos="96000">
                <a:schemeClr val="accent2"/>
              </a:gs>
            </a:gsLst>
            <a:lin ang="0" scaled="1"/>
            <a:tileRect/>
          </a:gradFill>
        </p:spPr>
        <p:txBody>
          <a:bodyPr lIns="504000" tIns="396000" rIns="504000" bIns="396000">
            <a:no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B148343D-9557-4981-AFCA-B7C27BDB8ECF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825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linj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04498F7-0638-4AA2-AE84-6B87E650F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5586311"/>
            <a:ext cx="3229200" cy="1269807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1474FF95-72CE-4F15-A907-790A9405D51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9512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linj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819B8F01-128B-4BA1-A84C-B56BAFCFE7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5586311"/>
            <a:ext cx="3229200" cy="1269807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E6DFBAEC-38E5-4D97-A612-5262025ED7F7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296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 linjer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04498F7-0638-4AA2-AE84-6B87E650F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5586311"/>
            <a:ext cx="3229200" cy="1269807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54308DC1-56E8-4359-819D-8BB65DF4D55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2878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 linjer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819B8F01-128B-4BA1-A84C-B56BAFCFE7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5586311"/>
            <a:ext cx="3229200" cy="1269807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52965331-77AE-4EFA-821D-2E502D8BBE2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5914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rött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6CDF3D6E-D108-415E-8D5A-BD46F9E0757D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7401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rött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F5304C78-2B55-4DEC-9EA7-F3D8D674318F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6282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text rött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33AA8698-4192-4498-8F9A-9812855A80CA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7868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 rött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B2533FB9-D3CB-4513-AF01-6865DE324090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71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273968"/>
          </a:xfrm>
        </p:spPr>
        <p:txBody>
          <a:bodyPr anchor="b"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714B15-840F-4937-81D0-04D9058592A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74800" y="2673745"/>
            <a:ext cx="8582400" cy="633743"/>
          </a:xfrm>
        </p:spPr>
        <p:txBody>
          <a:bodyPr/>
          <a:lstStyle>
            <a:lvl1pPr marL="0" indent="0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4A1CEAEA-19DE-4D04-BA56-BDA29032A8C8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9723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 rött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189061F8-55E7-49B6-9AEF-E1D14A4DD19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4064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foto med text rött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32E03C5E-1186-4165-9246-C2BDBD802763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8662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rubrik och innehåll rött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Rektangel 6" descr="TagShapePrint">
            <a:extLst>
              <a:ext uri="{FF2B5EF4-FFF2-40B4-BE49-F238E27FC236}">
                <a16:creationId xmlns:a16="http://schemas.microsoft.com/office/drawing/2014/main" id="{F7952798-40F2-43AF-ADCB-0F92798101F8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1" name="Bildobjekt 10" descr="MSB Logotyp vit">
            <a:extLst>
              <a:ext uri="{FF2B5EF4-FFF2-40B4-BE49-F238E27FC236}">
                <a16:creationId xmlns:a16="http://schemas.microsoft.com/office/drawing/2014/main" id="{F1B410AC-55C0-4955-B070-81E9EC80043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1070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örkgrå, endast rubrik rött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3EB786C1-5062-47EE-A182-4CBD58D4B380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0" name="Bildobjekt 9" descr="MSB Logotyp vit">
            <a:extLst>
              <a:ext uri="{FF2B5EF4-FFF2-40B4-BE49-F238E27FC236}">
                <a16:creationId xmlns:a16="http://schemas.microsoft.com/office/drawing/2014/main" id="{F530D0E8-4E0D-4D85-AB67-CEE8E5C02C8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9636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foto med text rött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059DDE75-2A1E-40D1-85C6-BD52C5491099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3" name="Bildobjekt 12" descr="MSB Logotyp vit">
            <a:extLst>
              <a:ext uri="{FF2B5EF4-FFF2-40B4-BE49-F238E27FC236}">
                <a16:creationId xmlns:a16="http://schemas.microsoft.com/office/drawing/2014/main" id="{262E663B-7D0C-449C-81ED-E14E74EED1AA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3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lila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E357044C-DA38-49F5-A8E4-753F9E350B46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5065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lila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C1671A04-B694-4E06-9704-066D21C9B34A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4851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text lila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51D0A648-C3B8-4A8C-9681-92309A44D8A6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638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 lila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007C7AC3-BC49-4601-A7B2-0EF800DF7D49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6564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 lila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6BD33255-FFA5-49B8-A9EF-FB42094D81C4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85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B0D984-7330-426D-813B-46AAE15059F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A5FEE3-4F44-4EF8-BB58-7C6B9EE46DC0}"/>
              </a:ext>
            </a:extLst>
          </p:cNvPr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1773387" y="2265118"/>
            <a:ext cx="4131654" cy="38340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9E75873-11EA-475C-9688-F58B035842BF}"/>
              </a:ext>
            </a:extLst>
          </p:cNvPr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22316" y="2265118"/>
            <a:ext cx="4131654" cy="38340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C44C2790-902A-4C19-85E0-C370F3EBD17A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70827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foto med text lila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84FB7889-B26A-4350-BD52-B5ADE9D4AF11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7558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foto med text lila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73E7AADB-07B4-4113-8BA0-A7187E6E1E12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3" name="Bildobjekt 12" descr="MSB Logotyp vit">
            <a:extLst>
              <a:ext uri="{FF2B5EF4-FFF2-40B4-BE49-F238E27FC236}">
                <a16:creationId xmlns:a16="http://schemas.microsoft.com/office/drawing/2014/main" id="{994A03BA-DF65-448A-A694-8A0AE9D8BE1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61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4D234E2D-D23F-4A27-A025-571352EBCD41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69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D2624664-E304-43C3-94AF-7C6457527487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18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0"/>
            <a:ext cx="6096000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4D010190-EDD4-48A5-B350-2AB1DBEFAA41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73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0563D0BB-A7F6-4376-899B-98FBF764D89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14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rå, avsnittsrubri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273968"/>
          </a:xfrm>
        </p:spPr>
        <p:txBody>
          <a:bodyPr anchor="b"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714B15-840F-4937-81D0-04D9058592A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74800" y="2673745"/>
            <a:ext cx="8582400" cy="633743"/>
          </a:xfrm>
        </p:spPr>
        <p:txBody>
          <a:bodyPr/>
          <a:lstStyle>
            <a:lvl1pPr marL="0" indent="0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696F1378-E97B-4E02-B8F4-8472610D4ECC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360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47" Type="http://schemas.openxmlformats.org/officeDocument/2006/relationships/tags" Target="../tags/tag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tags" Target="../tags/tag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ags" Target="../tags/tag1.xml"/><Relationship Id="rId48" Type="http://schemas.openxmlformats.org/officeDocument/2006/relationships/tags" Target="../tags/tag6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ags" Target="../tags/tag4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F1D9020-1940-49A2-BFA3-95584FEA93EC}"/>
              </a:ext>
            </a:extLst>
          </p:cNvPr>
          <p:cNvSpPr>
            <a:spLocks noGrp="1"/>
          </p:cNvSpPr>
          <p:nvPr>
            <p:ph type="title"/>
            <p:custDataLst>
              <p:tags r:id="rId43"/>
            </p:custDataLst>
          </p:nvPr>
        </p:nvSpPr>
        <p:spPr>
          <a:xfrm>
            <a:off x="1773388" y="1108423"/>
            <a:ext cx="8580582" cy="9663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40A15B8-FBB7-4178-991C-E12627728F18}"/>
              </a:ext>
            </a:extLst>
          </p:cNvPr>
          <p:cNvSpPr>
            <a:spLocks noGrp="1"/>
          </p:cNvSpPr>
          <p:nvPr>
            <p:ph type="body" idx="1"/>
            <p:custDataLst>
              <p:tags r:id="rId44"/>
            </p:custDataLst>
          </p:nvPr>
        </p:nvSpPr>
        <p:spPr>
          <a:xfrm>
            <a:off x="1773388" y="2265119"/>
            <a:ext cx="8580582" cy="36015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F95B3C8-56E1-4799-9EF1-0E2899D19799}"/>
              </a:ext>
            </a:extLst>
          </p:cNvPr>
          <p:cNvSpPr>
            <a:spLocks noGrp="1"/>
          </p:cNvSpPr>
          <p:nvPr>
            <p:ph type="dt" sz="half" idx="2"/>
            <p:custDataLst>
              <p:tags r:id="rId45"/>
            </p:custDataLst>
          </p:nvPr>
        </p:nvSpPr>
        <p:spPr>
          <a:xfrm>
            <a:off x="838200" y="6356350"/>
            <a:ext cx="1418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EBE9B6F4-6F0E-449D-99C3-FA3961AAF713}" type="datetimeFigureOut">
              <a:rPr lang="sv-SE" smtClean="0"/>
              <a:pPr/>
              <a:t>2024-02-20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0C6C383-6118-42A0-9B5E-5FFE17808E4C}"/>
              </a:ext>
            </a:extLst>
          </p:cNvPr>
          <p:cNvSpPr>
            <a:spLocks noGrp="1"/>
          </p:cNvSpPr>
          <p:nvPr>
            <p:ph type="ftr" sz="quarter" idx="3"/>
            <p:custDataLst>
              <p:tags r:id="rId46"/>
            </p:custDataLst>
          </p:nvPr>
        </p:nvSpPr>
        <p:spPr>
          <a:xfrm>
            <a:off x="4038600" y="6356350"/>
            <a:ext cx="17007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EB2F42B-D68C-4430-95CE-B474C2F44049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47"/>
            </p:custDataLst>
          </p:nvPr>
        </p:nvSpPr>
        <p:spPr>
          <a:xfrm>
            <a:off x="8182706" y="6356350"/>
            <a:ext cx="3872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56B4F8C-CEC5-4B2C-9C29-5300068510B6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 descr="MSB Logotyp">
            <a:extLst>
              <a:ext uri="{FF2B5EF4-FFF2-40B4-BE49-F238E27FC236}">
                <a16:creationId xmlns:a16="http://schemas.microsoft.com/office/drawing/2014/main" id="{C61C71E5-2BEA-4EE5-8908-79C24C365760}"/>
              </a:ext>
            </a:extLst>
          </p:cNvPr>
          <p:cNvPicPr>
            <a:picLocks noChangeAspect="1"/>
          </p:cNvPicPr>
          <p:nvPr/>
        </p:nvPicPr>
        <p:blipFill>
          <a:blip r:embed="rId4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  <p:sp>
        <p:nvSpPr>
          <p:cNvPr id="7" name="Rektangel 6" descr="TagShapePrint">
            <a:extLst>
              <a:ext uri="{FF2B5EF4-FFF2-40B4-BE49-F238E27FC236}">
                <a16:creationId xmlns:a16="http://schemas.microsoft.com/office/drawing/2014/main" id="{7ACF45BF-8B57-4982-89CE-41EEE824F538}"/>
              </a:ext>
            </a:extLst>
          </p:cNvPr>
          <p:cNvSpPr/>
          <p:nvPr userDrawn="1">
            <p:custDataLst>
              <p:tags r:id="rId4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95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22AE32-573E-4603-A58A-639842BA3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240" y="293993"/>
            <a:ext cx="9279550" cy="1183825"/>
          </a:xfrm>
        </p:spPr>
        <p:txBody>
          <a:bodyPr/>
          <a:lstStyle/>
          <a:p>
            <a:r>
              <a:rPr lang="en-GB" dirty="0" err="1"/>
              <a:t>Kriterier</a:t>
            </a:r>
            <a:r>
              <a:rPr lang="en-GB" dirty="0"/>
              <a:t> </a:t>
            </a:r>
            <a:r>
              <a:rPr lang="en-GB" dirty="0" err="1"/>
              <a:t>för</a:t>
            </a:r>
            <a:r>
              <a:rPr lang="en-GB" dirty="0"/>
              <a:t> </a:t>
            </a:r>
            <a:r>
              <a:rPr lang="en-GB" dirty="0" err="1"/>
              <a:t>val</a:t>
            </a:r>
            <a:r>
              <a:rPr lang="en-GB" dirty="0"/>
              <a:t> </a:t>
            </a:r>
            <a:r>
              <a:rPr lang="en-GB" dirty="0" err="1"/>
              <a:t>av</a:t>
            </a:r>
            <a:r>
              <a:rPr lang="en-GB" dirty="0"/>
              <a:t> </a:t>
            </a:r>
            <a:r>
              <a:rPr lang="en-GB" dirty="0" err="1"/>
              <a:t>tema</a:t>
            </a:r>
            <a:r>
              <a:rPr lang="en-GB" dirty="0"/>
              <a:t> </a:t>
            </a:r>
            <a:r>
              <a:rPr lang="en-GB" dirty="0" err="1"/>
              <a:t>för</a:t>
            </a:r>
            <a:r>
              <a:rPr lang="en-GB" dirty="0"/>
              <a:t> Beredskapsveckan</a:t>
            </a:r>
            <a:br>
              <a:rPr lang="en-GB" dirty="0"/>
            </a:br>
            <a:r>
              <a:rPr lang="en-GB" sz="2400" dirty="0" err="1"/>
              <a:t>Temat</a:t>
            </a:r>
            <a:r>
              <a:rPr lang="en-GB" sz="2400" dirty="0"/>
              <a:t> ska: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84AA35-28B4-476A-B6A9-B3EDD3C23E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91200" y="1850400"/>
            <a:ext cx="3413842" cy="4248717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sv-SE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Ligga i linje med aktuella prioriteringar inom krisberedskap och civilt försvar</a:t>
            </a:r>
            <a:br>
              <a:rPr lang="sv-SE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400" dirty="0">
                <a:cs typeface="Times New Roman" panose="02020603050405020304" pitchFamily="18" charset="0"/>
              </a:rPr>
              <a:t>Både såväl nationellt som inom EU och Nato.</a:t>
            </a:r>
            <a:br>
              <a:rPr lang="sv-SE" sz="1400" b="1" dirty="0">
                <a:effectLst/>
                <a:ea typeface="Garamond" panose="02020404030301010803" pitchFamily="18" charset="0"/>
                <a:cs typeface="Times New Roman" panose="02020603050405020304" pitchFamily="18" charset="0"/>
              </a:rPr>
            </a:br>
            <a:r>
              <a:rPr lang="sv-SE" sz="1400" dirty="0">
                <a:effectLst/>
                <a:ea typeface="Garamond" panose="02020404030301010803" pitchFamily="18" charset="0"/>
                <a:cs typeface="Times New Roman" panose="02020603050405020304" pitchFamily="18" charset="0"/>
              </a:rPr>
              <a:t>Exempelvis med fokus på försvarsvilja där</a:t>
            </a:r>
            <a:endParaRPr lang="sv-SE" sz="1800" dirty="0">
              <a:effectLst/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22BB050-1138-4F40-A9C6-6886D252E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22316" y="1690254"/>
            <a:ext cx="4196296" cy="4408864"/>
          </a:xfrm>
        </p:spPr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endParaRPr lang="en-GB" sz="1400" dirty="0"/>
          </a:p>
        </p:txBody>
      </p:sp>
      <p:graphicFrame>
        <p:nvGraphicFramePr>
          <p:cNvPr id="6" name="Tabell 6">
            <a:extLst>
              <a:ext uri="{FF2B5EF4-FFF2-40B4-BE49-F238E27FC236}">
                <a16:creationId xmlns:a16="http://schemas.microsoft.com/office/drawing/2014/main" id="{B07C832E-43B7-4966-B12F-2938843D2E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114626"/>
              </p:ext>
            </p:extLst>
          </p:nvPr>
        </p:nvGraphicFramePr>
        <p:xfrm>
          <a:off x="1773388" y="1690253"/>
          <a:ext cx="9426402" cy="4408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13201">
                  <a:extLst>
                    <a:ext uri="{9D8B030D-6E8A-4147-A177-3AD203B41FA5}">
                      <a16:colId xmlns:a16="http://schemas.microsoft.com/office/drawing/2014/main" val="2331249621"/>
                    </a:ext>
                  </a:extLst>
                </a:gridCol>
                <a:gridCol w="4713201">
                  <a:extLst>
                    <a:ext uri="{9D8B030D-6E8A-4147-A177-3AD203B41FA5}">
                      <a16:colId xmlns:a16="http://schemas.microsoft.com/office/drawing/2014/main" val="1844256106"/>
                    </a:ext>
                  </a:extLst>
                </a:gridCol>
              </a:tblGrid>
              <a:tr h="13848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Vara i takt med händelser i omvärlden </a:t>
                      </a:r>
                      <a:br>
                        <a:rPr lang="sv-SE" sz="1600" b="1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emat för Beredskapsveckan ska </a:t>
                      </a:r>
                      <a:r>
                        <a:rPr lang="sv-SE" sz="1600" dirty="0">
                          <a:effectLst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fånga tidsandan och den aktuella debatten. Det ska vara lyhört för utmaningar i beredskapen på alla nivåer.</a:t>
                      </a:r>
                    </a:p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Engagera och motivera på lokal nivå</a:t>
                      </a:r>
                      <a:br>
                        <a:rPr lang="sv-SE" sz="1600" dirty="0">
                          <a:effectLst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dirty="0">
                          <a:effectLst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Sveriges kommuner är huvudsakliga bärare av Beredskapsveckan. Temat ska gå enkelt att genomföra och kunna anpassas lokalt.</a:t>
                      </a:r>
                      <a:endParaRPr lang="sv-SE" sz="1600" dirty="0"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941863"/>
                  </a:ext>
                </a:extLst>
              </a:tr>
              <a:tr h="18884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Ligga i linje med prioriteringar</a:t>
                      </a:r>
                      <a:br>
                        <a:rPr lang="sv-SE" sz="1600" b="1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dirty="0">
                          <a:cs typeface="Times New Roman" panose="02020603050405020304" pitchFamily="18" charset="0"/>
                        </a:rPr>
                        <a:t>Både </a:t>
                      </a:r>
                      <a:r>
                        <a:rPr lang="sv-SE" sz="1600" dirty="0">
                          <a:effectLst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inom krisberedskap och civilt försvar,</a:t>
                      </a:r>
                      <a:r>
                        <a:rPr lang="sv-SE" sz="1600" dirty="0">
                          <a:cs typeface="Times New Roman" panose="02020603050405020304" pitchFamily="18" charset="0"/>
                        </a:rPr>
                        <a:t> nationellt och inom EU och Nato.</a:t>
                      </a:r>
                      <a:r>
                        <a:rPr lang="sv-SE" sz="1600" b="1" dirty="0">
                          <a:effectLst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v-SE" sz="1600" dirty="0">
                          <a:effectLst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Exempelvis fokus på försvarsvilja där egenberedskap ingår.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Underlätta bred samverkan </a:t>
                      </a:r>
                      <a:br>
                        <a:rPr lang="sv-SE" sz="1600" b="1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dirty="0">
                          <a:effectLst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Temat ska beröra så många aktörer som möjligt, från ideella föreningar till näringsliv och myndigheter. </a:t>
                      </a:r>
                      <a:br>
                        <a:rPr lang="sv-SE" sz="1600" dirty="0">
                          <a:effectLst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sv-SE" sz="1600" dirty="0">
                          <a:effectLst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dirty="0">
                          <a:effectLst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Beredskapsveckan ska engagera allt fler och större delar av samhället.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2009361"/>
                  </a:ext>
                </a:extLst>
              </a:tr>
              <a:tr h="11355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Kunna följas upp, mätas och utvärderas</a:t>
                      </a:r>
                      <a:r>
                        <a:rPr lang="sv-SE" sz="1600" dirty="0">
                          <a:effectLst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sv-SE" sz="1600" dirty="0">
                          <a:effectLst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dirty="0">
                          <a:effectLst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Utfallet av temat ska vara möjligt att följa upp på olika sätt för att se effekten givet målen.</a:t>
                      </a:r>
                    </a:p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Engagera och motivera privatpersoner</a:t>
                      </a:r>
                      <a:br>
                        <a:rPr lang="sv-SE" sz="1600" b="1" dirty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dirty="0">
                          <a:effectLst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Temat ska kännas intressant, meningsfullt och kul för privatpersoner att prata om och genomföra. </a:t>
                      </a:r>
                      <a:endParaRPr lang="en-GB" sz="1600" dirty="0"/>
                    </a:p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809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7661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901364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901364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901364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  <p:tag name="LAYOUT" val="Screen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heme/theme1.xml><?xml version="1.0" encoding="utf-8"?>
<a:theme xmlns:a="http://schemas.openxmlformats.org/drawingml/2006/main" name="MSB PPT Egna">
  <a:themeElements>
    <a:clrScheme name="MS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C0000"/>
      </a:accent1>
      <a:accent2>
        <a:srgbClr val="822757"/>
      </a:accent2>
      <a:accent3>
        <a:srgbClr val="6F6E67"/>
      </a:accent3>
      <a:accent4>
        <a:srgbClr val="E67C5E"/>
      </a:accent4>
      <a:accent5>
        <a:srgbClr val="B47D9A"/>
      </a:accent5>
      <a:accent6>
        <a:srgbClr val="A9A8A4"/>
      </a:accent6>
      <a:hlink>
        <a:srgbClr val="0563C1"/>
      </a:hlink>
      <a:folHlink>
        <a:srgbClr val="954F72"/>
      </a:folHlink>
    </a:clrScheme>
    <a:fontScheme name="MSB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MSB Röd 100%">
      <a:srgbClr val="CC0000"/>
    </a:custClr>
    <a:custClr name="MSB Röd 80%">
      <a:srgbClr val="DB4B32"/>
    </a:custClr>
    <a:custClr name="MSB Röd 60%">
      <a:srgbClr val="E67C5E"/>
    </a:custClr>
    <a:custClr name="MSB Röd 40%">
      <a:srgbClr val="F0AB92"/>
    </a:custClr>
    <a:custClr name="MSB Röd 20%">
      <a:srgbClr val="F8D6C7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MSB Lila 100%">
      <a:srgbClr val="822757"/>
    </a:custClr>
    <a:custClr name="MSB Lila 80%">
      <a:srgbClr val="9B5279"/>
    </a:custClr>
    <a:custClr name="MSB Lila 60%">
      <a:srgbClr val="B47D9A"/>
    </a:custClr>
    <a:custClr name="MSB Lila 40%">
      <a:srgbClr val="CDA9BC"/>
    </a:custClr>
    <a:custClr name="MSB Lila 20%">
      <a:srgbClr val="E6D4DD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MSB Grå 100%">
      <a:srgbClr val="6F6E67"/>
    </a:custClr>
    <a:custClr name="MSB Grå 80%">
      <a:srgbClr val="8C8B85"/>
    </a:custClr>
    <a:custClr name="MSB Grå 60%">
      <a:srgbClr val="A9A8A4"/>
    </a:custClr>
    <a:custClr name="MSB Grå 40%">
      <a:srgbClr val="C5C5C2"/>
    </a:custClr>
    <a:custClr name="MSB Grå 20%">
      <a:srgbClr val="E2E2E1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</a:custClrLst>
  <a:extLst>
    <a:ext uri="{05A4C25C-085E-4340-85A3-A5531E510DB2}">
      <thm15:themeFamily xmlns:thm15="http://schemas.microsoft.com/office/thememl/2012/main" name="Presentation1" id="{B8DEA23C-6C4A-49CA-B50C-63134226F8E1}" vid="{519816BD-9FB1-40DB-83E6-A21CDC92F1C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narkiveras xmlns="9c950a28-eb4a-4f43-b9f9-45c02166cf8c">true</Kanarkivera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631653F924324698BE7D90F97B627A" ma:contentTypeVersion="14" ma:contentTypeDescription="Skapa ett nytt dokument." ma:contentTypeScope="" ma:versionID="511d6e8191aee17d482d5a3fff9520d5">
  <xsd:schema xmlns:xsd="http://www.w3.org/2001/XMLSchema" xmlns:xs="http://www.w3.org/2001/XMLSchema" xmlns:p="http://schemas.microsoft.com/office/2006/metadata/properties" xmlns:ns2="1d358615-c749-462e-b141-ebbf7cdbce9a" xmlns:ns3="9c950a28-eb4a-4f43-b9f9-45c02166cf8c" targetNamespace="http://schemas.microsoft.com/office/2006/metadata/properties" ma:root="true" ma:fieldsID="28de225035e66dc176e1e44eaa0979f8" ns2:_="" ns3:_="">
    <xsd:import namespace="1d358615-c749-462e-b141-ebbf7cdbce9a"/>
    <xsd:import namespace="9c950a28-eb4a-4f43-b9f9-45c02166cf8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Kanarkivera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358615-c749-462e-b141-ebbf7cdbce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950a28-eb4a-4f43-b9f9-45c02166cf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Kanarkiveras" ma:index="20" nillable="true" ma:displayName="Kan arkiveras" ma:default="1" ma:format="Dropdown" ma:internalName="Kanarkiveras">
      <xsd:simpleType>
        <xsd:restriction base="dms:Boolean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35AB29-2421-419F-B8C6-A3CB07D78107}">
  <ds:schemaRefs>
    <ds:schemaRef ds:uri="http://purl.org/dc/terms/"/>
    <ds:schemaRef ds:uri="9c950a28-eb4a-4f43-b9f9-45c02166cf8c"/>
    <ds:schemaRef ds:uri="1d358615-c749-462e-b141-ebbf7cdbce9a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6CE6956-AD9D-4618-97EF-93F902B8B7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358615-c749-462e-b141-ebbf7cdbce9a"/>
    <ds:schemaRef ds:uri="9c950a28-eb4a-4f43-b9f9-45c02166cf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2603052-E0A3-4626-9EB0-675019E3F8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MSB PPT Egna</Template>
  <TotalTime>26</TotalTime>
  <Words>208</Words>
  <Application>Microsoft Office PowerPoint</Application>
  <PresentationFormat>Bredbild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Garamond</vt:lpstr>
      <vt:lpstr>MSB PPT Egna</vt:lpstr>
      <vt:lpstr>Kriterier för val av tema för Beredskapsveckan Temat ska: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MSB under Covid –1</dc:title>
  <dc:creator>Anette Söderberg</dc:creator>
  <cp:lastModifiedBy>Teljfors Anna</cp:lastModifiedBy>
  <cp:revision>254</cp:revision>
  <cp:lastPrinted>2021-12-20T12:07:20Z</cp:lastPrinted>
  <dcterms:created xsi:type="dcterms:W3CDTF">2021-11-23T08:19:03Z</dcterms:created>
  <dcterms:modified xsi:type="dcterms:W3CDTF">2024-02-20T12:53:42Z</dcterms:modified>
  <cp:contentStatus>Slutgiltig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Logomenu">
    <vt:bool>true</vt:bool>
  </property>
  <property fmtid="{D5CDD505-2E9C-101B-9397-08002B2CF9AE}" pid="3" name="ContentTypeId">
    <vt:lpwstr>0x01010050631653F924324698BE7D90F97B627A</vt:lpwstr>
  </property>
  <property fmtid="{D5CDD505-2E9C-101B-9397-08002B2CF9AE}" pid="4" name="Order">
    <vt:r8>1843400</vt:r8>
  </property>
  <property fmtid="{D5CDD505-2E9C-101B-9397-08002B2CF9AE}" pid="5" name="_MarkAsFinal">
    <vt:bool>true</vt:bool>
  </property>
</Properties>
</file>