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27"/>
  </p:notesMasterIdLst>
  <p:sldIdLst>
    <p:sldId id="266" r:id="rId10"/>
    <p:sldId id="267" r:id="rId11"/>
    <p:sldId id="269" r:id="rId12"/>
    <p:sldId id="834" r:id="rId13"/>
    <p:sldId id="835" r:id="rId14"/>
    <p:sldId id="836" r:id="rId15"/>
    <p:sldId id="837" r:id="rId16"/>
    <p:sldId id="838" r:id="rId17"/>
    <p:sldId id="839" r:id="rId18"/>
    <p:sldId id="840" r:id="rId19"/>
    <p:sldId id="841" r:id="rId20"/>
    <p:sldId id="842" r:id="rId21"/>
    <p:sldId id="846" r:id="rId22"/>
    <p:sldId id="847" r:id="rId23"/>
    <p:sldId id="848" r:id="rId24"/>
    <p:sldId id="849" r:id="rId25"/>
    <p:sldId id="283"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93B84E70-85C0-4E03-9DD0-A58722586901}">
          <p14:sldIdLst>
            <p14:sldId id="266"/>
            <p14:sldId id="267"/>
            <p14:sldId id="269"/>
            <p14:sldId id="834"/>
          </p14:sldIdLst>
        </p14:section>
        <p14:section name="Omvärldsbevaka" id="{E81851D5-4559-4B61-AA6F-B5745877038C}">
          <p14:sldIdLst>
            <p14:sldId id="835"/>
          </p14:sldIdLst>
        </p14:section>
        <p14:section name="Steg 1: Identifiera behov av lägesbild" id="{DD58E158-B77B-4AF0-BA67-8CF64EE8DE36}">
          <p14:sldIdLst>
            <p14:sldId id="836"/>
          </p14:sldIdLst>
        </p14:section>
        <p14:section name="Steg 2: Definiera målgrupp och formulera syfte med lägesbild" id="{0B3D6CA7-9473-4AA3-A716-3EEFE21A1375}">
          <p14:sldIdLst>
            <p14:sldId id="837"/>
          </p14:sldIdLst>
        </p14:section>
        <p14:section name="Steg 3: Etablera arbetssätt, säkra informationsbehov och källor" id="{3E7CCC6E-0B57-4B56-9651-D71E9F3A4DBC}">
          <p14:sldIdLst>
            <p14:sldId id="838"/>
          </p14:sldIdLst>
        </p14:section>
        <p14:section name="Steg 4: Samla in och validera information" id="{989F73C3-763E-4722-851C-77794850DDD1}">
          <p14:sldIdLst>
            <p14:sldId id="839"/>
          </p14:sldIdLst>
        </p14:section>
        <p14:section name="Steg 5: Bearbeta och gör urval av information" id="{891C6A61-3776-4485-8D70-2AB94A9DA4A9}">
          <p14:sldIdLst>
            <p14:sldId id="840"/>
          </p14:sldIdLst>
        </p14:section>
        <p14:section name="Steg 6: Analysera information och sammanställ lägesbild" id="{41D6CCB4-0156-43DB-BD6D-D053C07F4801}">
          <p14:sldIdLst>
            <p14:sldId id="841"/>
          </p14:sldIdLst>
        </p14:section>
        <p14:section name="Steg 7: Visualisera lägesbild" id="{922C770F-F5A9-4151-9786-1FB82767D2F0}">
          <p14:sldIdLst>
            <p14:sldId id="842"/>
          </p14:sldIdLst>
        </p14:section>
        <p14:section name="Steg 8: Kvalitetssäkra och fastställ lägesbild" id="{507712DD-E87B-4B70-AAC7-9CD4D157C659}">
          <p14:sldIdLst>
            <p14:sldId id="846"/>
          </p14:sldIdLst>
        </p14:section>
        <p14:section name="Steg 9: Dela och använd lägesbild" id="{9530F96E-AC54-4BFF-8202-607E4BD273AA}">
          <p14:sldIdLst>
            <p14:sldId id="847"/>
          </p14:sldIdLst>
        </p14:section>
        <p14:section name="Steg 10: Följ upp effekt av lägesbild" id="{7DB4D0B5-1823-499D-9D2E-7F06C50D41A6}">
          <p14:sldIdLst>
            <p14:sldId id="848"/>
          </p14:sldIdLst>
        </p14:section>
        <p14:section name="Steg 11: Följ upp behov av lägesbild" id="{70E110A2-4253-46DD-9055-AC6A4EE93660}">
          <p14:sldIdLst>
            <p14:sldId id="849"/>
          </p14:sldIdLst>
        </p14:section>
        <p14:section name="Vill du veta mer?" id="{8D415D03-2A74-4976-9A52-F9F39923C5F3}">
          <p14:sldIdLst>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7" autoAdjust="0"/>
    <p:restoredTop sz="81282" autoAdjust="0"/>
  </p:normalViewPr>
  <p:slideViewPr>
    <p:cSldViewPr snapToGrid="0" showGuides="1">
      <p:cViewPr varScale="1">
        <p:scale>
          <a:sx n="95" d="100"/>
          <a:sy n="95" d="100"/>
        </p:scale>
        <p:origin x="828" y="84"/>
      </p:cViewPr>
      <p:guideLst/>
    </p:cSldViewPr>
  </p:slideViewPr>
  <p:notesTextViewPr>
    <p:cViewPr>
      <p:scale>
        <a:sx n="1" d="1"/>
        <a:sy n="1" d="1"/>
      </p:scale>
      <p:origin x="0" y="0"/>
    </p:cViewPr>
  </p:notesTextViewPr>
  <p:notesViewPr>
    <p:cSldViewPr snapToGrid="0">
      <p:cViewPr varScale="1">
        <p:scale>
          <a:sx n="89" d="100"/>
          <a:sy n="89" d="100"/>
        </p:scale>
        <p:origin x="3798" y="-12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a:t>
            </a:fld>
            <a:endParaRPr lang="sv-SE"/>
          </a:p>
        </p:txBody>
      </p:sp>
    </p:spTree>
    <p:extLst>
      <p:ext uri="{BB962C8B-B14F-4D97-AF65-F5344CB8AC3E}">
        <p14:creationId xmlns:p14="http://schemas.microsoft.com/office/powerpoint/2010/main" val="66254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a:solidFill>
                  <a:srgbClr val="000000"/>
                </a:solidFill>
                <a:latin typeface="Adobe Garamond Pro"/>
              </a:rPr>
              <a:t>När information har samlats in, exempelvis genom att aktörerna delar information eller genom rapportering, behöver den bearbetas. Därtill behöver en bedömning göras som handlar om att ta fram ett urval av information från det insamlade materialet.</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endParaRPr lang="sv-SE" b="1"/>
          </a:p>
          <a:p>
            <a:r>
              <a:rPr lang="sv-SE" sz="1800" b="0" i="0" u="none" strike="noStrike" baseline="0">
                <a:solidFill>
                  <a:srgbClr val="000000"/>
                </a:solidFill>
                <a:latin typeface="Adobe Garamond Pro"/>
              </a:rPr>
              <a:t>Om informationen är strukturerad redan från början är mycket tid vunnen. Men det kan fortfarande finnas behov av att bearbeta informationen, exempelvis genom genomläsning och kategorisering. Beroende på typen av information så kan bearbetningen ske kvalitativt, kvantitativt, eller kombinerat. Om informationsmängden är stor kan arbetet med bearbetning behöva delas upp, det bör ske utifrån etablerade arbetssätt men kan exempelvis ske utifrån geografiska kluster, beredskapssektorer eller viktiga samhällsfunktioner. </a:t>
            </a:r>
            <a:endParaRPr lang="sv-SE" sz="1800" b="1" i="0" u="none" strike="noStrike" baseline="0">
              <a:solidFill>
                <a:srgbClr val="000000"/>
              </a:solidFill>
              <a:latin typeface="Adobe Garamond Pro"/>
            </a:endParaRPr>
          </a:p>
          <a:p>
            <a:endParaRPr lang="sv-SE" sz="1800" b="1" i="0" u="none" strike="noStrike" baseline="0">
              <a:solidFill>
                <a:srgbClr val="000000"/>
              </a:solidFill>
              <a:latin typeface="Adobe Garamond Pro"/>
            </a:endParaRPr>
          </a:p>
          <a:p>
            <a:r>
              <a:rPr lang="sv-SE" sz="1800" b="0" i="0" u="none" strike="noStrike" baseline="0">
                <a:solidFill>
                  <a:srgbClr val="000000"/>
                </a:solidFill>
                <a:latin typeface="Adobe Garamond Pro"/>
              </a:rPr>
              <a:t>När informationen har bearbetats behöver man göra ett urval. Urvalet ska alltid utgå från den identifierade målgruppen och det fastställda syftet med den samlade lägesbilden. Urvalsprocessen kan med fördel vara en dynamisk process i grupp, särskilt om individerna är ovana att arbeta med den typ av information som man har fått ta del av.</a:t>
            </a:r>
            <a:endParaRPr lang="sv-SE" b="1" dirty="0"/>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527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Adobe Garamond Pro"/>
              </a:rPr>
              <a:t>Analys av informationen är viktig för att skapa förståelse och överblick. </a:t>
            </a:r>
          </a:p>
          <a:p>
            <a:endParaRPr lang="sv-SE" sz="1800" b="0" i="0" u="none" strike="noStrike" baseline="0">
              <a:solidFill>
                <a:srgbClr val="000000"/>
              </a:solidFill>
              <a:latin typeface="Adobe Garamond Pro"/>
            </a:endParaRPr>
          </a:p>
          <a:p>
            <a:r>
              <a:rPr lang="sv-SE" sz="1800" b="0" i="0" u="none" strike="noStrike" baseline="0">
                <a:solidFill>
                  <a:srgbClr val="000000"/>
                </a:solidFill>
                <a:latin typeface="Adobe Garamond Pro"/>
              </a:rPr>
              <a:t>För att ha ett helhetsperspektiv är det bra om analysen görs gemensamt och gärna i samverkan med olika sakkunniga. Exempelvis behöver en person som jobbar med kommunikation analysera information utifrån hur den kan omsättas till kommunikativa antaganden och bedömningar, och en jurist kan behöva analysera informationen för att se om det finns rättsliga aspekter som behöver omhändertas.</a:t>
            </a:r>
          </a:p>
          <a:p>
            <a:endParaRPr lang="sv-SE" sz="1800" b="0" i="0" u="none" strike="noStrike" baseline="0">
              <a:solidFill>
                <a:srgbClr val="000000"/>
              </a:solidFill>
              <a:latin typeface="Adobe Garamond Pro"/>
            </a:endParaRPr>
          </a:p>
          <a:p>
            <a:r>
              <a:rPr lang="sv-SE" sz="1800" b="0" i="0" u="none" strike="noStrike" baseline="0">
                <a:solidFill>
                  <a:srgbClr val="000000"/>
                </a:solidFill>
                <a:latin typeface="Adobe Garamond Pro"/>
              </a:rPr>
              <a:t>När analysen är gjord bör tydliga slutsatser presenteras. Slutsatserna ska ha ett logiskt samband till fakta, antagande, bedömningar och analysen. De ska också tydligt kunna kopplas till den samlade lägesbildens definierade syfte, utan att påverkas av personliga åsikter.</a:t>
            </a:r>
          </a:p>
          <a:p>
            <a:endParaRPr lang="sv-SE" sz="1800" b="0" i="0" u="none" strike="noStrike" baseline="0">
              <a:solidFill>
                <a:srgbClr val="000000"/>
              </a:solidFill>
              <a:latin typeface="Adobe Garamond Pro"/>
            </a:endParaRPr>
          </a:p>
          <a:p>
            <a:r>
              <a:rPr lang="sv-SE" sz="1800" b="0" i="0" u="none" strike="noStrike" baseline="0">
                <a:solidFill>
                  <a:srgbClr val="000000"/>
                </a:solidFill>
                <a:latin typeface="Adobe Garamond Pro"/>
              </a:rPr>
              <a:t>Att sammanställa informationen innebär att sätta samman beskrivningar och bedömningar på lämpligt sätt utifrån hur den sedan ska delas och användas.</a:t>
            </a:r>
          </a:p>
          <a:p>
            <a:r>
              <a:rPr lang="sv-SE" sz="1800" b="0" i="0" u="none" strike="noStrike" baseline="0">
                <a:solidFill>
                  <a:srgbClr val="000000"/>
                </a:solidFill>
                <a:latin typeface="Adobe Garamond Pro"/>
              </a:rPr>
              <a:t>Sammanställningen bör utgå från målgruppen. För en beslutsfattare kan det till exempel vara tillräckligt med en kort redogörelse av de viktigaste punkterna, medan en analysgrupp kan behöva få med så mycket information som möjligt. </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511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Adobe Garamond Pro"/>
              </a:rPr>
              <a:t>Den samlade lägesbilden kan behöva visualiseras. Om så är fallet bör man göra det på ett sådant sätt att lägesbilden tydliggör och kommunicerar särskilt viktiga aspekter. Givet att den samlade lägesbilden syftar till att ge en överblick är det viktigt att framhäva olika perspektiv. Visualiseringen av den samlade lägesbilden bör också anpassas utifrån målgruppen (vem/vilka tar del av den och varför).</a:t>
            </a:r>
            <a:endParaRPr lang="sv-SE" b="1"/>
          </a:p>
          <a:p>
            <a:endParaRPr lang="sv-SE" b="1"/>
          </a:p>
          <a:p>
            <a:r>
              <a:rPr lang="sv-SE" sz="1800" b="0" i="0" u="none" strike="noStrike" baseline="0">
                <a:solidFill>
                  <a:srgbClr val="000000"/>
                </a:solidFill>
                <a:latin typeface="Adobe Garamond Pro"/>
              </a:rPr>
              <a:t>De samlade lägesbilderna kan se olika ut beroende på typ av händelse eller utifrån vem den visualiseras för. Innehållet i den samlade lägesbilden kan exempelvis visualiseras i form av händelsetidslinjer, nätverk av involverade aktörer och konsekvensmatriser. </a:t>
            </a:r>
          </a:p>
          <a:p>
            <a:endParaRPr lang="sv-SE" sz="1800" b="0" i="0" u="none" strike="noStrike" baseline="0">
              <a:solidFill>
                <a:srgbClr val="000000"/>
              </a:solidFill>
              <a:latin typeface="Adobe Garamond Pro"/>
            </a:endParaRPr>
          </a:p>
          <a:p>
            <a:r>
              <a:rPr lang="sv-SE" sz="1800" b="0" i="0" u="none" strike="noStrike" baseline="0">
                <a:solidFill>
                  <a:srgbClr val="000000"/>
                </a:solidFill>
                <a:latin typeface="Adobe Garamond Pro"/>
              </a:rPr>
              <a:t>Om kvantitativ data är tillgänglig kan det med fördel visualiseras i till exempel tabeller eller diagram. Vid en händelse som täcker ett geografiskt område kan det vara bra att använda sig av kartor eller bilder, där GIS kan vara ett bra verktyg.</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534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Adobe Garamond Pro"/>
              </a:rPr>
              <a:t>Att kvalitetssäkra innebär exempelvis: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att säkerställa att syftet med den samlade lägesbilden är uppfyllt och att lägesbilden riktar sig till den avsedda målgruppen</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att försäkra sig om att den samlade lägesbilden innehåller korrekt information</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att tydliggöra oklarheter</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att se till att den samlade lägesbilden är begriplig och klarspråksanpassad. </a:t>
            </a:r>
          </a:p>
          <a:p>
            <a:endParaRPr lang="sv-SE" sz="1800" b="0" i="0" u="none" strike="noStrike" baseline="0" dirty="0">
              <a:solidFill>
                <a:srgbClr val="000000"/>
              </a:solidFill>
              <a:latin typeface="Adobe Garamond Pro"/>
            </a:endParaRPr>
          </a:p>
          <a:p>
            <a:r>
              <a:rPr lang="sv-SE" sz="1800" b="0" i="0" u="none" strike="noStrike" baseline="0" dirty="0">
                <a:solidFill>
                  <a:srgbClr val="000000"/>
                </a:solidFill>
                <a:latin typeface="Adobe Garamond Pro"/>
              </a:rPr>
              <a:t>Kvalitetssäkring kan ske på många olika sätt beroende på den tid och de resurser som finns tillgängliga i den aktuella samhällsstörningen. Det kan vara svårt för den som lagt ned mycket tid på arbete med en samlad lägesbild att själv kvalitetssäkra. Kvalitetssäkring bör därför helst göras av personer som inte deltagit i framtagandet av den samlade lägesbilden eller av en grupp personer där man gemensamt kan bolla tankar och idéer. Detta kan med fördel göras aktörsgemensamt. Är det mycket ont om tid och behov av snabb leverans bör den samlade lägesbilden åtminstone läsas igenom med ovanstående punkter i åtanke.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a:p>
            <a:r>
              <a:rPr lang="sv-SE" sz="1800" b="0" i="0" u="none" strike="noStrike" baseline="0" dirty="0">
                <a:solidFill>
                  <a:srgbClr val="000000"/>
                </a:solidFill>
                <a:latin typeface="Adobe Garamond Pro"/>
              </a:rPr>
              <a:t>Den samlade lägesbilden kan fastställas på olika sätt. I vissa fall är det en ansvarig aktör som har mandat att fastställa den samlade lägesbilden, exempelvis om den ska rapporteras till en annan aktör. I andra fall fastställer flera aktörer den samlade lägesbilden tillsammans, exempelvis genom en samverkanskonferens.</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029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dirty="0">
                <a:solidFill>
                  <a:srgbClr val="000000"/>
                </a:solidFill>
                <a:latin typeface="Adobe Garamond Pro"/>
              </a:rPr>
              <a:t>När den samlade lägesbilden är beslutad behöver den delas med den definierade målgruppen för att kunna användas på ett sådant sätt att det stödjer det formulerade syftet.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000000"/>
              </a:solidFill>
              <a:effectLst/>
              <a:uLnTx/>
              <a:uFillTx/>
              <a:latin typeface="Adobe Garamond Pro"/>
              <a:ea typeface="+mn-ea"/>
              <a:cs typeface="+mn-cs"/>
            </a:endParaRPr>
          </a:p>
          <a:p>
            <a:r>
              <a:rPr lang="sv-SE" sz="1800" b="0" i="0" u="none" strike="noStrike" baseline="0" dirty="0">
                <a:solidFill>
                  <a:srgbClr val="000000"/>
                </a:solidFill>
                <a:latin typeface="Adobe Garamond Pro"/>
              </a:rPr>
              <a:t>Den samlade lägesbilden bör även delas till de aktörer som bidragit med information under processen. På så sätt får de se helheten och kan sedan utifrån sitt eget perspektiv utveckla aktörsspecifika lägesbilder.</a:t>
            </a:r>
          </a:p>
          <a:p>
            <a:r>
              <a:rPr lang="sv-SE" sz="1800" b="0" i="0" u="none" strike="noStrike" baseline="0" dirty="0">
                <a:solidFill>
                  <a:srgbClr val="000000"/>
                </a:solidFill>
                <a:latin typeface="Adobe Garamond Pro"/>
              </a:rPr>
              <a:t>Den som använder lägesbilden ska få överblick, förståelse och underlag till beslut och åtgärder.</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endParaRPr lang="sv-SE" b="1" dirty="0"/>
          </a:p>
          <a:p>
            <a:pPr marR="1000"/>
            <a:r>
              <a:rPr lang="sv-SE" sz="1800" b="0" i="0" u="none" strike="noStrike" baseline="0" dirty="0">
                <a:solidFill>
                  <a:srgbClr val="000000"/>
                </a:solidFill>
                <a:latin typeface="Adobe Garamond Pro"/>
              </a:rPr>
              <a:t>Den samlade lägesbilden kan delas på olika sätt beroende på sammanhang. Det kan vara muntligt redovisade lägesbilder, skriftliga lägesbilder eller lägesbilder som visualiseras på olika sätt, exempelvis via teknikstöd.</a:t>
            </a:r>
          </a:p>
          <a:p>
            <a:r>
              <a:rPr lang="sv-SE" sz="1800" b="0" i="0" u="none" strike="noStrike" baseline="0" dirty="0">
                <a:solidFill>
                  <a:srgbClr val="000000"/>
                </a:solidFill>
                <a:latin typeface="Adobe Garamond Pro"/>
              </a:rPr>
              <a:t>Den samlade lägesbilden kan vid behov kompletteras med andra relevanta analyser och ligga till grund för att i ett aktörsgemensamt arbete ta fram en gemensam målbild och vid behov också en gemensam åtgärdsplan, eller andra typer av aktörsgemensamma överenskommelser.</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966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a:solidFill>
                  <a:srgbClr val="000000"/>
                </a:solidFill>
                <a:latin typeface="Adobe Garamond Pro"/>
              </a:rPr>
              <a:t>Att utvärdera om den samlade lägesbilden har lett till den önskade effekten innebär att bedöma om den samlade lägesbilden, som använts i det aktörsgemensamma sammanhanget, bidragit till en tillräcklig grad av gemensam lägesförståelse och överblick. Effekten bör även mätas mot om den upprättade samlade lägesbilden uppfyllt det identifierade behovet och definierade syftet. Här söks med andra ord ett svar på om den samlade lägesbilden möjliggjort den insikt och förståelse som krävdes för att kunna hantera händelsen.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rgbClr val="000000"/>
              </a:solidFill>
              <a:effectLst/>
              <a:uLnTx/>
              <a:uFillTx/>
              <a:latin typeface="Adobe Garamond Pro"/>
              <a:ea typeface="+mn-ea"/>
              <a:cs typeface="+mn-cs"/>
            </a:endParaRPr>
          </a:p>
          <a:p>
            <a:pPr marR="1600"/>
            <a:r>
              <a:rPr lang="sv-SE" sz="1800" b="0" i="0" u="none" strike="noStrike" baseline="0">
                <a:solidFill>
                  <a:srgbClr val="000000"/>
                </a:solidFill>
                <a:latin typeface="Adobe Garamond Pro"/>
              </a:rPr>
              <a:t>Vid uppföljning av den samlade lägesbildens effekt kan följande faktorer användas:</a:t>
            </a:r>
          </a:p>
          <a:p>
            <a:pPr marL="285750" indent="-285750">
              <a:buFont typeface="Arial" panose="020B0604020202020204" pitchFamily="34" charset="0"/>
              <a:buChar char="•"/>
            </a:pPr>
            <a:r>
              <a:rPr lang="sv-SE" sz="1800" b="0" i="0" u="none" strike="noStrike" baseline="0">
                <a:solidFill>
                  <a:srgbClr val="000000"/>
                </a:solidFill>
                <a:latin typeface="Adobe Garamond Pro Bold"/>
              </a:rPr>
              <a:t>Genomförda åtgärder: </a:t>
            </a:r>
            <a:r>
              <a:rPr lang="sv-SE" sz="1800" b="0" i="0" u="none" strike="noStrike" baseline="0">
                <a:solidFill>
                  <a:srgbClr val="000000"/>
                </a:solidFill>
                <a:latin typeface="Adobe Garamond Pro"/>
              </a:rPr>
              <a:t>Bedöm hur väl de åtgärder, inklusive kommunikationsåtgärder, och beslut som vidtas av de olika aktörerna är samordnade och i linje med den information som presenteras i den samlade lägesbilden.</a:t>
            </a:r>
          </a:p>
          <a:p>
            <a:pPr marL="285750" indent="-285750">
              <a:buFont typeface="Arial" panose="020B0604020202020204" pitchFamily="34" charset="0"/>
              <a:buChar char="•"/>
            </a:pPr>
            <a:r>
              <a:rPr lang="sv-SE" sz="1800" b="0" i="0" u="none" strike="noStrike" baseline="0">
                <a:solidFill>
                  <a:srgbClr val="000000"/>
                </a:solidFill>
                <a:latin typeface="Adobe Garamond Pro Bold"/>
              </a:rPr>
              <a:t>Feedback och utvärdering</a:t>
            </a:r>
            <a:r>
              <a:rPr lang="sv-SE" sz="1800" b="0" i="0" u="none" strike="noStrike" baseline="0">
                <a:solidFill>
                  <a:srgbClr val="000000"/>
                </a:solidFill>
                <a:latin typeface="Adobe Garamond Pro"/>
              </a:rPr>
              <a:t>: Genom att kontinuerligt samla in feedback från de olika aktörerna och utvärdera resultatet av hanteringen kan man bedöma om den gemensamma lägesuppfattningen har varit tillräckligt god för att möjliggöra effektivt samarbete och medvetet beslutsfattande.</a:t>
            </a:r>
          </a:p>
          <a:p>
            <a:pPr marL="285750" indent="-285750">
              <a:buFont typeface="Arial" panose="020B0604020202020204" pitchFamily="34" charset="0"/>
              <a:buChar char="•"/>
            </a:pPr>
            <a:r>
              <a:rPr lang="sv-SE" sz="1800" b="0" i="0" u="none" strike="noStrike" baseline="0">
                <a:solidFill>
                  <a:srgbClr val="000000"/>
                </a:solidFill>
                <a:latin typeface="Adobe Garamond Pro Bold"/>
              </a:rPr>
              <a:t>Konsensus bland aktörer</a:t>
            </a:r>
            <a:r>
              <a:rPr lang="sv-SE" sz="1800" b="0" i="0" u="none" strike="noStrike" baseline="0">
                <a:solidFill>
                  <a:srgbClr val="000000"/>
                </a:solidFill>
                <a:latin typeface="Adobe Garamond Pro"/>
              </a:rPr>
              <a:t>: En viktig indikator är om de olika aktörerna som är involverade i hanteringen av händelsen har en samstämd förståelse och tolkning av den samlade lägesbilden. Genom att samla in feedback från aktörerna kan man bedöma om det finns en överensstämmande uppfattning om den samlade lägesbilden eller om det finns betydande skillnader i tolkningen.</a:t>
            </a:r>
          </a:p>
          <a:p>
            <a:pPr marL="285750" indent="-285750">
              <a:buFont typeface="Arial" panose="020B0604020202020204" pitchFamily="34" charset="0"/>
              <a:buChar char="•"/>
            </a:pPr>
            <a:r>
              <a:rPr lang="sv-SE" sz="1800" b="0" i="0" u="none" strike="noStrike" baseline="0">
                <a:solidFill>
                  <a:srgbClr val="000000"/>
                </a:solidFill>
                <a:latin typeface="Adobe Garamond Pro Bold"/>
              </a:rPr>
              <a:t>Effektiv informationsdelning: </a:t>
            </a:r>
            <a:r>
              <a:rPr lang="sv-SE" sz="1800" b="0" i="0" u="none" strike="noStrike" baseline="0">
                <a:solidFill>
                  <a:srgbClr val="000000"/>
                </a:solidFill>
                <a:latin typeface="Adobe Garamond Pro"/>
              </a:rPr>
              <a:t>Utvärdera hur väl informationen från den samlade lägesbilden har kommunicerats och delats mellan aktörerna. Om alla relevanta parter har tillgång till och förståelse för informationen kan det indikera att den samlade lägesbilden har bidragit till en tillräckligt god gemensam lägesförståelse.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178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Adobe Garamond Pro"/>
              </a:rPr>
              <a:t>Det är väsentligt att följa upp behovet av en samlad lägesbild. Uppföljning behöver ske löpande för att under pågående hantering bedöma om det finns behov av en uppdaterad samlad lägesbild.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dobe Garamond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Adobe Garamond Pro"/>
              </a:rPr>
              <a:t>Om händelser och konsekvenser utvecklas eller om det till exempel uppstår behov av ytterligare åtgärder, resurser eller samverkan under samhällsstörningen kan den samlade lägesbilden komma att behöva uppdateras, eller syftet med lägesbilden justeras. En samlad lägesbild kan även behöva justeras ifall en ny målgrupp har visat intresse för den samlade lägesbilden. Det kan exempelvis vara ett annat län, en annan myndighet, Regeringskansliet, en internationell myndighet eller ett annat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dobe Garamond Pro"/>
              <a:ea typeface="+mn-ea"/>
              <a:cs typeface="+mn-cs"/>
            </a:endParaRPr>
          </a:p>
          <a:p>
            <a:r>
              <a:rPr lang="sv-SE" sz="1800" b="0" i="0" u="none" strike="noStrike" baseline="0" dirty="0">
                <a:solidFill>
                  <a:srgbClr val="000000"/>
                </a:solidFill>
                <a:latin typeface="Adobe Garamond Pro"/>
              </a:rPr>
              <a:t>För att se behov av att följa upp den samlade lägesbilden kan följande punkter användas: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löpande omvärldsbevakning och informationsdelning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uppföljning av händelseutveckling och informationsbehov</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uppföljning av åtgärder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uppföljning av resurser</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bedömning av behov av samverkan.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Adobe Garamond Pro"/>
              </a:rPr>
              <a:t>Detta kan leda till ett behov av att komplettera, justera eller uppdatera den samlade lägesbilden.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0" i="0" u="none" strike="noStrike" baseline="0" dirty="0">
              <a:solidFill>
                <a:srgbClr val="000000"/>
              </a:solidFill>
              <a:latin typeface="Adobe Garamon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Om det inte finns behov av en samlad lägesbild så ska arbetet avslutas. Det ska tydligt kommuniceras till berörda aktörer. Den ordinarie omvärldsbevakningen fortsätter därmed</a:t>
            </a:r>
            <a:r>
              <a:rPr kumimoji="0" lang="sv-SE" sz="1400" b="0" i="0" u="none" strike="noStrike" kern="1200" cap="none" spc="0" normalizeH="0" baseline="0" noProof="0" dirty="0">
                <a:ln>
                  <a:noFill/>
                </a:ln>
                <a:solidFill>
                  <a:srgbClr val="000000"/>
                </a:solidFill>
                <a:effectLst/>
                <a:uLnTx/>
                <a:uFillTx/>
                <a:latin typeface="Arial"/>
                <a:ea typeface="+mn-ea"/>
                <a:cs typeface="+mn-cs"/>
              </a:rPr>
              <a:t>.</a:t>
            </a:r>
            <a:endParaRPr kumimoji="0" lang="sv-SE"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198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17</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Century Gothic" panose="020B0502020202020204" pitchFamily="34" charset="0"/>
              </a:rPr>
              <a:t>Samlad lägesbild är urval av information från flera aktörer och källor som analyseras och sammanställs i form av beskrivningar och bedömningar av läget. Syftet är att ge överblick, förståelse och underlag till beslut och åtgärder i det aktörsgemensamma arbetet. Gemensamma grunder – ramverk för ledning och samverkan ger aktörerna stöd så att de kan bli bättre på att åstadkomma aktörsgemensam inriktning och samordning. Som ett led i detta har en process för samlad lägesbild tagits fram i syfte att stötta aktörerna i deras arbete och visa hur det bör gå till.</a:t>
            </a:r>
            <a:endParaRPr lang="sv-SE"/>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285371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none" strike="noStrike" baseline="0" dirty="0">
                <a:solidFill>
                  <a:srgbClr val="000000"/>
                </a:solidFill>
                <a:latin typeface="Adobe Garamond Pro"/>
              </a:rPr>
              <a:t>Skapandet av samlade lägesbilder är en kontinuerlig och dynamisk process som är beroende av resurser, tid och analyskapacitet. Arbetet kan resultera i muntligt redovisade lägesbilder, skriftliga lägesbilder eller lägesbilder som visualiseras via exempelvis bilder eller teknikstöd. En samlad lägesbild kan bestå av en mängd olika typer av information som presenteras detaljerat eller översiktligt sammanställt. De kan också ha olika inriktning såsom exempelvis kommunikationsperspektiv (samlade kommunikativa lägesbilder), endast belysa tekniska eller juridiska aspekter, belysa det samlade läget för ett visst geografiskt område.</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Den samlade lägesbildens detaljeringsgrad är beroende av dess syfte, målgrupp och i vilket sammanhang den ska användas. En samlad lägesbild består av information från olika aktörer och källor, och kan vara en sammanställning av aktörsspecifika lägesbilder eller underlag från rapportering. </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Den samlade lägesbilden används oftast i aktörsgemensam samverkan, men lägesbildsprocessen kan också användas i enskilda aktörers arbete med aktörsspecifikt lägesbildarbete.</a:t>
            </a:r>
          </a:p>
          <a:p>
            <a:endParaRPr lang="sv-SE" dirty="0"/>
          </a:p>
          <a:p>
            <a:r>
              <a:rPr lang="sv-SE" b="0" i="0" u="none" strike="noStrike" baseline="0" dirty="0">
                <a:solidFill>
                  <a:srgbClr val="000000"/>
                </a:solidFill>
                <a:latin typeface="Adobe Garamond Pro"/>
              </a:rPr>
              <a:t>Ibland kan det vara lätt att förlora sig i skapandet av en samlad lägesbild och betrakta den som ett ändamål i sig, snarare än ett underlag för en gemensam förståelse av läget, en aktörsgemensam målbild och en aktörsgemensam åtgärdsplan. Det är viktigt att komma ihåg att syftet med en samlad lägesbild inte är att skapa en produkt.</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Det är viktigt att balansera tiden och resurserna som läggs på att skapa en samlad lägesbild av hög kvalitet mot kravet på snabbhet och effektivitet i händelsehanteringen. Målet är att lägesbilden ska vara tillräckligt bra för att stödja medvetet beslutsfattandet, snarare än perfekt i varje detalj.</a:t>
            </a:r>
          </a:p>
          <a:p>
            <a:r>
              <a:rPr lang="sv-SE" b="0" i="0" u="none" strike="noStrike" baseline="0" dirty="0">
                <a:solidFill>
                  <a:srgbClr val="000000"/>
                </a:solidFill>
                <a:latin typeface="Adobe Garamond Pro"/>
              </a:rPr>
              <a:t>Genom att upprätthålla detta fokus kan insatserna snabbt anpassas till förändrade omständigheter, vilket är avgörande för att hantera komplexa och dynamiska samhällsstörningar i fredstid och under höjd beredskap. </a:t>
            </a:r>
            <a:endParaRPr lang="sv-SE" dirty="0"/>
          </a:p>
          <a:p>
            <a:endParaRPr lang="sv-SE" dirty="0"/>
          </a:p>
          <a:p>
            <a:r>
              <a:rPr lang="sv-SE" dirty="0"/>
              <a:t>Process för samlad lägesbild </a:t>
            </a:r>
            <a:r>
              <a:rPr lang="sv-SE" b="0" i="0" u="none" strike="noStrike" baseline="0" dirty="0">
                <a:solidFill>
                  <a:srgbClr val="000000"/>
                </a:solidFill>
                <a:latin typeface="Adobe Garamond Pro"/>
              </a:rPr>
              <a:t>visar en generell och övergripande beskrivning av de olika delmomenten och stegen som genomförs under arbetet med lägesbilden. Processen ger en översikt över hur arbetet bör gå till från uppstart till avslut och kan illustreras av bilden.</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Arbetet med att sammanställa en samlad lägesbild delas in i fyra delmoment: Behov av lägesbild, inramning av arbetet med lägesbild, skapande av lägesbild och användning av lägesbild.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201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a:solidFill>
                  <a:srgbClr val="000000"/>
                </a:solidFill>
                <a:latin typeface="Adobe Garamond Pro"/>
              </a:rPr>
              <a:t>Att hämta in information är ett arbete som sker hela tiden och en del av en organisations kontinuerliga omvärldsbevakning.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a:solidFill>
                  <a:srgbClr val="000000"/>
                </a:solidFill>
                <a:latin typeface="Adobe Garamond Pro"/>
              </a:rPr>
              <a:t>Syftet med omvärldsbevakningen är att upptäcka, verifiera och följa händelser och trender. Omvärldsbevakning kan identifiera avvikelser som kan trigga behovet av aktörsgemensam samverkan och en samlad lägesbild. Att hämta in information genom omvärldsbevakning är något som sker konstant och parallellt med ett lägesbildsarbete.</a:t>
            </a:r>
            <a:endParaRPr kumimoji="0" lang="sv-SE" sz="1200" b="0" i="0" u="none" strike="noStrike" kern="1200" cap="none" spc="0" normalizeH="0" baseline="0" noProof="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a:ln>
                <a:noFill/>
              </a:ln>
              <a:solidFill>
                <a:srgbClr val="000000"/>
              </a:solidFill>
              <a:effectLst/>
              <a:uLnTx/>
              <a:uFillTx/>
              <a:latin typeface="Arial"/>
              <a:ea typeface="+mn-ea"/>
              <a:cs typeface="+mn-cs"/>
            </a:endParaRPr>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619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a:solidFill>
                  <a:srgbClr val="000000"/>
                </a:solidFill>
                <a:latin typeface="Adobe Garamond Pro"/>
              </a:rPr>
              <a:t>Att identifiera behovet av en samlad lägesbild innebär att identifiera avvikelser eller risker som ligger utanför normalbilden. Med </a:t>
            </a:r>
            <a:r>
              <a:rPr lang="sv-SE" sz="1800" b="0" i="0" u="none" strike="noStrike" baseline="0">
                <a:solidFill>
                  <a:srgbClr val="000000"/>
                </a:solidFill>
                <a:latin typeface="Adobe Garamond Pro Bold"/>
              </a:rPr>
              <a:t>avvikelser </a:t>
            </a:r>
            <a:r>
              <a:rPr lang="sv-SE" sz="1800" b="0" i="0" u="none" strike="noStrike" baseline="0">
                <a:solidFill>
                  <a:srgbClr val="000000"/>
                </a:solidFill>
                <a:latin typeface="Adobe Garamond Pro"/>
              </a:rPr>
              <a:t>avses inträffade händelser, störningar, situationer eller serier av händelser som kan trigga ett behov av aktörsgemensam inriktning och samordning. Med </a:t>
            </a:r>
            <a:r>
              <a:rPr lang="sv-SE" sz="1800" b="0" i="0" u="none" strike="noStrike" baseline="0">
                <a:solidFill>
                  <a:srgbClr val="000000"/>
                </a:solidFill>
                <a:latin typeface="Adobe Garamond Pro Bold"/>
              </a:rPr>
              <a:t>risker </a:t>
            </a:r>
            <a:r>
              <a:rPr lang="sv-SE" sz="1800" b="0" i="0" u="none" strike="noStrike" baseline="0">
                <a:solidFill>
                  <a:srgbClr val="000000"/>
                </a:solidFill>
                <a:latin typeface="Adobe Garamond Pro"/>
              </a:rPr>
              <a:t>avses identifierade, oönskade händelser som bedöms vara i någon mån sannolika och som om de inträffar skulle kunna skapa allvarliga konsekvenser för verksamhetsområdet eller det geografiska området, och i förlängningen för samhällets skyddsvärden.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sz="1800" b="0" i="0" u="none" strike="noStrike" baseline="0">
              <a:solidFill>
                <a:srgbClr val="000000"/>
              </a:solidFill>
              <a:latin typeface="Adobe Garamond Pr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a:solidFill>
                  <a:srgbClr val="000000"/>
                </a:solidFill>
                <a:latin typeface="Adobe Garamond Pro"/>
              </a:rPr>
              <a:t>Det behöver samlat göras en bedömning av behovet av en samlad lägesbild, där olika perspektiv ska vägas ihop för att kunna göra en så adekvat bedömning som möjligt. Bedömningen behöver göras utifrån vilket behov av aktörsgemensam inriktning och samordning som finns. Även bedömningen att det inte finns behov av en samlad lägesbild ska göras aktivt och medvetet.</a:t>
            </a:r>
            <a:endParaRPr kumimoji="0" lang="sv-SE" sz="2000" b="0" i="0" u="none" strike="noStrike" kern="1200" cap="none" spc="0" normalizeH="0" baseline="0" noProof="0">
              <a:ln>
                <a:noFill/>
              </a:ln>
              <a:solidFill>
                <a:srgbClr val="000000"/>
              </a:solidFill>
              <a:effectLst/>
              <a:uLnTx/>
              <a:uFillTx/>
              <a:latin typeface="Arial"/>
              <a:ea typeface="+mn-ea"/>
              <a:cs typeface="+mn-cs"/>
            </a:endParaRPr>
          </a:p>
          <a:p>
            <a:endParaRPr lang="sv-SE"/>
          </a:p>
          <a:p>
            <a:r>
              <a:rPr lang="sv-SE" sz="1800" b="0" i="0" u="none" strike="noStrike" baseline="0">
                <a:solidFill>
                  <a:srgbClr val="000000"/>
                </a:solidFill>
                <a:latin typeface="Adobe Garamond Pro"/>
              </a:rPr>
              <a:t>Behovet av en samlad lägesbild kan identifieras på olika sätt. Det kan till exempel uppstå utifrån att omvärldsbevakningen eller ordinarie informationsdelning visar på att något har hänt eller kan hända som kan orsaka samhällsstörningar i fredstid och under höjd beredskap. Det kan även vara ett aktörsgemensamt informationsbehov eller att det kommer en förfrågan om en samlad lägesbild från en annan aktör (utifrån till exempel geografiskt områdesansvar eller sektorsansvar).</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893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Adobe Garamond Pro"/>
              </a:rPr>
              <a:t>När man identifierat att det finns ett behov av en samlad lägesbild är det viktigt att vidare specificera </a:t>
            </a:r>
            <a:r>
              <a:rPr lang="sv-SE" sz="1800" b="0" i="0" u="none" strike="noStrike" baseline="0" dirty="0">
                <a:solidFill>
                  <a:srgbClr val="000000"/>
                </a:solidFill>
                <a:latin typeface="Adobe Garamond Pro Bold"/>
              </a:rPr>
              <a:t>vem </a:t>
            </a:r>
            <a:r>
              <a:rPr lang="sv-SE" sz="1800" b="0" i="0" u="none" strike="noStrike" baseline="0" dirty="0">
                <a:solidFill>
                  <a:srgbClr val="000000"/>
                </a:solidFill>
                <a:latin typeface="Adobe Garamond Pro"/>
              </a:rPr>
              <a:t>som behöver ta del av den samlade lägesbilden och </a:t>
            </a:r>
            <a:r>
              <a:rPr lang="sv-SE" sz="1800" b="0" i="0" u="none" strike="noStrike" baseline="0" dirty="0">
                <a:solidFill>
                  <a:srgbClr val="000000"/>
                </a:solidFill>
                <a:latin typeface="Adobe Garamond Pro Bold"/>
              </a:rPr>
              <a:t>varför</a:t>
            </a:r>
            <a:r>
              <a:rPr lang="sv-SE" sz="1800" b="0" i="0" u="none" strike="noStrike" baseline="0" dirty="0">
                <a:solidFill>
                  <a:srgbClr val="000000"/>
                </a:solidFill>
                <a:latin typeface="Adobe Garamond Pro"/>
              </a:rPr>
              <a:t>.</a:t>
            </a:r>
          </a:p>
          <a:p>
            <a:pPr marR="1000"/>
            <a:r>
              <a:rPr lang="sv-SE" sz="1800" b="0" i="0" u="none" strike="noStrike" baseline="0" dirty="0">
                <a:solidFill>
                  <a:srgbClr val="000000"/>
                </a:solidFill>
                <a:latin typeface="Adobe Garamond Pro"/>
              </a:rPr>
              <a:t>Ibland kan det finnas en tydlig beställare bakom den samlade lägesbilden. Även när en beställning av en samlad lägesbild grundar sig på ett identifierat behov, är det viktigt att beställaren är tydlig med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varför en samlad lägesbild behövs</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vem den bör rikta sig till</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vad syftet med den samlade lägesbilden är.</a:t>
            </a:r>
          </a:p>
          <a:p>
            <a:pPr marL="285750" indent="-285750">
              <a:buFont typeface="Arial" panose="020B0604020202020204" pitchFamily="34" charset="0"/>
              <a:buChar char="•"/>
            </a:pPr>
            <a:endParaRPr lang="sv-SE" sz="1800" b="0" i="0" u="none" strike="noStrike" baseline="0" dirty="0">
              <a:solidFill>
                <a:srgbClr val="000000"/>
              </a:solidFill>
              <a:latin typeface="Adobe Garamond Pro"/>
            </a:endParaRPr>
          </a:p>
          <a:p>
            <a:pPr marL="0" indent="0">
              <a:buFont typeface="Arial" panose="020B0604020202020204" pitchFamily="34" charset="0"/>
              <a:buNone/>
            </a:pPr>
            <a:r>
              <a:rPr lang="sv-SE" sz="1800" b="0" i="0" u="none" strike="noStrike" baseline="0" dirty="0">
                <a:solidFill>
                  <a:srgbClr val="000000"/>
                </a:solidFill>
                <a:latin typeface="Adobe Garamond Pro"/>
              </a:rPr>
              <a:t>Att identifiera målgruppen för den samlade lägesbilden innebär att identifiera och beskriva de aktörer som den samlade lägesbilden riktar sig till för att ge överblick, förståelse och underlag till aktörsgemensamma överenskommelser, beslut och åtgärder. Därför bör det i detta steg göras en målgruppsanalys. Med en specificerad målgrupp är det lättare att anpassa den samlade lägesbilden för att möta det specifika informationsbehovet hos den avsedda målgruppen. Eller de avsedda målgrupperna om man finner att de är flera.</a:t>
            </a:r>
          </a:p>
          <a:p>
            <a:pPr marL="0" indent="0">
              <a:buFont typeface="Arial" panose="020B0604020202020204" pitchFamily="34" charset="0"/>
              <a:buNone/>
            </a:pPr>
            <a:endParaRPr lang="sv-SE" sz="1800" b="0" i="0" u="none" strike="noStrike" baseline="0" dirty="0">
              <a:solidFill>
                <a:srgbClr val="000000"/>
              </a:solidFill>
              <a:latin typeface="Adobe Garamond Pro"/>
            </a:endParaRPr>
          </a:p>
          <a:p>
            <a:pPr marL="0" indent="0">
              <a:buFont typeface="Arial" panose="020B0604020202020204" pitchFamily="34" charset="0"/>
              <a:buNone/>
            </a:pPr>
            <a:r>
              <a:rPr lang="sv-SE" sz="1800" b="0" i="0" u="none" strike="noStrike" baseline="0" dirty="0">
                <a:solidFill>
                  <a:srgbClr val="000000"/>
                </a:solidFill>
                <a:latin typeface="Adobe Garamond Pro"/>
              </a:rPr>
              <a:t>Genom att formulera syfte ska man klargöra vad den samlade lägesbilden ska användas till, vad den ska handla om och vad den förväntas att bidra till. Med andra ord att avgränsa den samlade lägesbilden till den inträffade samhällsstörningen och de specifika informationsbehov som finns hos mottagarna.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708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dirty="0">
                <a:solidFill>
                  <a:srgbClr val="000000"/>
                </a:solidFill>
                <a:latin typeface="Adobe Garamond Pro"/>
              </a:rPr>
              <a:t>Att etablera arbetssätt och att identifiera informationsbehov och källor handlar om att sätta de praktiska ramarna för ett lägesbildsarbete.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000000"/>
              </a:solidFill>
              <a:effectLst/>
              <a:uLnTx/>
              <a:uFillTx/>
              <a:latin typeface="Adobe Garamond Pro"/>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dirty="0">
                <a:solidFill>
                  <a:srgbClr val="000000"/>
                </a:solidFill>
                <a:latin typeface="Adobe Garamond Pro"/>
              </a:rPr>
              <a:t>En central del är att identifiera vilka olika roller som bör finnas inom lägesbildsarbetet. Det kan vara någon som är redaktör och ansvarar för helheten, någon som hanterar inkommen information, och eventuellt även analytiker eller handläggare som hanterar olika tematiska delar i den samlade lägesbilden eller någon person som ansvarar för att fastställa den samlade lägesbilden.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000000"/>
              </a:solidFill>
              <a:effectLst/>
              <a:uLnTx/>
              <a:uFillTx/>
              <a:latin typeface="Adobe Garamond Pro"/>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dirty="0">
                <a:solidFill>
                  <a:srgbClr val="000000"/>
                </a:solidFill>
                <a:latin typeface="Adobe Garamond Pro"/>
              </a:rPr>
              <a:t>Att identifiera informationsbehov och källor innebär i detta steg att förstå vilken information som behövs till den samlade lägesbilden och var den informationen finns. För att skapa den samlade bilden av en samhällsstörning behövs information och perspektiv från flera olika aktörer. Inhämtning av den informationen kan ske genom informationsdelning om arbetet görs aktörsgemensamt eller genom att begära rapportering.</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620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Adobe Garamond Pro"/>
              </a:rPr>
              <a:t>Insamling av information kan se ut på olika sätt. Det identifierade informationsbehovet får styra vilka källor man väljer att använda. </a:t>
            </a:r>
          </a:p>
          <a:p>
            <a:r>
              <a:rPr lang="sv-SE" sz="1800" b="0" i="0" u="none" strike="noStrike" baseline="0" dirty="0">
                <a:solidFill>
                  <a:srgbClr val="000000"/>
                </a:solidFill>
                <a:latin typeface="Adobe Garamond Pro"/>
              </a:rPr>
              <a:t>Att validera informationen är viktigt och innebär att se över om den information man har stämmer för att säkerställa vilken information som kan eller bör användas för att uppnå syftet med den samlade lägesbilden. Detta är särskilt viktigt i en samhällsstörning där det ofta är ett stort informationsflöde med risk för ryktesspridning.</a:t>
            </a:r>
          </a:p>
          <a:p>
            <a:endParaRPr lang="sv-SE" b="1" dirty="0"/>
          </a:p>
          <a:p>
            <a:r>
              <a:rPr lang="sv-SE" sz="1800" b="0" i="0" u="none" strike="noStrike" baseline="0" dirty="0">
                <a:solidFill>
                  <a:srgbClr val="000000"/>
                </a:solidFill>
                <a:latin typeface="Adobe Garamond Pro"/>
              </a:rPr>
              <a:t>Informationen som samlas in är muntlig, skriftlig eller kan visas i en bild. För att säkerställa att den information som samlats in bidrar till att uppnå syftet med den samlade lägesbilden så bör olika metoder för informationsinhämtning användas. Den muntliga informationen kan exempelvis tas emot genom bilaterala kontakter eller i aktörsgemensamma sammanhang. Den skriftliga informationen kan samlas in genom att fråga efter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aktörsspecifika lägesbilder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samlade lägesbilder som andra tagit fram </a:t>
            </a:r>
          </a:p>
          <a:p>
            <a:pPr marL="285750" indent="-285750">
              <a:buFont typeface="Arial" panose="020B0604020202020204" pitchFamily="34" charset="0"/>
              <a:buChar char="•"/>
            </a:pPr>
            <a:r>
              <a:rPr lang="sv-SE" sz="1800" b="0" i="0" u="none" strike="noStrike" baseline="0" dirty="0">
                <a:solidFill>
                  <a:srgbClr val="000000"/>
                </a:solidFill>
                <a:latin typeface="Adobe Garamond Pro"/>
              </a:rPr>
              <a:t>rapportering.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800" b="0" i="0" u="none" strike="noStrike" baseline="0" dirty="0">
                <a:solidFill>
                  <a:srgbClr val="000000"/>
                </a:solidFill>
                <a:latin typeface="Adobe Garamond Pro"/>
              </a:rPr>
              <a:t>För att vara källkritisk är det viktigt att jämföra olika källor och säkerställa att informationen är korrekt. Denna metod, kallad triangulering, hjälper till att verifiera uppgifter från flera perspektiv, vilket ökar trovärdigheten och kvaliteten på den samlade informationen.</a:t>
            </a:r>
            <a:endParaRPr kumimoji="0" lang="sv-SE"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9941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p:txBody>
          <a:bodyPr/>
          <a:lstStyle/>
          <a:p>
            <a:r>
              <a:rPr lang="sv-SE"/>
              <a:t>Process för samlad lägesbild </a:t>
            </a:r>
            <a:r>
              <a:rPr lang="sv-SE" sz="2800"/>
              <a:t>Beskrivning steg för steg</a:t>
            </a:r>
            <a:endParaRPr lang="sv-SE" sz="2800" dirty="0"/>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2054230"/>
            <a:ext cx="9144000" cy="471198"/>
          </a:xfrm>
        </p:spPr>
        <p:txBody>
          <a:bodyPr/>
          <a:lstStyle/>
          <a:p>
            <a:r>
              <a:rPr lang="sv-SE" dirty="0"/>
              <a:t>En sammanfattning (</a:t>
            </a:r>
            <a:r>
              <a:rPr lang="sv-SE"/>
              <a:t>version 2024-11-13) </a:t>
            </a:r>
            <a:endParaRPr lang="sv-SE" dirty="0"/>
          </a:p>
        </p:txBody>
      </p:sp>
    </p:spTree>
    <p:extLst>
      <p:ext uri="{BB962C8B-B14F-4D97-AF65-F5344CB8AC3E}">
        <p14:creationId xmlns:p14="http://schemas.microsoft.com/office/powerpoint/2010/main" val="53064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0C16B7-BF67-49B0-A502-EC9ADBA7E2F8}"/>
              </a:ext>
            </a:extLst>
          </p:cNvPr>
          <p:cNvPicPr>
            <a:picLocks noChangeAspect="1"/>
          </p:cNvPicPr>
          <p:nvPr/>
        </p:nvPicPr>
        <p:blipFill>
          <a:blip r:embed="rId3"/>
          <a:stretch>
            <a:fillRect/>
          </a:stretch>
        </p:blipFill>
        <p:spPr>
          <a:xfrm>
            <a:off x="6606313" y="1519733"/>
            <a:ext cx="4350116" cy="4401902"/>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Bearbeta och gör urval av information</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823823"/>
            <a:ext cx="4571999" cy="461151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Informationen som samlats in behöver bearbetas – kvalitativt, kvantitativt, eller kombinerat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En metod för hur informationen ska bearbetas gör analysarbetet mer effektivt. Det underlättar om informationen är strukturerad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När materialet bearbetats görs ett urval av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Urval och bearbetning ska utgå ifrån den identifierade målgruppen och syftet med den samlade lägesbilden</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0198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4021F09-A017-465A-9D23-AAA3CBF70476}"/>
              </a:ext>
            </a:extLst>
          </p:cNvPr>
          <p:cNvPicPr>
            <a:picLocks noChangeAspect="1"/>
          </p:cNvPicPr>
          <p:nvPr/>
        </p:nvPicPr>
        <p:blipFill>
          <a:blip r:embed="rId3"/>
          <a:stretch>
            <a:fillRect/>
          </a:stretch>
        </p:blipFill>
        <p:spPr>
          <a:xfrm>
            <a:off x="6606313" y="1519733"/>
            <a:ext cx="4350116" cy="4401902"/>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Analysera information </a:t>
            </a:r>
            <a:br>
              <a:rPr lang="sv-SE" dirty="0"/>
            </a:br>
            <a:r>
              <a:rPr lang="sv-SE" dirty="0"/>
              <a:t>och sammanställ lägesbild  </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823823"/>
            <a:ext cx="4571999" cy="405752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Analys av informationen är viktig för att skapa förståelse och överblick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Det kan gärna göras aktörsgemensamt och i samverkan med olika sakkunniga för att få ett helhetsperspektiv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När analysen är gjord bör tydliga slutsatser presenteras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Sammanställningen bör utgå från målgruppen</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13716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75FFCA4-90B6-42C0-A2F1-C7F48F1D070C}"/>
              </a:ext>
            </a:extLst>
          </p:cNvPr>
          <p:cNvPicPr>
            <a:picLocks noChangeAspect="1"/>
          </p:cNvPicPr>
          <p:nvPr/>
        </p:nvPicPr>
        <p:blipFill>
          <a:blip r:embed="rId3"/>
          <a:stretch>
            <a:fillRect/>
          </a:stretch>
        </p:blipFill>
        <p:spPr>
          <a:xfrm>
            <a:off x="6605699" y="1499960"/>
            <a:ext cx="4350116" cy="4401902"/>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Visualisera lägesbild</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823823"/>
            <a:ext cx="4571999" cy="380104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Den samlade lägesbilden kan behöva visualiseras och tydliggöra särskilt viktiga aspekter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Visualiseringen bör anpassas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utifrån målgruppen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Det kan se olika ut beroende på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typ av händelse eller utifrån vem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den visualiseras för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Kvantitativ data kan visualiseras i tabeller eller diagram eller med GIS-verktyg om det omfattar ett geografiskt område </a:t>
            </a:r>
          </a:p>
        </p:txBody>
      </p:sp>
    </p:spTree>
    <p:extLst>
      <p:ext uri="{BB962C8B-B14F-4D97-AF65-F5344CB8AC3E}">
        <p14:creationId xmlns:p14="http://schemas.microsoft.com/office/powerpoint/2010/main" val="308901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BAE161C-01E4-4614-83E4-A1BBA95572B1}"/>
              </a:ext>
            </a:extLst>
          </p:cNvPr>
          <p:cNvPicPr>
            <a:picLocks noChangeAspect="1"/>
          </p:cNvPicPr>
          <p:nvPr/>
        </p:nvPicPr>
        <p:blipFill>
          <a:blip r:embed="rId3"/>
          <a:stretch>
            <a:fillRect/>
          </a:stretch>
        </p:blipFill>
        <p:spPr>
          <a:xfrm>
            <a:off x="6605699" y="1499959"/>
            <a:ext cx="4350116" cy="4401903"/>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Kvalitetssäkra och fastställ lägesbild</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222964"/>
            <a:ext cx="4571999" cy="559127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Kvalitetssäkring kan ske på många olika sätt beroende på den tid och de resurser som finns tillgängliga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Kvalitetssäkring kan gärna göras aktörsgemensamt</a:t>
            </a:r>
            <a:endParaRPr lang="sv-SE" sz="2000" dirty="0">
              <a:solidFill>
                <a:srgbClr val="000000"/>
              </a:solidFill>
              <a:latin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Lägesbilden kan fastställas på olika sätt: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 vissa fall är det en ansvarig aktör som har mandat att fastställa den samlade lägesbilden, exempelvis om den ska rapporteras till en annan aktör.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 andra fall fastställer flera aktörer den samlade lägesbilden tillsammans, exempelvis under  samverkanskonferens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9167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5EA584D-F59B-4D0D-B624-18A9014F398D}"/>
              </a:ext>
            </a:extLst>
          </p:cNvPr>
          <p:cNvPicPr>
            <a:picLocks noChangeAspect="1"/>
          </p:cNvPicPr>
          <p:nvPr/>
        </p:nvPicPr>
        <p:blipFill>
          <a:blip r:embed="rId3"/>
          <a:stretch>
            <a:fillRect/>
          </a:stretch>
        </p:blipFill>
        <p:spPr>
          <a:xfrm>
            <a:off x="6605699" y="1496260"/>
            <a:ext cx="4350116" cy="4409300"/>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Dela och använd lägesbild</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222964"/>
            <a:ext cx="4571999" cy="518603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Den fastställda lägesbilden delas</a:t>
            </a:r>
            <a:r>
              <a:rPr kumimoji="0" lang="sv-SE" sz="2000" b="1" i="0" u="none" strike="noStrike" kern="1200" cap="none" spc="0" normalizeH="0" baseline="0" noProof="0" dirty="0">
                <a:ln>
                  <a:noFill/>
                </a:ln>
                <a:solidFill>
                  <a:srgbClr val="000000"/>
                </a:solidFill>
                <a:effectLst/>
                <a:uLnTx/>
                <a:uFillTx/>
                <a:latin typeface="Arial"/>
                <a:ea typeface="+mn-ea"/>
                <a:cs typeface="+mn-cs"/>
              </a:rPr>
              <a:t> </a:t>
            </a:r>
            <a:r>
              <a:rPr kumimoji="0" lang="sv-SE" sz="2000" b="0" i="0" u="none" strike="noStrike" kern="1200" cap="none" spc="0" normalizeH="0" baseline="0" noProof="0" dirty="0">
                <a:ln>
                  <a:noFill/>
                </a:ln>
                <a:solidFill>
                  <a:srgbClr val="000000"/>
                </a:solidFill>
                <a:effectLst/>
                <a:uLnTx/>
                <a:uFillTx/>
                <a:latin typeface="Arial"/>
                <a:ea typeface="+mn-ea"/>
                <a:cs typeface="+mn-cs"/>
              </a:rPr>
              <a:t>med den definierade målgruppen och de aktörer som bidragit till 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Kan delas på olika sätt: muntligt, skriftliga lägesbilder och kan visualiseras på olika sätt. Tänk på att hantera säkerhetskänsliga uppgifter korrekt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Användaren ska få överblick, förståelse och underlag till beslut och åtgärder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Kan vid behov kompletteras med analyser och ligga till grund för att ta fram en gemensam målbild, en gemensam åtgärdsplan, eller andra typer av aktörsgemensamma överenskommelser</a:t>
            </a:r>
          </a:p>
        </p:txBody>
      </p:sp>
    </p:spTree>
    <p:extLst>
      <p:ext uri="{BB962C8B-B14F-4D97-AF65-F5344CB8AC3E}">
        <p14:creationId xmlns:p14="http://schemas.microsoft.com/office/powerpoint/2010/main" val="277501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D33FE11-FBF4-4776-9717-3B60C1F71185}"/>
              </a:ext>
            </a:extLst>
          </p:cNvPr>
          <p:cNvPicPr>
            <a:picLocks noChangeAspect="1"/>
          </p:cNvPicPr>
          <p:nvPr/>
        </p:nvPicPr>
        <p:blipFill>
          <a:blip r:embed="rId3"/>
          <a:stretch>
            <a:fillRect/>
          </a:stretch>
        </p:blipFill>
        <p:spPr>
          <a:xfrm>
            <a:off x="6605699" y="1499338"/>
            <a:ext cx="4350116" cy="4401903"/>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Följ upp effekt av lägesbild</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516066"/>
            <a:ext cx="4571999" cy="544251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Att utvärdera om den samlade lägesbilden har uppnått önskad effekt innebär att bedöma om den bidragit till en tillräcklig grad av förståelse och överblick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Effekten bör mätas mot behov och syfte. Har lägesbilden gett den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insikt och förståelse som krävdes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för att kunna hantera händelsen?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Vid uppföljning av lägesbildens effekt kan följande faktorer användas: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Genomförda åtgärder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Feedback och utvärdering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Konsensus bland aktörer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Effektiv informationsdelning</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5103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2D484F5-13F4-49DC-83E9-7F5EA52BD4BE}"/>
              </a:ext>
            </a:extLst>
          </p:cNvPr>
          <p:cNvPicPr>
            <a:picLocks noChangeAspect="1"/>
          </p:cNvPicPr>
          <p:nvPr/>
        </p:nvPicPr>
        <p:blipFill>
          <a:blip r:embed="rId3"/>
          <a:stretch>
            <a:fillRect/>
          </a:stretch>
        </p:blipFill>
        <p:spPr>
          <a:xfrm>
            <a:off x="6605699" y="1499338"/>
            <a:ext cx="4350116" cy="4401903"/>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a:t>Följ upp behov </a:t>
            </a:r>
            <a:r>
              <a:rPr lang="sv-SE" dirty="0"/>
              <a:t>av lägesbild  </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1753369" y="1499338"/>
            <a:ext cx="4896852" cy="44012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Det är viktigt att löpande följa upp behovet av en </a:t>
            </a:r>
            <a:r>
              <a:rPr kumimoji="0" lang="sv-SE" sz="2000" b="0" i="0" u="none" strike="noStrike" kern="1200" cap="none" spc="0" normalizeH="0" baseline="0" noProof="0">
                <a:ln>
                  <a:noFill/>
                </a:ln>
                <a:solidFill>
                  <a:srgbClr val="000000"/>
                </a:solidFill>
                <a:effectLst/>
                <a:uLnTx/>
                <a:uFillTx/>
                <a:latin typeface="Arial"/>
                <a:ea typeface="+mn-ea"/>
                <a:cs typeface="+mn-cs"/>
              </a:rPr>
              <a:t>samlad lägesbild. Syftet </a:t>
            </a:r>
            <a:r>
              <a:rPr kumimoji="0" lang="sv-SE" sz="2000" b="0" i="0" u="none" strike="noStrike" kern="1200" cap="none" spc="0" normalizeH="0" baseline="0" noProof="0" dirty="0">
                <a:ln>
                  <a:noFill/>
                </a:ln>
                <a:solidFill>
                  <a:srgbClr val="000000"/>
                </a:solidFill>
                <a:effectLst/>
                <a:uLnTx/>
                <a:uFillTx/>
                <a:latin typeface="Arial"/>
                <a:ea typeface="+mn-ea"/>
                <a:cs typeface="+mn-cs"/>
              </a:rPr>
              <a:t>kan också </a:t>
            </a:r>
            <a:r>
              <a:rPr kumimoji="0" lang="sv-SE" sz="2000" b="0" i="0" u="none" strike="noStrike" kern="1200" cap="none" spc="0" normalizeH="0" baseline="0" noProof="0">
                <a:ln>
                  <a:noFill/>
                </a:ln>
                <a:solidFill>
                  <a:srgbClr val="000000"/>
                </a:solidFill>
                <a:effectLst/>
                <a:uLnTx/>
                <a:uFillTx/>
                <a:latin typeface="Arial"/>
                <a:ea typeface="+mn-ea"/>
                <a:cs typeface="+mn-cs"/>
              </a:rPr>
              <a:t>behöva justeras</a:t>
            </a:r>
            <a:endParaRPr lang="sv-SE" sz="2000">
              <a:solidFill>
                <a:srgbClr val="000000"/>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000">
                <a:solidFill>
                  <a:srgbClr val="000000"/>
                </a:solidFill>
                <a:latin typeface="Arial"/>
              </a:rPr>
              <a:t>Genom att använda</a:t>
            </a:r>
            <a:r>
              <a:rPr kumimoji="0" lang="sv-SE" sz="2000" b="0" i="0" u="none" strike="noStrike" kern="1200" cap="none" spc="0" normalizeH="0" baseline="0" noProof="0">
                <a:ln>
                  <a:noFill/>
                </a:ln>
                <a:solidFill>
                  <a:srgbClr val="000000"/>
                </a:solidFill>
                <a:effectLst/>
                <a:uLnTx/>
                <a:uFillTx/>
                <a:latin typeface="Arial"/>
                <a:ea typeface="+mn-ea"/>
                <a:cs typeface="+mn-cs"/>
              </a:rPr>
              <a:t> löpande </a:t>
            </a:r>
            <a:r>
              <a:rPr kumimoji="0" lang="sv-SE" sz="2000" b="0" i="0" u="none" strike="noStrike" kern="1200" cap="none" spc="0" normalizeH="0" baseline="0" noProof="0" dirty="0">
                <a:ln>
                  <a:noFill/>
                </a:ln>
                <a:solidFill>
                  <a:srgbClr val="000000"/>
                </a:solidFill>
                <a:effectLst/>
                <a:uLnTx/>
                <a:uFillTx/>
                <a:latin typeface="Arial"/>
                <a:ea typeface="+mn-ea"/>
                <a:cs typeface="+mn-cs"/>
              </a:rPr>
              <a:t>omvärldsbevakning och </a:t>
            </a:r>
            <a:r>
              <a:rPr kumimoji="0" lang="sv-SE" sz="2000" b="0" i="0" u="none" strike="noStrike" kern="1200" cap="none" spc="0" normalizeH="0" baseline="0" noProof="0">
                <a:ln>
                  <a:noFill/>
                </a:ln>
                <a:solidFill>
                  <a:srgbClr val="000000"/>
                </a:solidFill>
                <a:effectLst/>
                <a:uLnTx/>
                <a:uFillTx/>
                <a:latin typeface="Arial"/>
                <a:ea typeface="+mn-ea"/>
                <a:cs typeface="+mn-cs"/>
              </a:rPr>
              <a:t>informationsdelning, uppföljning av </a:t>
            </a:r>
            <a:r>
              <a:rPr kumimoji="0" lang="sv-SE" sz="2000" b="0" i="0" u="none" strike="noStrike" kern="1200" cap="none" spc="0" normalizeH="0" baseline="0" noProof="0" dirty="0">
                <a:ln>
                  <a:noFill/>
                </a:ln>
                <a:solidFill>
                  <a:srgbClr val="000000"/>
                </a:solidFill>
                <a:effectLst/>
                <a:uLnTx/>
                <a:uFillTx/>
                <a:latin typeface="Arial"/>
                <a:ea typeface="+mn-ea"/>
                <a:cs typeface="+mn-cs"/>
              </a:rPr>
              <a:t>händelseutveckling och informationsbehov, åtgärder,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resurser, och behov </a:t>
            </a:r>
            <a:r>
              <a:rPr kumimoji="0" lang="sv-SE" sz="2000" b="0" i="0" u="none" strike="noStrike" kern="1200" cap="none" spc="0" normalizeH="0" baseline="0" noProof="0">
                <a:ln>
                  <a:noFill/>
                </a:ln>
                <a:solidFill>
                  <a:srgbClr val="000000"/>
                </a:solidFill>
                <a:effectLst/>
                <a:uLnTx/>
                <a:uFillTx/>
                <a:latin typeface="Arial"/>
                <a:ea typeface="+mn-ea"/>
                <a:cs typeface="+mn-cs"/>
              </a:rPr>
              <a:t>av samverkan</a:t>
            </a:r>
            <a:endParaRPr lang="sv-SE" sz="2000" dirty="0">
              <a:solidFill>
                <a:srgbClr val="000000"/>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000000"/>
                </a:solidFill>
                <a:effectLst/>
                <a:uLnTx/>
                <a:uFillTx/>
                <a:latin typeface="Arial"/>
                <a:ea typeface="+mn-ea"/>
                <a:cs typeface="+mn-cs"/>
              </a:rPr>
              <a:t>Det </a:t>
            </a:r>
            <a:r>
              <a:rPr kumimoji="0" lang="sv-SE" sz="2000" b="0" i="0" u="none" strike="noStrike" kern="1200" cap="none" spc="0" normalizeH="0" baseline="0" noProof="0" dirty="0">
                <a:ln>
                  <a:noFill/>
                </a:ln>
                <a:solidFill>
                  <a:srgbClr val="000000"/>
                </a:solidFill>
                <a:effectLst/>
                <a:uLnTx/>
                <a:uFillTx/>
                <a:latin typeface="Arial"/>
                <a:ea typeface="+mn-ea"/>
                <a:cs typeface="+mn-cs"/>
              </a:rPr>
              <a:t>kan leda till ett behov av att komplettera, justera eller uppdatera den samlade </a:t>
            </a:r>
            <a:r>
              <a:rPr kumimoji="0" lang="sv-SE" sz="2000" b="0" i="0" u="none" strike="noStrike" kern="1200" cap="none" spc="0" normalizeH="0" baseline="0" noProof="0">
                <a:ln>
                  <a:noFill/>
                </a:ln>
                <a:solidFill>
                  <a:srgbClr val="000000"/>
                </a:solidFill>
                <a:effectLst/>
                <a:uLnTx/>
                <a:uFillTx/>
                <a:latin typeface="Arial"/>
                <a:ea typeface="+mn-ea"/>
                <a:cs typeface="+mn-cs"/>
              </a:rPr>
              <a:t>lägesbilden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000000"/>
                </a:solidFill>
                <a:effectLst/>
                <a:uLnTx/>
                <a:uFillTx/>
                <a:latin typeface="Arial"/>
                <a:ea typeface="+mn-ea"/>
                <a:cs typeface="+mn-cs"/>
              </a:rPr>
              <a:t>Om det inte finns behov av en samlad lägesbild så ska arbetet avslutas.</a:t>
            </a:r>
            <a:r>
              <a:rPr kumimoji="0" lang="sv-SE" sz="2000" b="1" i="0" u="none" strike="noStrike" kern="1200" cap="none" spc="0" normalizeH="0" baseline="0" noProof="0">
                <a:ln>
                  <a:noFill/>
                </a:ln>
                <a:solidFill>
                  <a:srgbClr val="000000"/>
                </a:solidFill>
                <a:effectLst/>
                <a:uLnTx/>
                <a:uFillTx/>
                <a:latin typeface="Arial"/>
                <a:ea typeface="+mn-ea"/>
                <a:cs typeface="+mn-cs"/>
              </a:rPr>
              <a:t> </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238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808983"/>
            <a:ext cx="5942686" cy="541926"/>
          </a:xfrm>
        </p:spPr>
        <p:txBody>
          <a:bodyPr/>
          <a:lstStyle/>
          <a:p>
            <a:r>
              <a:rPr lang="sv-SE" sz="2400" b="0" dirty="0">
                <a:latin typeface="+mn-lt"/>
              </a:rPr>
              <a:t>Läs mer på</a:t>
            </a:r>
            <a:br>
              <a:rPr lang="sv-SE" sz="2400" b="0" dirty="0">
                <a:latin typeface="+mn-lt"/>
              </a:rPr>
            </a:br>
            <a:r>
              <a:rPr lang="sv-SE" sz="2400" b="0" dirty="0">
                <a:latin typeface="+mn-lt"/>
                <a:hlinkClick r:id="rId3"/>
              </a:rPr>
              <a:t>msb.se/</a:t>
            </a:r>
            <a:r>
              <a:rPr lang="sv-SE" sz="2400" b="0" dirty="0" err="1">
                <a:latin typeface="+mn-lt"/>
                <a:hlinkClick r:id="rId3"/>
              </a:rPr>
              <a:t>ledningsamverkan</a:t>
            </a:r>
            <a:r>
              <a:rPr lang="sv-SE" sz="2400" b="0" dirty="0">
                <a:latin typeface="+mn-lt"/>
                <a:hlinkClick r:id="rId3"/>
              </a:rPr>
              <a:t> </a:t>
            </a:r>
            <a:r>
              <a:rPr lang="sv-SE" sz="2400" b="0" dirty="0">
                <a:latin typeface="+mn-lt"/>
              </a:rPr>
              <a:t>under </a:t>
            </a:r>
            <a:r>
              <a:rPr lang="sv-SE" sz="2400" b="0">
                <a:latin typeface="+mn-lt"/>
              </a:rPr>
              <a:t>nivån arbetssätt </a:t>
            </a:r>
            <a:r>
              <a:rPr lang="sv-SE" sz="2400" b="0" dirty="0">
                <a:latin typeface="+mn-lt"/>
              </a:rPr>
              <a:t>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4" name="Bildobjekt 3">
            <a:extLst>
              <a:ext uri="{FF2B5EF4-FFF2-40B4-BE49-F238E27FC236}">
                <a16:creationId xmlns:a16="http://schemas.microsoft.com/office/drawing/2014/main" id="{51052E5C-6EB8-C4C7-649E-E8F213EEF2BD}"/>
              </a:ext>
            </a:extLst>
          </p:cNvPr>
          <p:cNvPicPr>
            <a:picLocks noChangeAspect="1"/>
          </p:cNvPicPr>
          <p:nvPr/>
        </p:nvPicPr>
        <p:blipFill>
          <a:blip r:embed="rId4"/>
          <a:stretch>
            <a:fillRect/>
          </a:stretch>
        </p:blipFill>
        <p:spPr>
          <a:xfrm>
            <a:off x="8552336" y="1808983"/>
            <a:ext cx="2560574" cy="3575538"/>
          </a:xfrm>
          <a:prstGeom prst="rect">
            <a:avLst/>
          </a:prstGeom>
        </p:spPr>
      </p:pic>
    </p:spTree>
    <p:extLst>
      <p:ext uri="{BB962C8B-B14F-4D97-AF65-F5344CB8AC3E}">
        <p14:creationId xmlns:p14="http://schemas.microsoft.com/office/powerpoint/2010/main" val="25358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vill </a:t>
            </a:r>
            <a:r>
              <a:rPr lang="sv-SE"/>
              <a:t>beskriva process för samlad lägesbild </a:t>
            </a:r>
            <a:r>
              <a:rPr lang="sv-SE" dirty="0"/>
              <a:t>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p:txBody>
          <a:bodyPr/>
          <a:lstStyle/>
          <a:p>
            <a:r>
              <a:rPr lang="sv-SE" dirty="0"/>
              <a:t>INTRODUKTION</a:t>
            </a:r>
          </a:p>
        </p:txBody>
      </p:sp>
    </p:spTree>
    <p:extLst>
      <p:ext uri="{BB962C8B-B14F-4D97-AF65-F5344CB8AC3E}">
        <p14:creationId xmlns:p14="http://schemas.microsoft.com/office/powerpoint/2010/main" val="169079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2">
            <a:extLst>
              <a:ext uri="{FF2B5EF4-FFF2-40B4-BE49-F238E27FC236}">
                <a16:creationId xmlns:a16="http://schemas.microsoft.com/office/drawing/2014/main" id="{A59025EF-E25B-45C8-B35F-75F3F6BA8668}"/>
              </a:ext>
            </a:extLst>
          </p:cNvPr>
          <p:cNvSpPr>
            <a:spLocks noGrp="1"/>
          </p:cNvSpPr>
          <p:nvPr>
            <p:ph type="title"/>
          </p:nvPr>
        </p:nvSpPr>
        <p:spPr>
          <a:xfrm>
            <a:off x="1524914" y="645869"/>
            <a:ext cx="9453748" cy="541926"/>
          </a:xfrm>
        </p:spPr>
        <p:txBody>
          <a:bodyPr/>
          <a:lstStyle/>
          <a:p>
            <a:pPr algn="ctr"/>
            <a:r>
              <a:rPr lang="sv-SE" dirty="0"/>
              <a:t>Process för </a:t>
            </a:r>
            <a:r>
              <a:rPr lang="sv-SE"/>
              <a:t>samlad lägesbild</a:t>
            </a:r>
            <a:endParaRPr lang="sv-SE" dirty="0"/>
          </a:p>
        </p:txBody>
      </p:sp>
      <p:pic>
        <p:nvPicPr>
          <p:cNvPr id="14" name="Bildobjekt 13">
            <a:extLst>
              <a:ext uri="{FF2B5EF4-FFF2-40B4-BE49-F238E27FC236}">
                <a16:creationId xmlns:a16="http://schemas.microsoft.com/office/drawing/2014/main" id="{DC71FC33-D0A8-42BD-BFBE-4CAA5D420D32}"/>
              </a:ext>
            </a:extLst>
          </p:cNvPr>
          <p:cNvPicPr>
            <a:picLocks noChangeAspect="1"/>
          </p:cNvPicPr>
          <p:nvPr/>
        </p:nvPicPr>
        <p:blipFill>
          <a:blip r:embed="rId3"/>
          <a:stretch>
            <a:fillRect/>
          </a:stretch>
        </p:blipFill>
        <p:spPr>
          <a:xfrm>
            <a:off x="3826466" y="1792707"/>
            <a:ext cx="4539067" cy="4600823"/>
          </a:xfrm>
          <a:prstGeom prst="rect">
            <a:avLst/>
          </a:prstGeom>
        </p:spPr>
      </p:pic>
    </p:spTree>
    <p:extLst>
      <p:ext uri="{BB962C8B-B14F-4D97-AF65-F5344CB8AC3E}">
        <p14:creationId xmlns:p14="http://schemas.microsoft.com/office/powerpoint/2010/main" val="167666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E1D1B34-FD16-4B8D-9430-9FA13BD9809C}"/>
              </a:ext>
            </a:extLst>
          </p:cNvPr>
          <p:cNvPicPr>
            <a:picLocks noChangeAspect="1"/>
          </p:cNvPicPr>
          <p:nvPr/>
        </p:nvPicPr>
        <p:blipFill>
          <a:blip r:embed="rId3"/>
          <a:stretch>
            <a:fillRect/>
          </a:stretch>
        </p:blipFill>
        <p:spPr>
          <a:xfrm>
            <a:off x="6629399" y="1543093"/>
            <a:ext cx="4327031" cy="4400507"/>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Omvärldsbevaka</a:t>
            </a:r>
          </a:p>
        </p:txBody>
      </p:sp>
      <p:sp>
        <p:nvSpPr>
          <p:cNvPr id="4" name="textruta 3">
            <a:extLst>
              <a:ext uri="{FF2B5EF4-FFF2-40B4-BE49-F238E27FC236}">
                <a16:creationId xmlns:a16="http://schemas.microsoft.com/office/drawing/2014/main" id="{C7470860-2BA3-426C-95AE-35193F062DE2}"/>
              </a:ext>
            </a:extLst>
          </p:cNvPr>
          <p:cNvSpPr txBox="1"/>
          <p:nvPr/>
        </p:nvSpPr>
        <p:spPr>
          <a:xfrm>
            <a:off x="2135605" y="2067864"/>
            <a:ext cx="4493795" cy="297004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S</a:t>
            </a:r>
            <a:r>
              <a:rPr kumimoji="0" lang="sv-SE" sz="2000" b="0" i="0" u="none" strike="noStrike" kern="1200" cap="none" spc="0" normalizeH="0" baseline="0" noProof="0" dirty="0" err="1">
                <a:ln>
                  <a:noFill/>
                </a:ln>
                <a:solidFill>
                  <a:srgbClr val="000000"/>
                </a:solidFill>
                <a:effectLst/>
                <a:uLnTx/>
                <a:uFillTx/>
                <a:latin typeface="Arial"/>
                <a:ea typeface="+mn-ea"/>
                <a:cs typeface="+mn-cs"/>
              </a:rPr>
              <a:t>ker</a:t>
            </a:r>
            <a:r>
              <a:rPr kumimoji="0" lang="sv-SE" sz="2000" b="0" i="0" u="none" strike="noStrike" kern="1200" cap="none" spc="0" normalizeH="0" baseline="0" noProof="0" dirty="0">
                <a:ln>
                  <a:noFill/>
                </a:ln>
                <a:solidFill>
                  <a:srgbClr val="000000"/>
                </a:solidFill>
                <a:effectLst/>
                <a:uLnTx/>
                <a:uFillTx/>
                <a:latin typeface="Arial"/>
                <a:ea typeface="+mn-ea"/>
                <a:cs typeface="+mn-cs"/>
              </a:rPr>
              <a:t> konstant och parallellt med lägesbildsarbete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Syftet är upptäcka, verifiera och följa händelser och trender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Kan identifiera avvikelser som medför behov av en samlad lägesbild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Bör ske systematiskt och kontinuerligt</a:t>
            </a:r>
          </a:p>
        </p:txBody>
      </p:sp>
    </p:spTree>
    <p:extLst>
      <p:ext uri="{BB962C8B-B14F-4D97-AF65-F5344CB8AC3E}">
        <p14:creationId xmlns:p14="http://schemas.microsoft.com/office/powerpoint/2010/main" val="304469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Behov av lägesbild</a:t>
            </a:r>
          </a:p>
        </p:txBody>
      </p:sp>
      <p:sp>
        <p:nvSpPr>
          <p:cNvPr id="9" name="textruta 8">
            <a:extLst>
              <a:ext uri="{FF2B5EF4-FFF2-40B4-BE49-F238E27FC236}">
                <a16:creationId xmlns:a16="http://schemas.microsoft.com/office/drawing/2014/main" id="{DD542764-FBDE-4BF1-848C-F3BD3B3E83DA}"/>
              </a:ext>
            </a:extLst>
          </p:cNvPr>
          <p:cNvSpPr txBox="1"/>
          <p:nvPr/>
        </p:nvSpPr>
        <p:spPr>
          <a:xfrm>
            <a:off x="2237874" y="1543093"/>
            <a:ext cx="4391526" cy="425295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Olika perspektiv vägs in i en samlad bedömning av behov av samlad lägesbild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Att identifiera behovet innebär att identifiera avvikelser eller risker som kan trigga ett behov av samlad lägesbild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Omvärldsbevakning eller </a:t>
            </a:r>
            <a:br>
              <a:rPr kumimoji="0" lang="sv-SE" sz="1800" b="0" i="0" u="none" strike="noStrike" kern="1200" cap="none" spc="0" normalizeH="0" baseline="0" noProof="0" dirty="0">
                <a:ln>
                  <a:noFill/>
                </a:ln>
                <a:solidFill>
                  <a:srgbClr val="000000"/>
                </a:solidFill>
                <a:effectLst/>
                <a:uLnTx/>
                <a:uFillTx/>
                <a:latin typeface="Arial"/>
                <a:ea typeface="+mn-ea"/>
                <a:cs typeface="+mn-cs"/>
              </a:rPr>
            </a:br>
            <a:r>
              <a:rPr kumimoji="0" lang="sv-SE" sz="1800" b="0" i="0" u="none" strike="noStrike" kern="1200" cap="none" spc="0" normalizeH="0" baseline="0" noProof="0" dirty="0">
                <a:ln>
                  <a:noFill/>
                </a:ln>
                <a:solidFill>
                  <a:srgbClr val="000000"/>
                </a:solidFill>
                <a:effectLst/>
                <a:uLnTx/>
                <a:uFillTx/>
                <a:latin typeface="Arial"/>
                <a:ea typeface="+mn-ea"/>
                <a:cs typeface="+mn-cs"/>
              </a:rPr>
              <a:t>ordinarie informationsdelning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Aktörsgemensamt informationsbehov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Förfrågan om samlad lägesbild från annan aktör</a:t>
            </a:r>
          </a:p>
        </p:txBody>
      </p:sp>
      <p:pic>
        <p:nvPicPr>
          <p:cNvPr id="4" name="Bildobjekt 3">
            <a:extLst>
              <a:ext uri="{FF2B5EF4-FFF2-40B4-BE49-F238E27FC236}">
                <a16:creationId xmlns:a16="http://schemas.microsoft.com/office/drawing/2014/main" id="{C892A85A-F253-C3AA-E633-33B3C258C202}"/>
              </a:ext>
            </a:extLst>
          </p:cNvPr>
          <p:cNvPicPr>
            <a:picLocks noChangeAspect="1"/>
          </p:cNvPicPr>
          <p:nvPr/>
        </p:nvPicPr>
        <p:blipFill>
          <a:blip r:embed="rId3"/>
          <a:stretch>
            <a:fillRect/>
          </a:stretch>
        </p:blipFill>
        <p:spPr>
          <a:xfrm>
            <a:off x="6629398" y="1543091"/>
            <a:ext cx="4327033" cy="4378544"/>
          </a:xfrm>
          <a:prstGeom prst="rect">
            <a:avLst/>
          </a:prstGeom>
        </p:spPr>
      </p:pic>
    </p:spTree>
    <p:extLst>
      <p:ext uri="{BB962C8B-B14F-4D97-AF65-F5344CB8AC3E}">
        <p14:creationId xmlns:p14="http://schemas.microsoft.com/office/powerpoint/2010/main" val="423071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5410FA3-E7F3-4FD4-BF77-B957D00E4966}"/>
              </a:ext>
            </a:extLst>
          </p:cNvPr>
          <p:cNvPicPr>
            <a:picLocks noChangeAspect="1"/>
          </p:cNvPicPr>
          <p:nvPr/>
        </p:nvPicPr>
        <p:blipFill>
          <a:blip r:embed="rId3"/>
          <a:stretch>
            <a:fillRect/>
          </a:stretch>
        </p:blipFill>
        <p:spPr>
          <a:xfrm>
            <a:off x="6629400" y="1543092"/>
            <a:ext cx="4327031" cy="4378543"/>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Definiera </a:t>
            </a:r>
            <a:r>
              <a:rPr lang="sv-SE"/>
              <a:t>målgrupp och formulera syfte med lägesbild</a:t>
            </a:r>
            <a:endParaRPr lang="sv-SE" dirty="0"/>
          </a:p>
        </p:txBody>
      </p:sp>
      <p:sp>
        <p:nvSpPr>
          <p:cNvPr id="9" name="textruta 8">
            <a:extLst>
              <a:ext uri="{FF2B5EF4-FFF2-40B4-BE49-F238E27FC236}">
                <a16:creationId xmlns:a16="http://schemas.microsoft.com/office/drawing/2014/main" id="{DD542764-FBDE-4BF1-848C-F3BD3B3E83DA}"/>
              </a:ext>
            </a:extLst>
          </p:cNvPr>
          <p:cNvSpPr txBox="1"/>
          <p:nvPr/>
        </p:nvSpPr>
        <p:spPr>
          <a:xfrm>
            <a:off x="2153653" y="1886573"/>
            <a:ext cx="4391526" cy="339580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Tydliggör vem som behöver ta del av lägesbilden och varför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Att identifiera målgrupp innebär att identifiera och beskriva de aktörer som den samlade lägesbilden riktar sig till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Att formulera syfte innebär att klargöra vad den samlade lägesbilden ska användas till, vad den ska handla om och vad den förväntas att bidra till</a:t>
            </a:r>
          </a:p>
        </p:txBody>
      </p:sp>
    </p:spTree>
    <p:extLst>
      <p:ext uri="{BB962C8B-B14F-4D97-AF65-F5344CB8AC3E}">
        <p14:creationId xmlns:p14="http://schemas.microsoft.com/office/powerpoint/2010/main" val="127034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1171CDD-4D8C-4DEA-810B-888E48531A86}"/>
              </a:ext>
            </a:extLst>
          </p:cNvPr>
          <p:cNvPicPr>
            <a:picLocks noChangeAspect="1"/>
          </p:cNvPicPr>
          <p:nvPr/>
        </p:nvPicPr>
        <p:blipFill>
          <a:blip r:embed="rId3"/>
          <a:stretch>
            <a:fillRect/>
          </a:stretch>
        </p:blipFill>
        <p:spPr>
          <a:xfrm>
            <a:off x="6613550" y="1527054"/>
            <a:ext cx="4342881" cy="4394581"/>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Etablera arbetssätt</a:t>
            </a:r>
            <a:r>
              <a:rPr lang="sv-SE"/>
              <a:t>, identifiera informationsbehov </a:t>
            </a:r>
            <a:r>
              <a:rPr lang="sv-SE" dirty="0"/>
              <a:t>och källor</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823823"/>
            <a:ext cx="4571999" cy="448327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Det handlar om att sätta de praktiska ramarna för lägesbildsarbetet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Identifiera vilka olika roller som bör finnas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Att identifiera informationsbehov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och källor innebär att förstå vilken information som behövs och var </a:t>
            </a:r>
            <a:br>
              <a:rPr kumimoji="0" lang="sv-SE" sz="2000" b="0" i="0" u="none" strike="noStrike" kern="1200" cap="none" spc="0" normalizeH="0" baseline="0" noProof="0" dirty="0">
                <a:ln>
                  <a:noFill/>
                </a:ln>
                <a:solidFill>
                  <a:srgbClr val="000000"/>
                </a:solidFill>
                <a:effectLst/>
                <a:uLnTx/>
                <a:uFillTx/>
                <a:latin typeface="Arial"/>
                <a:ea typeface="+mn-ea"/>
                <a:cs typeface="+mn-cs"/>
              </a:rPr>
            </a:br>
            <a:r>
              <a:rPr kumimoji="0" lang="sv-SE" sz="2000" b="0" i="0" u="none" strike="noStrike" kern="1200" cap="none" spc="0" normalizeH="0" baseline="0" noProof="0" dirty="0">
                <a:ln>
                  <a:noFill/>
                </a:ln>
                <a:solidFill>
                  <a:srgbClr val="000000"/>
                </a:solidFill>
                <a:effectLst/>
                <a:uLnTx/>
                <a:uFillTx/>
                <a:latin typeface="Arial"/>
                <a:ea typeface="+mn-ea"/>
                <a:cs typeface="+mn-cs"/>
              </a:rPr>
              <a:t>den informationen finns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Information och perspektiv behövs från flera olika aktörer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Inhämtning av information från andra kan ske genom informationsdelning och utifrån författningsstyrd rapportering </a:t>
            </a:r>
          </a:p>
        </p:txBody>
      </p:sp>
    </p:spTree>
    <p:extLst>
      <p:ext uri="{BB962C8B-B14F-4D97-AF65-F5344CB8AC3E}">
        <p14:creationId xmlns:p14="http://schemas.microsoft.com/office/powerpoint/2010/main" val="259159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1521CF7-C029-4CC6-A478-8848A5A8A3C2}"/>
              </a:ext>
            </a:extLst>
          </p:cNvPr>
          <p:cNvPicPr>
            <a:picLocks noChangeAspect="1"/>
          </p:cNvPicPr>
          <p:nvPr/>
        </p:nvPicPr>
        <p:blipFill>
          <a:blip r:embed="rId3"/>
          <a:stretch>
            <a:fillRect/>
          </a:stretch>
        </p:blipFill>
        <p:spPr>
          <a:xfrm>
            <a:off x="6613547" y="1527054"/>
            <a:ext cx="4342881" cy="4394581"/>
          </a:xfrm>
          <a:prstGeom prst="rect">
            <a:avLst/>
          </a:prstGeom>
        </p:spPr>
      </p:pic>
      <p:sp>
        <p:nvSpPr>
          <p:cNvPr id="2" name="Rubrik 1">
            <a:extLst>
              <a:ext uri="{FF2B5EF4-FFF2-40B4-BE49-F238E27FC236}">
                <a16:creationId xmlns:a16="http://schemas.microsoft.com/office/drawing/2014/main" id="{09C5E0B3-75CA-4C57-B338-41C04D7F853F}"/>
              </a:ext>
            </a:extLst>
          </p:cNvPr>
          <p:cNvSpPr>
            <a:spLocks noGrp="1"/>
          </p:cNvSpPr>
          <p:nvPr>
            <p:ph type="title"/>
          </p:nvPr>
        </p:nvSpPr>
        <p:spPr/>
        <p:txBody>
          <a:bodyPr/>
          <a:lstStyle/>
          <a:p>
            <a:r>
              <a:rPr lang="sv-SE" dirty="0"/>
              <a:t>Samla in och validera information</a:t>
            </a:r>
          </a:p>
        </p:txBody>
      </p:sp>
      <p:sp>
        <p:nvSpPr>
          <p:cNvPr id="9" name="textruta 8">
            <a:extLst>
              <a:ext uri="{FF2B5EF4-FFF2-40B4-BE49-F238E27FC236}">
                <a16:creationId xmlns:a16="http://schemas.microsoft.com/office/drawing/2014/main" id="{DD542764-FBDE-4BF1-848C-F3BD3B3E83DA}"/>
              </a:ext>
            </a:extLst>
          </p:cNvPr>
          <p:cNvSpPr txBox="1"/>
          <p:nvPr/>
        </p:nvSpPr>
        <p:spPr>
          <a:xfrm>
            <a:off x="2153652" y="1886573"/>
            <a:ext cx="4656221"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ruta 6">
            <a:extLst>
              <a:ext uri="{FF2B5EF4-FFF2-40B4-BE49-F238E27FC236}">
                <a16:creationId xmlns:a16="http://schemas.microsoft.com/office/drawing/2014/main" id="{6B32F976-3741-40FC-88BC-078E92E20504}"/>
              </a:ext>
            </a:extLst>
          </p:cNvPr>
          <p:cNvSpPr txBox="1"/>
          <p:nvPr/>
        </p:nvSpPr>
        <p:spPr>
          <a:xfrm>
            <a:off x="2237874" y="1823823"/>
            <a:ext cx="4571999" cy="392928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i="0" u="none" strike="noStrike" kern="1200" cap="none" spc="0" normalizeH="0" baseline="0" noProof="0" dirty="0">
                <a:ln>
                  <a:noFill/>
                </a:ln>
                <a:solidFill>
                  <a:srgbClr val="000000"/>
                </a:solidFill>
                <a:effectLst/>
                <a:uLnTx/>
                <a:uFillTx/>
                <a:latin typeface="Arial"/>
                <a:ea typeface="+mn-ea"/>
                <a:cs typeface="+mn-cs"/>
              </a:rPr>
              <a:t>Insamling av information </a:t>
            </a:r>
            <a:r>
              <a:rPr kumimoji="0" lang="sv-SE" sz="2000" b="0" i="0" u="none" strike="noStrike" kern="1200" cap="none" spc="0" normalizeH="0" baseline="0" noProof="0" dirty="0">
                <a:ln>
                  <a:noFill/>
                </a:ln>
                <a:solidFill>
                  <a:srgbClr val="000000"/>
                </a:solidFill>
                <a:effectLst/>
                <a:uLnTx/>
                <a:uFillTx/>
                <a:latin typeface="Arial"/>
                <a:ea typeface="+mn-ea"/>
                <a:cs typeface="+mn-cs"/>
              </a:rPr>
              <a:t>kan se ut på olika sätt, behovet styr källorna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Att validera informationen är viktigt och innebär att se över om informationen stämmer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Informationen som samlas in är muntlig, skriftlig eller i en bild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För att vara källkritisk är det viktigt att jämföra olika källor och säkerställa att informationen är korrekt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528134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C8B7EF6E-8DFF-4BAF-880E-39621E4B80B0}">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purl.org/dc/elements/1.1/"/>
    <ds:schemaRef ds:uri="03895b0a-d61f-4293-917f-0cd761b2cdea"/>
  </ds:schemaRefs>
</ds:datastoreItem>
</file>

<file path=customXml/itemProps3.xml><?xml version="1.0" encoding="utf-8"?>
<ds:datastoreItem xmlns:ds="http://schemas.openxmlformats.org/officeDocument/2006/customXml" ds:itemID="{35147C6A-7345-48D3-ADD9-AE2812DA4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Gemensamma grunder</Template>
  <TotalTime>680</TotalTime>
  <Words>3468</Words>
  <Application>Microsoft Office PowerPoint</Application>
  <PresentationFormat>Bredbild</PresentationFormat>
  <Paragraphs>198</Paragraphs>
  <Slides>17</Slides>
  <Notes>17</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17</vt:i4>
      </vt:variant>
    </vt:vector>
  </HeadingPairs>
  <TitlesOfParts>
    <vt:vector size="29" baseType="lpstr">
      <vt:lpstr>Adobe Garamond Pro</vt:lpstr>
      <vt:lpstr>Adobe Garamond Pro Bold</vt:lpstr>
      <vt:lpstr>Aptos</vt:lpstr>
      <vt:lpstr>Arial</vt:lpstr>
      <vt:lpstr>Century Gothic</vt:lpstr>
      <vt:lpstr>Garamond</vt:lpstr>
      <vt:lpstr>Gemensamma grunder</vt:lpstr>
      <vt:lpstr>Utgångspunkter</vt:lpstr>
      <vt:lpstr>Rutiner och checklistor</vt:lpstr>
      <vt:lpstr>Arbetssätt</vt:lpstr>
      <vt:lpstr>Förhållningssätt</vt:lpstr>
      <vt:lpstr>Konceptuell grund</vt:lpstr>
      <vt:lpstr>Process för samlad lägesbild Beskrivning steg för steg</vt:lpstr>
      <vt:lpstr>Om presentationen</vt:lpstr>
      <vt:lpstr>INTRODUKTION</vt:lpstr>
      <vt:lpstr>Process för samlad lägesbild</vt:lpstr>
      <vt:lpstr>Omvärldsbevaka</vt:lpstr>
      <vt:lpstr>Behov av lägesbild</vt:lpstr>
      <vt:lpstr>Definiera målgrupp och formulera syfte med lägesbild</vt:lpstr>
      <vt:lpstr>Etablera arbetssätt, identifiera informationsbehov och källor</vt:lpstr>
      <vt:lpstr>Samla in och validera information</vt:lpstr>
      <vt:lpstr>Bearbeta och gör urval av information</vt:lpstr>
      <vt:lpstr>Analysera information  och sammanställ lägesbild  </vt:lpstr>
      <vt:lpstr>Visualisera lägesbild</vt:lpstr>
      <vt:lpstr>Kvalitetssäkra och fastställ lägesbild</vt:lpstr>
      <vt:lpstr>Dela och använd lägesbild</vt:lpstr>
      <vt:lpstr>Följ upp effekt av lägesbild</vt:lpstr>
      <vt:lpstr>Följ upp behov av lägesbild  </vt:lpstr>
      <vt:lpstr>Läs mer på msb.se/ledningsamverkan under nivån arbetssätt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Sara Clevensjö Lind</cp:lastModifiedBy>
  <cp:revision>6</cp:revision>
  <dcterms:created xsi:type="dcterms:W3CDTF">2024-09-05T13:52:02Z</dcterms:created>
  <dcterms:modified xsi:type="dcterms:W3CDTF">2024-11-12T12:32:29Z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