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 id="2147483700" r:id="rId5"/>
    <p:sldMasterId id="2147483684" r:id="rId6"/>
    <p:sldMasterId id="2147483676" r:id="rId7"/>
    <p:sldMasterId id="2147483668" r:id="rId8"/>
    <p:sldMasterId id="2147483708" r:id="rId9"/>
    <p:sldMasterId id="2147483717" r:id="rId10"/>
  </p:sldMasterIdLst>
  <p:notesMasterIdLst>
    <p:notesMasterId r:id="rId77"/>
  </p:notesMasterIdLst>
  <p:sldIdLst>
    <p:sldId id="353" r:id="rId11"/>
    <p:sldId id="350" r:id="rId12"/>
    <p:sldId id="270" r:id="rId13"/>
    <p:sldId id="272" r:id="rId14"/>
    <p:sldId id="273" r:id="rId15"/>
    <p:sldId id="275" r:id="rId16"/>
    <p:sldId id="276" r:id="rId17"/>
    <p:sldId id="277" r:id="rId18"/>
    <p:sldId id="278" r:id="rId19"/>
    <p:sldId id="280" r:id="rId20"/>
    <p:sldId id="279" r:id="rId21"/>
    <p:sldId id="281" r:id="rId22"/>
    <p:sldId id="282" r:id="rId23"/>
    <p:sldId id="288" r:id="rId24"/>
    <p:sldId id="287" r:id="rId25"/>
    <p:sldId id="286" r:id="rId26"/>
    <p:sldId id="285" r:id="rId27"/>
    <p:sldId id="284" r:id="rId28"/>
    <p:sldId id="351" r:id="rId29"/>
    <p:sldId id="299" r:id="rId30"/>
    <p:sldId id="296" r:id="rId31"/>
    <p:sldId id="297" r:id="rId32"/>
    <p:sldId id="298" r:id="rId33"/>
    <p:sldId id="300" r:id="rId34"/>
    <p:sldId id="320" r:id="rId35"/>
    <p:sldId id="321" r:id="rId36"/>
    <p:sldId id="322" r:id="rId37"/>
    <p:sldId id="301" r:id="rId38"/>
    <p:sldId id="323" r:id="rId39"/>
    <p:sldId id="324" r:id="rId40"/>
    <p:sldId id="325" r:id="rId41"/>
    <p:sldId id="326" r:id="rId42"/>
    <p:sldId id="332" r:id="rId43"/>
    <p:sldId id="327" r:id="rId44"/>
    <p:sldId id="328" r:id="rId45"/>
    <p:sldId id="329" r:id="rId46"/>
    <p:sldId id="330" r:id="rId47"/>
    <p:sldId id="305" r:id="rId48"/>
    <p:sldId id="340" r:id="rId49"/>
    <p:sldId id="333" r:id="rId50"/>
    <p:sldId id="334" r:id="rId51"/>
    <p:sldId id="335" r:id="rId52"/>
    <p:sldId id="336" r:id="rId53"/>
    <p:sldId id="337" r:id="rId54"/>
    <p:sldId id="338" r:id="rId55"/>
    <p:sldId id="339" r:id="rId56"/>
    <p:sldId id="306" r:id="rId57"/>
    <p:sldId id="352" r:id="rId58"/>
    <p:sldId id="308" r:id="rId59"/>
    <p:sldId id="309" r:id="rId60"/>
    <p:sldId id="310" r:id="rId61"/>
    <p:sldId id="311" r:id="rId62"/>
    <p:sldId id="312" r:id="rId63"/>
    <p:sldId id="341" r:id="rId64"/>
    <p:sldId id="347" r:id="rId65"/>
    <p:sldId id="342" r:id="rId66"/>
    <p:sldId id="348" r:id="rId67"/>
    <p:sldId id="354" r:id="rId68"/>
    <p:sldId id="343" r:id="rId69"/>
    <p:sldId id="344" r:id="rId70"/>
    <p:sldId id="345" r:id="rId71"/>
    <p:sldId id="317" r:id="rId72"/>
    <p:sldId id="346" r:id="rId73"/>
    <p:sldId id="349" r:id="rId74"/>
    <p:sldId id="318" r:id="rId75"/>
    <p:sldId id="315" r:id="rId7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ill du veta mer?" id="{8D415D03-2A74-4976-9A52-F9F39923C5F3}">
          <p14:sldIdLst>
            <p14:sldId id="353"/>
            <p14:sldId id="350"/>
            <p14:sldId id="270"/>
            <p14:sldId id="272"/>
            <p14:sldId id="273"/>
            <p14:sldId id="275"/>
            <p14:sldId id="276"/>
            <p14:sldId id="277"/>
            <p14:sldId id="278"/>
            <p14:sldId id="280"/>
            <p14:sldId id="279"/>
            <p14:sldId id="281"/>
            <p14:sldId id="282"/>
            <p14:sldId id="288"/>
            <p14:sldId id="287"/>
            <p14:sldId id="286"/>
            <p14:sldId id="285"/>
            <p14:sldId id="284"/>
            <p14:sldId id="351"/>
            <p14:sldId id="299"/>
            <p14:sldId id="296"/>
            <p14:sldId id="297"/>
            <p14:sldId id="298"/>
            <p14:sldId id="300"/>
            <p14:sldId id="320"/>
            <p14:sldId id="321"/>
            <p14:sldId id="322"/>
            <p14:sldId id="301"/>
            <p14:sldId id="323"/>
            <p14:sldId id="324"/>
            <p14:sldId id="325"/>
            <p14:sldId id="326"/>
            <p14:sldId id="332"/>
            <p14:sldId id="327"/>
            <p14:sldId id="328"/>
            <p14:sldId id="329"/>
            <p14:sldId id="330"/>
            <p14:sldId id="305"/>
            <p14:sldId id="340"/>
            <p14:sldId id="333"/>
            <p14:sldId id="334"/>
            <p14:sldId id="335"/>
            <p14:sldId id="336"/>
            <p14:sldId id="337"/>
            <p14:sldId id="338"/>
            <p14:sldId id="339"/>
            <p14:sldId id="306"/>
            <p14:sldId id="352"/>
            <p14:sldId id="308"/>
            <p14:sldId id="309"/>
            <p14:sldId id="310"/>
            <p14:sldId id="311"/>
            <p14:sldId id="312"/>
            <p14:sldId id="341"/>
            <p14:sldId id="347"/>
            <p14:sldId id="342"/>
            <p14:sldId id="348"/>
            <p14:sldId id="354"/>
            <p14:sldId id="343"/>
            <p14:sldId id="344"/>
            <p14:sldId id="345"/>
            <p14:sldId id="317"/>
            <p14:sldId id="346"/>
            <p14:sldId id="349"/>
            <p14:sldId id="318"/>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3D1D9-2D01-5DB6-F5BB-1D76712896CD}" name="Moa Elf Karlén" initials="ME" userId="72ceb553e78b4d3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944"/>
    <a:srgbClr val="CECECE"/>
    <a:srgbClr val="E3D2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93" autoAdjust="0"/>
    <p:restoredTop sz="69742" autoAdjust="0"/>
  </p:normalViewPr>
  <p:slideViewPr>
    <p:cSldViewPr snapToGrid="0" showGuides="1">
      <p:cViewPr varScale="1">
        <p:scale>
          <a:sx n="53" d="100"/>
          <a:sy n="53" d="100"/>
        </p:scale>
        <p:origin x="932" y="32"/>
      </p:cViewPr>
      <p:guideLst/>
    </p:cSldViewPr>
  </p:slideViewPr>
  <p:notesTextViewPr>
    <p:cViewPr>
      <p:scale>
        <a:sx n="1" d="1"/>
        <a:sy n="1" d="1"/>
      </p:scale>
      <p:origin x="0" y="0"/>
    </p:cViewPr>
  </p:notesTextViewPr>
  <p:notesViewPr>
    <p:cSldViewPr snapToGrid="0">
      <p:cViewPr varScale="1">
        <p:scale>
          <a:sx n="93" d="100"/>
          <a:sy n="93" d="100"/>
        </p:scale>
        <p:origin x="3616" y="2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1.xml"/><Relationship Id="rId82" Type="http://schemas.microsoft.com/office/2018/10/relationships/authors" Targe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A97CF-7B66-564E-8D37-0AF7A822DEF0}" type="datetimeFigureOut">
              <a:rPr lang="sv-SE" smtClean="0"/>
              <a:t>2024-11-08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EE9DA-8B3F-B346-B53F-C77B96E74553}" type="slidenum">
              <a:rPr lang="sv-SE" smtClean="0"/>
              <a:t>‹#›</a:t>
            </a:fld>
            <a:endParaRPr lang="sv-SE"/>
          </a:p>
        </p:txBody>
      </p:sp>
    </p:spTree>
    <p:extLst>
      <p:ext uri="{BB962C8B-B14F-4D97-AF65-F5344CB8AC3E}">
        <p14:creationId xmlns:p14="http://schemas.microsoft.com/office/powerpoint/2010/main" val="18172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7FEE9DA-8B3F-B346-B53F-C77B96E74553}" type="slidenum">
              <a:rPr lang="sv-SE" smtClean="0"/>
              <a:t>1</a:t>
            </a:fld>
            <a:endParaRPr lang="sv-SE"/>
          </a:p>
        </p:txBody>
      </p:sp>
    </p:spTree>
    <p:extLst>
      <p:ext uri="{BB962C8B-B14F-4D97-AF65-F5344CB8AC3E}">
        <p14:creationId xmlns:p14="http://schemas.microsoft.com/office/powerpoint/2010/main" val="410184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66</a:t>
            </a:fld>
            <a:endParaRPr lang="sv-SE"/>
          </a:p>
        </p:txBody>
      </p:sp>
    </p:spTree>
    <p:extLst>
      <p:ext uri="{BB962C8B-B14F-4D97-AF65-F5344CB8AC3E}">
        <p14:creationId xmlns:p14="http://schemas.microsoft.com/office/powerpoint/2010/main" val="112216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2</a:t>
            </a:fld>
            <a:endParaRPr lang="sv-SE"/>
          </a:p>
        </p:txBody>
      </p:sp>
    </p:spTree>
    <p:extLst>
      <p:ext uri="{BB962C8B-B14F-4D97-AF65-F5344CB8AC3E}">
        <p14:creationId xmlns:p14="http://schemas.microsoft.com/office/powerpoint/2010/main" val="274259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a:t>
            </a:fld>
            <a:endParaRPr lang="sv-SE"/>
          </a:p>
        </p:txBody>
      </p:sp>
    </p:spTree>
    <p:extLst>
      <p:ext uri="{BB962C8B-B14F-4D97-AF65-F5344CB8AC3E}">
        <p14:creationId xmlns:p14="http://schemas.microsoft.com/office/powerpoint/2010/main" val="380218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32</a:t>
            </a:fld>
            <a:endParaRPr lang="sv-SE"/>
          </a:p>
        </p:txBody>
      </p:sp>
    </p:spTree>
    <p:extLst>
      <p:ext uri="{BB962C8B-B14F-4D97-AF65-F5344CB8AC3E}">
        <p14:creationId xmlns:p14="http://schemas.microsoft.com/office/powerpoint/2010/main" val="56677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33</a:t>
            </a:fld>
            <a:endParaRPr lang="sv-SE"/>
          </a:p>
        </p:txBody>
      </p:sp>
    </p:spTree>
    <p:extLst>
      <p:ext uri="{BB962C8B-B14F-4D97-AF65-F5344CB8AC3E}">
        <p14:creationId xmlns:p14="http://schemas.microsoft.com/office/powerpoint/2010/main" val="157737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55</a:t>
            </a:fld>
            <a:endParaRPr lang="sv-SE"/>
          </a:p>
        </p:txBody>
      </p:sp>
    </p:spTree>
    <p:extLst>
      <p:ext uri="{BB962C8B-B14F-4D97-AF65-F5344CB8AC3E}">
        <p14:creationId xmlns:p14="http://schemas.microsoft.com/office/powerpoint/2010/main" val="204269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58</a:t>
            </a:fld>
            <a:endParaRPr lang="sv-SE"/>
          </a:p>
        </p:txBody>
      </p:sp>
    </p:spTree>
    <p:extLst>
      <p:ext uri="{BB962C8B-B14F-4D97-AF65-F5344CB8AC3E}">
        <p14:creationId xmlns:p14="http://schemas.microsoft.com/office/powerpoint/2010/main" val="3018117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59</a:t>
            </a:fld>
            <a:endParaRPr lang="sv-SE"/>
          </a:p>
        </p:txBody>
      </p:sp>
    </p:spTree>
    <p:extLst>
      <p:ext uri="{BB962C8B-B14F-4D97-AF65-F5344CB8AC3E}">
        <p14:creationId xmlns:p14="http://schemas.microsoft.com/office/powerpoint/2010/main" val="151533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7FEE9DA-8B3F-B346-B53F-C77B96E74553}" type="slidenum">
              <a:rPr lang="sv-SE" smtClean="0"/>
              <a:t>61</a:t>
            </a:fld>
            <a:endParaRPr lang="sv-SE"/>
          </a:p>
        </p:txBody>
      </p:sp>
    </p:spTree>
    <p:extLst>
      <p:ext uri="{BB962C8B-B14F-4D97-AF65-F5344CB8AC3E}">
        <p14:creationId xmlns:p14="http://schemas.microsoft.com/office/powerpoint/2010/main" val="1690893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Rubrikbild">
    <p:bg>
      <p:bgPr>
        <a:solidFill>
          <a:schemeClr val="accent1"/>
        </a:solidFill>
        <a:effectLst/>
      </p:bgPr>
    </p:bg>
    <p:spTree>
      <p:nvGrpSpPr>
        <p:cNvPr id="1" name=""/>
        <p:cNvGrpSpPr/>
        <p:nvPr/>
      </p:nvGrpSpPr>
      <p:grpSpPr>
        <a:xfrm>
          <a:off x="0" y="0"/>
          <a:ext cx="0" cy="0"/>
          <a:chOff x="0" y="0"/>
          <a:chExt cx="0" cy="0"/>
        </a:xfrm>
      </p:grpSpPr>
      <p:sp>
        <p:nvSpPr>
          <p:cNvPr id="8" name="Bild 7">
            <a:extLst>
              <a:ext uri="{FF2B5EF4-FFF2-40B4-BE49-F238E27FC236}">
                <a16:creationId xmlns:a16="http://schemas.microsoft.com/office/drawing/2014/main" id="{2775F66F-94B4-38FC-E3D4-EE0640B5EB4F}"/>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9" name="Rubrik 1">
            <a:extLst>
              <a:ext uri="{FF2B5EF4-FFF2-40B4-BE49-F238E27FC236}">
                <a16:creationId xmlns:a16="http://schemas.microsoft.com/office/drawing/2014/main" id="{628B7B89-8798-91F4-DD39-740AFA51D947}"/>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bg1"/>
                </a:solidFill>
              </a:defRPr>
            </a:lvl1pPr>
          </a:lstStyle>
          <a:p>
            <a:r>
              <a:rPr lang="sv-SE" dirty="0"/>
              <a:t>Namn på presentation</a:t>
            </a:r>
          </a:p>
        </p:txBody>
      </p:sp>
      <p:sp>
        <p:nvSpPr>
          <p:cNvPr id="10" name="Underrubrik 2">
            <a:extLst>
              <a:ext uri="{FF2B5EF4-FFF2-40B4-BE49-F238E27FC236}">
                <a16:creationId xmlns:a16="http://schemas.microsoft.com/office/drawing/2014/main" id="{CE747B5F-7AF9-7221-D486-4BC302C6DA08}"/>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Gemensamma grunder</a:t>
            </a:r>
          </a:p>
        </p:txBody>
      </p:sp>
      <p:sp>
        <p:nvSpPr>
          <p:cNvPr id="2" name="Rektangel 1">
            <a:extLst>
              <a:ext uri="{FF2B5EF4-FFF2-40B4-BE49-F238E27FC236}">
                <a16:creationId xmlns:a16="http://schemas.microsoft.com/office/drawing/2014/main" id="{0CFDE584-BA30-1EE3-E783-08F2E0127BE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MSB Logotyp">
            <a:extLst>
              <a:ext uri="{FF2B5EF4-FFF2-40B4-BE49-F238E27FC236}">
                <a16:creationId xmlns:a16="http://schemas.microsoft.com/office/drawing/2014/main" id="{CC357C05-C182-1754-70E5-118F6FB02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Platshållare för text 13">
            <a:extLst>
              <a:ext uri="{FF2B5EF4-FFF2-40B4-BE49-F238E27FC236}">
                <a16:creationId xmlns:a16="http://schemas.microsoft.com/office/drawing/2014/main" id="{0DB10B92-0F72-9F9A-14B7-6B0D2111C6A0}"/>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17" name="Grupp 16">
            <a:extLst>
              <a:ext uri="{FF2B5EF4-FFF2-40B4-BE49-F238E27FC236}">
                <a16:creationId xmlns:a16="http://schemas.microsoft.com/office/drawing/2014/main" id="{7C143F4A-8800-E04A-7622-26745AE222BA}"/>
              </a:ext>
            </a:extLst>
          </p:cNvPr>
          <p:cNvGrpSpPr/>
          <p:nvPr userDrawn="1"/>
        </p:nvGrpSpPr>
        <p:grpSpPr>
          <a:xfrm>
            <a:off x="11323838" y="152021"/>
            <a:ext cx="718458" cy="720000"/>
            <a:chOff x="11271288" y="204571"/>
            <a:chExt cx="718458" cy="720000"/>
          </a:xfrm>
        </p:grpSpPr>
        <p:sp>
          <p:nvSpPr>
            <p:cNvPr id="18" name="Ellips 17">
              <a:extLst>
                <a:ext uri="{FF2B5EF4-FFF2-40B4-BE49-F238E27FC236}">
                  <a16:creationId xmlns:a16="http://schemas.microsoft.com/office/drawing/2014/main" id="{C5D6A1A4-BE7D-8E1D-1966-E9B518A70353}"/>
                </a:ext>
              </a:extLst>
            </p:cNvPr>
            <p:cNvSpPr/>
            <p:nvPr userDrawn="1"/>
          </p:nvSpPr>
          <p:spPr>
            <a:xfrm>
              <a:off x="11271288" y="204571"/>
              <a:ext cx="718458" cy="720000"/>
            </a:xfrm>
            <a:prstGeom prst="ellipse">
              <a:avLst/>
            </a:prstGeom>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58DC6E3F-42C3-B1D9-8C60-610426961430}"/>
                </a:ext>
              </a:extLst>
            </p:cNvPr>
            <p:cNvGrpSpPr/>
            <p:nvPr userDrawn="1"/>
          </p:nvGrpSpPr>
          <p:grpSpPr>
            <a:xfrm>
              <a:off x="11467070" y="408768"/>
              <a:ext cx="326895" cy="311606"/>
              <a:chOff x="2382579" y="1208223"/>
              <a:chExt cx="217742" cy="207114"/>
            </a:xfrm>
          </p:grpSpPr>
          <p:cxnSp>
            <p:nvCxnSpPr>
              <p:cNvPr id="20" name="Rak 19">
                <a:extLst>
                  <a:ext uri="{FF2B5EF4-FFF2-40B4-BE49-F238E27FC236}">
                    <a16:creationId xmlns:a16="http://schemas.microsoft.com/office/drawing/2014/main" id="{70BBA0F5-CBFD-E60F-2B30-E4A5018E7A3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Rak 20">
                <a:extLst>
                  <a:ext uri="{FF2B5EF4-FFF2-40B4-BE49-F238E27FC236}">
                    <a16:creationId xmlns:a16="http://schemas.microsoft.com/office/drawing/2014/main" id="{4A21B88C-F3C4-AF98-AA44-DF94A7B81EA8}"/>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BA472DA5-5C26-D700-453A-FF04D01D3E9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Rak 22">
                <a:extLst>
                  <a:ext uri="{FF2B5EF4-FFF2-40B4-BE49-F238E27FC236}">
                    <a16:creationId xmlns:a16="http://schemas.microsoft.com/office/drawing/2014/main" id="{07D76A24-C3AB-56DE-719F-BE80C4DB5D6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96E3D986-3B00-FBA1-C5BB-3DC30A9D5F37}"/>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2562140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4E95A7C2-4395-2A6D-E1E8-D2D95D58F0A4}"/>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BC0EE35-CE6D-D2EE-2E43-730649B5F6FA}"/>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368685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Platshållare för innehåll 2">
            <a:extLst>
              <a:ext uri="{FF2B5EF4-FFF2-40B4-BE49-F238E27FC236}">
                <a16:creationId xmlns:a16="http://schemas.microsoft.com/office/drawing/2014/main" id="{233C1052-20DD-CFA5-15A3-10A0BD220C2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EFD42723-4171-AC4C-5DAE-87A178601729}"/>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19741CE7-3802-B589-CF51-FAF69B93FCB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15064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
        <p:nvSpPr>
          <p:cNvPr id="2" name="Rubrik 1">
            <a:extLst>
              <a:ext uri="{FF2B5EF4-FFF2-40B4-BE49-F238E27FC236}">
                <a16:creationId xmlns:a16="http://schemas.microsoft.com/office/drawing/2014/main" id="{16F322E6-D808-3E5C-B100-3CD6479B3A16}"/>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20564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59832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090847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3"/>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Checklistor och mallar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9901226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2795318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0CD4E66D-F3F6-6AB6-A004-AC7B680FC31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57FCFC8-8414-E8A4-6825-9142874AA359}"/>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36752F93-BA0D-B085-81EE-BA03798EA361}"/>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0468639E-7BC4-676F-ED5E-8DA1EE748B17}"/>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942812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D726CC7-6083-3B57-1A24-47077E70A501}"/>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5E40FF01-5114-1769-CD05-9B97FDA1C5D5}"/>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Platshållare för innehåll 2">
            <a:extLst>
              <a:ext uri="{FF2B5EF4-FFF2-40B4-BE49-F238E27FC236}">
                <a16:creationId xmlns:a16="http://schemas.microsoft.com/office/drawing/2014/main" id="{F3ADD501-62EA-E285-9226-5A4FB14426C1}"/>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4EAAC7F3-6B45-82FA-2F28-3C4C581A1B0F}"/>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241D5C1-B329-022B-81DD-4D0DCD0854D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490821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3FA09420-DBED-38D3-9221-48BA8B7EC72D}"/>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808748B0-B4BB-9DE7-5BAF-956C2C0770BC}"/>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
        <p:nvSpPr>
          <p:cNvPr id="4" name="Rubrik 1">
            <a:extLst>
              <a:ext uri="{FF2B5EF4-FFF2-40B4-BE49-F238E27FC236}">
                <a16:creationId xmlns:a16="http://schemas.microsoft.com/office/drawing/2014/main" id="{468EC532-C04C-B787-862C-E7F9328EB52F}"/>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69120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715643100"/>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7987530-827D-B918-B941-00612986B54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3"/>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AA9C202B-AFDD-B530-1DF4-F9D6E2B7E3E7}"/>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Checklistor och mallar</a:t>
            </a:r>
          </a:p>
        </p:txBody>
      </p:sp>
    </p:spTree>
    <p:extLst>
      <p:ext uri="{BB962C8B-B14F-4D97-AF65-F5344CB8AC3E}">
        <p14:creationId xmlns:p14="http://schemas.microsoft.com/office/powerpoint/2010/main" val="65846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7213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4"/>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Arbetssätt</a:t>
            </a:r>
          </a:p>
        </p:txBody>
      </p:sp>
      <p:sp>
        <p:nvSpPr>
          <p:cNvPr id="2" name="Rektangel 1">
            <a:extLst>
              <a:ext uri="{FF2B5EF4-FFF2-40B4-BE49-F238E27FC236}">
                <a16:creationId xmlns:a16="http://schemas.microsoft.com/office/drawing/2014/main" id="{90E908E9-E4AB-DA73-2380-64FD7541E22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F9E752A-4701-CAEA-D824-3A4555055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99289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043171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02DE495B-4A58-C4D7-A4EB-2CF46F94689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1B11D93B-ADD7-CBFE-24AC-505F81CD1D5F}"/>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6" name="Frihandsfigur 1">
            <a:extLst>
              <a:ext uri="{FF2B5EF4-FFF2-40B4-BE49-F238E27FC236}">
                <a16:creationId xmlns:a16="http://schemas.microsoft.com/office/drawing/2014/main" id="{EDF6B280-EF18-3B16-0A87-7021E21C88F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7" name="Platshållare för text 13">
            <a:extLst>
              <a:ext uri="{FF2B5EF4-FFF2-40B4-BE49-F238E27FC236}">
                <a16:creationId xmlns:a16="http://schemas.microsoft.com/office/drawing/2014/main" id="{A66C500F-3474-C873-BE36-0CE4B67352DB}"/>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950301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Platshållare för innehåll 2">
            <a:extLst>
              <a:ext uri="{FF2B5EF4-FFF2-40B4-BE49-F238E27FC236}">
                <a16:creationId xmlns:a16="http://schemas.microsoft.com/office/drawing/2014/main" id="{813CFEBF-A64D-41F8-0DA9-D6D7B2E8EE99}"/>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D7157DA4-69FA-BE91-D97A-10C89AB46872}"/>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DCCAA79E-0A47-B59A-E3EE-51579D7C98E5}"/>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7" name="Frihandsfigur 1">
            <a:extLst>
              <a:ext uri="{FF2B5EF4-FFF2-40B4-BE49-F238E27FC236}">
                <a16:creationId xmlns:a16="http://schemas.microsoft.com/office/drawing/2014/main" id="{D9DD7A34-6018-1784-BA70-BE07543D79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8" name="Platshållare för text 13">
            <a:extLst>
              <a:ext uri="{FF2B5EF4-FFF2-40B4-BE49-F238E27FC236}">
                <a16:creationId xmlns:a16="http://schemas.microsoft.com/office/drawing/2014/main" id="{495AFA5F-1A56-8EC2-293F-FD7E65FD81F6}"/>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124548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6383E39C-865A-FEDE-F3B2-B60C7EC7A20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3" name="Frihandsfigur 1">
            <a:extLst>
              <a:ext uri="{FF2B5EF4-FFF2-40B4-BE49-F238E27FC236}">
                <a16:creationId xmlns:a16="http://schemas.microsoft.com/office/drawing/2014/main" id="{2AAF34BA-7976-94C7-52F2-195C5927253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6" name="Platshållare för text 13">
            <a:extLst>
              <a:ext uri="{FF2B5EF4-FFF2-40B4-BE49-F238E27FC236}">
                <a16:creationId xmlns:a16="http://schemas.microsoft.com/office/drawing/2014/main" id="{DDE8185F-7351-AAA6-BA07-1A9061040B79}"/>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209104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E74DFB49-A06D-8094-5F2B-1E58D12E41EF}"/>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4"/>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CB5CDFE-223A-6EB3-9B91-73A6A65A0517}"/>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Arbetssätt</a:t>
            </a:r>
          </a:p>
        </p:txBody>
      </p:sp>
    </p:spTree>
    <p:extLst>
      <p:ext uri="{BB962C8B-B14F-4D97-AF65-F5344CB8AC3E}">
        <p14:creationId xmlns:p14="http://schemas.microsoft.com/office/powerpoint/2010/main" val="34499815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4"/>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C70ABB4-99FB-0D00-8C27-12E6CAE9832A}"/>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1D90760A-7567-3284-3F65-85D66EA16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062014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5"/>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Förhållningssätt</a:t>
            </a:r>
          </a:p>
        </p:txBody>
      </p:sp>
      <p:sp>
        <p:nvSpPr>
          <p:cNvPr id="2" name="Rektangel 1">
            <a:extLst>
              <a:ext uri="{FF2B5EF4-FFF2-40B4-BE49-F238E27FC236}">
                <a16:creationId xmlns:a16="http://schemas.microsoft.com/office/drawing/2014/main" id="{9035CA9D-A2CA-81C9-CA4C-9113F3F30EB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15BB09B-4279-D1B2-8B6F-C24950FC61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7892772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AF8F59A4-1FCB-30AF-A942-FDDBE513D50E}"/>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r>
              <a:rPr lang="sv-SE"/>
              <a:t>Klicka här för att ändra mall för rubrikformat</a:t>
            </a:r>
            <a:endParaRPr lang="sv-SE" dirty="0"/>
          </a:p>
        </p:txBody>
      </p:sp>
      <p:sp>
        <p:nvSpPr>
          <p:cNvPr id="10" name="Platshållare för text 2">
            <a:extLst>
              <a:ext uri="{FF2B5EF4-FFF2-40B4-BE49-F238E27FC236}">
                <a16:creationId xmlns:a16="http://schemas.microsoft.com/office/drawing/2014/main" id="{AA3F864F-1DA5-45E4-1C4C-21A3DCC5961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36947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dirty="0"/>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3534167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18EA8434-6742-6E8D-B621-C10D8241469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4A7A914B-2F55-E0AD-9ED0-2F2F333A4DCF}"/>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E1365F65-87F4-C35D-5B57-3CCB1B20142C}"/>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5" name="Platshållare för text 2">
            <a:extLst>
              <a:ext uri="{FF2B5EF4-FFF2-40B4-BE49-F238E27FC236}">
                <a16:creationId xmlns:a16="http://schemas.microsoft.com/office/drawing/2014/main" id="{D697D8AF-4B56-7CC3-20B8-F99ADCDF3DD0}"/>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557960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633308BF-360A-7BD1-B955-E90E04792EB7}"/>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DA323452-5FC7-7159-B4BD-9DC8F9CD469A}"/>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Platshållare för innehåll 2">
            <a:extLst>
              <a:ext uri="{FF2B5EF4-FFF2-40B4-BE49-F238E27FC236}">
                <a16:creationId xmlns:a16="http://schemas.microsoft.com/office/drawing/2014/main" id="{6B6F5B3C-86BC-0326-E0A7-E0FE8DDD3B33}"/>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innehåll 3">
            <a:extLst>
              <a:ext uri="{FF2B5EF4-FFF2-40B4-BE49-F238E27FC236}">
                <a16:creationId xmlns:a16="http://schemas.microsoft.com/office/drawing/2014/main" id="{5DDDD6A4-C3CE-0514-456A-5264841D2186}"/>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F1DB1106-32F0-C868-0680-103E3EBDF88A}"/>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361016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8B95510B-6DF3-479A-3D68-FD849A031D42}"/>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66B830F1-29AC-025D-D598-5CB81FD3E0A3}"/>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
        <p:nvSpPr>
          <p:cNvPr id="4" name="Rubrik 1">
            <a:extLst>
              <a:ext uri="{FF2B5EF4-FFF2-40B4-BE49-F238E27FC236}">
                <a16:creationId xmlns:a16="http://schemas.microsoft.com/office/drawing/2014/main" id="{1385EBE7-77B8-A014-1CF4-5C7A1B096BC1}"/>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099950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4A7AEE95-82DE-A71C-241A-9DD593EC239B}"/>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5"/>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E63D418E-509F-7FF9-A689-A02DAB875ACD}"/>
              </a:ext>
            </a:extLst>
          </p:cNvPr>
          <p:cNvSpPr txBox="1">
            <a:spLocks/>
          </p:cNvSpPr>
          <p:nvPr userDrawn="1"/>
        </p:nvSpPr>
        <p:spPr>
          <a:xfrm>
            <a:off x="11432" y="1222964"/>
            <a:ext cx="142690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solidFill>
                  <a:schemeClr val="tx1"/>
                </a:solidFill>
              </a:rPr>
              <a:t>Förhållningssätt</a:t>
            </a:r>
          </a:p>
        </p:txBody>
      </p:sp>
    </p:spTree>
    <p:extLst>
      <p:ext uri="{BB962C8B-B14F-4D97-AF65-F5344CB8AC3E}">
        <p14:creationId xmlns:p14="http://schemas.microsoft.com/office/powerpoint/2010/main" val="1071618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5"/>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5CD2C74-4329-6FB1-D8E9-0CB6EAC4C312}"/>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736C6AEC-E4E7-A6A3-4D3E-9CC2253569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93057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43460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852873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pic>
        <p:nvPicPr>
          <p:cNvPr id="9" name="Bildobjekt 8">
            <a:extLst>
              <a:ext uri="{FF2B5EF4-FFF2-40B4-BE49-F238E27FC236}">
                <a16:creationId xmlns:a16="http://schemas.microsoft.com/office/drawing/2014/main" id="{E31BC39F-C2A9-4AD8-91F4-373CF5A68553}"/>
              </a:ext>
            </a:extLst>
          </p:cNvPr>
          <p:cNvPicPr>
            <a:picLocks noChangeAspect="1"/>
          </p:cNvPicPr>
          <p:nvPr userDrawn="1"/>
        </p:nvPicPr>
        <p:blipFill>
          <a:blip r:embed="rId3"/>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2559037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4674864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pic>
        <p:nvPicPr>
          <p:cNvPr id="8" name="Bildobjekt 7">
            <a:extLst>
              <a:ext uri="{FF2B5EF4-FFF2-40B4-BE49-F238E27FC236}">
                <a16:creationId xmlns:a16="http://schemas.microsoft.com/office/drawing/2014/main" id="{F6946417-296C-4424-825A-0E509A1CA307}"/>
              </a:ext>
            </a:extLst>
          </p:cNvPr>
          <p:cNvPicPr>
            <a:picLocks noChangeAspect="1"/>
          </p:cNvPicPr>
          <p:nvPr userDrawn="1"/>
        </p:nvPicPr>
        <p:blipFill>
          <a:blip r:embed="rId5"/>
          <a:stretch>
            <a:fillRect/>
          </a:stretch>
        </p:blipFill>
        <p:spPr>
          <a:xfrm>
            <a:off x="11353800" y="-63500"/>
            <a:ext cx="819150" cy="6176962"/>
          </a:xfrm>
          <a:prstGeom prst="rect">
            <a:avLst/>
          </a:prstGeom>
        </p:spPr>
      </p:pic>
    </p:spTree>
    <p:extLst>
      <p:ext uri="{BB962C8B-B14F-4D97-AF65-F5344CB8AC3E}">
        <p14:creationId xmlns:p14="http://schemas.microsoft.com/office/powerpoint/2010/main" val="7534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00698FFD-E962-8497-E2ED-DF6C6E4DFF54}"/>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3">
            <a:extLst>
              <a:ext uri="{FF2B5EF4-FFF2-40B4-BE49-F238E27FC236}">
                <a16:creationId xmlns:a16="http://schemas.microsoft.com/office/drawing/2014/main" id="{1BAEA70A-3D37-3EEF-59B3-3A9F6F6F8D68}"/>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F7E69659-D1C4-7F80-93AE-05E5B1C2B53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977180681"/>
      </p:ext>
    </p:extLst>
  </p:cSld>
  <p:clrMapOvr>
    <a:masterClrMapping/>
  </p:clrMapOvr>
  <p:extLst>
    <p:ext uri="{DCECCB84-F9BA-43D5-87BE-67443E8EF086}">
      <p15:sldGuideLst xmlns:p15="http://schemas.microsoft.com/office/powerpoint/2012/main">
        <p15:guide id="1" pos="118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3559522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345546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805017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6"/>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Konceptuell grund</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105043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0"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86224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bg1"/>
        </a:solidFill>
        <a:effectLst/>
      </p:bgPr>
    </p:bg>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CBD9729D-4E2C-1FB3-CAC5-9E85C02AE0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B311755-39ED-0BFC-1984-2D57935E90E1}"/>
              </a:ext>
            </a:extLst>
          </p:cNvPr>
          <p:cNvSpPr/>
          <p:nvPr userDrawn="1"/>
        </p:nvSpPr>
        <p:spPr>
          <a:xfrm>
            <a:off x="0" y="1222964"/>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4EE9E5C-677E-6940-EA02-980AF4CB63BB}"/>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23C24B14-AAEA-A3D9-32A8-E55826177920}"/>
              </a:ext>
            </a:extLst>
          </p:cNvPr>
          <p:cNvSpPr>
            <a:spLocks noGrp="1"/>
          </p:cNvSpPr>
          <p:nvPr>
            <p:ph type="title"/>
            <p:custDataLst>
              <p:tags r:id="rId1"/>
            </p:custDataLst>
          </p:nvPr>
        </p:nvSpPr>
        <p:spPr>
          <a:xfrm>
            <a:off x="1416050" y="2155032"/>
            <a:ext cx="8941150" cy="1273968"/>
          </a:xfrm>
          <a:prstGeom prst="rect">
            <a:avLst/>
          </a:prstGeom>
        </p:spPr>
        <p:txBody>
          <a:bodyPr anchor="b"/>
          <a:lstStyle>
            <a:lvl1pPr>
              <a:defRPr sz="4000" b="1">
                <a:solidFill>
                  <a:schemeClr val="tx1"/>
                </a:solidFill>
                <a:latin typeface="+mj-lt"/>
              </a:defRPr>
            </a:lvl1pPr>
          </a:lstStyle>
          <a:p>
            <a:endParaRPr lang="sv-SE" dirty="0"/>
          </a:p>
        </p:txBody>
      </p:sp>
      <p:sp>
        <p:nvSpPr>
          <p:cNvPr id="3" name="Platshållare för text 2">
            <a:extLst>
              <a:ext uri="{FF2B5EF4-FFF2-40B4-BE49-F238E27FC236}">
                <a16:creationId xmlns:a16="http://schemas.microsoft.com/office/drawing/2014/main" id="{E28E4139-87B7-5BB8-E7E9-2DCEB7D6047E}"/>
              </a:ext>
            </a:extLst>
          </p:cNvPr>
          <p:cNvSpPr>
            <a:spLocks noGrp="1"/>
          </p:cNvSpPr>
          <p:nvPr>
            <p:ph type="body" idx="1"/>
            <p:custDataLst>
              <p:tags r:id="rId2"/>
            </p:custDataLst>
          </p:nvPr>
        </p:nvSpPr>
        <p:spPr>
          <a:xfrm>
            <a:off x="1416050" y="3460777"/>
            <a:ext cx="8941150" cy="633743"/>
          </a:xfrm>
          <a:prstGeom prst="rect">
            <a:avLst/>
          </a:prstGeo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3864326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pic>
        <p:nvPicPr>
          <p:cNvPr id="13" name="Bildobjekt 12" descr="MSB Logotyp">
            <a:extLst>
              <a:ext uri="{FF2B5EF4-FFF2-40B4-BE49-F238E27FC236}">
                <a16:creationId xmlns:a16="http://schemas.microsoft.com/office/drawing/2014/main" id="{CFC22A25-AABB-0FBF-11D2-E2564FAD76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D2B4FE26-6217-A695-1EEA-DBE58DCF49E4}"/>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4E0420D-7E92-1002-B6E3-0C9B99B02A5E}"/>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Platshållare för innehåll 2">
            <a:extLst>
              <a:ext uri="{FF2B5EF4-FFF2-40B4-BE49-F238E27FC236}">
                <a16:creationId xmlns:a16="http://schemas.microsoft.com/office/drawing/2014/main" id="{9DAFDEE3-21DD-4E2F-1539-5FCA56D59E8D}"/>
              </a:ext>
            </a:extLst>
          </p:cNvPr>
          <p:cNvSpPr>
            <a:spLocks noGrp="1"/>
          </p:cNvSpPr>
          <p:nvPr>
            <p:ph sz="half" idx="1" hasCustomPrompt="1"/>
            <p:custDataLst>
              <p:tags r:id="rId1"/>
            </p:custDataLst>
          </p:nvPr>
        </p:nvSpPr>
        <p:spPr>
          <a:xfrm>
            <a:off x="1905925"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innehåll 3">
            <a:extLst>
              <a:ext uri="{FF2B5EF4-FFF2-40B4-BE49-F238E27FC236}">
                <a16:creationId xmlns:a16="http://schemas.microsoft.com/office/drawing/2014/main" id="{86A07881-4D64-D9D2-569F-4D3A2C61DF17}"/>
              </a:ext>
            </a:extLst>
          </p:cNvPr>
          <p:cNvSpPr>
            <a:spLocks noGrp="1"/>
          </p:cNvSpPr>
          <p:nvPr>
            <p:ph sz="half" idx="11"/>
            <p:custDataLst>
              <p:tags r:id="rId2"/>
            </p:custDataLst>
          </p:nvPr>
        </p:nvSpPr>
        <p:spPr>
          <a:xfrm>
            <a:off x="6561053" y="1467530"/>
            <a:ext cx="4504749" cy="3574027"/>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a:solidFill>
                  <a:schemeClr val="tx1"/>
                </a:solidFill>
                <a:latin typeface="+mn-lt"/>
              </a:defRPr>
            </a:lvl3pPr>
            <a:lvl4pPr>
              <a:defRPr>
                <a:solidFill>
                  <a:schemeClr val="tx1"/>
                </a:solidFill>
                <a:latin typeface="+mn-lt"/>
              </a:defRPr>
            </a:lvl4pPr>
            <a:lvl5pPr>
              <a:defRPr>
                <a:solidFill>
                  <a:schemeClr val="tx1"/>
                </a:solidFill>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Rubrik 1">
            <a:extLst>
              <a:ext uri="{FF2B5EF4-FFF2-40B4-BE49-F238E27FC236}">
                <a16:creationId xmlns:a16="http://schemas.microsoft.com/office/drawing/2014/main" id="{57BCA4C6-EC3A-F933-2C1F-1F3655369C78}"/>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1539981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92FB59E6-AADF-8DBC-3E78-2A008879F9B9}"/>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154CF1D4-2ADA-10F4-91A2-B3F715CB9FE1}"/>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
        <p:nvSpPr>
          <p:cNvPr id="2" name="Rubrik 1">
            <a:extLst>
              <a:ext uri="{FF2B5EF4-FFF2-40B4-BE49-F238E27FC236}">
                <a16:creationId xmlns:a16="http://schemas.microsoft.com/office/drawing/2014/main" id="{7F213514-95BD-CA38-715B-2F486571E5A4}"/>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2478849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Frihandsfigur 3">
            <a:extLst>
              <a:ext uri="{FF2B5EF4-FFF2-40B4-BE49-F238E27FC236}">
                <a16:creationId xmlns:a16="http://schemas.microsoft.com/office/drawing/2014/main" id="{813C95AA-A153-637C-4AA0-6ABAFBD3E55E}"/>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6"/>
          </a:solidFill>
          <a:ln w="6327" cap="flat">
            <a:noFill/>
            <a:prstDash val="solid"/>
            <a:miter/>
          </a:ln>
        </p:spPr>
        <p:txBody>
          <a:bodyPr wrap="square" rtlCol="0" anchor="ctr">
            <a:noAutofit/>
          </a:bodyPr>
          <a:lstStyle/>
          <a:p>
            <a:pPr lvl="0"/>
            <a:endParaRPr lang="sv-SE"/>
          </a:p>
        </p:txBody>
      </p:sp>
      <p:sp>
        <p:nvSpPr>
          <p:cNvPr id="5" name="Platshållare för text 13">
            <a:extLst>
              <a:ext uri="{FF2B5EF4-FFF2-40B4-BE49-F238E27FC236}">
                <a16:creationId xmlns:a16="http://schemas.microsoft.com/office/drawing/2014/main" id="{0AE61F92-BBB1-96DB-E33A-36AA4E3FF2FA}"/>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Konceptuell grund</a:t>
            </a:r>
          </a:p>
        </p:txBody>
      </p:sp>
    </p:spTree>
    <p:extLst>
      <p:ext uri="{BB962C8B-B14F-4D97-AF65-F5344CB8AC3E}">
        <p14:creationId xmlns:p14="http://schemas.microsoft.com/office/powerpoint/2010/main" val="1299239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6"/>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BE9726D-5305-3AFA-F024-489C32928B07}"/>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B2F9DDE-E058-1F4A-1DD3-901E1C6ED9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0109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11" name="Bildobjekt 10" descr="MSB Logotyp">
            <a:extLst>
              <a:ext uri="{FF2B5EF4-FFF2-40B4-BE49-F238E27FC236}">
                <a16:creationId xmlns:a16="http://schemas.microsoft.com/office/drawing/2014/main" id="{15CD85DE-21BB-55CB-D50D-B0AB48CE75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Rubrik 1">
            <a:extLst>
              <a:ext uri="{FF2B5EF4-FFF2-40B4-BE49-F238E27FC236}">
                <a16:creationId xmlns:a16="http://schemas.microsoft.com/office/drawing/2014/main" id="{B27CEAA5-EB11-2675-2A7A-62A7280AD823}"/>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Tree>
    <p:extLst>
      <p:ext uri="{BB962C8B-B14F-4D97-AF65-F5344CB8AC3E}">
        <p14:creationId xmlns:p14="http://schemas.microsoft.com/office/powerpoint/2010/main" val="63812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6" name="Bildobjekt 5" descr="MSB Logotyp">
            <a:extLst>
              <a:ext uri="{FF2B5EF4-FFF2-40B4-BE49-F238E27FC236}">
                <a16:creationId xmlns:a16="http://schemas.microsoft.com/office/drawing/2014/main" id="{21CE8A2E-1C0A-6899-7C0E-A3E15E97E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65313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4" name="Bild 7">
            <a:extLst>
              <a:ext uri="{FF2B5EF4-FFF2-40B4-BE49-F238E27FC236}">
                <a16:creationId xmlns:a16="http://schemas.microsoft.com/office/drawing/2014/main" id="{73E5ECB7-DEAF-D391-DFD8-23A0580D077A}"/>
              </a:ext>
            </a:extLst>
          </p:cNvPr>
          <p:cNvSpPr/>
          <p:nvPr userDrawn="1"/>
        </p:nvSpPr>
        <p:spPr>
          <a:xfrm>
            <a:off x="-27990" y="723310"/>
            <a:ext cx="1681750"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25400" cap="flat">
            <a:solidFill>
              <a:schemeClr val="bg1"/>
            </a:solidFill>
            <a:prstDash val="solid"/>
            <a:miter/>
          </a:ln>
        </p:spPr>
        <p:txBody>
          <a:bodyPr rtlCol="0" anchor="ctr"/>
          <a:lstStyle/>
          <a:p>
            <a:endParaRPr lang="sv-SE" dirty="0"/>
          </a:p>
        </p:txBody>
      </p:sp>
      <p:sp>
        <p:nvSpPr>
          <p:cNvPr id="5" name="Platshållare för text 13">
            <a:extLst>
              <a:ext uri="{FF2B5EF4-FFF2-40B4-BE49-F238E27FC236}">
                <a16:creationId xmlns:a16="http://schemas.microsoft.com/office/drawing/2014/main" id="{0730F5A3-318A-78A4-537C-5F43A9AFF9CA}"/>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2" name="Rektangel 1">
            <a:extLst>
              <a:ext uri="{FF2B5EF4-FFF2-40B4-BE49-F238E27FC236}">
                <a16:creationId xmlns:a16="http://schemas.microsoft.com/office/drawing/2014/main" id="{734A5423-DD99-0BBC-7D9D-E8BFD1C7A7BB}"/>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E940C568-6126-EB11-28A7-A72DF11936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125077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accent2"/>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176DBD7-BB00-4A01-1B1A-E0FFC2A9A03D}"/>
              </a:ext>
            </a:extLst>
          </p:cNvPr>
          <p:cNvSpPr>
            <a:spLocks noGrp="1"/>
          </p:cNvSpPr>
          <p:nvPr>
            <p:ph type="ctrTitle" hasCustomPrompt="1"/>
          </p:nvPr>
        </p:nvSpPr>
        <p:spPr>
          <a:xfrm>
            <a:off x="1524000" y="3063813"/>
            <a:ext cx="9144000" cy="730374"/>
          </a:xfrm>
          <a:prstGeom prst="rect">
            <a:avLst/>
          </a:prstGeom>
        </p:spPr>
        <p:txBody>
          <a:bodyPr anchor="b"/>
          <a:lstStyle>
            <a:lvl1pPr algn="l">
              <a:defRPr sz="4000" b="1">
                <a:solidFill>
                  <a:schemeClr val="tx1"/>
                </a:solidFill>
              </a:defRPr>
            </a:lvl1pPr>
          </a:lstStyle>
          <a:p>
            <a:r>
              <a:rPr lang="sv-SE" dirty="0"/>
              <a:t>Namn på presentation</a:t>
            </a:r>
          </a:p>
        </p:txBody>
      </p:sp>
      <p:sp>
        <p:nvSpPr>
          <p:cNvPr id="8" name="Underrubrik 2">
            <a:extLst>
              <a:ext uri="{FF2B5EF4-FFF2-40B4-BE49-F238E27FC236}">
                <a16:creationId xmlns:a16="http://schemas.microsoft.com/office/drawing/2014/main" id="{4AF12547-0C7D-FA3D-30A4-1F03476A9AE1}"/>
              </a:ext>
            </a:extLst>
          </p:cNvPr>
          <p:cNvSpPr>
            <a:spLocks noGrp="1"/>
          </p:cNvSpPr>
          <p:nvPr>
            <p:ph type="subTitle" idx="1" hasCustomPrompt="1"/>
          </p:nvPr>
        </p:nvSpPr>
        <p:spPr>
          <a:xfrm>
            <a:off x="1524000" y="2592615"/>
            <a:ext cx="9144000" cy="471198"/>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Utgångspunkter</a:t>
            </a:r>
          </a:p>
        </p:txBody>
      </p:sp>
      <p:sp>
        <p:nvSpPr>
          <p:cNvPr id="2" name="Rektangel 1">
            <a:extLst>
              <a:ext uri="{FF2B5EF4-FFF2-40B4-BE49-F238E27FC236}">
                <a16:creationId xmlns:a16="http://schemas.microsoft.com/office/drawing/2014/main" id="{387FAA35-4CC5-46DC-1729-9FA4E7393855}"/>
              </a:ext>
            </a:extLst>
          </p:cNvPr>
          <p:cNvSpPr/>
          <p:nvPr userDrawn="1"/>
        </p:nvSpPr>
        <p:spPr>
          <a:xfrm>
            <a:off x="0" y="6088827"/>
            <a:ext cx="12192000" cy="769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Bildobjekt 2" descr="MSB Logotyp">
            <a:extLst>
              <a:ext uri="{FF2B5EF4-FFF2-40B4-BE49-F238E27FC236}">
                <a16:creationId xmlns:a16="http://schemas.microsoft.com/office/drawing/2014/main" id="{04C90CFE-05D3-8CAA-F423-55E27034B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2284571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DB5DC11-A93B-D8A7-AA2A-2B32D255951D}"/>
              </a:ext>
            </a:extLst>
          </p:cNvPr>
          <p:cNvSpPr>
            <a:spLocks noGrp="1"/>
          </p:cNvSpPr>
          <p:nvPr>
            <p:ph type="title" hasCustomPrompt="1"/>
          </p:nvPr>
        </p:nvSpPr>
        <p:spPr>
          <a:xfrm>
            <a:off x="1900052" y="681038"/>
            <a:ext cx="9453748" cy="541926"/>
          </a:xfrm>
          <a:prstGeom prst="rect">
            <a:avLst/>
          </a:prstGeom>
        </p:spPr>
        <p:txBody>
          <a:bodyPr/>
          <a:lstStyle>
            <a:lvl1pPr>
              <a:defRPr sz="3200" b="1">
                <a:solidFill>
                  <a:schemeClr val="tx1"/>
                </a:solidFill>
              </a:defRPr>
            </a:lvl1pPr>
          </a:lstStyle>
          <a:p>
            <a:r>
              <a:rPr lang="sv-SE" dirty="0"/>
              <a:t>Klicka här för att ändra format</a:t>
            </a:r>
          </a:p>
        </p:txBody>
      </p:sp>
      <p:sp>
        <p:nvSpPr>
          <p:cNvPr id="8" name="Platshållare för innehåll 2">
            <a:extLst>
              <a:ext uri="{FF2B5EF4-FFF2-40B4-BE49-F238E27FC236}">
                <a16:creationId xmlns:a16="http://schemas.microsoft.com/office/drawing/2014/main" id="{E27660E2-D759-94A7-FB17-3C96FFA14C54}"/>
              </a:ext>
            </a:extLst>
          </p:cNvPr>
          <p:cNvSpPr>
            <a:spLocks noGrp="1"/>
          </p:cNvSpPr>
          <p:nvPr>
            <p:ph idx="1"/>
          </p:nvPr>
        </p:nvSpPr>
        <p:spPr>
          <a:xfrm>
            <a:off x="1900051" y="1431577"/>
            <a:ext cx="9453749" cy="4351338"/>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0" name="Bildobjekt 9" descr="MSB Logotyp">
            <a:extLst>
              <a:ext uri="{FF2B5EF4-FFF2-40B4-BE49-F238E27FC236}">
                <a16:creationId xmlns:a16="http://schemas.microsoft.com/office/drawing/2014/main" id="{8DE55701-67AB-54C9-8A91-EB839C143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2" name="Frihandsfigur 1">
            <a:extLst>
              <a:ext uri="{FF2B5EF4-FFF2-40B4-BE49-F238E27FC236}">
                <a16:creationId xmlns:a16="http://schemas.microsoft.com/office/drawing/2014/main" id="{218A5A81-4E2E-92A8-31D5-21765D8774F6}"/>
              </a:ext>
            </a:extLst>
          </p:cNvPr>
          <p:cNvSpPr/>
          <p:nvPr userDrawn="1"/>
        </p:nvSpPr>
        <p:spPr>
          <a:xfrm>
            <a:off x="-3438" y="1222963"/>
            <a:ext cx="1441776" cy="417228"/>
          </a:xfrm>
          <a:custGeom>
            <a:avLst/>
            <a:gdLst>
              <a:gd name="connsiteX0" fmla="*/ 0 w 1441776"/>
              <a:gd name="connsiteY0" fmla="*/ 0 h 417228"/>
              <a:gd name="connsiteX1" fmla="*/ 1233786 w 1441776"/>
              <a:gd name="connsiteY1" fmla="*/ 0 h 417228"/>
              <a:gd name="connsiteX2" fmla="*/ 1441776 w 1441776"/>
              <a:gd name="connsiteY2" fmla="*/ 208588 h 417228"/>
              <a:gd name="connsiteX3" fmla="*/ 1233786 w 1441776"/>
              <a:gd name="connsiteY3" fmla="*/ 417228 h 417228"/>
              <a:gd name="connsiteX4" fmla="*/ 0 w 1441776"/>
              <a:gd name="connsiteY4" fmla="*/ 417228 h 417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76" h="417228">
                <a:moveTo>
                  <a:pt x="0" y="0"/>
                </a:moveTo>
                <a:lnTo>
                  <a:pt x="1233786" y="0"/>
                </a:lnTo>
                <a:lnTo>
                  <a:pt x="1441776" y="208588"/>
                </a:lnTo>
                <a:lnTo>
                  <a:pt x="1233786" y="417228"/>
                </a:lnTo>
                <a:lnTo>
                  <a:pt x="0" y="417228"/>
                </a:lnTo>
                <a:close/>
              </a:path>
            </a:pathLst>
          </a:custGeom>
          <a:solidFill>
            <a:schemeClr val="accent2"/>
          </a:solidFill>
          <a:ln w="6327" cap="flat">
            <a:noFill/>
            <a:prstDash val="solid"/>
            <a:miter/>
          </a:ln>
        </p:spPr>
        <p:txBody>
          <a:bodyPr wrap="square" rtlCol="0" anchor="ctr">
            <a:noAutofit/>
          </a:bodyPr>
          <a:lstStyle/>
          <a:p>
            <a:pPr lvl="0"/>
            <a:endParaRPr lang="sv-SE"/>
          </a:p>
        </p:txBody>
      </p:sp>
      <p:sp>
        <p:nvSpPr>
          <p:cNvPr id="3" name="Platshållare för text 13">
            <a:extLst>
              <a:ext uri="{FF2B5EF4-FFF2-40B4-BE49-F238E27FC236}">
                <a16:creationId xmlns:a16="http://schemas.microsoft.com/office/drawing/2014/main" id="{B22A62B2-8E17-CBCF-726B-866D6771B2DF}"/>
              </a:ext>
            </a:extLst>
          </p:cNvPr>
          <p:cNvSpPr txBox="1">
            <a:spLocks/>
          </p:cNvSpPr>
          <p:nvPr userDrawn="1"/>
        </p:nvSpPr>
        <p:spPr>
          <a:xfrm>
            <a:off x="11432" y="1222964"/>
            <a:ext cx="1441776" cy="417228"/>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800" dirty="0">
                <a:solidFill>
                  <a:schemeClr val="tx1"/>
                </a:solidFill>
              </a:rPr>
              <a:t>Utgångspunkter</a:t>
            </a:r>
          </a:p>
        </p:txBody>
      </p:sp>
    </p:spTree>
    <p:extLst>
      <p:ext uri="{BB962C8B-B14F-4D97-AF65-F5344CB8AC3E}">
        <p14:creationId xmlns:p14="http://schemas.microsoft.com/office/powerpoint/2010/main" val="203153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chemeClr val="accent1"/>
          </a:solidFill>
          <a:ln w="5163" cap="flat">
            <a:noFill/>
            <a:prstDash val="solid"/>
            <a:miter/>
          </a:ln>
        </p:spPr>
        <p:txBody>
          <a:bodyPr rtlCol="0" anchor="ctr"/>
          <a:lstStyle/>
          <a:p>
            <a:endParaRPr lang="sv-SE" dirty="0"/>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
        <p:nvSpPr>
          <p:cNvPr id="13" name="Ellips 12">
            <a:hlinkClick r:id="" action="ppaction://noaction"/>
            <a:extLst>
              <a:ext uri="{FF2B5EF4-FFF2-40B4-BE49-F238E27FC236}">
                <a16:creationId xmlns:a16="http://schemas.microsoft.com/office/drawing/2014/main" id="{86325AB3-2EE4-66B3-A0CF-4A7490555597}"/>
              </a:ext>
            </a:extLst>
          </p:cNvPr>
          <p:cNvSpPr>
            <a:spLocks noChangeAspect="1"/>
          </p:cNvSpPr>
          <p:nvPr userDrawn="1"/>
        </p:nvSpPr>
        <p:spPr>
          <a:xfrm>
            <a:off x="9648535" y="530391"/>
            <a:ext cx="720000" cy="720000"/>
          </a:xfrm>
          <a:prstGeom prst="ellipse">
            <a:avLst/>
          </a:prstGeom>
          <a:solidFill>
            <a:schemeClr val="accent2">
              <a:alpha val="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descr="TagShapePrint">
            <a:extLst>
              <a:ext uri="{FF2B5EF4-FFF2-40B4-BE49-F238E27FC236}">
                <a16:creationId xmlns:a16="http://schemas.microsoft.com/office/drawing/2014/main" id="{A40641E0-9488-4392-9391-11005BEB9643}"/>
              </a:ext>
            </a:extLst>
          </p:cNvPr>
          <p:cNvSpPr/>
          <p:nvPr userDrawn="1"/>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42035666"/>
      </p:ext>
    </p:extLst>
  </p:cSld>
  <p:clrMap bg1="lt1" tx1="dk1" bg2="lt2" tx2="dk2" accent1="accent1" accent2="accent2" accent3="accent3" accent4="accent4" accent5="accent5" accent6="accent6" hlink="hlink" folHlink="folHlink"/>
  <p:sldLayoutIdLst>
    <p:sldLayoutId id="2147483716" r:id="rId1"/>
    <p:sldLayoutId id="2147483694" r:id="rId2"/>
    <p:sldLayoutId id="2147483695" r:id="rId3"/>
    <p:sldLayoutId id="2147483696" r:id="rId4"/>
    <p:sldLayoutId id="2147483697" r:id="rId5"/>
    <p:sldLayoutId id="2147483698" r:id="rId6"/>
    <p:sldLayoutId id="2147483699"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43099017-0652-3989-9DF2-7D12BFC9A0A3}"/>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522607AD-2E31-9E1F-1763-2E1035CE4407}"/>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96A93C07-E9A3-FC03-9110-DA1B2A7DD755}"/>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56F38EC-75AF-2812-B51E-5336325CE74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1F34199F-A64F-9E0D-35B8-6CCB87894469}"/>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D22746EA-5F56-C771-AF54-29271F7A0B98}"/>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02ACD5E5-3236-0349-CE7C-0A9E75F694E8}"/>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5639CA97-64F6-B5A0-3AD1-1C215374B6FE}"/>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5B3C653C-5583-F5C4-E6CB-B80D5BC75958}"/>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844420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37EA5A86-21FF-11E1-9C2D-C462ABBE771A}"/>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AA3C56C-DC38-7267-47D4-741CD90C01E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4AB442C2-A6DD-204B-296D-E808384B99C1}"/>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E4A6AC45-F03B-997A-51D8-1D7A70D63934}"/>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A180EE8A-193A-30FA-EC1B-6554B966E6D0}"/>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0CAE1A3C-710B-6AC7-2ED1-FA79A1E58B5B}"/>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80A5B0D1-5053-7DDB-5E51-08A515B96A2A}"/>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8A665D0-DF76-BD03-CB4D-439F1A05EF9F}"/>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9A9A03AE-BFBE-AA26-90E1-6B7DD9042004}"/>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66982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E41F4AE2-1240-373D-1414-2CF14B9989C6}"/>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E32619D8-897B-8C6F-9F96-0A6E688621CE}"/>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74B5F737-A79A-BAA6-8827-8AFD3E7E1132}"/>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A968AEAB-D3E2-3FFB-4EBC-E1B7B4304FE0}"/>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7EDB5786-47AD-803E-DD82-2DA44FB52095}"/>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A97EAF1F-D554-BE06-349D-57850E038FF2}"/>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A9F1133B-88A0-BFBE-0410-B0CDEFDA9533}"/>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5E28321-8013-34C7-2BAD-C3C36FC4B780}"/>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A1163D6C-6EAE-54E3-B31B-9FBBAB2D36CA}"/>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711206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7252C2B1-5F52-A4CE-A080-A8BF24F09D88}"/>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6542E6CA-DE35-90D7-A366-BE199C6B94A9}"/>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A2474AD1-073D-DC5B-EACC-B3653F711E37}"/>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7907147D-F2DA-71F1-E46A-9ABAEBAE90EB}"/>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CC5937E2-F392-EB48-77BB-D984E10E42CF}"/>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E525F513-2EBD-F43C-44CC-257841203B90}"/>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DE30792-8952-B0BC-EFCE-C93D6576B1EB}"/>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8B6A42B3-9E05-40BA-D6BC-6581BA0F320C}"/>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D4544310-3800-C884-177A-E5A57C5C7091}"/>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1232751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spTree>
    <p:extLst>
      <p:ext uri="{BB962C8B-B14F-4D97-AF65-F5344CB8AC3E}">
        <p14:creationId xmlns:p14="http://schemas.microsoft.com/office/powerpoint/2010/main" val="32736937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ild 7">
            <a:extLst>
              <a:ext uri="{FF2B5EF4-FFF2-40B4-BE49-F238E27FC236}">
                <a16:creationId xmlns:a16="http://schemas.microsoft.com/office/drawing/2014/main" id="{08EABCA7-66DD-7F88-CA5C-B19CEE267B13}"/>
              </a:ext>
            </a:extLst>
          </p:cNvPr>
          <p:cNvSpPr/>
          <p:nvPr userDrawn="1"/>
        </p:nvSpPr>
        <p:spPr>
          <a:xfrm>
            <a:off x="-3438" y="723310"/>
            <a:ext cx="1657197" cy="417227"/>
          </a:xfrm>
          <a:custGeom>
            <a:avLst/>
            <a:gdLst>
              <a:gd name="connsiteX0" fmla="*/ 0 w 1657197"/>
              <a:gd name="connsiteY0" fmla="*/ 0 h 417227"/>
              <a:gd name="connsiteX1" fmla="*/ 1449208 w 1657197"/>
              <a:gd name="connsiteY1" fmla="*/ 0 h 417227"/>
              <a:gd name="connsiteX2" fmla="*/ 1657198 w 1657197"/>
              <a:gd name="connsiteY2" fmla="*/ 208588 h 417227"/>
              <a:gd name="connsiteX3" fmla="*/ 1449208 w 1657197"/>
              <a:gd name="connsiteY3" fmla="*/ 417228 h 417227"/>
              <a:gd name="connsiteX4" fmla="*/ 0 w 1657197"/>
              <a:gd name="connsiteY4" fmla="*/ 417228 h 417227"/>
              <a:gd name="connsiteX5" fmla="*/ 0 w 1657197"/>
              <a:gd name="connsiteY5" fmla="*/ 0 h 41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7197" h="417227">
                <a:moveTo>
                  <a:pt x="0" y="0"/>
                </a:moveTo>
                <a:lnTo>
                  <a:pt x="1449208" y="0"/>
                </a:lnTo>
                <a:lnTo>
                  <a:pt x="1657198" y="208588"/>
                </a:lnTo>
                <a:lnTo>
                  <a:pt x="1449208" y="417228"/>
                </a:lnTo>
                <a:lnTo>
                  <a:pt x="0" y="417228"/>
                </a:lnTo>
                <a:lnTo>
                  <a:pt x="0" y="0"/>
                </a:lnTo>
                <a:close/>
              </a:path>
            </a:pathLst>
          </a:custGeom>
          <a:solidFill>
            <a:srgbClr val="4A4944"/>
          </a:solidFill>
          <a:ln w="5163" cap="flat">
            <a:noFill/>
            <a:prstDash val="solid"/>
            <a:miter/>
          </a:ln>
        </p:spPr>
        <p:txBody>
          <a:bodyPr rtlCol="0" anchor="ctr"/>
          <a:lstStyle/>
          <a:p>
            <a:endParaRPr lang="sv-SE"/>
          </a:p>
        </p:txBody>
      </p:sp>
      <p:sp>
        <p:nvSpPr>
          <p:cNvPr id="8" name="Platshållare för text 13">
            <a:extLst>
              <a:ext uri="{FF2B5EF4-FFF2-40B4-BE49-F238E27FC236}">
                <a16:creationId xmlns:a16="http://schemas.microsoft.com/office/drawing/2014/main" id="{166A3176-1890-B0FD-AE66-1D4A6A7119B1}"/>
              </a:ext>
            </a:extLst>
          </p:cNvPr>
          <p:cNvSpPr txBox="1">
            <a:spLocks/>
          </p:cNvSpPr>
          <p:nvPr userDrawn="1"/>
        </p:nvSpPr>
        <p:spPr>
          <a:xfrm>
            <a:off x="11432" y="723311"/>
            <a:ext cx="1636712" cy="41489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9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Gemensamma grunder</a:t>
            </a:r>
          </a:p>
        </p:txBody>
      </p:sp>
      <p:grpSp>
        <p:nvGrpSpPr>
          <p:cNvPr id="2" name="Grupp 1">
            <a:extLst>
              <a:ext uri="{FF2B5EF4-FFF2-40B4-BE49-F238E27FC236}">
                <a16:creationId xmlns:a16="http://schemas.microsoft.com/office/drawing/2014/main" id="{CCFF33C5-13A5-066B-14E0-07962CD5C7F2}"/>
              </a:ext>
            </a:extLst>
          </p:cNvPr>
          <p:cNvGrpSpPr/>
          <p:nvPr userDrawn="1"/>
        </p:nvGrpSpPr>
        <p:grpSpPr>
          <a:xfrm>
            <a:off x="11292308" y="173040"/>
            <a:ext cx="718458" cy="718458"/>
            <a:chOff x="1882151" y="1311096"/>
            <a:chExt cx="478559" cy="478559"/>
          </a:xfrm>
        </p:grpSpPr>
        <p:sp>
          <p:nvSpPr>
            <p:cNvPr id="3" name="Ellips 2">
              <a:extLst>
                <a:ext uri="{FF2B5EF4-FFF2-40B4-BE49-F238E27FC236}">
                  <a16:creationId xmlns:a16="http://schemas.microsoft.com/office/drawing/2014/main" id="{746F3BC5-7774-4ECC-0BB6-9ABFC8777121}"/>
                </a:ext>
              </a:extLst>
            </p:cNvPr>
            <p:cNvSpPr/>
            <p:nvPr userDrawn="1"/>
          </p:nvSpPr>
          <p:spPr>
            <a:xfrm>
              <a:off x="1882151" y="1311096"/>
              <a:ext cx="478559" cy="478559"/>
            </a:xfrm>
            <a:prstGeom prst="ellipse">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 name="Grupp 3">
              <a:extLst>
                <a:ext uri="{FF2B5EF4-FFF2-40B4-BE49-F238E27FC236}">
                  <a16:creationId xmlns:a16="http://schemas.microsoft.com/office/drawing/2014/main" id="{5D521B6D-447D-6094-8489-84D672DE0454}"/>
                </a:ext>
              </a:extLst>
            </p:cNvPr>
            <p:cNvGrpSpPr/>
            <p:nvPr userDrawn="1"/>
          </p:nvGrpSpPr>
          <p:grpSpPr>
            <a:xfrm>
              <a:off x="2016789" y="1447502"/>
              <a:ext cx="217742" cy="207114"/>
              <a:chOff x="2382579" y="1208223"/>
              <a:chExt cx="217742" cy="207114"/>
            </a:xfrm>
          </p:grpSpPr>
          <p:cxnSp>
            <p:nvCxnSpPr>
              <p:cNvPr id="5" name="Rak 4">
                <a:extLst>
                  <a:ext uri="{FF2B5EF4-FFF2-40B4-BE49-F238E27FC236}">
                    <a16:creationId xmlns:a16="http://schemas.microsoft.com/office/drawing/2014/main" id="{056A78C0-4C9A-5BF4-C319-9D162EE4D826}"/>
                  </a:ext>
                </a:extLst>
              </p:cNvPr>
              <p:cNvCxnSpPr>
                <a:cxnSpLocks/>
              </p:cNvCxnSpPr>
              <p:nvPr userDrawn="1"/>
            </p:nvCxnSpPr>
            <p:spPr>
              <a:xfrm>
                <a:off x="2382579" y="1208223"/>
                <a:ext cx="0" cy="207114"/>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Rak 5">
                <a:extLst>
                  <a:ext uri="{FF2B5EF4-FFF2-40B4-BE49-F238E27FC236}">
                    <a16:creationId xmlns:a16="http://schemas.microsoft.com/office/drawing/2014/main" id="{F5C44D22-D2DA-D880-0684-4E780E063F96}"/>
                  </a:ext>
                </a:extLst>
              </p:cNvPr>
              <p:cNvCxnSpPr>
                <a:cxnSpLocks/>
              </p:cNvCxnSpPr>
              <p:nvPr userDrawn="1"/>
            </p:nvCxnSpPr>
            <p:spPr>
              <a:xfrm>
                <a:off x="2431235" y="1397000"/>
                <a:ext cx="16908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74B380F6-9A03-AB93-5125-B33C1E7A52D1}"/>
                  </a:ext>
                </a:extLst>
              </p:cNvPr>
              <p:cNvCxnSpPr>
                <a:cxnSpLocks/>
              </p:cNvCxnSpPr>
              <p:nvPr userDrawn="1"/>
            </p:nvCxnSpPr>
            <p:spPr>
              <a:xfrm>
                <a:off x="2431235" y="1339850"/>
                <a:ext cx="169086"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D05C1100-BB3C-ABAF-2207-34B61C797A65}"/>
                  </a:ext>
                </a:extLst>
              </p:cNvPr>
              <p:cNvCxnSpPr>
                <a:cxnSpLocks/>
              </p:cNvCxnSpPr>
              <p:nvPr userDrawn="1"/>
            </p:nvCxnSpPr>
            <p:spPr>
              <a:xfrm>
                <a:off x="2431235" y="1282700"/>
                <a:ext cx="169086"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1CA672BA-CA0C-46B6-53C8-D7BFDF7D8FB5}"/>
                  </a:ext>
                </a:extLst>
              </p:cNvPr>
              <p:cNvCxnSpPr>
                <a:cxnSpLocks/>
              </p:cNvCxnSpPr>
              <p:nvPr userDrawn="1"/>
            </p:nvCxnSpPr>
            <p:spPr>
              <a:xfrm>
                <a:off x="2431235" y="1225550"/>
                <a:ext cx="16908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12" name="Ellips 11">
            <a:hlinkClick r:id="" action="ppaction://noaction"/>
            <a:extLst>
              <a:ext uri="{FF2B5EF4-FFF2-40B4-BE49-F238E27FC236}">
                <a16:creationId xmlns:a16="http://schemas.microsoft.com/office/drawing/2014/main" id="{1936203A-75F9-F8ED-D63A-202D30C8BAD5}"/>
              </a:ext>
            </a:extLst>
          </p:cNvPr>
          <p:cNvSpPr/>
          <p:nvPr userDrawn="1"/>
        </p:nvSpPr>
        <p:spPr>
          <a:xfrm>
            <a:off x="11298658" y="173040"/>
            <a:ext cx="718458" cy="718458"/>
          </a:xfrm>
          <a:prstGeom prst="ellipse">
            <a:avLst/>
          </a:prstGeom>
          <a:solidFill>
            <a:schemeClr val="accent2">
              <a:alpha val="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884334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hyperlink" Target="mailto:ledning@msb.se"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3" Type="http://schemas.openxmlformats.org/officeDocument/2006/relationships/hyperlink" Target="http://www.msb.se/samverkanledning" TargetMode="External"/><Relationship Id="rId2" Type="http://schemas.openxmlformats.org/officeDocument/2006/relationships/notesSlide" Target="../notesSlides/notesSlide10.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B0E18D9-2F77-4AD6-9D46-6CDC09E2039C}"/>
              </a:ext>
            </a:extLst>
          </p:cNvPr>
          <p:cNvSpPr>
            <a:spLocks noGrp="1"/>
          </p:cNvSpPr>
          <p:nvPr>
            <p:ph type="ctrTitle"/>
          </p:nvPr>
        </p:nvSpPr>
        <p:spPr>
          <a:xfrm>
            <a:off x="1269357" y="2195773"/>
            <a:ext cx="9144000" cy="1612297"/>
          </a:xfrm>
        </p:spPr>
        <p:txBody>
          <a:bodyPr/>
          <a:lstStyle/>
          <a:p>
            <a:r>
              <a:rPr lang="sv-SE" dirty="0"/>
              <a:t>Centrala koncept</a:t>
            </a:r>
            <a:br>
              <a:rPr lang="sv-SE" dirty="0"/>
            </a:br>
            <a:br>
              <a:rPr lang="sv-SE" dirty="0"/>
            </a:br>
            <a:br>
              <a:rPr lang="sv-SE" sz="1200" dirty="0"/>
            </a:br>
            <a:r>
              <a:rPr lang="sv-SE" sz="2800" b="0" dirty="0"/>
              <a:t>En grund för aktörsgemensamt arbete med ledning, samverkan och övrig styrning</a:t>
            </a:r>
          </a:p>
        </p:txBody>
      </p:sp>
    </p:spTree>
    <p:extLst>
      <p:ext uri="{BB962C8B-B14F-4D97-AF65-F5344CB8AC3E}">
        <p14:creationId xmlns:p14="http://schemas.microsoft.com/office/powerpoint/2010/main" val="2867086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2. Värderingar som präglar innehållet</a:t>
            </a:r>
          </a:p>
        </p:txBody>
      </p:sp>
      <p:sp>
        <p:nvSpPr>
          <p:cNvPr id="3" name="Platshållare för text 2">
            <a:extLst>
              <a:ext uri="{FF2B5EF4-FFF2-40B4-BE49-F238E27FC236}">
                <a16:creationId xmlns:a16="http://schemas.microsoft.com/office/drawing/2014/main" id="{46AD313B-0880-4692-A1AE-46C723E2FABE}"/>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312600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a:xfrm>
            <a:off x="1625425" y="823943"/>
            <a:ext cx="8941150" cy="1273968"/>
          </a:xfrm>
        </p:spPr>
        <p:txBody>
          <a:bodyPr/>
          <a:lstStyle/>
          <a:p>
            <a:r>
              <a:rPr lang="sv-SE" dirty="0"/>
              <a:t>Värderingar som präglar innehållet</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type="body" idx="1"/>
          </p:nvPr>
        </p:nvSpPr>
        <p:spPr>
          <a:xfrm>
            <a:off x="1751716" y="2465354"/>
            <a:ext cx="8941150" cy="633743"/>
          </a:xfrm>
        </p:spPr>
        <p:txBody>
          <a:bodyPr/>
          <a:lstStyle/>
          <a:p>
            <a:pPr marL="0" indent="0">
              <a:buNone/>
            </a:pPr>
            <a:endParaRPr lang="sv-SE" sz="2000" dirty="0">
              <a:latin typeface="+mn-lt"/>
            </a:endParaRPr>
          </a:p>
          <a:p>
            <a:r>
              <a:rPr lang="sv-SE" sz="2000" dirty="0">
                <a:latin typeface="+mn-lt"/>
              </a:rPr>
              <a:t>2.1 Innehållet ska vara så enkelt som möjligt - men inte enklare än så </a:t>
            </a:r>
          </a:p>
          <a:p>
            <a:pPr marL="0" indent="0">
              <a:buNone/>
            </a:pPr>
            <a:endParaRPr lang="sv-SE" sz="2000" dirty="0">
              <a:latin typeface="+mn-lt"/>
            </a:endParaRPr>
          </a:p>
          <a:p>
            <a:r>
              <a:rPr lang="sv-SE" sz="2000" dirty="0">
                <a:latin typeface="+mn-lt"/>
              </a:rPr>
              <a:t>2.2 Alla modeller har begränsningar men de kan ändå vara användbara</a:t>
            </a:r>
          </a:p>
          <a:p>
            <a:pPr marL="0" indent="0">
              <a:buNone/>
            </a:pPr>
            <a:endParaRPr lang="sv-SE" sz="2000" dirty="0">
              <a:latin typeface="+mn-lt"/>
            </a:endParaRPr>
          </a:p>
          <a:p>
            <a:r>
              <a:rPr lang="sv-SE" sz="2000" dirty="0">
                <a:latin typeface="+mn-lt"/>
              </a:rPr>
              <a:t>2.3 Det är kärnan i begreppen som är viktig </a:t>
            </a:r>
          </a:p>
          <a:p>
            <a:pPr marL="0" indent="0">
              <a:buNone/>
            </a:pPr>
            <a:endParaRPr lang="sv-SE" sz="2000" dirty="0">
              <a:latin typeface="+mn-lt"/>
            </a:endParaRPr>
          </a:p>
          <a:p>
            <a:r>
              <a:rPr lang="sv-SE" sz="2000" dirty="0">
                <a:latin typeface="+mn-lt"/>
              </a:rPr>
              <a:t>2.4 Det gemensamma språket är lika viktigt som det interna (”tvåspråkighet”)</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57305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sz="4000" dirty="0"/>
              <a:t>3. Att hantera samhällsstörningar</a:t>
            </a:r>
            <a:endParaRPr lang="sv-SE" dirty="0"/>
          </a:p>
        </p:txBody>
      </p:sp>
      <p:sp>
        <p:nvSpPr>
          <p:cNvPr id="2" name="Platshållare för text 1">
            <a:extLst>
              <a:ext uri="{FF2B5EF4-FFF2-40B4-BE49-F238E27FC236}">
                <a16:creationId xmlns:a16="http://schemas.microsoft.com/office/drawing/2014/main" id="{3D8B84A8-C9F7-4596-82CD-3CE8F0B80847}"/>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913845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a:xfrm>
            <a:off x="1900051" y="1431577"/>
            <a:ext cx="5484597" cy="4351338"/>
          </a:xfrm>
        </p:spPr>
        <p:txBody>
          <a:bodyPr/>
          <a:lstStyle/>
          <a:p>
            <a:pPr marL="0" indent="0">
              <a:buNone/>
            </a:pPr>
            <a:r>
              <a:rPr lang="sv-SE" sz="2000" b="1" dirty="0"/>
              <a:t>3.1 Vad är samhällsstörningar? </a:t>
            </a:r>
          </a:p>
          <a:p>
            <a:pPr marL="0" indent="0">
              <a:buNone/>
            </a:pPr>
            <a:endParaRPr lang="sv-SE" sz="2000" dirty="0"/>
          </a:p>
          <a:p>
            <a:r>
              <a:rPr lang="sv-SE" sz="2000" dirty="0"/>
              <a:t>Samhällsstörningar är </a:t>
            </a:r>
            <a:r>
              <a:rPr lang="sv-SE" sz="2000" b="1" dirty="0"/>
              <a:t>företeelser</a:t>
            </a:r>
            <a:r>
              <a:rPr lang="sv-SE" sz="2000" dirty="0"/>
              <a:t> eller </a:t>
            </a:r>
            <a:r>
              <a:rPr lang="sv-SE" sz="2000" b="1" dirty="0"/>
              <a:t>händelser</a:t>
            </a:r>
            <a:r>
              <a:rPr lang="sv-SE" sz="2000" dirty="0"/>
              <a:t> som har </a:t>
            </a:r>
            <a:r>
              <a:rPr lang="sv-SE" sz="2000" b="1" dirty="0"/>
              <a:t>negativa konsekvenser </a:t>
            </a:r>
            <a:r>
              <a:rPr lang="sv-SE" sz="2000" dirty="0"/>
              <a:t>för samhällets grundläggande skyddsvärden.</a:t>
            </a:r>
          </a:p>
          <a:p>
            <a:r>
              <a:rPr lang="sv-SE" sz="2000" dirty="0"/>
              <a:t>Skyddsvärden inkluderar: Människors liv och hälsa, samhällets funktionalitet, demokrati, rättssäkerhet, mänskliga rättigheter, miljö och ekonomiska värden, samt nationell suveränitet.</a:t>
            </a:r>
          </a:p>
          <a:p>
            <a:r>
              <a:rPr lang="sv-SE" sz="2000" dirty="0"/>
              <a:t>Samhällsstörningar påverkar ofta flera skyddsvärden samtidigt, vilket kräver samordnade insatser från olika aktörer.</a:t>
            </a:r>
          </a:p>
          <a:p>
            <a:pPr marL="0" indent="0">
              <a:buNone/>
            </a:pPr>
            <a:endParaRPr lang="sv-SE" sz="2000" dirty="0"/>
          </a:p>
          <a:p>
            <a:pPr marL="0" indent="0">
              <a:buNone/>
            </a:pPr>
            <a:endParaRPr lang="sv-SE" dirty="0"/>
          </a:p>
          <a:p>
            <a:pPr marL="0" indent="0">
              <a:buNone/>
            </a:pPr>
            <a:endParaRPr lang="sv-SE" dirty="0"/>
          </a:p>
        </p:txBody>
      </p:sp>
      <p:pic>
        <p:nvPicPr>
          <p:cNvPr id="5" name="Bildobjekt 4">
            <a:extLst>
              <a:ext uri="{FF2B5EF4-FFF2-40B4-BE49-F238E27FC236}">
                <a16:creationId xmlns:a16="http://schemas.microsoft.com/office/drawing/2014/main" id="{BDE733F3-2F19-4239-A817-F3FE2D9A34A3}"/>
              </a:ext>
            </a:extLst>
          </p:cNvPr>
          <p:cNvPicPr>
            <a:picLocks noChangeAspect="1"/>
          </p:cNvPicPr>
          <p:nvPr/>
        </p:nvPicPr>
        <p:blipFill>
          <a:blip r:embed="rId2"/>
          <a:stretch>
            <a:fillRect/>
          </a:stretch>
        </p:blipFill>
        <p:spPr>
          <a:xfrm>
            <a:off x="7625752" y="1669365"/>
            <a:ext cx="4163946" cy="4113550"/>
          </a:xfrm>
          <a:prstGeom prst="rect">
            <a:avLst/>
          </a:prstGeom>
        </p:spPr>
      </p:pic>
    </p:spTree>
    <p:extLst>
      <p:ext uri="{BB962C8B-B14F-4D97-AF65-F5344CB8AC3E}">
        <p14:creationId xmlns:p14="http://schemas.microsoft.com/office/powerpoint/2010/main" val="229564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3.2 Hur uppstår samhällsstörningar?  </a:t>
            </a:r>
          </a:p>
          <a:p>
            <a:pPr marL="0" indent="0">
              <a:buNone/>
            </a:pPr>
            <a:endParaRPr lang="sv-SE" sz="2000" dirty="0"/>
          </a:p>
          <a:p>
            <a:r>
              <a:rPr lang="sv-SE" sz="2000" dirty="0"/>
              <a:t>Kan uppstå plötsligt, som vid en skogsbrand, cyberattack eller väpnat angrepp, eller långsamt, som vid klimatförändringar eller ökande sociala konflikter.</a:t>
            </a:r>
          </a:p>
          <a:p>
            <a:r>
              <a:rPr lang="sv-SE" sz="2000" dirty="0"/>
              <a:t>Exempel på långsamma skeenden inkluderar diffusa händelser som påverkas av många små förändringar över tid.</a:t>
            </a:r>
          </a:p>
          <a:p>
            <a:r>
              <a:rPr lang="sv-SE" sz="2000" dirty="0"/>
              <a:t>Även aktiviteter som i sig är önskvärda, som publika evenemang, kan leda till samhällsstörningar genom exempelvis störningar i trafikflöden.</a:t>
            </a:r>
          </a:p>
          <a:p>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086243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3.3 Vad och vilka påverkas av samhällsstörningar? </a:t>
            </a:r>
          </a:p>
          <a:p>
            <a:pPr marL="0" indent="0">
              <a:buNone/>
            </a:pPr>
            <a:endParaRPr lang="sv-SE" sz="2000" dirty="0"/>
          </a:p>
          <a:p>
            <a:r>
              <a:rPr lang="sv-SE" sz="2000" dirty="0"/>
              <a:t>Samhällsstörningar kan ha många olika typer av negativa konsekvenser som påverkar teknisk infrastruktur, miljön, logistik, och sociala sammanhang.</a:t>
            </a:r>
          </a:p>
          <a:p>
            <a:r>
              <a:rPr lang="sv-SE" sz="2000" dirty="0"/>
              <a:t>Påverkan kan vara både fysisk och emotionell, drabba enskilda individer eller grupper, och kan påverka både specifika områden eller hela nationen.</a:t>
            </a:r>
          </a:p>
          <a:p>
            <a:r>
              <a:rPr lang="sv-SE" sz="2000" dirty="0"/>
              <a:t>Flera störningar kan inträffa samtidigt, vilket ställer höga krav på samhällets förmåga att hantera dessa parallellt.</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743572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3.4 Samhällsstörningar kan vara förväntade eller oväntade </a:t>
            </a:r>
          </a:p>
          <a:p>
            <a:pPr marL="0" indent="0">
              <a:buNone/>
            </a:pPr>
            <a:endParaRPr lang="sv-SE" sz="2000" dirty="0"/>
          </a:p>
          <a:p>
            <a:pPr marL="0" indent="0">
              <a:buNone/>
            </a:pPr>
            <a:r>
              <a:rPr lang="sv-SE" sz="2000" b="1" dirty="0"/>
              <a:t>Förväntade</a:t>
            </a:r>
          </a:p>
          <a:p>
            <a:pPr lvl="1"/>
            <a:r>
              <a:rPr lang="sv-SE" sz="2000" dirty="0"/>
              <a:t>Störningar som vi kan förutse och förbereda oss för, som exempelvis väderhändelser (snöstormar, skyfall) eller planerade inskränkningar i samhällets funktionalitet (underhåll av infrastruktur).</a:t>
            </a:r>
          </a:p>
          <a:p>
            <a:pPr lvl="1"/>
            <a:r>
              <a:rPr lang="sv-SE" sz="2000" dirty="0"/>
              <a:t>Förväntade störningar ger möjlighet till proaktiv planering och förberedelse.</a:t>
            </a:r>
          </a:p>
          <a:p>
            <a:pPr lvl="1"/>
            <a:endParaRPr lang="sv-SE" sz="2000" dirty="0"/>
          </a:p>
          <a:p>
            <a:pPr marL="0" indent="0">
              <a:buNone/>
            </a:pPr>
            <a:r>
              <a:rPr lang="sv-SE" sz="2000" b="1" dirty="0"/>
              <a:t>Oväntade </a:t>
            </a:r>
          </a:p>
          <a:p>
            <a:pPr lvl="1"/>
            <a:r>
              <a:rPr lang="sv-SE" sz="2000" dirty="0"/>
              <a:t>Händelser som är överraskande i tid och plats, vilket gör dem svårare att förbereda sig för.</a:t>
            </a:r>
          </a:p>
          <a:p>
            <a:pPr lvl="1"/>
            <a:r>
              <a:rPr lang="sv-SE" sz="2000" dirty="0"/>
              <a:t>Exempel inkluderar oväntade naturkatastrofer eller plötsliga teknologiska fel.</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416829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3.5 Vad orsakar samhällsstörningar?</a:t>
            </a:r>
          </a:p>
          <a:p>
            <a:pPr marL="0" indent="0">
              <a:buNone/>
            </a:pPr>
            <a:endParaRPr lang="sv-SE" sz="2000" b="1" dirty="0"/>
          </a:p>
          <a:p>
            <a:r>
              <a:rPr lang="sv-SE" sz="1800" b="1" dirty="0"/>
              <a:t>Naturkatastrofer:</a:t>
            </a:r>
          </a:p>
          <a:p>
            <a:pPr marL="457200" lvl="1" indent="0">
              <a:buNone/>
            </a:pPr>
            <a:r>
              <a:rPr lang="sv-SE" sz="1800" dirty="0"/>
              <a:t>Orsakas av naturliga processer som jordbävningar, tsunamier, orkaner, översvämningar, skogsbränder, vulkanutbrott och torka.</a:t>
            </a:r>
          </a:p>
          <a:p>
            <a:r>
              <a:rPr lang="sv-SE" sz="1800" b="1" dirty="0"/>
              <a:t>Mänskliga orsaker</a:t>
            </a:r>
            <a:r>
              <a:rPr lang="sv-SE" sz="1800" b="1" dirty="0">
                <a:solidFill>
                  <a:srgbClr val="FF0000"/>
                </a:solidFill>
              </a:rPr>
              <a:t>:</a:t>
            </a:r>
            <a:endParaRPr lang="sv-SE" sz="1800" b="1" dirty="0"/>
          </a:p>
          <a:p>
            <a:pPr marL="457200" lvl="1" indent="0">
              <a:buNone/>
            </a:pPr>
            <a:r>
              <a:rPr lang="sv-SE" sz="1800" dirty="0"/>
              <a:t>Inkluderar händelser som orsakas direkt eller indirekt av mänskliga handlingar, såsom industriella olyckor, kemiska utsläpp, kärnkatastrofer, terrorism, krig, och sociala konflikter.</a:t>
            </a:r>
          </a:p>
          <a:p>
            <a:r>
              <a:rPr lang="sv-SE" sz="1800" b="1" dirty="0"/>
              <a:t>Miljöförändringar</a:t>
            </a:r>
          </a:p>
          <a:p>
            <a:pPr marL="457200" lvl="1" indent="0">
              <a:buNone/>
            </a:pPr>
            <a:r>
              <a:rPr lang="sv-SE" sz="1800" dirty="0"/>
              <a:t>Klimatförändringar och miljöförstöring som leder till samhällsstörningar, exempelvis genom havsnivåstigning, förändringar i nederbördsmönster, eller förlust av biologisk mångfald.</a:t>
            </a:r>
          </a:p>
          <a:p>
            <a:r>
              <a:rPr lang="sv-SE" sz="1800" b="1" dirty="0"/>
              <a:t>Teknologiska fel</a:t>
            </a:r>
          </a:p>
          <a:p>
            <a:pPr marL="457200" lvl="1" indent="0">
              <a:buNone/>
            </a:pPr>
            <a:r>
              <a:rPr lang="sv-SE" sz="1800" dirty="0"/>
              <a:t>Teknologiska misslyckanden eller fel, som strömavbrott, dataintrång, cyberattacker, eller olyckor vid industrianläggningar.</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88168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3.6 Vad är viktigt att tänka på vid samhällsstörningar?</a:t>
            </a:r>
          </a:p>
          <a:p>
            <a:pPr marL="0" indent="0">
              <a:buNone/>
            </a:pPr>
            <a:endParaRPr lang="sv-SE" sz="2000" b="1" dirty="0"/>
          </a:p>
          <a:p>
            <a:pPr marL="0" indent="0">
              <a:buNone/>
            </a:pPr>
            <a:r>
              <a:rPr lang="sv-SE" sz="2000" b="1" dirty="0"/>
              <a:t>Fokus på konsekvenser </a:t>
            </a:r>
          </a:p>
          <a:p>
            <a:pPr lvl="1"/>
            <a:r>
              <a:rPr lang="sv-SE" sz="2000" dirty="0"/>
              <a:t>Identifiera potentiella eller inträffade negativa konsekvenser och fokusera på hur dessa kan förebyggas, minskas eller elimineras.</a:t>
            </a:r>
          </a:p>
          <a:p>
            <a:pPr lvl="1"/>
            <a:endParaRPr lang="sv-SE" sz="2000" dirty="0"/>
          </a:p>
          <a:p>
            <a:pPr marL="0" indent="0">
              <a:buNone/>
            </a:pPr>
            <a:r>
              <a:rPr lang="sv-SE" sz="2000" b="1" dirty="0"/>
              <a:t>Effektiv resursanvändning</a:t>
            </a:r>
          </a:p>
          <a:p>
            <a:pPr lvl="1"/>
            <a:r>
              <a:rPr lang="sv-SE" sz="2000" dirty="0"/>
              <a:t> Användning av samhällets samlade resurser på ett effektivt sätt genom god förmåga till aktörsgemensam inriktning och samordning.</a:t>
            </a:r>
          </a:p>
          <a:p>
            <a:pPr lvl="1"/>
            <a:r>
              <a:rPr lang="sv-SE" sz="2000" dirty="0"/>
              <a:t>Ett gemensamt språk och arbetssätt underlättar hanteringen.</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79904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0FC14-0AAE-4C5C-B72F-D3DD679897AA}"/>
              </a:ext>
            </a:extLst>
          </p:cNvPr>
          <p:cNvSpPr>
            <a:spLocks noGrp="1"/>
          </p:cNvSpPr>
          <p:nvPr>
            <p:ph type="title"/>
          </p:nvPr>
        </p:nvSpPr>
        <p:spPr/>
        <p:txBody>
          <a:bodyPr/>
          <a:lstStyle/>
          <a:p>
            <a:r>
              <a:rPr lang="sv-SE" dirty="0"/>
              <a:t>Att hantera samhällsstörningar </a:t>
            </a:r>
          </a:p>
        </p:txBody>
      </p:sp>
      <p:sp>
        <p:nvSpPr>
          <p:cNvPr id="3" name="Platshållare för innehåll 2">
            <a:extLst>
              <a:ext uri="{FF2B5EF4-FFF2-40B4-BE49-F238E27FC236}">
                <a16:creationId xmlns:a16="http://schemas.microsoft.com/office/drawing/2014/main" id="{C8B364E0-3035-4CC2-8306-14FE7F645D08}"/>
              </a:ext>
            </a:extLst>
          </p:cNvPr>
          <p:cNvSpPr>
            <a:spLocks noGrp="1"/>
          </p:cNvSpPr>
          <p:nvPr>
            <p:ph idx="1"/>
          </p:nvPr>
        </p:nvSpPr>
        <p:spPr/>
        <p:txBody>
          <a:bodyPr/>
          <a:lstStyle/>
          <a:p>
            <a:pPr marL="0" indent="0">
              <a:buNone/>
            </a:pPr>
            <a:r>
              <a:rPr lang="sv-SE" sz="2000" b="1" dirty="0"/>
              <a:t>3.7 Varför ska vi använda begreppet samhällsstörningar? </a:t>
            </a:r>
          </a:p>
          <a:p>
            <a:pPr marL="457200" lvl="1" indent="0">
              <a:buNone/>
            </a:pPr>
            <a:endParaRPr lang="sv-SE" sz="2000" dirty="0"/>
          </a:p>
          <a:p>
            <a:pPr marL="0" indent="0">
              <a:buNone/>
            </a:pPr>
            <a:r>
              <a:rPr lang="sv-SE" sz="2000" b="1" dirty="0"/>
              <a:t>Begreppet ”samhällsstörningar” bidrar till helhetssyn och proaktivitet</a:t>
            </a:r>
          </a:p>
          <a:p>
            <a:pPr lvl="1"/>
            <a:r>
              <a:rPr lang="sv-SE" sz="2000" dirty="0"/>
              <a:t>Begreppet uppmuntrar till helhetssyn, perspektivförståelse, och proaktivitet i hanteringen av samhällsstörningar.</a:t>
            </a:r>
          </a:p>
          <a:p>
            <a:pPr lvl="1"/>
            <a:r>
              <a:rPr lang="sv-SE" sz="2000" dirty="0"/>
              <a:t>Underlättar samverkan mellan aktörer och lagreglerade ansvarsområden </a:t>
            </a:r>
          </a:p>
          <a:p>
            <a:pPr marL="457200" lvl="1" indent="0">
              <a:buNone/>
            </a:pPr>
            <a:endParaRPr lang="sv-SE" sz="2000" dirty="0"/>
          </a:p>
          <a:p>
            <a:pPr marL="0" indent="0">
              <a:buNone/>
            </a:pPr>
            <a:r>
              <a:rPr lang="sv-SE" sz="2000" b="1" dirty="0"/>
              <a:t>Flexibilitet i tillämpning </a:t>
            </a:r>
          </a:p>
          <a:p>
            <a:pPr lvl="1"/>
            <a:r>
              <a:rPr lang="sv-SE" sz="2000" dirty="0"/>
              <a:t>Begreppet ersätter inte juridiska termer som används i lagar och förordningar, men fungerar som ett övergripande samlingsbegrepp som kan tillämpas i olika kontexter.</a:t>
            </a:r>
          </a:p>
          <a:p>
            <a:pPr marL="0" indent="0">
              <a:buNone/>
            </a:pPr>
            <a:endParaRPr lang="sv-SE" sz="2000"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137861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D05D3-C57A-4DDB-A76D-CFAE94C80FDF}"/>
              </a:ext>
            </a:extLst>
          </p:cNvPr>
          <p:cNvSpPr>
            <a:spLocks noGrp="1"/>
          </p:cNvSpPr>
          <p:nvPr>
            <p:ph type="title"/>
          </p:nvPr>
        </p:nvSpPr>
        <p:spPr/>
        <p:txBody>
          <a:bodyPr/>
          <a:lstStyle/>
          <a:p>
            <a:r>
              <a:rPr lang="sv-SE" dirty="0"/>
              <a:t>Om presentationen</a:t>
            </a:r>
            <a:br>
              <a:rPr lang="sv-SE" dirty="0"/>
            </a:br>
            <a:endParaRPr lang="sv-SE" sz="2000" b="0" dirty="0"/>
          </a:p>
        </p:txBody>
      </p:sp>
      <p:sp>
        <p:nvSpPr>
          <p:cNvPr id="5" name="Platshållare för innehåll 2">
            <a:extLst>
              <a:ext uri="{FF2B5EF4-FFF2-40B4-BE49-F238E27FC236}">
                <a16:creationId xmlns:a16="http://schemas.microsoft.com/office/drawing/2014/main" id="{379FAABE-8EA6-42AE-A4A0-072967845DA1}"/>
              </a:ext>
            </a:extLst>
          </p:cNvPr>
          <p:cNvSpPr txBox="1">
            <a:spLocks/>
          </p:cNvSpPr>
          <p:nvPr/>
        </p:nvSpPr>
        <p:spPr>
          <a:xfrm>
            <a:off x="1900052" y="1595540"/>
            <a:ext cx="8956369" cy="3782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mn-lt"/>
              </a:rPr>
              <a:t>Bildspelet är framtaget för att underlätta för dig som på ett fördjupat sätt vill beskriva Centrala koncept för andra, till exempel vid en utbildning. Vill du ha en mer översiktlig presentation rekommenderas det andra bildspelet Centrala koncept (Bildspel kort).</a:t>
            </a:r>
          </a:p>
          <a:p>
            <a:endParaRPr lang="sv-SE" sz="2000" dirty="0">
              <a:latin typeface="+mn-lt"/>
            </a:endParaRPr>
          </a:p>
          <a:p>
            <a:r>
              <a:rPr lang="sv-SE" sz="2000" dirty="0">
                <a:latin typeface="+mn-lt"/>
              </a:rPr>
              <a:t>Bildspelet kan med fördel delas upp så olika delar presenteras vid olika tillfällen</a:t>
            </a:r>
          </a:p>
          <a:p>
            <a:pPr marL="0" indent="0">
              <a:buFont typeface="Arial" panose="020B0604020202020204" pitchFamily="34" charset="0"/>
              <a:buNone/>
            </a:pPr>
            <a:endParaRPr lang="sv-SE" sz="2000" dirty="0">
              <a:latin typeface="+mn-lt"/>
            </a:endParaRPr>
          </a:p>
          <a:p>
            <a:r>
              <a:rPr lang="sv-SE" sz="2000" dirty="0">
                <a:latin typeface="+mn-lt"/>
              </a:rPr>
              <a:t>Upplägget i bildspelet med kapitelnumrering följer kapitelindelningen i Centrala koncept, där du också kan läsa mer om varje del. Det finns därför ingen text i anteckningsfälten utan du lägger själv till den text du önskar. </a:t>
            </a:r>
            <a:br>
              <a:rPr lang="sv-SE" sz="2000" dirty="0">
                <a:latin typeface="+mn-lt"/>
              </a:rPr>
            </a:br>
            <a:endParaRPr lang="sv-SE" sz="2000" dirty="0">
              <a:latin typeface="+mn-lt"/>
            </a:endParaRPr>
          </a:p>
          <a:p>
            <a:r>
              <a:rPr lang="sv-SE" sz="2000" dirty="0">
                <a:solidFill>
                  <a:srgbClr val="000000"/>
                </a:solidFill>
                <a:latin typeface="+mn-lt"/>
                <a:ea typeface="Garamond" panose="02020404030301010803" pitchFamily="18" charset="0"/>
                <a:cs typeface="Times New Roman" panose="02020603050405020304" pitchFamily="18" charset="0"/>
              </a:rPr>
              <a:t>Har du frågor om materialet? Hör av dig till </a:t>
            </a:r>
            <a:r>
              <a:rPr lang="sv-SE" sz="2000" b="1" u="sng" dirty="0">
                <a:solidFill>
                  <a:srgbClr val="0563C1"/>
                </a:solidFill>
                <a:latin typeface="+mn-lt"/>
                <a:ea typeface="Garamond" panose="02020404030301010803" pitchFamily="18" charset="0"/>
                <a:cs typeface="Times New Roman" panose="02020603050405020304" pitchFamily="18" charset="0"/>
                <a:hlinkClick r:id="rId3"/>
              </a:rPr>
              <a:t>ledningsamverkan@msb.se</a:t>
            </a:r>
            <a:r>
              <a:rPr lang="sv-SE" sz="2000" dirty="0">
                <a:solidFill>
                  <a:srgbClr val="000000"/>
                </a:solidFill>
                <a:latin typeface="+mn-lt"/>
                <a:ea typeface="Garamond" panose="02020404030301010803" pitchFamily="18" charset="0"/>
                <a:cs typeface="Times New Roman" panose="02020603050405020304" pitchFamily="18" charset="0"/>
              </a:rPr>
              <a:t>.</a:t>
            </a:r>
            <a:endParaRPr lang="sv-SE" sz="2000" dirty="0">
              <a:latin typeface="+mn-lt"/>
            </a:endParaRPr>
          </a:p>
          <a:p>
            <a:pPr marL="0" indent="0">
              <a:buFont typeface="Arial" panose="020B0604020202020204" pitchFamily="34" charset="0"/>
              <a:buNone/>
            </a:pPr>
            <a:endParaRPr lang="sv-SE" dirty="0"/>
          </a:p>
        </p:txBody>
      </p:sp>
    </p:spTree>
    <p:extLst>
      <p:ext uri="{BB962C8B-B14F-4D97-AF65-F5344CB8AC3E}">
        <p14:creationId xmlns:p14="http://schemas.microsoft.com/office/powerpoint/2010/main" val="406201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4. Från förmåga till effekt </a:t>
            </a:r>
          </a:p>
        </p:txBody>
      </p:sp>
    </p:spTree>
    <p:extLst>
      <p:ext uri="{BB962C8B-B14F-4D97-AF65-F5344CB8AC3E}">
        <p14:creationId xmlns:p14="http://schemas.microsoft.com/office/powerpoint/2010/main" val="3905857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C4C60-A03B-4BBF-AB18-7A619D29F708}"/>
              </a:ext>
            </a:extLst>
          </p:cNvPr>
          <p:cNvSpPr>
            <a:spLocks noGrp="1"/>
          </p:cNvSpPr>
          <p:nvPr>
            <p:ph type="title"/>
          </p:nvPr>
        </p:nvSpPr>
        <p:spPr/>
        <p:txBody>
          <a:bodyPr/>
          <a:lstStyle/>
          <a:p>
            <a:r>
              <a:rPr lang="sv-SE" dirty="0"/>
              <a:t>Från förmåga till effekt </a:t>
            </a:r>
          </a:p>
        </p:txBody>
      </p:sp>
      <p:sp>
        <p:nvSpPr>
          <p:cNvPr id="3" name="Platshållare för innehåll 2">
            <a:extLst>
              <a:ext uri="{FF2B5EF4-FFF2-40B4-BE49-F238E27FC236}">
                <a16:creationId xmlns:a16="http://schemas.microsoft.com/office/drawing/2014/main" id="{B4D7DF7D-0C78-4524-8EBF-95879F184F39}"/>
              </a:ext>
            </a:extLst>
          </p:cNvPr>
          <p:cNvSpPr>
            <a:spLocks noGrp="1"/>
          </p:cNvSpPr>
          <p:nvPr>
            <p:ph idx="1"/>
          </p:nvPr>
        </p:nvSpPr>
        <p:spPr/>
        <p:txBody>
          <a:bodyPr/>
          <a:lstStyle/>
          <a:p>
            <a:pPr marL="0" indent="0">
              <a:buNone/>
            </a:pPr>
            <a:r>
              <a:rPr lang="sv-SE" sz="2000" b="1" dirty="0"/>
              <a:t>Vad är förmåga? </a:t>
            </a:r>
          </a:p>
          <a:p>
            <a:pPr lvl="1"/>
            <a:r>
              <a:rPr lang="sv-SE" sz="2000" dirty="0"/>
              <a:t>Förmåga (vid akut hantering) definieras som </a:t>
            </a:r>
            <a:br>
              <a:rPr lang="sv-SE" sz="2000" dirty="0"/>
            </a:br>
            <a:r>
              <a:rPr lang="sv-SE" sz="2000" b="1" dirty="0"/>
              <a:t>möjligheten att åstadkomma något med syftet att positivt påverka utfallet av negativa händelser.</a:t>
            </a:r>
          </a:p>
          <a:p>
            <a:pPr lvl="1"/>
            <a:r>
              <a:rPr lang="sv-SE" sz="2000" dirty="0"/>
              <a:t>Förmåga omfattar olika resurser som människor, utrustning, och kompetens, men det krävs mer än bara resurser för att uppnå effekt.</a:t>
            </a:r>
          </a:p>
          <a:p>
            <a:pPr marL="457200" lvl="1" indent="0">
              <a:buNone/>
            </a:pPr>
            <a:endParaRPr lang="sv-SE" sz="2000" dirty="0"/>
          </a:p>
          <a:p>
            <a:pPr marL="0" indent="0">
              <a:buNone/>
            </a:pPr>
            <a:r>
              <a:rPr lang="sv-SE" sz="2000" b="1" dirty="0"/>
              <a:t>Förmåga och effekt </a:t>
            </a:r>
          </a:p>
          <a:p>
            <a:pPr lvl="1"/>
            <a:r>
              <a:rPr lang="sv-SE" sz="2000" dirty="0"/>
              <a:t>Förmågan i sig är en förutsättning, men det är effekten – det slutgiltiga resultatet av en insats – som är det viktiga målet.</a:t>
            </a:r>
          </a:p>
          <a:p>
            <a:pPr lvl="1"/>
            <a:r>
              <a:rPr lang="sv-SE" sz="2000" dirty="0"/>
              <a:t>Effekt innebär att vi uppnår de önskade resultaten i form av tillgodosedda behov och återställande av önskade förhållanden i samhället.</a:t>
            </a:r>
          </a:p>
          <a:p>
            <a:pPr marL="0" indent="0">
              <a:buNone/>
            </a:pPr>
            <a:endParaRPr lang="sv-SE" dirty="0"/>
          </a:p>
        </p:txBody>
      </p:sp>
    </p:spTree>
    <p:extLst>
      <p:ext uri="{BB962C8B-B14F-4D97-AF65-F5344CB8AC3E}">
        <p14:creationId xmlns:p14="http://schemas.microsoft.com/office/powerpoint/2010/main" val="3351388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DD98F-1FBA-45F5-B335-8C91A956CA94}"/>
              </a:ext>
            </a:extLst>
          </p:cNvPr>
          <p:cNvSpPr>
            <a:spLocks noGrp="1"/>
          </p:cNvSpPr>
          <p:nvPr>
            <p:ph type="title"/>
          </p:nvPr>
        </p:nvSpPr>
        <p:spPr/>
        <p:txBody>
          <a:bodyPr/>
          <a:lstStyle/>
          <a:p>
            <a:r>
              <a:rPr lang="sv-SE" dirty="0"/>
              <a:t>Från förmåga till effekt </a:t>
            </a:r>
          </a:p>
        </p:txBody>
      </p:sp>
      <p:sp>
        <p:nvSpPr>
          <p:cNvPr id="3" name="Platshållare för innehåll 2">
            <a:extLst>
              <a:ext uri="{FF2B5EF4-FFF2-40B4-BE49-F238E27FC236}">
                <a16:creationId xmlns:a16="http://schemas.microsoft.com/office/drawing/2014/main" id="{123E4FAB-A139-4C28-B385-7E0872C8A3F5}"/>
              </a:ext>
            </a:extLst>
          </p:cNvPr>
          <p:cNvSpPr>
            <a:spLocks noGrp="1"/>
          </p:cNvSpPr>
          <p:nvPr>
            <p:ph idx="1"/>
          </p:nvPr>
        </p:nvSpPr>
        <p:spPr/>
        <p:txBody>
          <a:bodyPr/>
          <a:lstStyle/>
          <a:p>
            <a:pPr marL="0" indent="0">
              <a:buNone/>
            </a:pPr>
            <a:r>
              <a:rPr lang="sv-SE" sz="2000" b="1" dirty="0"/>
              <a:t>Specifika förutsättningar </a:t>
            </a:r>
          </a:p>
          <a:p>
            <a:pPr lvl="1"/>
            <a:r>
              <a:rPr lang="sv-SE" sz="2000" dirty="0"/>
              <a:t>Samhällsstörningar skapar unika utmaningar, såsom inträffade eller förestående förluster, tidspress, osäkerhet, resursbrist, och stress.</a:t>
            </a:r>
          </a:p>
          <a:p>
            <a:pPr lvl="1"/>
            <a:r>
              <a:rPr lang="sv-SE" sz="2000" dirty="0"/>
              <a:t>Dessa faktorer ställer höga krav på anpassning, flexibilitet, och snabbhet i beslutsfattandet.</a:t>
            </a:r>
          </a:p>
          <a:p>
            <a:pPr marL="457200" lvl="1" indent="0">
              <a:buNone/>
            </a:pPr>
            <a:endParaRPr lang="sv-SE" sz="2000" dirty="0"/>
          </a:p>
          <a:p>
            <a:pPr marL="0" indent="0">
              <a:buNone/>
            </a:pPr>
            <a:r>
              <a:rPr lang="sv-SE" sz="2000" b="1" dirty="0"/>
              <a:t>Fokus på effekt, inte aktivitet </a:t>
            </a:r>
          </a:p>
          <a:p>
            <a:pPr lvl="1"/>
            <a:r>
              <a:rPr lang="sv-SE" sz="2000" dirty="0"/>
              <a:t>Det är lätt att fastna i aktiviteter som lägesbilder och samverkansmöten, men det viktigaste är att dessa aktiviteter leder till konkreta effekter.</a:t>
            </a:r>
          </a:p>
          <a:p>
            <a:pPr lvl="1"/>
            <a:r>
              <a:rPr lang="sv-SE" sz="2000" dirty="0"/>
              <a:t>Insatser ska hela tiden utvärderas utifrån deras faktiska bidrag till att uppnå de övergripande målen.</a:t>
            </a:r>
          </a:p>
          <a:p>
            <a:pPr marL="0" indent="0">
              <a:buNone/>
            </a:pPr>
            <a:endParaRPr lang="sv-SE" dirty="0"/>
          </a:p>
        </p:txBody>
      </p:sp>
    </p:spTree>
    <p:extLst>
      <p:ext uri="{BB962C8B-B14F-4D97-AF65-F5344CB8AC3E}">
        <p14:creationId xmlns:p14="http://schemas.microsoft.com/office/powerpoint/2010/main" val="20158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3246C2-B22F-47D2-A7C4-912C116E951B}"/>
              </a:ext>
            </a:extLst>
          </p:cNvPr>
          <p:cNvSpPr>
            <a:spLocks noGrp="1"/>
          </p:cNvSpPr>
          <p:nvPr>
            <p:ph type="title"/>
          </p:nvPr>
        </p:nvSpPr>
        <p:spPr/>
        <p:txBody>
          <a:bodyPr/>
          <a:lstStyle/>
          <a:p>
            <a:r>
              <a:rPr lang="sv-SE" dirty="0"/>
              <a:t>Från förmåga till effekt </a:t>
            </a:r>
          </a:p>
        </p:txBody>
      </p:sp>
      <p:sp>
        <p:nvSpPr>
          <p:cNvPr id="3" name="Platshållare för innehåll 2">
            <a:extLst>
              <a:ext uri="{FF2B5EF4-FFF2-40B4-BE49-F238E27FC236}">
                <a16:creationId xmlns:a16="http://schemas.microsoft.com/office/drawing/2014/main" id="{0253A7ED-AF14-4C00-A95A-BF26E1AB74B4}"/>
              </a:ext>
            </a:extLst>
          </p:cNvPr>
          <p:cNvSpPr>
            <a:spLocks noGrp="1"/>
          </p:cNvSpPr>
          <p:nvPr>
            <p:ph idx="1"/>
          </p:nvPr>
        </p:nvSpPr>
        <p:spPr/>
        <p:txBody>
          <a:bodyPr/>
          <a:lstStyle/>
          <a:p>
            <a:r>
              <a:rPr lang="sv-SE" sz="2000" dirty="0"/>
              <a:t>Ledning och samverkan kräver att vi ständigt anpassar våra strategier och arbetssätt utifrån situationens utveckling.</a:t>
            </a:r>
          </a:p>
          <a:p>
            <a:r>
              <a:rPr lang="sv-SE" sz="2000" dirty="0"/>
              <a:t>Förmåga att snabbt byta perspektiv och justera insatser baserat på nya uppgifter och förändrade förutsättningar är avgörande.</a:t>
            </a:r>
          </a:p>
          <a:p>
            <a:r>
              <a:rPr lang="sv-SE" sz="2000" dirty="0"/>
              <a:t>Uppföljning och utvärdering av insatser är centrala för att säkerställa att de resurser som sätts in faktiskt ger de önskade effekterna.</a:t>
            </a:r>
          </a:p>
          <a:p>
            <a:pPr marL="0" indent="0">
              <a:buNone/>
            </a:pPr>
            <a:endParaRPr lang="sv-SE" dirty="0"/>
          </a:p>
        </p:txBody>
      </p:sp>
    </p:spTree>
    <p:extLst>
      <p:ext uri="{BB962C8B-B14F-4D97-AF65-F5344CB8AC3E}">
        <p14:creationId xmlns:p14="http://schemas.microsoft.com/office/powerpoint/2010/main" val="123830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5. Systemsyn som utgångspunkt</a:t>
            </a:r>
          </a:p>
        </p:txBody>
      </p:sp>
    </p:spTree>
    <p:extLst>
      <p:ext uri="{BB962C8B-B14F-4D97-AF65-F5344CB8AC3E}">
        <p14:creationId xmlns:p14="http://schemas.microsoft.com/office/powerpoint/2010/main" val="1498724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9B79A4-DDC3-406F-9B7F-46FE1369B09D}"/>
              </a:ext>
            </a:extLst>
          </p:cNvPr>
          <p:cNvSpPr>
            <a:spLocks noGrp="1"/>
          </p:cNvSpPr>
          <p:nvPr>
            <p:ph type="title"/>
          </p:nvPr>
        </p:nvSpPr>
        <p:spPr/>
        <p:txBody>
          <a:bodyPr/>
          <a:lstStyle/>
          <a:p>
            <a:r>
              <a:rPr lang="sv-SE" dirty="0"/>
              <a:t>Systemsyn som utgångspunkt</a:t>
            </a:r>
          </a:p>
        </p:txBody>
      </p:sp>
      <p:sp>
        <p:nvSpPr>
          <p:cNvPr id="3" name="Platshållare för innehåll 2">
            <a:extLst>
              <a:ext uri="{FF2B5EF4-FFF2-40B4-BE49-F238E27FC236}">
                <a16:creationId xmlns:a16="http://schemas.microsoft.com/office/drawing/2014/main" id="{0F3A6916-7742-4F42-941F-D040891DD0FD}"/>
              </a:ext>
            </a:extLst>
          </p:cNvPr>
          <p:cNvSpPr>
            <a:spLocks noGrp="1"/>
          </p:cNvSpPr>
          <p:nvPr>
            <p:ph idx="1"/>
          </p:nvPr>
        </p:nvSpPr>
        <p:spPr/>
        <p:txBody>
          <a:bodyPr/>
          <a:lstStyle/>
          <a:p>
            <a:pPr marL="0" indent="0">
              <a:buNone/>
            </a:pPr>
            <a:r>
              <a:rPr lang="sv-SE" sz="2000" b="1" dirty="0"/>
              <a:t>5.1 Systemavgränsningar är nödvändigt</a:t>
            </a:r>
          </a:p>
          <a:p>
            <a:endParaRPr lang="sv-SE" dirty="0"/>
          </a:p>
          <a:p>
            <a:r>
              <a:rPr lang="sv-SE" sz="2000" dirty="0"/>
              <a:t>Samhällets samlade resurser kan ses som sammankopplade system som vi kan betrakta från olika perspektiv</a:t>
            </a:r>
          </a:p>
          <a:p>
            <a:r>
              <a:rPr lang="sv-SE" sz="2000" dirty="0"/>
              <a:t>Det är omöjligt att titta på alla perspektiv på en och samma gång. </a:t>
            </a:r>
          </a:p>
          <a:p>
            <a:r>
              <a:rPr lang="sv-SE" sz="2000" dirty="0"/>
              <a:t>Vi kan behöva titta på ett perspektiv åt gången. Först tittar vi kanske bara på tekniken, sen tittar vi bara utifrån det juridiska perspektivet, därefter utifrån det sociala perspektivet o.s.v.</a:t>
            </a:r>
          </a:p>
          <a:p>
            <a:r>
              <a:rPr lang="sv-SE" sz="2000" dirty="0"/>
              <a:t>Personer som arbetar med ledning och samverkan behöver kunna </a:t>
            </a:r>
            <a:r>
              <a:rPr lang="sv-SE" sz="2000" b="1" dirty="0"/>
              <a:t>växla mellan olika perspektiv.</a:t>
            </a:r>
          </a:p>
          <a:p>
            <a:pPr marL="0" indent="0">
              <a:buNone/>
            </a:pPr>
            <a:endParaRPr lang="sv-SE" dirty="0"/>
          </a:p>
        </p:txBody>
      </p:sp>
    </p:spTree>
    <p:extLst>
      <p:ext uri="{BB962C8B-B14F-4D97-AF65-F5344CB8AC3E}">
        <p14:creationId xmlns:p14="http://schemas.microsoft.com/office/powerpoint/2010/main" val="934500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A67DBB-3BF2-4918-8D87-87954EEF15B7}"/>
              </a:ext>
            </a:extLst>
          </p:cNvPr>
          <p:cNvSpPr>
            <a:spLocks noGrp="1"/>
          </p:cNvSpPr>
          <p:nvPr>
            <p:ph type="title"/>
          </p:nvPr>
        </p:nvSpPr>
        <p:spPr/>
        <p:txBody>
          <a:bodyPr/>
          <a:lstStyle/>
          <a:p>
            <a:r>
              <a:rPr lang="sv-SE" dirty="0"/>
              <a:t>Systemsyn som utgångspunkt</a:t>
            </a:r>
          </a:p>
        </p:txBody>
      </p:sp>
      <p:sp>
        <p:nvSpPr>
          <p:cNvPr id="3" name="Platshållare för innehåll 2">
            <a:extLst>
              <a:ext uri="{FF2B5EF4-FFF2-40B4-BE49-F238E27FC236}">
                <a16:creationId xmlns:a16="http://schemas.microsoft.com/office/drawing/2014/main" id="{8DFDADC2-C3FA-44FB-819E-8B6B09AA5FD3}"/>
              </a:ext>
            </a:extLst>
          </p:cNvPr>
          <p:cNvSpPr>
            <a:spLocks noGrp="1"/>
          </p:cNvSpPr>
          <p:nvPr>
            <p:ph idx="1"/>
          </p:nvPr>
        </p:nvSpPr>
        <p:spPr>
          <a:xfrm>
            <a:off x="1900052" y="1431577"/>
            <a:ext cx="8145584" cy="4351338"/>
          </a:xfrm>
        </p:spPr>
        <p:txBody>
          <a:bodyPr/>
          <a:lstStyle/>
          <a:p>
            <a:pPr marL="0" indent="0">
              <a:buNone/>
            </a:pPr>
            <a:r>
              <a:rPr lang="sv-SE" sz="2000" b="1" dirty="0"/>
              <a:t>5.2 Vi kan sortera samhällets samlade resurser utifrån vilken organisation de tillhör</a:t>
            </a:r>
          </a:p>
          <a:p>
            <a:pPr marL="0" indent="0">
              <a:buNone/>
            </a:pPr>
            <a:endParaRPr lang="sv-SE" dirty="0"/>
          </a:p>
          <a:p>
            <a:pPr marL="0" indent="0">
              <a:buNone/>
            </a:pPr>
            <a:endParaRPr lang="sv-SE" dirty="0"/>
          </a:p>
        </p:txBody>
      </p:sp>
      <p:pic>
        <p:nvPicPr>
          <p:cNvPr id="8" name="Image 60">
            <a:extLst>
              <a:ext uri="{FF2B5EF4-FFF2-40B4-BE49-F238E27FC236}">
                <a16:creationId xmlns:a16="http://schemas.microsoft.com/office/drawing/2014/main" id="{0EC06534-1B73-4286-BB9B-CD673B5E9B99}"/>
              </a:ext>
            </a:extLst>
          </p:cNvPr>
          <p:cNvPicPr/>
          <p:nvPr/>
        </p:nvPicPr>
        <p:blipFill>
          <a:blip r:embed="rId2" cstate="print"/>
          <a:stretch>
            <a:fillRect/>
          </a:stretch>
        </p:blipFill>
        <p:spPr>
          <a:xfrm>
            <a:off x="2146365" y="2277645"/>
            <a:ext cx="5932764" cy="4238902"/>
          </a:xfrm>
          <a:prstGeom prst="rect">
            <a:avLst/>
          </a:prstGeom>
        </p:spPr>
      </p:pic>
    </p:spTree>
    <p:extLst>
      <p:ext uri="{BB962C8B-B14F-4D97-AF65-F5344CB8AC3E}">
        <p14:creationId xmlns:p14="http://schemas.microsoft.com/office/powerpoint/2010/main" val="2870762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90E7F-7ECC-4543-9DDC-DEB603112EC0}"/>
              </a:ext>
            </a:extLst>
          </p:cNvPr>
          <p:cNvSpPr>
            <a:spLocks noGrp="1"/>
          </p:cNvSpPr>
          <p:nvPr>
            <p:ph type="title"/>
          </p:nvPr>
        </p:nvSpPr>
        <p:spPr/>
        <p:txBody>
          <a:bodyPr/>
          <a:lstStyle/>
          <a:p>
            <a:r>
              <a:rPr lang="sv-SE" dirty="0"/>
              <a:t>Systemsyn som utgångspunkt</a:t>
            </a:r>
          </a:p>
        </p:txBody>
      </p:sp>
      <p:sp>
        <p:nvSpPr>
          <p:cNvPr id="3" name="Platshållare för innehåll 2">
            <a:extLst>
              <a:ext uri="{FF2B5EF4-FFF2-40B4-BE49-F238E27FC236}">
                <a16:creationId xmlns:a16="http://schemas.microsoft.com/office/drawing/2014/main" id="{8C7D4CE5-A74F-4F40-A738-190A3C389D42}"/>
              </a:ext>
            </a:extLst>
          </p:cNvPr>
          <p:cNvSpPr>
            <a:spLocks noGrp="1"/>
          </p:cNvSpPr>
          <p:nvPr>
            <p:ph idx="1"/>
          </p:nvPr>
        </p:nvSpPr>
        <p:spPr/>
        <p:txBody>
          <a:bodyPr/>
          <a:lstStyle/>
          <a:p>
            <a:pPr marL="0" indent="0">
              <a:buNone/>
            </a:pPr>
            <a:r>
              <a:rPr lang="sv-SE" sz="2000" b="1" dirty="0"/>
              <a:t>5.3 Vi kan också sortera samhällets samlade resurser utifrån ett nätverksperspektiv</a:t>
            </a:r>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F4B0EDEC-F58E-44F0-AC14-D09723A82FA5}"/>
              </a:ext>
            </a:extLst>
          </p:cNvPr>
          <p:cNvPicPr>
            <a:picLocks noChangeAspect="1"/>
          </p:cNvPicPr>
          <p:nvPr/>
        </p:nvPicPr>
        <p:blipFill>
          <a:blip r:embed="rId2"/>
          <a:stretch>
            <a:fillRect/>
          </a:stretch>
        </p:blipFill>
        <p:spPr>
          <a:xfrm>
            <a:off x="2028717" y="2192206"/>
            <a:ext cx="5101288" cy="4507038"/>
          </a:xfrm>
          <a:prstGeom prst="rect">
            <a:avLst/>
          </a:prstGeom>
        </p:spPr>
      </p:pic>
    </p:spTree>
    <p:extLst>
      <p:ext uri="{BB962C8B-B14F-4D97-AF65-F5344CB8AC3E}">
        <p14:creationId xmlns:p14="http://schemas.microsoft.com/office/powerpoint/2010/main" val="412557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6. Inriktning och samordning </a:t>
            </a:r>
          </a:p>
        </p:txBody>
      </p:sp>
    </p:spTree>
    <p:extLst>
      <p:ext uri="{BB962C8B-B14F-4D97-AF65-F5344CB8AC3E}">
        <p14:creationId xmlns:p14="http://schemas.microsoft.com/office/powerpoint/2010/main" val="1511316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663E33-D22A-4A92-A61F-8BC8024B846E}"/>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D44D9B94-F2CE-4981-9B07-CD2C8FAD2945}"/>
              </a:ext>
            </a:extLst>
          </p:cNvPr>
          <p:cNvSpPr>
            <a:spLocks noGrp="1"/>
          </p:cNvSpPr>
          <p:nvPr>
            <p:ph idx="1"/>
          </p:nvPr>
        </p:nvSpPr>
        <p:spPr>
          <a:xfrm>
            <a:off x="1900052" y="2149208"/>
            <a:ext cx="7162926" cy="4351338"/>
          </a:xfrm>
        </p:spPr>
        <p:txBody>
          <a:bodyPr/>
          <a:lstStyle/>
          <a:p>
            <a:pPr marL="0" indent="0">
              <a:buNone/>
            </a:pPr>
            <a:r>
              <a:rPr lang="sv-SE" sz="2000" dirty="0"/>
              <a:t>För att samhällets resurser och den förmåga vi har byggt upp ska komma till faktisk nytta – det vill säga skapa de effekter vi önskar – behöver den verksamhet vi bedriver under en samhällsstörning både ha en </a:t>
            </a:r>
            <a:r>
              <a:rPr lang="sv-SE" sz="2000" b="1" dirty="0"/>
              <a:t>inriktning</a:t>
            </a:r>
            <a:r>
              <a:rPr lang="sv-SE" sz="2000" dirty="0"/>
              <a:t> och ske </a:t>
            </a:r>
            <a:r>
              <a:rPr lang="sv-SE" sz="2000" b="1" dirty="0"/>
              <a:t>samordnat</a:t>
            </a:r>
            <a:r>
              <a:rPr lang="sv-SE" sz="2000" dirty="0"/>
              <a:t>.</a:t>
            </a:r>
          </a:p>
        </p:txBody>
      </p:sp>
    </p:spTree>
    <p:extLst>
      <p:ext uri="{BB962C8B-B14F-4D97-AF65-F5344CB8AC3E}">
        <p14:creationId xmlns:p14="http://schemas.microsoft.com/office/powerpoint/2010/main" val="387454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F7EDF-F299-40BA-A108-DDE25D600529}"/>
              </a:ext>
            </a:extLst>
          </p:cNvPr>
          <p:cNvSpPr>
            <a:spLocks noGrp="1"/>
          </p:cNvSpPr>
          <p:nvPr>
            <p:ph type="title"/>
          </p:nvPr>
        </p:nvSpPr>
        <p:spPr/>
        <p:txBody>
          <a:bodyPr/>
          <a:lstStyle/>
          <a:p>
            <a:r>
              <a:rPr lang="sv-SE" dirty="0"/>
              <a:t>Presentationen innehåller</a:t>
            </a:r>
            <a:endParaRPr lang="sv-SE" dirty="0">
              <a:solidFill>
                <a:srgbClr val="92D050"/>
              </a:solidFill>
            </a:endParaRPr>
          </a:p>
        </p:txBody>
      </p:sp>
      <p:sp>
        <p:nvSpPr>
          <p:cNvPr id="3" name="Platshållare för innehåll 2">
            <a:extLst>
              <a:ext uri="{FF2B5EF4-FFF2-40B4-BE49-F238E27FC236}">
                <a16:creationId xmlns:a16="http://schemas.microsoft.com/office/drawing/2014/main" id="{E90C8F1B-B46A-4B34-87AE-00F36C470941}"/>
              </a:ext>
            </a:extLst>
          </p:cNvPr>
          <p:cNvSpPr>
            <a:spLocks noGrp="1"/>
          </p:cNvSpPr>
          <p:nvPr>
            <p:ph idx="1"/>
          </p:nvPr>
        </p:nvSpPr>
        <p:spPr/>
        <p:txBody>
          <a:bodyPr/>
          <a:lstStyle/>
          <a:p>
            <a:pPr marL="342900" indent="-342900">
              <a:buFont typeface="+mj-lt"/>
              <a:buAutoNum type="arabicPeriod"/>
            </a:pPr>
            <a:r>
              <a:rPr lang="sv-SE" sz="2000" dirty="0"/>
              <a:t>Vad är Centrala koncept?</a:t>
            </a:r>
          </a:p>
          <a:p>
            <a:pPr marL="342900" indent="-342900">
              <a:buFont typeface="+mj-lt"/>
              <a:buAutoNum type="arabicPeriod"/>
            </a:pPr>
            <a:r>
              <a:rPr lang="sv-SE" sz="2000" dirty="0"/>
              <a:t>Värderingar som präglar innehållet</a:t>
            </a:r>
          </a:p>
          <a:p>
            <a:pPr marL="342900" indent="-342900">
              <a:buFont typeface="+mj-lt"/>
              <a:buAutoNum type="arabicPeriod"/>
            </a:pPr>
            <a:r>
              <a:rPr lang="sv-SE" sz="2000" dirty="0"/>
              <a:t>Att hantera samhällsstörningar</a:t>
            </a:r>
          </a:p>
          <a:p>
            <a:pPr marL="342900" indent="-342900">
              <a:buFont typeface="+mj-lt"/>
              <a:buAutoNum type="arabicPeriod"/>
            </a:pPr>
            <a:r>
              <a:rPr lang="sv-SE" sz="2000" dirty="0"/>
              <a:t>Från förmåga till effekt</a:t>
            </a:r>
          </a:p>
          <a:p>
            <a:pPr marL="342900" indent="-342900">
              <a:buFont typeface="+mj-lt"/>
              <a:buAutoNum type="arabicPeriod"/>
            </a:pPr>
            <a:r>
              <a:rPr lang="sv-SE" sz="2000" dirty="0"/>
              <a:t>Systemsyn som utgångspunkt</a:t>
            </a:r>
          </a:p>
          <a:p>
            <a:pPr marL="342900" indent="-342900">
              <a:buFont typeface="+mj-lt"/>
              <a:buAutoNum type="arabicPeriod"/>
            </a:pPr>
            <a:r>
              <a:rPr lang="sv-SE" sz="2000" dirty="0"/>
              <a:t>Inriktning och samordning</a:t>
            </a:r>
          </a:p>
          <a:p>
            <a:pPr marL="342900" indent="-342900">
              <a:buFont typeface="+mj-lt"/>
              <a:buAutoNum type="arabicPeriod"/>
            </a:pPr>
            <a:r>
              <a:rPr lang="sv-SE" sz="2000" dirty="0"/>
              <a:t>De generella aktiviteterna för att åstadkomma inriktning och samordning</a:t>
            </a:r>
          </a:p>
          <a:p>
            <a:pPr marL="342900" indent="-342900">
              <a:buFont typeface="+mj-lt"/>
              <a:buAutoNum type="arabicPeriod"/>
            </a:pPr>
            <a:r>
              <a:rPr lang="sv-SE" sz="2000" dirty="0"/>
              <a:t>Ledning, samverkan och övrig styrning</a:t>
            </a:r>
          </a:p>
          <a:p>
            <a:pPr marL="342900" indent="-342900">
              <a:buFont typeface="+mj-lt"/>
              <a:buAutoNum type="arabicPeriod"/>
            </a:pPr>
            <a:r>
              <a:rPr lang="sv-SE" sz="2000" dirty="0"/>
              <a:t>Responssystem, samverkanssystem och aspekter av styrning</a:t>
            </a:r>
          </a:p>
          <a:p>
            <a:pPr marL="342900" indent="-342900">
              <a:buFont typeface="+mj-lt"/>
              <a:buAutoNum type="arabicPeriod"/>
            </a:pPr>
            <a:r>
              <a:rPr lang="sv-SE" sz="2000" dirty="0"/>
              <a:t>Olika former av planering</a:t>
            </a:r>
          </a:p>
          <a:p>
            <a:pPr marL="342900" indent="-342900">
              <a:buFont typeface="+mj-lt"/>
              <a:buAutoNum type="arabicPeriod"/>
            </a:pPr>
            <a:r>
              <a:rPr lang="sv-SE" sz="2000" dirty="0"/>
              <a:t>Centrala koncept – en grund för vidare arbete om ledarskap</a:t>
            </a:r>
          </a:p>
        </p:txBody>
      </p:sp>
    </p:spTree>
    <p:extLst>
      <p:ext uri="{BB962C8B-B14F-4D97-AF65-F5344CB8AC3E}">
        <p14:creationId xmlns:p14="http://schemas.microsoft.com/office/powerpoint/2010/main" val="4207244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637C23-64CA-42CB-9CC6-D4F7925AE41C}"/>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B122A55F-6D57-499B-B1CA-40C978B17469}"/>
              </a:ext>
            </a:extLst>
          </p:cNvPr>
          <p:cNvSpPr>
            <a:spLocks noGrp="1"/>
          </p:cNvSpPr>
          <p:nvPr>
            <p:ph idx="1"/>
          </p:nvPr>
        </p:nvSpPr>
        <p:spPr/>
        <p:txBody>
          <a:bodyPr/>
          <a:lstStyle/>
          <a:p>
            <a:pPr marL="0" indent="0">
              <a:buNone/>
            </a:pPr>
            <a:r>
              <a:rPr lang="sv-SE" sz="2000" b="1" dirty="0"/>
              <a:t>6.1 Inriktning och samordning som ett begreppspar</a:t>
            </a:r>
          </a:p>
          <a:p>
            <a:pPr marL="0" indent="0">
              <a:buNone/>
            </a:pPr>
            <a:endParaRPr lang="sv-SE" sz="2000" dirty="0"/>
          </a:p>
          <a:p>
            <a:r>
              <a:rPr lang="sv-SE" sz="2000" dirty="0"/>
              <a:t>Inriktning och samordning hänger ihop</a:t>
            </a:r>
          </a:p>
          <a:p>
            <a:r>
              <a:rPr lang="sv-SE" sz="2000" dirty="0"/>
              <a:t>Det inte går att säga exakt var gränsen går mellan när någonting har med inriktning respektive med samordning att göra. </a:t>
            </a:r>
          </a:p>
          <a:p>
            <a:r>
              <a:rPr lang="sv-SE" sz="2000" dirty="0"/>
              <a:t>Däremot kan vi beskriva både den innehållsmässiga tyngdpunkten i begreppen och skillnaden mellan dem. </a:t>
            </a:r>
          </a:p>
          <a:p>
            <a:pPr marL="0" indent="0">
              <a:buNone/>
            </a:pPr>
            <a:endParaRPr lang="sv-SE" dirty="0"/>
          </a:p>
        </p:txBody>
      </p:sp>
    </p:spTree>
    <p:extLst>
      <p:ext uri="{BB962C8B-B14F-4D97-AF65-F5344CB8AC3E}">
        <p14:creationId xmlns:p14="http://schemas.microsoft.com/office/powerpoint/2010/main" val="2855673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8CDEE3-7501-4E24-909A-B07E019B3681}"/>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983D49C4-5DE3-463F-956A-B27865998662}"/>
              </a:ext>
            </a:extLst>
          </p:cNvPr>
          <p:cNvSpPr>
            <a:spLocks noGrp="1"/>
          </p:cNvSpPr>
          <p:nvPr>
            <p:ph idx="1"/>
          </p:nvPr>
        </p:nvSpPr>
        <p:spPr>
          <a:xfrm>
            <a:off x="1900051" y="1431577"/>
            <a:ext cx="4195949" cy="4351338"/>
          </a:xfrm>
        </p:spPr>
        <p:txBody>
          <a:bodyPr/>
          <a:lstStyle/>
          <a:p>
            <a:pPr marL="0" indent="0">
              <a:buNone/>
            </a:pPr>
            <a:r>
              <a:rPr lang="sv-SE" sz="2000" b="1" dirty="0"/>
              <a:t>6.2 Att göra rätt saker – och att göra saker på rätt sätt</a:t>
            </a:r>
          </a:p>
          <a:p>
            <a:pPr marL="0" indent="0">
              <a:buNone/>
            </a:pPr>
            <a:endParaRPr lang="sv-SE" sz="2000" dirty="0"/>
          </a:p>
          <a:p>
            <a:r>
              <a:rPr lang="sv-SE" sz="2000" b="1" dirty="0"/>
              <a:t>Inriktning</a:t>
            </a:r>
            <a:r>
              <a:rPr lang="sv-SE" sz="2000" dirty="0"/>
              <a:t> har att göra med frågan om vi gör </a:t>
            </a:r>
            <a:r>
              <a:rPr lang="sv-SE" sz="2000" b="1" dirty="0"/>
              <a:t>rätt saker. </a:t>
            </a:r>
          </a:p>
          <a:p>
            <a:r>
              <a:rPr lang="sv-SE" sz="2000" b="1" dirty="0"/>
              <a:t>Samordning</a:t>
            </a:r>
            <a:r>
              <a:rPr lang="sv-SE" sz="2000" dirty="0"/>
              <a:t> har att göra med frågan om vi gör saker </a:t>
            </a:r>
            <a:r>
              <a:rPr lang="sv-SE" sz="2000" b="1" dirty="0"/>
              <a:t>på rätt sätt</a:t>
            </a:r>
            <a:r>
              <a:rPr lang="sv-SE" sz="2000" dirty="0"/>
              <a:t>.</a:t>
            </a:r>
          </a:p>
          <a:p>
            <a:r>
              <a:rPr lang="sv-SE" sz="2000" dirty="0"/>
              <a:t>Vad som är </a:t>
            </a:r>
            <a:r>
              <a:rPr lang="sv-SE" sz="2000" b="1" dirty="0"/>
              <a:t>rätt </a:t>
            </a:r>
            <a:r>
              <a:rPr lang="sv-SE" sz="2000" dirty="0"/>
              <a:t>handlar om vad vi tror och bedömer skapar mest värde eller nytta i den givna situationen.</a:t>
            </a:r>
          </a:p>
        </p:txBody>
      </p:sp>
      <p:pic>
        <p:nvPicPr>
          <p:cNvPr id="7" name="Bildobjekt 6">
            <a:extLst>
              <a:ext uri="{FF2B5EF4-FFF2-40B4-BE49-F238E27FC236}">
                <a16:creationId xmlns:a16="http://schemas.microsoft.com/office/drawing/2014/main" id="{97788958-46FC-4BA5-9635-DDAC37A5772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7856" y="1431577"/>
            <a:ext cx="4397151" cy="4351338"/>
          </a:xfrm>
          <a:prstGeom prst="rect">
            <a:avLst/>
          </a:prstGeom>
          <a:noFill/>
          <a:ln>
            <a:noFill/>
          </a:ln>
        </p:spPr>
      </p:pic>
    </p:spTree>
    <p:extLst>
      <p:ext uri="{BB962C8B-B14F-4D97-AF65-F5344CB8AC3E}">
        <p14:creationId xmlns:p14="http://schemas.microsoft.com/office/powerpoint/2010/main" val="132535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BB772B-082E-4816-8BD9-2E8BB5E9879E}"/>
              </a:ext>
            </a:extLst>
          </p:cNvPr>
          <p:cNvSpPr>
            <a:spLocks noGrp="1"/>
          </p:cNvSpPr>
          <p:nvPr>
            <p:ph type="title"/>
          </p:nvPr>
        </p:nvSpPr>
        <p:spPr>
          <a:xfrm>
            <a:off x="1900052" y="646314"/>
            <a:ext cx="9453748" cy="541926"/>
          </a:xfrm>
        </p:spPr>
        <p:txBody>
          <a:bodyPr/>
          <a:lstStyle/>
          <a:p>
            <a:r>
              <a:rPr lang="sv-SE" dirty="0"/>
              <a:t>Inriktning </a:t>
            </a:r>
            <a:r>
              <a:rPr lang="sv-SE" dirty="0">
                <a:solidFill>
                  <a:schemeClr val="bg2">
                    <a:lumMod val="75000"/>
                  </a:schemeClr>
                </a:solidFill>
              </a:rPr>
              <a:t>och samordning </a:t>
            </a:r>
          </a:p>
        </p:txBody>
      </p:sp>
      <p:sp>
        <p:nvSpPr>
          <p:cNvPr id="3" name="Platshållare för innehåll 2">
            <a:extLst>
              <a:ext uri="{FF2B5EF4-FFF2-40B4-BE49-F238E27FC236}">
                <a16:creationId xmlns:a16="http://schemas.microsoft.com/office/drawing/2014/main" id="{CAA5F9F4-8BBE-4FBC-8361-C019E2230889}"/>
              </a:ext>
            </a:extLst>
          </p:cNvPr>
          <p:cNvSpPr>
            <a:spLocks noGrp="1"/>
          </p:cNvSpPr>
          <p:nvPr>
            <p:ph idx="1"/>
          </p:nvPr>
        </p:nvSpPr>
        <p:spPr>
          <a:xfrm>
            <a:off x="1900052" y="1431577"/>
            <a:ext cx="6144354" cy="4351338"/>
          </a:xfrm>
        </p:spPr>
        <p:txBody>
          <a:bodyPr/>
          <a:lstStyle/>
          <a:p>
            <a:pPr marL="0" indent="0">
              <a:buNone/>
            </a:pPr>
            <a:r>
              <a:rPr lang="sv-SE" sz="2000" b="1" dirty="0"/>
              <a:t>6.3 Inriktning handlar dels om målet – och dels om vägen dit</a:t>
            </a:r>
          </a:p>
          <a:p>
            <a:pPr marL="0" indent="0">
              <a:buNone/>
            </a:pPr>
            <a:endParaRPr lang="sv-SE" sz="2000" b="1" dirty="0"/>
          </a:p>
          <a:p>
            <a:r>
              <a:rPr lang="sv-SE" sz="2000" dirty="0"/>
              <a:t>Inriktning handlar om att </a:t>
            </a:r>
            <a:r>
              <a:rPr lang="sv-SE" sz="2000" b="1" dirty="0"/>
              <a:t>göra rätt saker </a:t>
            </a:r>
            <a:r>
              <a:rPr lang="sv-SE" sz="2000" dirty="0"/>
              <a:t>– det vill säga att identifiera och fokusera på de aktiviteter som skapar mest värde eller nytta i en given situation.</a:t>
            </a:r>
          </a:p>
          <a:p>
            <a:r>
              <a:rPr lang="sv-SE" sz="2000" dirty="0"/>
              <a:t>Inriktning definierar de övergripande målen och den riktning som verksamheten ska sträva mot under en samhällsstörning.</a:t>
            </a:r>
          </a:p>
          <a:p>
            <a:r>
              <a:rPr lang="sv-SE" sz="2000" dirty="0"/>
              <a:t>Inriktningen fastställer vad som är rätt sak att göra, baserat på en bedömning av vad som skapar mest värde i den aktuella situationen.</a:t>
            </a:r>
          </a:p>
          <a:p>
            <a:pPr marL="0" indent="0">
              <a:buNone/>
            </a:pPr>
            <a:endParaRPr lang="sv-SE" dirty="0"/>
          </a:p>
        </p:txBody>
      </p:sp>
      <p:pic>
        <p:nvPicPr>
          <p:cNvPr id="8" name="Bildobjekt 7">
            <a:extLst>
              <a:ext uri="{FF2B5EF4-FFF2-40B4-BE49-F238E27FC236}">
                <a16:creationId xmlns:a16="http://schemas.microsoft.com/office/drawing/2014/main" id="{F99761AB-303D-4C5D-9AC5-B77B83E783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0276" y="2372488"/>
            <a:ext cx="3424877" cy="3410427"/>
          </a:xfrm>
          <a:prstGeom prst="rect">
            <a:avLst/>
          </a:prstGeom>
          <a:noFill/>
          <a:ln>
            <a:noFill/>
          </a:ln>
        </p:spPr>
      </p:pic>
    </p:spTree>
    <p:extLst>
      <p:ext uri="{BB962C8B-B14F-4D97-AF65-F5344CB8AC3E}">
        <p14:creationId xmlns:p14="http://schemas.microsoft.com/office/powerpoint/2010/main" val="3215596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BB772B-082E-4816-8BD9-2E8BB5E9879E}"/>
              </a:ext>
            </a:extLst>
          </p:cNvPr>
          <p:cNvSpPr>
            <a:spLocks noGrp="1"/>
          </p:cNvSpPr>
          <p:nvPr>
            <p:ph type="title"/>
          </p:nvPr>
        </p:nvSpPr>
        <p:spPr/>
        <p:txBody>
          <a:bodyPr/>
          <a:lstStyle/>
          <a:p>
            <a:r>
              <a:rPr lang="sv-SE" dirty="0"/>
              <a:t>Inriktning </a:t>
            </a:r>
            <a:r>
              <a:rPr lang="sv-SE" dirty="0">
                <a:solidFill>
                  <a:schemeClr val="bg2">
                    <a:lumMod val="75000"/>
                  </a:schemeClr>
                </a:solidFill>
              </a:rPr>
              <a:t>och samordning </a:t>
            </a:r>
          </a:p>
        </p:txBody>
      </p:sp>
      <p:sp>
        <p:nvSpPr>
          <p:cNvPr id="3" name="Platshållare för innehåll 2">
            <a:extLst>
              <a:ext uri="{FF2B5EF4-FFF2-40B4-BE49-F238E27FC236}">
                <a16:creationId xmlns:a16="http://schemas.microsoft.com/office/drawing/2014/main" id="{CAA5F9F4-8BBE-4FBC-8361-C019E2230889}"/>
              </a:ext>
            </a:extLst>
          </p:cNvPr>
          <p:cNvSpPr>
            <a:spLocks noGrp="1"/>
          </p:cNvSpPr>
          <p:nvPr>
            <p:ph idx="1"/>
          </p:nvPr>
        </p:nvSpPr>
        <p:spPr>
          <a:xfrm>
            <a:off x="1680132" y="1408428"/>
            <a:ext cx="10149195" cy="4351338"/>
          </a:xfrm>
        </p:spPr>
        <p:txBody>
          <a:bodyPr/>
          <a:lstStyle/>
          <a:p>
            <a:pPr marL="0" indent="0">
              <a:buNone/>
            </a:pPr>
            <a:endParaRPr lang="sv-SE" sz="1400" dirty="0"/>
          </a:p>
          <a:p>
            <a:pPr marL="0" indent="0">
              <a:buNone/>
            </a:pPr>
            <a:r>
              <a:rPr lang="sv-SE" sz="2000" dirty="0"/>
              <a:t>Vi skiljer på:</a:t>
            </a:r>
          </a:p>
          <a:p>
            <a:pPr marL="0" indent="0">
              <a:buNone/>
            </a:pPr>
            <a:endParaRPr lang="sv-SE" sz="2000" dirty="0"/>
          </a:p>
          <a:p>
            <a:r>
              <a:rPr lang="sv-SE" sz="2000" b="1" dirty="0"/>
              <a:t>avsedd inriktning - </a:t>
            </a:r>
            <a:r>
              <a:rPr lang="sv-SE" sz="2000" dirty="0"/>
              <a:t>den inriktning som vi från början vill att det ska bli </a:t>
            </a:r>
          </a:p>
          <a:p>
            <a:r>
              <a:rPr lang="sv-SE" sz="2000" b="1" dirty="0"/>
              <a:t>uppnådd inriktning </a:t>
            </a:r>
            <a:r>
              <a:rPr lang="sv-SE" sz="2000" dirty="0"/>
              <a:t>- den inriktning som det faktiskt blir i praktiken.</a:t>
            </a:r>
          </a:p>
          <a:p>
            <a:endParaRPr lang="sv-SE" sz="2000" b="1" dirty="0"/>
          </a:p>
          <a:p>
            <a:pPr marL="0" indent="0">
              <a:buNone/>
            </a:pPr>
            <a:r>
              <a:rPr lang="sv-SE" sz="2000" b="1" dirty="0"/>
              <a:t>Avsedd inriktning </a:t>
            </a:r>
            <a:r>
              <a:rPr lang="sv-SE" sz="2000" dirty="0"/>
              <a:t>innehåller:</a:t>
            </a:r>
          </a:p>
          <a:p>
            <a:pPr marL="0" indent="0">
              <a:buNone/>
            </a:pPr>
            <a:r>
              <a:rPr lang="sv-SE" sz="2000" dirty="0"/>
              <a:t>en beskrivning av </a:t>
            </a:r>
            <a:r>
              <a:rPr lang="sv-SE" sz="2000" b="1" dirty="0"/>
              <a:t>målet</a:t>
            </a:r>
            <a:r>
              <a:rPr lang="sv-SE" sz="2000" dirty="0"/>
              <a:t> – alltså vad som ska uppnås i form av effekter (till exempel ett önskat sluttillstånd) </a:t>
            </a:r>
          </a:p>
          <a:p>
            <a:pPr marL="0" indent="0">
              <a:buNone/>
            </a:pPr>
            <a:r>
              <a:rPr lang="sv-SE" sz="2000" dirty="0"/>
              <a:t>en övergripande beskrivning av </a:t>
            </a:r>
            <a:r>
              <a:rPr lang="sv-SE" sz="2000" b="1" dirty="0"/>
              <a:t>vad som i stort behöver göras </a:t>
            </a:r>
            <a:r>
              <a:rPr lang="sv-SE" sz="2000" dirty="0"/>
              <a:t>för att vi ska nå de önskade effekterna (såsom en operationsidé eller avsikt)</a:t>
            </a:r>
          </a:p>
          <a:p>
            <a:pPr marL="0" indent="0">
              <a:buNone/>
            </a:pPr>
            <a:endParaRPr lang="sv-SE" sz="2000" b="1" dirty="0"/>
          </a:p>
          <a:p>
            <a:pPr marL="0" indent="0">
              <a:buNone/>
            </a:pPr>
            <a:r>
              <a:rPr lang="sv-SE" sz="2000" b="1" dirty="0"/>
              <a:t>Avsedd inriktning </a:t>
            </a:r>
            <a:r>
              <a:rPr lang="sv-SE" sz="2000" dirty="0"/>
              <a:t>kallas ibland för ”målbild”, ”mål och avsikt”, ”beslut i stort”, ”inriktningsbeslut” m.m.</a:t>
            </a:r>
          </a:p>
          <a:p>
            <a:pPr marL="0" indent="0">
              <a:buNone/>
            </a:pPr>
            <a:endParaRPr lang="sv-SE" sz="2000" b="1" dirty="0"/>
          </a:p>
          <a:p>
            <a:pPr marL="0" indent="0">
              <a:buNone/>
            </a:pPr>
            <a:endParaRPr lang="sv-SE" dirty="0"/>
          </a:p>
        </p:txBody>
      </p:sp>
    </p:spTree>
    <p:extLst>
      <p:ext uri="{BB962C8B-B14F-4D97-AF65-F5344CB8AC3E}">
        <p14:creationId xmlns:p14="http://schemas.microsoft.com/office/powerpoint/2010/main" val="3138262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735780-F5AD-423E-9732-896BF7AB66A2}"/>
              </a:ext>
            </a:extLst>
          </p:cNvPr>
          <p:cNvSpPr>
            <a:spLocks noGrp="1"/>
          </p:cNvSpPr>
          <p:nvPr>
            <p:ph type="title"/>
          </p:nvPr>
        </p:nvSpPr>
        <p:spPr/>
        <p:txBody>
          <a:bodyPr/>
          <a:lstStyle/>
          <a:p>
            <a:r>
              <a:rPr lang="sv-SE" dirty="0">
                <a:solidFill>
                  <a:schemeClr val="bg2">
                    <a:lumMod val="75000"/>
                  </a:schemeClr>
                </a:solidFill>
              </a:rPr>
              <a:t>Inriktning och </a:t>
            </a:r>
            <a:r>
              <a:rPr lang="sv-SE" dirty="0"/>
              <a:t>samordning </a:t>
            </a:r>
          </a:p>
        </p:txBody>
      </p:sp>
      <p:sp>
        <p:nvSpPr>
          <p:cNvPr id="3" name="Platshållare för innehåll 2">
            <a:extLst>
              <a:ext uri="{FF2B5EF4-FFF2-40B4-BE49-F238E27FC236}">
                <a16:creationId xmlns:a16="http://schemas.microsoft.com/office/drawing/2014/main" id="{0D8320C2-F3CB-420A-992A-D1CC808AE3E7}"/>
              </a:ext>
            </a:extLst>
          </p:cNvPr>
          <p:cNvSpPr>
            <a:spLocks noGrp="1"/>
          </p:cNvSpPr>
          <p:nvPr>
            <p:ph idx="1"/>
          </p:nvPr>
        </p:nvSpPr>
        <p:spPr>
          <a:xfrm>
            <a:off x="1900051" y="1431577"/>
            <a:ext cx="7915281" cy="4351338"/>
          </a:xfrm>
        </p:spPr>
        <p:txBody>
          <a:bodyPr/>
          <a:lstStyle/>
          <a:p>
            <a:pPr marL="0" indent="0">
              <a:buNone/>
            </a:pPr>
            <a:r>
              <a:rPr lang="sv-SE" sz="2000" b="1" dirty="0"/>
              <a:t>6.4 Samordning – hur ska det gå till?</a:t>
            </a:r>
          </a:p>
          <a:p>
            <a:pPr marL="0" indent="0">
              <a:buNone/>
            </a:pPr>
            <a:endParaRPr lang="sv-SE" sz="2000" dirty="0"/>
          </a:p>
          <a:p>
            <a:r>
              <a:rPr lang="sv-SE" sz="2000" dirty="0"/>
              <a:t>Samordning handlar om att </a:t>
            </a:r>
            <a:r>
              <a:rPr lang="sv-SE" sz="2000" b="1" dirty="0"/>
              <a:t>göra saker på rätt sätt </a:t>
            </a:r>
            <a:r>
              <a:rPr lang="sv-SE" sz="2000" dirty="0"/>
              <a:t>– att säkerställa att de resurser och aktiviteter som används är koordinerade och effektivt genomförda.</a:t>
            </a:r>
          </a:p>
          <a:p>
            <a:r>
              <a:rPr lang="sv-SE" sz="2000" dirty="0"/>
              <a:t>Det handlar om att rätt resurser gör rätt aktiviteter, på rätt plats och i rätt tid för att uppnå de önskade effekterna.</a:t>
            </a:r>
          </a:p>
          <a:p>
            <a:r>
              <a:rPr lang="sv-SE" sz="2000" dirty="0"/>
              <a:t>Precis som med inriktning kan vi tala om </a:t>
            </a:r>
            <a:r>
              <a:rPr lang="sv-SE" sz="2000" b="1" dirty="0"/>
              <a:t>avsedd </a:t>
            </a:r>
            <a:r>
              <a:rPr lang="sv-SE" sz="2000" dirty="0"/>
              <a:t>och </a:t>
            </a:r>
            <a:r>
              <a:rPr lang="sv-SE" sz="2000" b="1" dirty="0"/>
              <a:t>uppnådd samordning</a:t>
            </a:r>
            <a:r>
              <a:rPr lang="sv-SE" sz="2000" dirty="0"/>
              <a:t>.</a:t>
            </a:r>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38068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D25F9C-68EB-409C-B6E9-A2E4949061E9}"/>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BE320D01-66F3-4037-909F-C3CBB57200C0}"/>
              </a:ext>
            </a:extLst>
          </p:cNvPr>
          <p:cNvSpPr>
            <a:spLocks noGrp="1"/>
          </p:cNvSpPr>
          <p:nvPr>
            <p:ph idx="1"/>
          </p:nvPr>
        </p:nvSpPr>
        <p:spPr/>
        <p:txBody>
          <a:bodyPr/>
          <a:lstStyle/>
          <a:p>
            <a:pPr marL="0" indent="0">
              <a:buNone/>
            </a:pPr>
            <a:r>
              <a:rPr lang="sv-SE" sz="2000" b="1" dirty="0"/>
              <a:t>6.5 Se bortom pappersprodukterna – fokusera på effekter</a:t>
            </a:r>
          </a:p>
          <a:p>
            <a:pPr marL="0" indent="0">
              <a:buNone/>
            </a:pPr>
            <a:endParaRPr lang="sv-SE" sz="2000" b="1" dirty="0"/>
          </a:p>
          <a:p>
            <a:r>
              <a:rPr lang="sv-SE" sz="2000" dirty="0"/>
              <a:t>Ett huvudskäl att dela upp inriktning och samordning i avsedd och uppnådd är att uppmuntra till att tänka på vilka effekter vi vill ha. </a:t>
            </a:r>
          </a:p>
          <a:p>
            <a:r>
              <a:rPr lang="sv-SE" sz="2000" dirty="0"/>
              <a:t>Om vi fokuserar på att verkligen åstadkomma så bra effekter som möjligt minimerar vi risken för att arbetet med samverkan och ledning stannar vid att ta fram ”önskelistor” i form av avsedda eller önskade inriktningar och planer – bara för att det är lättare.</a:t>
            </a:r>
          </a:p>
          <a:p>
            <a:r>
              <a:rPr lang="sv-SE" sz="2000" dirty="0"/>
              <a:t>Att skilja mellan avsedd och uppnådd framhäver den svåra konsten att följa upp, tolka och påverka hur resurser faktiskt agerar. </a:t>
            </a:r>
          </a:p>
          <a:p>
            <a:pPr marL="0" indent="0">
              <a:buNone/>
            </a:pPr>
            <a:endParaRPr lang="sv-SE" sz="2000" dirty="0"/>
          </a:p>
        </p:txBody>
      </p:sp>
    </p:spTree>
    <p:extLst>
      <p:ext uri="{BB962C8B-B14F-4D97-AF65-F5344CB8AC3E}">
        <p14:creationId xmlns:p14="http://schemas.microsoft.com/office/powerpoint/2010/main" val="2138694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7B7129-70C1-41E4-B341-BCA1375421A8}"/>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5AF5F81B-5AF0-4C5F-A72A-AF81587DEA9D}"/>
              </a:ext>
            </a:extLst>
          </p:cNvPr>
          <p:cNvSpPr>
            <a:spLocks noGrp="1"/>
          </p:cNvSpPr>
          <p:nvPr>
            <p:ph idx="1"/>
          </p:nvPr>
        </p:nvSpPr>
        <p:spPr/>
        <p:txBody>
          <a:bodyPr/>
          <a:lstStyle/>
          <a:p>
            <a:pPr marL="0" indent="0">
              <a:buNone/>
            </a:pPr>
            <a:r>
              <a:rPr lang="sv-SE" sz="2000" b="1" dirty="0"/>
              <a:t>6.6 Inriktning och samordning utifrån olika systemperspektiv</a:t>
            </a:r>
          </a:p>
          <a:p>
            <a:endParaRPr lang="sv-SE" sz="2000" dirty="0"/>
          </a:p>
          <a:p>
            <a:r>
              <a:rPr lang="sv-SE" sz="2000" dirty="0"/>
              <a:t>Inriktning och samordning behöver åstadkommas och förstås utifrån flera olika systemperspektiv. </a:t>
            </a:r>
          </a:p>
          <a:p>
            <a:endParaRPr lang="sv-SE" sz="2000" dirty="0"/>
          </a:p>
          <a:p>
            <a:r>
              <a:rPr lang="sv-SE" sz="2000" dirty="0"/>
              <a:t>I verkligheten kommer det finnas en rad olika inriktningar och planer på olika samhällsnivåer. </a:t>
            </a:r>
          </a:p>
          <a:p>
            <a:endParaRPr lang="sv-SE" sz="2000" dirty="0"/>
          </a:p>
          <a:p>
            <a:r>
              <a:rPr lang="sv-SE" sz="2000" dirty="0"/>
              <a:t>Om exempelvis regeringen formulerar en övergripande inriktning för all offentlig verksamhet behöver den inriktningen både tolkas och kompletteras på lägre nivå för att bli tillräckligt konkret och situationsanpassad. Det kan till exempel behövas separata inriktningar i specifika frågor. </a:t>
            </a:r>
          </a:p>
        </p:txBody>
      </p:sp>
    </p:spTree>
    <p:extLst>
      <p:ext uri="{BB962C8B-B14F-4D97-AF65-F5344CB8AC3E}">
        <p14:creationId xmlns:p14="http://schemas.microsoft.com/office/powerpoint/2010/main" val="1223455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F72CFC4-2F53-4B9A-8D52-3EA3C79DE213}"/>
              </a:ext>
            </a:extLst>
          </p:cNvPr>
          <p:cNvPicPr>
            <a:picLocks noChangeAspect="1"/>
          </p:cNvPicPr>
          <p:nvPr/>
        </p:nvPicPr>
        <p:blipFill>
          <a:blip r:embed="rId2"/>
          <a:stretch>
            <a:fillRect/>
          </a:stretch>
        </p:blipFill>
        <p:spPr>
          <a:xfrm>
            <a:off x="6389395" y="2099808"/>
            <a:ext cx="5802605" cy="3143525"/>
          </a:xfrm>
          <a:prstGeom prst="rect">
            <a:avLst/>
          </a:prstGeom>
        </p:spPr>
      </p:pic>
      <p:sp>
        <p:nvSpPr>
          <p:cNvPr id="2" name="Rubrik 1">
            <a:extLst>
              <a:ext uri="{FF2B5EF4-FFF2-40B4-BE49-F238E27FC236}">
                <a16:creationId xmlns:a16="http://schemas.microsoft.com/office/drawing/2014/main" id="{2751DB3C-D8E0-4DBF-83A2-8DA956AE39C9}"/>
              </a:ext>
            </a:extLst>
          </p:cNvPr>
          <p:cNvSpPr>
            <a:spLocks noGrp="1"/>
          </p:cNvSpPr>
          <p:nvPr>
            <p:ph type="title"/>
          </p:nvPr>
        </p:nvSpPr>
        <p:spPr/>
        <p:txBody>
          <a:bodyPr/>
          <a:lstStyle/>
          <a:p>
            <a:r>
              <a:rPr lang="sv-SE" dirty="0"/>
              <a:t>Inriktning och samordning </a:t>
            </a:r>
          </a:p>
        </p:txBody>
      </p:sp>
      <p:sp>
        <p:nvSpPr>
          <p:cNvPr id="3" name="Platshållare för innehåll 2">
            <a:extLst>
              <a:ext uri="{FF2B5EF4-FFF2-40B4-BE49-F238E27FC236}">
                <a16:creationId xmlns:a16="http://schemas.microsoft.com/office/drawing/2014/main" id="{8E46051D-5F62-456D-B012-4664ED5741F6}"/>
              </a:ext>
            </a:extLst>
          </p:cNvPr>
          <p:cNvSpPr>
            <a:spLocks noGrp="1"/>
          </p:cNvSpPr>
          <p:nvPr>
            <p:ph idx="1"/>
          </p:nvPr>
        </p:nvSpPr>
        <p:spPr>
          <a:xfrm>
            <a:off x="1413915" y="1452995"/>
            <a:ext cx="6144354" cy="4351338"/>
          </a:xfrm>
        </p:spPr>
        <p:txBody>
          <a:bodyPr/>
          <a:lstStyle/>
          <a:p>
            <a:pPr marL="0" indent="0">
              <a:buNone/>
            </a:pPr>
            <a:r>
              <a:rPr lang="sv-SE" sz="2000" b="1" dirty="0"/>
              <a:t>6.7 Inriktning och samordning kan uppstå genom självorganisering</a:t>
            </a:r>
          </a:p>
          <a:p>
            <a:r>
              <a:rPr lang="sv-SE" sz="2000" dirty="0"/>
              <a:t>Många av samhällets resurser kommer att börja agera även om det inte finns någon situationsspecifikt formulerad inriktning eller plan, detta kan kallas </a:t>
            </a:r>
            <a:r>
              <a:rPr lang="sv-SE" sz="2000" b="1" dirty="0" err="1"/>
              <a:t>Bottom-up</a:t>
            </a:r>
            <a:r>
              <a:rPr lang="sv-SE" sz="2000" b="1" dirty="0"/>
              <a:t> agerande</a:t>
            </a:r>
          </a:p>
          <a:p>
            <a:endParaRPr lang="sv-SE" sz="2000" dirty="0"/>
          </a:p>
          <a:p>
            <a:r>
              <a:rPr lang="sv-SE" sz="2000" dirty="0"/>
              <a:t>Motsatsen; </a:t>
            </a:r>
            <a:r>
              <a:rPr lang="sv-SE" sz="2000" b="1" dirty="0"/>
              <a:t>Top-down agerande </a:t>
            </a:r>
            <a:r>
              <a:rPr lang="sv-SE" sz="2000" dirty="0"/>
              <a:t>bygger på inriktning eller plan från övergripande nivåer i systemet</a:t>
            </a:r>
          </a:p>
          <a:p>
            <a:endParaRPr lang="sv-SE" sz="2000" dirty="0"/>
          </a:p>
          <a:p>
            <a:r>
              <a:rPr lang="sv-SE" sz="2000" dirty="0"/>
              <a:t>Arbetet med att åstadkomma inriktning och samordning kan handla om att hitta en </a:t>
            </a:r>
            <a:r>
              <a:rPr lang="sv-SE" sz="2000" b="1" dirty="0"/>
              <a:t>balans</a:t>
            </a:r>
            <a:r>
              <a:rPr lang="sv-SE" sz="2000" dirty="0"/>
              <a:t> mellan att hantera  </a:t>
            </a:r>
            <a:r>
              <a:rPr lang="sv-SE" sz="2000" dirty="0" err="1"/>
              <a:t>Bottom-up</a:t>
            </a:r>
            <a:r>
              <a:rPr lang="sv-SE" sz="2000" dirty="0"/>
              <a:t> och Top-down agerande</a:t>
            </a:r>
          </a:p>
        </p:txBody>
      </p:sp>
    </p:spTree>
    <p:extLst>
      <p:ext uri="{BB962C8B-B14F-4D97-AF65-F5344CB8AC3E}">
        <p14:creationId xmlns:p14="http://schemas.microsoft.com/office/powerpoint/2010/main" val="2888653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sz="4000" dirty="0"/>
              <a:t>7. De generella aktiviteterna för att åstadkomma inriktning och samordning</a:t>
            </a:r>
            <a:r>
              <a:rPr lang="sv-SE" dirty="0"/>
              <a:t> </a:t>
            </a:r>
          </a:p>
        </p:txBody>
      </p:sp>
    </p:spTree>
    <p:extLst>
      <p:ext uri="{BB962C8B-B14F-4D97-AF65-F5344CB8AC3E}">
        <p14:creationId xmlns:p14="http://schemas.microsoft.com/office/powerpoint/2010/main" val="2072524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6246B9-3D9E-438A-B4DE-897293A08FFF}"/>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1DF8581B-9548-4294-ABBD-A4433C03F2D1}"/>
              </a:ext>
            </a:extLst>
          </p:cNvPr>
          <p:cNvSpPr>
            <a:spLocks noGrp="1"/>
          </p:cNvSpPr>
          <p:nvPr>
            <p:ph idx="1"/>
          </p:nvPr>
        </p:nvSpPr>
        <p:spPr>
          <a:xfrm>
            <a:off x="1610684" y="4425501"/>
            <a:ext cx="9453749" cy="1751461"/>
          </a:xfrm>
        </p:spPr>
        <p:txBody>
          <a:bodyPr/>
          <a:lstStyle/>
          <a:p>
            <a:r>
              <a:rPr lang="sv-SE" sz="2000" dirty="0"/>
              <a:t>Det finns ett antal saker som alltid måste göras för att medvetet åstadkomma inriktning och samordning. Vi kallar detta för </a:t>
            </a:r>
            <a:r>
              <a:rPr lang="sv-SE" sz="2000" b="1" dirty="0"/>
              <a:t>generella aktiviteter</a:t>
            </a:r>
            <a:r>
              <a:rPr lang="sv-SE" sz="2000" dirty="0"/>
              <a:t>.</a:t>
            </a:r>
          </a:p>
          <a:p>
            <a:r>
              <a:rPr lang="sv-SE" sz="2000" dirty="0"/>
              <a:t>Dessa utgör en </a:t>
            </a:r>
            <a:r>
              <a:rPr lang="sv-SE" sz="2000" b="1" dirty="0"/>
              <a:t>gemensam referenspunkt </a:t>
            </a:r>
            <a:r>
              <a:rPr lang="sv-SE" sz="2000" dirty="0"/>
              <a:t>vid framtagandet av konkreta arbetssätt, rutiner och checklistor – oavsett sammanhang</a:t>
            </a:r>
          </a:p>
          <a:p>
            <a:r>
              <a:rPr lang="sv-SE" sz="2000" dirty="0"/>
              <a:t>Aktiviteterna är inte bundna till någon särskild situation eller nivå. De måste alltid genomföras, </a:t>
            </a:r>
            <a:r>
              <a:rPr lang="sv-SE" sz="2000" b="1" dirty="0"/>
              <a:t>men kan genomföras på olika sätt och på olika ställen</a:t>
            </a:r>
            <a:r>
              <a:rPr lang="sv-SE" sz="2000" dirty="0"/>
              <a:t>.</a:t>
            </a:r>
          </a:p>
        </p:txBody>
      </p:sp>
      <p:pic>
        <p:nvPicPr>
          <p:cNvPr id="8" name="Bildobjekt 7">
            <a:extLst>
              <a:ext uri="{FF2B5EF4-FFF2-40B4-BE49-F238E27FC236}">
                <a16:creationId xmlns:a16="http://schemas.microsoft.com/office/drawing/2014/main" id="{24838F5F-85C3-4D3B-B379-BA8CA11F1B5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2045969"/>
            <a:ext cx="6468444" cy="2167216"/>
          </a:xfrm>
          <a:prstGeom prst="rect">
            <a:avLst/>
          </a:prstGeom>
          <a:noFill/>
          <a:ln>
            <a:noFill/>
          </a:ln>
        </p:spPr>
      </p:pic>
    </p:spTree>
    <p:extLst>
      <p:ext uri="{BB962C8B-B14F-4D97-AF65-F5344CB8AC3E}">
        <p14:creationId xmlns:p14="http://schemas.microsoft.com/office/powerpoint/2010/main" val="1192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1. Vad är Centrala koncept?</a:t>
            </a:r>
          </a:p>
        </p:txBody>
      </p:sp>
      <p:sp>
        <p:nvSpPr>
          <p:cNvPr id="2" name="Platshållare för text 1">
            <a:extLst>
              <a:ext uri="{FF2B5EF4-FFF2-40B4-BE49-F238E27FC236}">
                <a16:creationId xmlns:a16="http://schemas.microsoft.com/office/drawing/2014/main" id="{7183A186-E17F-4970-B601-CD49F6E1482C}"/>
              </a:ext>
            </a:extLst>
          </p:cNvPr>
          <p:cNvSpPr>
            <a:spLocks noGrp="1"/>
          </p:cNvSpPr>
          <p:nvPr>
            <p:ph type="body" idx="1"/>
          </p:nvPr>
        </p:nvSpPr>
        <p:spPr/>
        <p:txBody>
          <a:bodyPr/>
          <a:lstStyle/>
          <a:p>
            <a:endParaRPr lang="sv-SE"/>
          </a:p>
        </p:txBody>
      </p:sp>
    </p:spTree>
    <p:extLst>
      <p:ext uri="{BB962C8B-B14F-4D97-AF65-F5344CB8AC3E}">
        <p14:creationId xmlns:p14="http://schemas.microsoft.com/office/powerpoint/2010/main" val="224927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0FB93E-7D70-475D-922A-DB2C239FA557}"/>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3" name="Platshållare för innehåll 2">
            <a:extLst>
              <a:ext uri="{FF2B5EF4-FFF2-40B4-BE49-F238E27FC236}">
                <a16:creationId xmlns:a16="http://schemas.microsoft.com/office/drawing/2014/main" id="{F0A40F94-78D3-458A-974B-DB2C7B89DD66}"/>
              </a:ext>
            </a:extLst>
          </p:cNvPr>
          <p:cNvSpPr>
            <a:spLocks noGrp="1"/>
          </p:cNvSpPr>
          <p:nvPr>
            <p:ph idx="1"/>
          </p:nvPr>
        </p:nvSpPr>
        <p:spPr>
          <a:xfrm>
            <a:off x="1900051" y="1825624"/>
            <a:ext cx="9453749" cy="4351338"/>
          </a:xfrm>
        </p:spPr>
        <p:txBody>
          <a:bodyPr/>
          <a:lstStyle/>
          <a:p>
            <a:pPr marL="0" indent="0">
              <a:buNone/>
            </a:pPr>
            <a:r>
              <a:rPr lang="sv-SE" sz="2000" b="1" dirty="0"/>
              <a:t>7.1 Aktiviteten Kommunicera</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r>
              <a:rPr lang="sv-SE" sz="2000" dirty="0"/>
              <a:t>Kommunikation är en fundamental del i arbetet med samverkan och ledning.</a:t>
            </a:r>
          </a:p>
          <a:p>
            <a:r>
              <a:rPr lang="sv-SE" sz="2000" dirty="0"/>
              <a:t>Det är genom kommunikation som vi påverkar</a:t>
            </a:r>
            <a:r>
              <a:rPr lang="sv-SE" sz="2000" dirty="0">
                <a:solidFill>
                  <a:srgbClr val="FF0000"/>
                </a:solidFill>
              </a:rPr>
              <a:t> </a:t>
            </a:r>
            <a:r>
              <a:rPr lang="sv-SE" sz="2000" dirty="0"/>
              <a:t>de system av resurser som i slutändan skapar effekter i ett drabbat sammanhang</a:t>
            </a:r>
          </a:p>
        </p:txBody>
      </p:sp>
      <p:pic>
        <p:nvPicPr>
          <p:cNvPr id="8" name="Bildobjekt 7">
            <a:extLst>
              <a:ext uri="{FF2B5EF4-FFF2-40B4-BE49-F238E27FC236}">
                <a16:creationId xmlns:a16="http://schemas.microsoft.com/office/drawing/2014/main" id="{D7518C76-FBB1-47DC-A8E5-E343BF9D84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1" y="2720050"/>
            <a:ext cx="5218379" cy="1626903"/>
          </a:xfrm>
          <a:prstGeom prst="rect">
            <a:avLst/>
          </a:prstGeom>
          <a:noFill/>
          <a:ln>
            <a:noFill/>
          </a:ln>
        </p:spPr>
      </p:pic>
    </p:spTree>
    <p:extLst>
      <p:ext uri="{BB962C8B-B14F-4D97-AF65-F5344CB8AC3E}">
        <p14:creationId xmlns:p14="http://schemas.microsoft.com/office/powerpoint/2010/main" val="42218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29A08F-2DEB-41CA-B233-0B64B05DCD17}"/>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10FE2DCC-6238-4C56-B360-29FE1D00D142}"/>
              </a:ext>
            </a:extLst>
          </p:cNvPr>
          <p:cNvSpPr>
            <a:spLocks noGrp="1"/>
          </p:cNvSpPr>
          <p:nvPr>
            <p:ph idx="1"/>
          </p:nvPr>
        </p:nvSpPr>
        <p:spPr>
          <a:xfrm>
            <a:off x="1900052" y="1825624"/>
            <a:ext cx="9453749" cy="4351338"/>
          </a:xfrm>
        </p:spPr>
        <p:txBody>
          <a:bodyPr/>
          <a:lstStyle/>
          <a:p>
            <a:pPr marL="0" indent="0">
              <a:buNone/>
            </a:pPr>
            <a:r>
              <a:rPr lang="sv-SE" sz="2000" b="1" dirty="0"/>
              <a:t>7.2 Aktiviteten Samla in och bearbeta information</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För att vi ska kunna arbeta med att åstadkomma inriktning och samordning behöver vi också samla in och bearbeta information.</a:t>
            </a:r>
          </a:p>
          <a:p>
            <a:r>
              <a:rPr lang="sv-SE" sz="2000" dirty="0"/>
              <a:t>Inhämtning och bearbetning av information behöver pågå kontinuerligt för att allt annat som görs ska vara meningsfullt och effektivt</a:t>
            </a:r>
          </a:p>
          <a:p>
            <a:r>
              <a:rPr lang="sv-SE" sz="2000" dirty="0"/>
              <a:t>En konkret produkt av arbete med att samla in och bearbeta information är en lägesbild.</a:t>
            </a:r>
            <a:endParaRPr lang="sv-SE" sz="2000" b="1"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C696EC03-63A2-457C-8E33-DEB1A4B48A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2586781"/>
            <a:ext cx="5403573" cy="1765300"/>
          </a:xfrm>
          <a:prstGeom prst="rect">
            <a:avLst/>
          </a:prstGeom>
          <a:noFill/>
          <a:ln>
            <a:noFill/>
          </a:ln>
        </p:spPr>
      </p:pic>
    </p:spTree>
    <p:extLst>
      <p:ext uri="{BB962C8B-B14F-4D97-AF65-F5344CB8AC3E}">
        <p14:creationId xmlns:p14="http://schemas.microsoft.com/office/powerpoint/2010/main" val="3056340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5DCB10-447C-449F-9DF2-21D24824E3B4}"/>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211FB4BA-7368-4AFA-BC15-6D4BB3595005}"/>
              </a:ext>
            </a:extLst>
          </p:cNvPr>
          <p:cNvSpPr>
            <a:spLocks noGrp="1"/>
          </p:cNvSpPr>
          <p:nvPr>
            <p:ph idx="1"/>
          </p:nvPr>
        </p:nvSpPr>
        <p:spPr>
          <a:xfrm>
            <a:off x="1819028" y="1981801"/>
            <a:ext cx="9453749" cy="4351338"/>
          </a:xfrm>
        </p:spPr>
        <p:txBody>
          <a:bodyPr/>
          <a:lstStyle/>
          <a:p>
            <a:pPr marL="0" indent="0">
              <a:buNone/>
            </a:pPr>
            <a:r>
              <a:rPr lang="sv-SE" sz="2000" b="1" dirty="0"/>
              <a:t>7.3 Aktiviteten Förstå situationen</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Den tredje generella aktiviteten handlar om att förstå situationen utifrån den information vi har samlat in.</a:t>
            </a:r>
            <a:endParaRPr lang="sv-SE" sz="2000" b="1" dirty="0"/>
          </a:p>
          <a:p>
            <a:r>
              <a:rPr lang="sv-SE" sz="2000" dirty="0"/>
              <a:t>Det kan exempelvis handla om förståelse av olika hjälpbehov i nutid och framtid, effekter som uppnåtts hittills, vad olika resurser företar sig här och nu, eller informationsbehov.</a:t>
            </a:r>
            <a:endParaRPr lang="sv-SE" sz="2000" b="1" dirty="0"/>
          </a:p>
          <a:p>
            <a:r>
              <a:rPr lang="sv-SE" sz="2000" dirty="0"/>
              <a:t>Att förstå att vi inte förstår är också en del i att gradvis förstå situationen.</a:t>
            </a:r>
            <a:endParaRPr lang="sv-SE" sz="2000" b="1"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BC38AF92-E934-4F36-B342-E0E56C45B0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2543283"/>
            <a:ext cx="5635067" cy="1727775"/>
          </a:xfrm>
          <a:prstGeom prst="rect">
            <a:avLst/>
          </a:prstGeom>
          <a:noFill/>
          <a:ln>
            <a:noFill/>
          </a:ln>
        </p:spPr>
      </p:pic>
    </p:spTree>
    <p:extLst>
      <p:ext uri="{BB962C8B-B14F-4D97-AF65-F5344CB8AC3E}">
        <p14:creationId xmlns:p14="http://schemas.microsoft.com/office/powerpoint/2010/main" val="1156156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04FDDE-B1A2-445F-A7C0-B3DAC731F964}"/>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7AD3707C-FA33-42F1-9E26-E8CDE996440A}"/>
              </a:ext>
            </a:extLst>
          </p:cNvPr>
          <p:cNvSpPr>
            <a:spLocks noGrp="1"/>
          </p:cNvSpPr>
          <p:nvPr>
            <p:ph idx="1"/>
          </p:nvPr>
        </p:nvSpPr>
        <p:spPr>
          <a:xfrm>
            <a:off x="1900051" y="1897876"/>
            <a:ext cx="9453749" cy="4351338"/>
          </a:xfrm>
        </p:spPr>
        <p:txBody>
          <a:bodyPr/>
          <a:lstStyle/>
          <a:p>
            <a:pPr marL="0" indent="0">
              <a:buNone/>
            </a:pPr>
            <a:r>
              <a:rPr lang="sv-SE" sz="2000" b="1" dirty="0"/>
              <a:t>7.4 Aktiviteten Ta fram eller justera inriktning</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Efter att vi har en förståelse för situationen behöver vi komma fram till vad vi ska försöka åstadkomma, alltså vilka önskade effekter vi vill uppnå och övergripande på vilket sätt. </a:t>
            </a:r>
          </a:p>
          <a:p>
            <a:r>
              <a:rPr lang="sv-SE" sz="2000" dirty="0"/>
              <a:t>Detta kopplar till resonemanget om </a:t>
            </a:r>
            <a:r>
              <a:rPr lang="sv-SE" sz="2000" b="1" dirty="0"/>
              <a:t>avsedd inriktning</a:t>
            </a:r>
            <a:r>
              <a:rPr lang="sv-SE" sz="2000" dirty="0"/>
              <a:t>. </a:t>
            </a:r>
          </a:p>
          <a:p>
            <a:r>
              <a:rPr lang="sv-SE" sz="2000" dirty="0"/>
              <a:t>Precis som aktiviteten Samla in och bearbeta information leder aktiviteten Ta fram eller justera avsedd inriktning till en konkret produkt, som t.ex. Beslut i Stort.</a:t>
            </a:r>
            <a:endParaRPr lang="sv-SE" sz="2000" b="1"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C7848285-5AAB-43D4-AB49-BBAFFF7C202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1" y="2395538"/>
            <a:ext cx="5841869" cy="1780222"/>
          </a:xfrm>
          <a:prstGeom prst="rect">
            <a:avLst/>
          </a:prstGeom>
          <a:noFill/>
          <a:ln>
            <a:noFill/>
          </a:ln>
        </p:spPr>
      </p:pic>
    </p:spTree>
    <p:extLst>
      <p:ext uri="{BB962C8B-B14F-4D97-AF65-F5344CB8AC3E}">
        <p14:creationId xmlns:p14="http://schemas.microsoft.com/office/powerpoint/2010/main" val="2849810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0978BF-6937-4AB4-999B-86CFEE720549}"/>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E97BF192-EE77-4E88-998C-B8A589A5E5DB}"/>
              </a:ext>
            </a:extLst>
          </p:cNvPr>
          <p:cNvSpPr>
            <a:spLocks noGrp="1"/>
          </p:cNvSpPr>
          <p:nvPr>
            <p:ph idx="1"/>
          </p:nvPr>
        </p:nvSpPr>
        <p:spPr>
          <a:xfrm>
            <a:off x="1925005" y="1825624"/>
            <a:ext cx="9453749" cy="4351338"/>
          </a:xfrm>
        </p:spPr>
        <p:txBody>
          <a:bodyPr/>
          <a:lstStyle/>
          <a:p>
            <a:pPr marL="0" indent="0">
              <a:buNone/>
            </a:pPr>
            <a:r>
              <a:rPr lang="sv-SE" sz="2000" b="1" dirty="0"/>
              <a:t>7.5 Aktiviteten Åstadkomma samordning</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r>
              <a:rPr lang="sv-SE" sz="2000" dirty="0"/>
              <a:t>För att medvetet åstadkomma samordning behöver vi planera och koordinera aktiviteter. </a:t>
            </a:r>
          </a:p>
          <a:p>
            <a:r>
              <a:rPr lang="sv-SE" sz="2000" dirty="0"/>
              <a:t>Planering är något som sker innan ett visst genomförande påbörjats, och beskriver hur genomförandet ska gå till.</a:t>
            </a:r>
            <a:endParaRPr lang="sv-SE" sz="2000" b="1" dirty="0"/>
          </a:p>
          <a:p>
            <a:pPr marL="0" indent="0">
              <a:buNone/>
            </a:pPr>
            <a:endParaRPr lang="sv-SE" sz="2000" b="1" dirty="0"/>
          </a:p>
          <a:p>
            <a:pPr marL="0" indent="0">
              <a:buNone/>
            </a:pPr>
            <a:endParaRPr lang="sv-SE" dirty="0"/>
          </a:p>
          <a:p>
            <a:pPr marL="0" indent="0">
              <a:buNone/>
            </a:pPr>
            <a:endParaRPr lang="sv-SE" dirty="0"/>
          </a:p>
          <a:p>
            <a:pPr marL="0" indent="0">
              <a:buNone/>
            </a:pPr>
            <a:endParaRPr lang="sv-SE" dirty="0"/>
          </a:p>
        </p:txBody>
      </p:sp>
      <p:pic>
        <p:nvPicPr>
          <p:cNvPr id="8" name="Bildobjekt 7">
            <a:extLst>
              <a:ext uri="{FF2B5EF4-FFF2-40B4-BE49-F238E27FC236}">
                <a16:creationId xmlns:a16="http://schemas.microsoft.com/office/drawing/2014/main" id="{7D0AC649-3D8E-4655-A563-18CBBA7222A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378" y="2451734"/>
            <a:ext cx="5644261" cy="1713865"/>
          </a:xfrm>
          <a:prstGeom prst="rect">
            <a:avLst/>
          </a:prstGeom>
          <a:noFill/>
          <a:ln>
            <a:noFill/>
          </a:ln>
        </p:spPr>
      </p:pic>
    </p:spTree>
    <p:extLst>
      <p:ext uri="{BB962C8B-B14F-4D97-AF65-F5344CB8AC3E}">
        <p14:creationId xmlns:p14="http://schemas.microsoft.com/office/powerpoint/2010/main" val="2324658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FFC80F-F8D6-4B2C-9503-BEFADF02664C}"/>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B970E2F8-A15A-49B6-958F-EAF407AEFA4E}"/>
              </a:ext>
            </a:extLst>
          </p:cNvPr>
          <p:cNvSpPr>
            <a:spLocks noGrp="1"/>
          </p:cNvSpPr>
          <p:nvPr>
            <p:ph idx="1"/>
          </p:nvPr>
        </p:nvSpPr>
        <p:spPr>
          <a:xfrm>
            <a:off x="1900051" y="2033461"/>
            <a:ext cx="9453749" cy="4351338"/>
          </a:xfrm>
        </p:spPr>
        <p:txBody>
          <a:bodyPr/>
          <a:lstStyle/>
          <a:p>
            <a:pPr marL="0" indent="0">
              <a:buNone/>
            </a:pPr>
            <a:r>
              <a:rPr lang="sv-SE" sz="2000" b="1" dirty="0"/>
              <a:t>7.6 Exempel på konkreta leveranser från de generella aktiviteterna</a:t>
            </a:r>
          </a:p>
          <a:p>
            <a:pPr marL="0" indent="0">
              <a:buNone/>
            </a:pPr>
            <a:endParaRPr lang="sv-SE" dirty="0"/>
          </a:p>
        </p:txBody>
      </p:sp>
      <p:pic>
        <p:nvPicPr>
          <p:cNvPr id="8" name="Bildobjekt 7">
            <a:extLst>
              <a:ext uri="{FF2B5EF4-FFF2-40B4-BE49-F238E27FC236}">
                <a16:creationId xmlns:a16="http://schemas.microsoft.com/office/drawing/2014/main" id="{CF673109-AA36-4415-97D5-8ADF168181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0" y="2795587"/>
            <a:ext cx="7975470" cy="3290253"/>
          </a:xfrm>
          <a:prstGeom prst="rect">
            <a:avLst/>
          </a:prstGeom>
          <a:noFill/>
          <a:ln>
            <a:noFill/>
          </a:ln>
        </p:spPr>
      </p:pic>
    </p:spTree>
    <p:extLst>
      <p:ext uri="{BB962C8B-B14F-4D97-AF65-F5344CB8AC3E}">
        <p14:creationId xmlns:p14="http://schemas.microsoft.com/office/powerpoint/2010/main" val="913463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16F12C-BBE4-4966-9F44-978DE4E66E72}"/>
              </a:ext>
            </a:extLst>
          </p:cNvPr>
          <p:cNvSpPr>
            <a:spLocks noGrp="1"/>
          </p:cNvSpPr>
          <p:nvPr>
            <p:ph type="title"/>
          </p:nvPr>
        </p:nvSpPr>
        <p:spPr/>
        <p:txBody>
          <a:bodyPr/>
          <a:lstStyle/>
          <a:p>
            <a:r>
              <a:rPr lang="sv-SE" sz="3200" dirty="0"/>
              <a:t>De generella aktiviteterna för att åstadkomma inriktning och samordning</a:t>
            </a:r>
            <a:r>
              <a:rPr lang="sv-SE" dirty="0"/>
              <a:t> </a:t>
            </a:r>
          </a:p>
        </p:txBody>
      </p:sp>
      <p:sp>
        <p:nvSpPr>
          <p:cNvPr id="4" name="Platshållare för innehåll 2">
            <a:extLst>
              <a:ext uri="{FF2B5EF4-FFF2-40B4-BE49-F238E27FC236}">
                <a16:creationId xmlns:a16="http://schemas.microsoft.com/office/drawing/2014/main" id="{96C5CCAC-0BD6-4A5A-9E53-4CDCA11F59FC}"/>
              </a:ext>
            </a:extLst>
          </p:cNvPr>
          <p:cNvSpPr>
            <a:spLocks noGrp="1"/>
          </p:cNvSpPr>
          <p:nvPr>
            <p:ph idx="1"/>
          </p:nvPr>
        </p:nvSpPr>
        <p:spPr>
          <a:xfrm>
            <a:off x="1819028" y="2126058"/>
            <a:ext cx="9453749" cy="4351338"/>
          </a:xfrm>
        </p:spPr>
        <p:txBody>
          <a:bodyPr/>
          <a:lstStyle/>
          <a:p>
            <a:pPr marL="0" indent="0">
              <a:buNone/>
            </a:pPr>
            <a:r>
              <a:rPr lang="sv-SE" sz="2000" b="1" dirty="0"/>
              <a:t>7.7 Viktigt att tänka på gällande de generella aktiviteterna</a:t>
            </a:r>
          </a:p>
          <a:p>
            <a:endParaRPr lang="sv-SE" sz="2000" dirty="0"/>
          </a:p>
          <a:p>
            <a:r>
              <a:rPr lang="sv-SE" sz="2000" dirty="0"/>
              <a:t>De generella aktiviteterna säger ingenting om var i organisationen eller organisationerna arbetet sker</a:t>
            </a:r>
          </a:p>
          <a:p>
            <a:endParaRPr lang="sv-SE" sz="2000" dirty="0"/>
          </a:p>
          <a:p>
            <a:r>
              <a:rPr lang="sv-SE" sz="2000" dirty="0"/>
              <a:t>Vissa av de generella aktiviteterna behöver komma före andra</a:t>
            </a:r>
          </a:p>
          <a:p>
            <a:endParaRPr lang="sv-SE" sz="2000" dirty="0"/>
          </a:p>
          <a:p>
            <a:r>
              <a:rPr lang="sv-SE" sz="2000" dirty="0"/>
              <a:t>De generella aktiviteterna är en startpunkt för att diskutera olika arbetssätt</a:t>
            </a:r>
          </a:p>
        </p:txBody>
      </p:sp>
    </p:spTree>
    <p:extLst>
      <p:ext uri="{BB962C8B-B14F-4D97-AF65-F5344CB8AC3E}">
        <p14:creationId xmlns:p14="http://schemas.microsoft.com/office/powerpoint/2010/main" val="3253602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sz="4000" dirty="0"/>
              <a:t>8. Ledning, samverkan &amp; övrig styrning </a:t>
            </a:r>
            <a:endParaRPr lang="sv-SE" dirty="0"/>
          </a:p>
        </p:txBody>
      </p:sp>
    </p:spTree>
    <p:extLst>
      <p:ext uri="{BB962C8B-B14F-4D97-AF65-F5344CB8AC3E}">
        <p14:creationId xmlns:p14="http://schemas.microsoft.com/office/powerpoint/2010/main" val="1586458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B7849-0803-4E65-8D60-A511C0B477BF}"/>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C9AB0E8B-B91B-49D8-A91D-95A3B716061D}"/>
              </a:ext>
            </a:extLst>
          </p:cNvPr>
          <p:cNvSpPr>
            <a:spLocks noGrp="1"/>
          </p:cNvSpPr>
          <p:nvPr>
            <p:ph idx="1"/>
          </p:nvPr>
        </p:nvSpPr>
        <p:spPr>
          <a:xfrm>
            <a:off x="1913431" y="1825624"/>
            <a:ext cx="9453749" cy="4351338"/>
          </a:xfrm>
        </p:spPr>
        <p:txBody>
          <a:bodyPr/>
          <a:lstStyle/>
          <a:p>
            <a:pPr marL="0" indent="0">
              <a:buNone/>
            </a:pPr>
            <a:r>
              <a:rPr lang="sv-SE" sz="2000" b="1" dirty="0"/>
              <a:t>8.1 Vad är ledning?</a:t>
            </a:r>
          </a:p>
          <a:p>
            <a:pPr marL="0" indent="0">
              <a:buNone/>
            </a:pPr>
            <a:endParaRPr lang="sv-SE" sz="2000" dirty="0"/>
          </a:p>
          <a:p>
            <a:pPr marL="0" indent="0">
              <a:buNone/>
            </a:pPr>
            <a:r>
              <a:rPr lang="sv-SE" sz="2000" dirty="0"/>
              <a:t>Att uppnå inriktning och samordning genom ledning innebär: </a:t>
            </a:r>
          </a:p>
          <a:p>
            <a:pPr marL="0" indent="0">
              <a:buNone/>
            </a:pPr>
            <a:endParaRPr lang="sv-SE" sz="2000" dirty="0"/>
          </a:p>
          <a:p>
            <a:pPr lvl="1"/>
            <a:r>
              <a:rPr lang="sv-SE" sz="2000" dirty="0"/>
              <a:t>En förutbestämd </a:t>
            </a:r>
            <a:r>
              <a:rPr lang="sv-SE" sz="2000" b="1" dirty="0"/>
              <a:t>beslutshierarki </a:t>
            </a:r>
          </a:p>
          <a:p>
            <a:pPr lvl="1"/>
            <a:r>
              <a:rPr lang="sv-SE" sz="2000" dirty="0"/>
              <a:t>där någon har </a:t>
            </a:r>
            <a:r>
              <a:rPr lang="sv-SE" sz="2000" b="1" dirty="0"/>
              <a:t>rätt att bestämma </a:t>
            </a:r>
          </a:p>
          <a:p>
            <a:pPr lvl="1"/>
            <a:endParaRPr lang="sv-SE" sz="2000" dirty="0"/>
          </a:p>
          <a:p>
            <a:pPr marL="457200" lvl="1" indent="0">
              <a:buNone/>
            </a:pPr>
            <a:r>
              <a:rPr lang="sv-SE" sz="2000" dirty="0"/>
              <a:t>Ledning förkommer inom en organisation – men kan beröra flera organisationer om mandat finns.</a:t>
            </a:r>
          </a:p>
          <a:p>
            <a:pPr marL="457200" lvl="1" indent="0">
              <a:buNone/>
            </a:pPr>
            <a:endParaRPr lang="sv-SE" sz="2000" dirty="0"/>
          </a:p>
          <a:p>
            <a:pPr marL="457200" lvl="1" indent="0">
              <a:buNone/>
            </a:pPr>
            <a:r>
              <a:rPr lang="sv-SE" sz="2000" dirty="0"/>
              <a:t>Förutsättningar för ledning ökar vid höjd beredskap (exempelvis genom fullmaktslagar)</a:t>
            </a:r>
          </a:p>
          <a:p>
            <a:pPr marL="0" indent="0">
              <a:buNone/>
            </a:pPr>
            <a:endParaRPr lang="sv-SE" dirty="0"/>
          </a:p>
        </p:txBody>
      </p:sp>
    </p:spTree>
    <p:extLst>
      <p:ext uri="{BB962C8B-B14F-4D97-AF65-F5344CB8AC3E}">
        <p14:creationId xmlns:p14="http://schemas.microsoft.com/office/powerpoint/2010/main" val="3961030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2CBD-BD82-49A6-88AF-13869455A3C5}"/>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B6A74380-B7B4-4DC6-A144-E570EACEECF4}"/>
              </a:ext>
            </a:extLst>
          </p:cNvPr>
          <p:cNvSpPr>
            <a:spLocks noGrp="1"/>
          </p:cNvSpPr>
          <p:nvPr>
            <p:ph idx="1"/>
          </p:nvPr>
        </p:nvSpPr>
        <p:spPr>
          <a:xfrm>
            <a:off x="1900051" y="1431577"/>
            <a:ext cx="4195949" cy="4351338"/>
          </a:xfrm>
        </p:spPr>
        <p:txBody>
          <a:bodyPr/>
          <a:lstStyle/>
          <a:p>
            <a:pPr marL="0" indent="0">
              <a:buNone/>
            </a:pPr>
            <a:r>
              <a:rPr lang="sv-SE" sz="2000" b="1" dirty="0"/>
              <a:t>8.2 Vad är samverkan? </a:t>
            </a:r>
          </a:p>
          <a:p>
            <a:pPr marL="0" indent="0">
              <a:buNone/>
            </a:pPr>
            <a:endParaRPr lang="sv-SE" sz="2000" dirty="0"/>
          </a:p>
          <a:p>
            <a:pPr marL="0" indent="0">
              <a:buNone/>
            </a:pPr>
            <a:r>
              <a:rPr lang="sv-SE" sz="2000" dirty="0"/>
              <a:t>”...att i ett sammanhang, där ingen har mandat att bestämma över någon annan, åstadkomma inriktning och samordning genom informationsdelning och överenskommelser...”</a:t>
            </a:r>
          </a:p>
          <a:p>
            <a:pPr marL="0" indent="0">
              <a:buNone/>
            </a:pPr>
            <a:r>
              <a:rPr lang="sv-SE" dirty="0"/>
              <a:t> </a:t>
            </a:r>
          </a:p>
          <a:p>
            <a:pPr marL="0" indent="0">
              <a:buNone/>
            </a:pPr>
            <a:endParaRPr lang="sv-SE" dirty="0"/>
          </a:p>
        </p:txBody>
      </p:sp>
      <p:pic>
        <p:nvPicPr>
          <p:cNvPr id="8" name="Bildobjekt 7">
            <a:extLst>
              <a:ext uri="{FF2B5EF4-FFF2-40B4-BE49-F238E27FC236}">
                <a16:creationId xmlns:a16="http://schemas.microsoft.com/office/drawing/2014/main" id="{CCC2A263-104C-4B64-B979-98B6014B3BB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3667" y="1916174"/>
            <a:ext cx="4997133" cy="3991262"/>
          </a:xfrm>
          <a:prstGeom prst="rect">
            <a:avLst/>
          </a:prstGeom>
          <a:noFill/>
          <a:ln>
            <a:noFill/>
          </a:ln>
        </p:spPr>
      </p:pic>
    </p:spTree>
    <p:extLst>
      <p:ext uri="{BB962C8B-B14F-4D97-AF65-F5344CB8AC3E}">
        <p14:creationId xmlns:p14="http://schemas.microsoft.com/office/powerpoint/2010/main" val="126881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B031FE-C7B2-4E98-BA5D-EDA4B229CE0D}"/>
              </a:ext>
            </a:extLst>
          </p:cNvPr>
          <p:cNvSpPr>
            <a:spLocks noGrp="1"/>
          </p:cNvSpPr>
          <p:nvPr>
            <p:ph type="title"/>
          </p:nvPr>
        </p:nvSpPr>
        <p:spPr/>
        <p:txBody>
          <a:bodyPr/>
          <a:lstStyle/>
          <a:p>
            <a:r>
              <a:rPr lang="sv-SE" dirty="0"/>
              <a:t>1. Vad är Centrala koncept?</a:t>
            </a:r>
          </a:p>
        </p:txBody>
      </p:sp>
      <p:sp>
        <p:nvSpPr>
          <p:cNvPr id="5" name="Platshållare för innehåll 4">
            <a:extLst>
              <a:ext uri="{FF2B5EF4-FFF2-40B4-BE49-F238E27FC236}">
                <a16:creationId xmlns:a16="http://schemas.microsoft.com/office/drawing/2014/main" id="{E5AAAE5D-D96D-494B-9029-7AA7D385201A}"/>
              </a:ext>
            </a:extLst>
          </p:cNvPr>
          <p:cNvSpPr>
            <a:spLocks noGrp="1"/>
          </p:cNvSpPr>
          <p:nvPr>
            <p:ph idx="1"/>
          </p:nvPr>
        </p:nvSpPr>
        <p:spPr/>
        <p:txBody>
          <a:bodyPr/>
          <a:lstStyle/>
          <a:p>
            <a:pPr marL="0" indent="0">
              <a:buNone/>
            </a:pPr>
            <a:endParaRPr lang="sv-SE" sz="2000" dirty="0"/>
          </a:p>
          <a:p>
            <a:r>
              <a:rPr lang="sv-SE" sz="2000" dirty="0"/>
              <a:t>Centrala koncept är en sammanställning av </a:t>
            </a:r>
            <a:r>
              <a:rPr lang="sv-SE" sz="2000" b="1" dirty="0"/>
              <a:t>nyckelbegrepp</a:t>
            </a:r>
            <a:r>
              <a:rPr lang="sv-SE" sz="2000" dirty="0"/>
              <a:t> och definitioner inom området samverkan och ledning.</a:t>
            </a:r>
          </a:p>
          <a:p>
            <a:r>
              <a:rPr lang="sv-SE" sz="2000" dirty="0"/>
              <a:t>Dessa begrepp är en del av ramverket Gemensamma grunder som används för att förbättra aktörsgemensamt arbete under samhällsstörningar.</a:t>
            </a:r>
          </a:p>
          <a:p>
            <a:r>
              <a:rPr lang="sv-SE" sz="2000" dirty="0"/>
              <a:t>Exempel på viktiga begrepp: Inriktning, samordning, ledning, övrig styrning, planering.</a:t>
            </a:r>
          </a:p>
          <a:p>
            <a:r>
              <a:rPr lang="sv-SE" sz="2000" dirty="0"/>
              <a:t>Centrala koncept syftar till att skapa </a:t>
            </a:r>
          </a:p>
          <a:p>
            <a:pPr lvl="1"/>
            <a:r>
              <a:rPr lang="sv-SE" sz="1600" dirty="0"/>
              <a:t>en gemensam grund för </a:t>
            </a:r>
            <a:r>
              <a:rPr lang="sv-SE" sz="1600" b="1" dirty="0"/>
              <a:t>förståelse</a:t>
            </a:r>
            <a:r>
              <a:rPr lang="sv-SE" sz="1600" dirty="0"/>
              <a:t> och </a:t>
            </a:r>
            <a:r>
              <a:rPr lang="sv-SE" sz="1600" b="1" dirty="0"/>
              <a:t>utveckling</a:t>
            </a:r>
            <a:r>
              <a:rPr lang="sv-SE" sz="1600" dirty="0"/>
              <a:t> inom samverkan och ledning och</a:t>
            </a:r>
          </a:p>
          <a:p>
            <a:pPr lvl="1"/>
            <a:r>
              <a:rPr lang="sv-SE" sz="1600" dirty="0"/>
              <a:t>en gemensam grund för </a:t>
            </a:r>
            <a:r>
              <a:rPr lang="sv-SE" sz="1600" b="1" dirty="0"/>
              <a:t>hantering</a:t>
            </a:r>
            <a:r>
              <a:rPr lang="sv-SE" sz="1600" dirty="0"/>
              <a:t> av samhällsstörningar genom ett </a:t>
            </a:r>
            <a:r>
              <a:rPr lang="sv-SE" sz="1600" b="1" dirty="0"/>
              <a:t>gemensamt språk och konceptuellt ramverk.</a:t>
            </a:r>
          </a:p>
          <a:p>
            <a:endParaRPr lang="sv-SE" sz="2000" dirty="0"/>
          </a:p>
          <a:p>
            <a:pPr marL="0" indent="0">
              <a:buNone/>
            </a:pPr>
            <a:endParaRPr lang="sv-SE" dirty="0"/>
          </a:p>
        </p:txBody>
      </p:sp>
    </p:spTree>
    <p:extLst>
      <p:ext uri="{BB962C8B-B14F-4D97-AF65-F5344CB8AC3E}">
        <p14:creationId xmlns:p14="http://schemas.microsoft.com/office/powerpoint/2010/main" val="4048638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0EA54E-1EB2-455A-920A-21A468C40389}"/>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05178FE6-30A5-4AB0-80D0-9DDF4438B32C}"/>
              </a:ext>
            </a:extLst>
          </p:cNvPr>
          <p:cNvSpPr>
            <a:spLocks noGrp="1"/>
          </p:cNvSpPr>
          <p:nvPr>
            <p:ph idx="1"/>
          </p:nvPr>
        </p:nvSpPr>
        <p:spPr>
          <a:xfrm>
            <a:off x="1900051" y="1431577"/>
            <a:ext cx="8778109" cy="4351338"/>
          </a:xfrm>
        </p:spPr>
        <p:txBody>
          <a:bodyPr/>
          <a:lstStyle/>
          <a:p>
            <a:pPr marL="0" indent="0">
              <a:buNone/>
            </a:pPr>
            <a:r>
              <a:rPr lang="sv-SE" sz="2000" b="1" dirty="0"/>
              <a:t>8.3 Vad är övrig styrning?  </a:t>
            </a:r>
          </a:p>
          <a:p>
            <a:pPr marL="0" indent="0">
              <a:buNone/>
            </a:pPr>
            <a:endParaRPr lang="sv-SE" sz="2000" dirty="0"/>
          </a:p>
          <a:p>
            <a:pPr lvl="1"/>
            <a:r>
              <a:rPr lang="sv-SE" sz="2000" dirty="0"/>
              <a:t>Övrig styrning innebär att en eller flera aktörer – </a:t>
            </a:r>
            <a:r>
              <a:rPr lang="sv-SE" sz="2000" b="1" dirty="0"/>
              <a:t>utifrån en framtagen inriktning och plan </a:t>
            </a:r>
            <a:r>
              <a:rPr lang="sv-SE" sz="2000" dirty="0"/>
              <a:t>– </a:t>
            </a:r>
            <a:r>
              <a:rPr lang="sv-SE" sz="2000" b="1" dirty="0"/>
              <a:t>påverkar andra organisationers ageranden </a:t>
            </a:r>
            <a:r>
              <a:rPr lang="sv-SE" sz="2000" dirty="0"/>
              <a:t>genom exempelvis rekommendationer, uppmaningar och liknande.</a:t>
            </a:r>
          </a:p>
          <a:p>
            <a:pPr marL="457200" lvl="1" indent="0">
              <a:buNone/>
            </a:pPr>
            <a:endParaRPr lang="sv-SE" sz="2000" dirty="0"/>
          </a:p>
          <a:p>
            <a:pPr lvl="1"/>
            <a:r>
              <a:rPr lang="sv-SE" sz="2000" dirty="0"/>
              <a:t>Övrig styrning är en medveten handling i syfte att uppnå inriktning och samordning</a:t>
            </a:r>
          </a:p>
          <a:p>
            <a:pPr marL="457200" lvl="1" indent="0">
              <a:buNone/>
            </a:pPr>
            <a:endParaRPr lang="sv-SE" sz="2000" dirty="0"/>
          </a:p>
          <a:p>
            <a:pPr lvl="1"/>
            <a:r>
              <a:rPr lang="sv-SE" sz="2000" dirty="0"/>
              <a:t>Det finns ingen värdering i övrig styrning. Det finns situationer där det är bra, och situationer där det är dåligt.</a:t>
            </a:r>
          </a:p>
          <a:p>
            <a:pPr marL="457200" lvl="1" indent="0">
              <a:buNone/>
            </a:pPr>
            <a:endParaRPr lang="sv-SE" sz="2000" dirty="0"/>
          </a:p>
          <a:p>
            <a:pPr lvl="1"/>
            <a:r>
              <a:rPr lang="sv-SE" sz="2000" dirty="0"/>
              <a:t>Ledarskap en helt central aspekt för övrig styrning</a:t>
            </a:r>
          </a:p>
          <a:p>
            <a:pPr marL="0" indent="0">
              <a:buNone/>
            </a:pPr>
            <a:endParaRPr lang="sv-SE" dirty="0"/>
          </a:p>
        </p:txBody>
      </p:sp>
    </p:spTree>
    <p:extLst>
      <p:ext uri="{BB962C8B-B14F-4D97-AF65-F5344CB8AC3E}">
        <p14:creationId xmlns:p14="http://schemas.microsoft.com/office/powerpoint/2010/main" val="3696853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C171ED-B4A7-4C55-90D3-41AB92A5DBBC}"/>
              </a:ext>
            </a:extLst>
          </p:cNvPr>
          <p:cNvSpPr>
            <a:spLocks noGrp="1"/>
          </p:cNvSpPr>
          <p:nvPr>
            <p:ph type="title"/>
          </p:nvPr>
        </p:nvSpPr>
        <p:spPr/>
        <p:txBody>
          <a:bodyPr/>
          <a:lstStyle/>
          <a:p>
            <a:r>
              <a:rPr lang="sv-SE" dirty="0"/>
              <a:t>Ledning, samverkan &amp; övrig styrning</a:t>
            </a:r>
          </a:p>
        </p:txBody>
      </p:sp>
      <p:sp>
        <p:nvSpPr>
          <p:cNvPr id="3" name="Platshållare för innehåll 2">
            <a:extLst>
              <a:ext uri="{FF2B5EF4-FFF2-40B4-BE49-F238E27FC236}">
                <a16:creationId xmlns:a16="http://schemas.microsoft.com/office/drawing/2014/main" id="{622C5CAB-59B9-4AB8-8DC4-2FF872E7B3A6}"/>
              </a:ext>
            </a:extLst>
          </p:cNvPr>
          <p:cNvSpPr>
            <a:spLocks noGrp="1"/>
          </p:cNvSpPr>
          <p:nvPr>
            <p:ph idx="1"/>
          </p:nvPr>
        </p:nvSpPr>
        <p:spPr>
          <a:xfrm>
            <a:off x="1900052" y="1431577"/>
            <a:ext cx="8343544" cy="4351338"/>
          </a:xfrm>
        </p:spPr>
        <p:txBody>
          <a:bodyPr/>
          <a:lstStyle/>
          <a:p>
            <a:pPr marL="0" indent="0">
              <a:buNone/>
            </a:pPr>
            <a:r>
              <a:rPr lang="sv-SE" sz="2000" b="1" dirty="0"/>
              <a:t>8.4 Exempel övrig styrning  </a:t>
            </a:r>
          </a:p>
          <a:p>
            <a:pPr marL="0" indent="0">
              <a:buNone/>
            </a:pPr>
            <a:endParaRPr lang="sv-SE" sz="2000" dirty="0"/>
          </a:p>
          <a:p>
            <a:pPr marL="0" indent="0">
              <a:buNone/>
            </a:pPr>
            <a:r>
              <a:rPr lang="sv-SE" sz="2000" dirty="0"/>
              <a:t>Aktör Y (utan geografiskt områdesansvar eller sektorsansvar) har bestämt sig för att agera så att övriga aktörer följer deras föreslagna inriktning. De har inte mandat att utöva ledning och de har inte heller tid för samverkan. De kommunicerar istället ut hur de tycker att övriga aktörer ska agera och hoppas att de ska följa detta.</a:t>
            </a:r>
          </a:p>
          <a:p>
            <a:pPr marL="0" indent="0">
              <a:buNone/>
            </a:pPr>
            <a:endParaRPr lang="sv-SE" dirty="0"/>
          </a:p>
        </p:txBody>
      </p:sp>
    </p:spTree>
    <p:extLst>
      <p:ext uri="{BB962C8B-B14F-4D97-AF65-F5344CB8AC3E}">
        <p14:creationId xmlns:p14="http://schemas.microsoft.com/office/powerpoint/2010/main" val="1798752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a:xfrm>
            <a:off x="1902187" y="3324075"/>
            <a:ext cx="8941150" cy="1273968"/>
          </a:xfrm>
        </p:spPr>
        <p:txBody>
          <a:bodyPr/>
          <a:lstStyle/>
          <a:p>
            <a:r>
              <a:rPr lang="sv-SE" sz="4000" dirty="0"/>
              <a:t>9. </a:t>
            </a:r>
            <a:r>
              <a:rPr lang="sv-SE" dirty="0"/>
              <a:t>Responssystem, samverkanssystem och aspekter av </a:t>
            </a:r>
            <a:r>
              <a:rPr lang="sv-SE" sz="4000" dirty="0"/>
              <a:t>styrning</a:t>
            </a:r>
            <a:endParaRPr lang="sv-SE" dirty="0"/>
          </a:p>
        </p:txBody>
      </p:sp>
    </p:spTree>
    <p:extLst>
      <p:ext uri="{BB962C8B-B14F-4D97-AF65-F5344CB8AC3E}">
        <p14:creationId xmlns:p14="http://schemas.microsoft.com/office/powerpoint/2010/main" val="1070046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A7B552-1D0A-4EF9-9FF0-BDB52B6584A0}"/>
              </a:ext>
            </a:extLst>
          </p:cNvPr>
          <p:cNvSpPr>
            <a:spLocks noGrp="1"/>
          </p:cNvSpPr>
          <p:nvPr>
            <p:ph type="title"/>
          </p:nvPr>
        </p:nvSpPr>
        <p:spPr>
          <a:xfrm>
            <a:off x="1900052" y="681037"/>
            <a:ext cx="9453748" cy="1055165"/>
          </a:xfrm>
        </p:spPr>
        <p:txBody>
          <a:bodyPr/>
          <a:lstStyle/>
          <a:p>
            <a:r>
              <a:rPr lang="sv-SE" dirty="0"/>
              <a:t>Responssystem, samverkanssystem och aspekter av styrning</a:t>
            </a:r>
          </a:p>
        </p:txBody>
      </p:sp>
      <p:sp>
        <p:nvSpPr>
          <p:cNvPr id="3" name="Platshållare för innehåll 2">
            <a:extLst>
              <a:ext uri="{FF2B5EF4-FFF2-40B4-BE49-F238E27FC236}">
                <a16:creationId xmlns:a16="http://schemas.microsoft.com/office/drawing/2014/main" id="{4A17B524-2611-466A-AC40-B6F886786A2A}"/>
              </a:ext>
            </a:extLst>
          </p:cNvPr>
          <p:cNvSpPr>
            <a:spLocks noGrp="1"/>
          </p:cNvSpPr>
          <p:nvPr>
            <p:ph idx="1"/>
          </p:nvPr>
        </p:nvSpPr>
        <p:spPr>
          <a:xfrm>
            <a:off x="1900052" y="2149207"/>
            <a:ext cx="9453749" cy="4351338"/>
          </a:xfrm>
        </p:spPr>
        <p:txBody>
          <a:bodyPr/>
          <a:lstStyle/>
          <a:p>
            <a:pPr marL="0" indent="0">
              <a:buNone/>
            </a:pPr>
            <a:r>
              <a:rPr lang="sv-SE" sz="2000" b="1" dirty="0"/>
              <a:t>9.1 Vem har rätt att fatta beslut?</a:t>
            </a:r>
          </a:p>
          <a:p>
            <a:pPr marL="0" indent="0">
              <a:buNone/>
            </a:pPr>
            <a:endParaRPr lang="sv-SE" sz="2000" dirty="0"/>
          </a:p>
          <a:p>
            <a:pPr lvl="1"/>
            <a:r>
              <a:rPr lang="sv-SE" sz="2000" dirty="0"/>
              <a:t>Under en samhällsstörning utgår hanteringen från en blandning av </a:t>
            </a:r>
          </a:p>
          <a:p>
            <a:pPr lvl="2"/>
            <a:r>
              <a:rPr lang="sv-SE" dirty="0"/>
              <a:t>Ledning </a:t>
            </a:r>
          </a:p>
          <a:p>
            <a:pPr lvl="2"/>
            <a:r>
              <a:rPr lang="sv-SE" dirty="0"/>
              <a:t>Samverkan </a:t>
            </a:r>
          </a:p>
          <a:p>
            <a:pPr lvl="2"/>
            <a:r>
              <a:rPr lang="sv-SE" dirty="0"/>
              <a:t>Övrig styrning  </a:t>
            </a:r>
          </a:p>
          <a:p>
            <a:pPr marL="914400" lvl="2" indent="0">
              <a:buNone/>
            </a:pPr>
            <a:endParaRPr lang="sv-SE" dirty="0"/>
          </a:p>
          <a:p>
            <a:pPr lvl="1"/>
            <a:r>
              <a:rPr lang="sv-SE" sz="2000" dirty="0"/>
              <a:t>Det aktörsgemensamma sammanhanget präglas av </a:t>
            </a:r>
            <a:r>
              <a:rPr lang="sv-SE" sz="2000" b="1" dirty="0"/>
              <a:t>uppdragsparallellitet</a:t>
            </a:r>
            <a:r>
              <a:rPr lang="sv-SE" sz="2000" dirty="0"/>
              <a:t> – d.v.s. varje aktör agerar utifrån sitt eget uppdrag även om de hanterar samma samhällsstörning</a:t>
            </a:r>
          </a:p>
          <a:p>
            <a:pPr marL="457200" lvl="1" indent="0">
              <a:buNone/>
            </a:pPr>
            <a:endParaRPr lang="sv-SE" sz="2000" dirty="0"/>
          </a:p>
          <a:p>
            <a:pPr lvl="1"/>
            <a:r>
              <a:rPr lang="sv-SE" sz="2000" dirty="0"/>
              <a:t>…med detta följer delvis parallella beslutskedjor</a:t>
            </a:r>
          </a:p>
          <a:p>
            <a:pPr marL="0" indent="0">
              <a:buNone/>
            </a:pPr>
            <a:r>
              <a:rPr lang="sv-SE" sz="2000" dirty="0"/>
              <a:t> </a:t>
            </a:r>
          </a:p>
          <a:p>
            <a:pPr marL="0" indent="0">
              <a:buNone/>
            </a:pPr>
            <a:endParaRPr lang="sv-SE" dirty="0"/>
          </a:p>
        </p:txBody>
      </p:sp>
    </p:spTree>
    <p:extLst>
      <p:ext uri="{BB962C8B-B14F-4D97-AF65-F5344CB8AC3E}">
        <p14:creationId xmlns:p14="http://schemas.microsoft.com/office/powerpoint/2010/main" val="1427456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025C90-4335-4F75-AB6B-C52282631FB4}"/>
              </a:ext>
            </a:extLst>
          </p:cNvPr>
          <p:cNvSpPr>
            <a:spLocks noGrp="1"/>
          </p:cNvSpPr>
          <p:nvPr>
            <p:ph type="title"/>
          </p:nvPr>
        </p:nvSpPr>
        <p:spPr>
          <a:xfrm>
            <a:off x="1900052" y="681038"/>
            <a:ext cx="9453748" cy="920226"/>
          </a:xfrm>
        </p:spPr>
        <p:txBody>
          <a:bodyPr/>
          <a:lstStyle/>
          <a:p>
            <a:r>
              <a:rPr lang="sv-SE" dirty="0"/>
              <a:t>Responssystem, samverkanssystem och aspekter av styrning</a:t>
            </a:r>
          </a:p>
        </p:txBody>
      </p:sp>
      <p:sp>
        <p:nvSpPr>
          <p:cNvPr id="3" name="Platshållare för innehåll 2">
            <a:extLst>
              <a:ext uri="{FF2B5EF4-FFF2-40B4-BE49-F238E27FC236}">
                <a16:creationId xmlns:a16="http://schemas.microsoft.com/office/drawing/2014/main" id="{87F87C31-AE11-45B7-A161-3DB5BD3D9DD1}"/>
              </a:ext>
            </a:extLst>
          </p:cNvPr>
          <p:cNvSpPr>
            <a:spLocks noGrp="1"/>
          </p:cNvSpPr>
          <p:nvPr>
            <p:ph idx="1"/>
          </p:nvPr>
        </p:nvSpPr>
        <p:spPr>
          <a:xfrm>
            <a:off x="1900051" y="1929288"/>
            <a:ext cx="9453749" cy="4351338"/>
          </a:xfrm>
        </p:spPr>
        <p:txBody>
          <a:bodyPr/>
          <a:lstStyle/>
          <a:p>
            <a:pPr marL="0" indent="0">
              <a:buNone/>
            </a:pPr>
            <a:r>
              <a:rPr lang="sv-SE" sz="2000" b="1" dirty="0"/>
              <a:t>9.2 Responssystemet - ett system av system</a:t>
            </a:r>
          </a:p>
          <a:p>
            <a:pPr marL="0" indent="0">
              <a:buNone/>
            </a:pPr>
            <a:endParaRPr lang="sv-SE" sz="2000" b="1" dirty="0"/>
          </a:p>
          <a:p>
            <a:pPr marL="0" indent="0">
              <a:buNone/>
            </a:pPr>
            <a:endParaRPr lang="sv-SE" sz="2000" dirty="0"/>
          </a:p>
        </p:txBody>
      </p:sp>
      <p:pic>
        <p:nvPicPr>
          <p:cNvPr id="5" name="Bildobjekt 4">
            <a:extLst>
              <a:ext uri="{FF2B5EF4-FFF2-40B4-BE49-F238E27FC236}">
                <a16:creationId xmlns:a16="http://schemas.microsoft.com/office/drawing/2014/main" id="{D53A4AFE-7491-435E-810F-569EBB12A634}"/>
              </a:ext>
            </a:extLst>
          </p:cNvPr>
          <p:cNvPicPr>
            <a:picLocks noChangeAspect="1"/>
          </p:cNvPicPr>
          <p:nvPr/>
        </p:nvPicPr>
        <p:blipFill>
          <a:blip r:embed="rId2"/>
          <a:stretch>
            <a:fillRect/>
          </a:stretch>
        </p:blipFill>
        <p:spPr>
          <a:xfrm>
            <a:off x="2004093" y="2293998"/>
            <a:ext cx="5960070" cy="4314652"/>
          </a:xfrm>
          <a:prstGeom prst="rect">
            <a:avLst/>
          </a:prstGeom>
        </p:spPr>
      </p:pic>
    </p:spTree>
    <p:extLst>
      <p:ext uri="{BB962C8B-B14F-4D97-AF65-F5344CB8AC3E}">
        <p14:creationId xmlns:p14="http://schemas.microsoft.com/office/powerpoint/2010/main" val="1517146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45FE56-AEA7-4FAC-8AAE-D562041C48EF}"/>
              </a:ext>
            </a:extLst>
          </p:cNvPr>
          <p:cNvSpPr>
            <a:spLocks noGrp="1"/>
          </p:cNvSpPr>
          <p:nvPr>
            <p:ph type="title"/>
          </p:nvPr>
        </p:nvSpPr>
        <p:spPr/>
        <p:txBody>
          <a:bodyPr/>
          <a:lstStyle/>
          <a:p>
            <a:r>
              <a:rPr lang="sv-SE" dirty="0"/>
              <a:t>Responssystem, samverkanssystem och aspekter av styrning</a:t>
            </a:r>
          </a:p>
        </p:txBody>
      </p:sp>
      <p:sp>
        <p:nvSpPr>
          <p:cNvPr id="7" name="Platshållare för innehåll 2">
            <a:extLst>
              <a:ext uri="{FF2B5EF4-FFF2-40B4-BE49-F238E27FC236}">
                <a16:creationId xmlns:a16="http://schemas.microsoft.com/office/drawing/2014/main" id="{73906117-3D0D-4E95-8638-62A0A93F2A31}"/>
              </a:ext>
            </a:extLst>
          </p:cNvPr>
          <p:cNvSpPr>
            <a:spLocks noGrp="1"/>
          </p:cNvSpPr>
          <p:nvPr>
            <p:ph idx="1"/>
          </p:nvPr>
        </p:nvSpPr>
        <p:spPr>
          <a:xfrm>
            <a:off x="6945036" y="1964013"/>
            <a:ext cx="4408764" cy="4351338"/>
          </a:xfrm>
        </p:spPr>
        <p:txBody>
          <a:bodyPr/>
          <a:lstStyle/>
          <a:p>
            <a:pPr marL="0" indent="0">
              <a:buNone/>
            </a:pPr>
            <a:r>
              <a:rPr lang="sv-SE" sz="2000" dirty="0"/>
              <a:t>Ledningssystemet tar fram lämplig avsedd inriktning och plan som sedan verkställs av utförarsystemet för att ge önskad effekt</a:t>
            </a:r>
            <a:endParaRPr lang="sv-SE" sz="2000" b="1" dirty="0"/>
          </a:p>
          <a:p>
            <a:pPr marL="0" indent="0">
              <a:buNone/>
            </a:pPr>
            <a:endParaRPr lang="sv-SE" sz="2000" dirty="0"/>
          </a:p>
        </p:txBody>
      </p:sp>
      <p:pic>
        <p:nvPicPr>
          <p:cNvPr id="9" name="Bildobjekt 8">
            <a:extLst>
              <a:ext uri="{FF2B5EF4-FFF2-40B4-BE49-F238E27FC236}">
                <a16:creationId xmlns:a16="http://schemas.microsoft.com/office/drawing/2014/main" id="{46C31D77-BBB0-406A-B07D-3842C13B83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5805" y="2041524"/>
            <a:ext cx="4598035" cy="4135437"/>
          </a:xfrm>
          <a:prstGeom prst="rect">
            <a:avLst/>
          </a:prstGeom>
          <a:noFill/>
          <a:ln>
            <a:noFill/>
          </a:ln>
        </p:spPr>
      </p:pic>
    </p:spTree>
    <p:extLst>
      <p:ext uri="{BB962C8B-B14F-4D97-AF65-F5344CB8AC3E}">
        <p14:creationId xmlns:p14="http://schemas.microsoft.com/office/powerpoint/2010/main" val="4006005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B76E0815-5938-4DF1-AD24-7D936A3C9B0A}"/>
              </a:ext>
            </a:extLst>
          </p:cNvPr>
          <p:cNvSpPr>
            <a:spLocks noGrp="1"/>
          </p:cNvSpPr>
          <p:nvPr>
            <p:ph idx="1"/>
          </p:nvPr>
        </p:nvSpPr>
        <p:spPr>
          <a:xfrm>
            <a:off x="1900052" y="1979271"/>
            <a:ext cx="9453749" cy="4498633"/>
          </a:xfrm>
        </p:spPr>
        <p:txBody>
          <a:bodyPr/>
          <a:lstStyle/>
          <a:p>
            <a:pPr marL="0" indent="0">
              <a:buNone/>
            </a:pPr>
            <a:r>
              <a:rPr lang="sv-SE" sz="2000" b="1" dirty="0"/>
              <a:t>9.3 Samverkanssystem formas utifrån hanteringsbehov vid samhällsstörningar</a:t>
            </a:r>
          </a:p>
          <a:p>
            <a:pPr marL="0" indent="0">
              <a:buNone/>
            </a:pPr>
            <a:endParaRPr lang="sv-SE" sz="2000" b="1" dirty="0"/>
          </a:p>
          <a:p>
            <a:pPr marL="0" indent="0">
              <a:buNone/>
            </a:pPr>
            <a:endParaRPr lang="sv-SE" sz="2000" b="1" dirty="0"/>
          </a:p>
          <a:p>
            <a:pPr marL="0" indent="0">
              <a:buNone/>
            </a:pPr>
            <a:endParaRPr lang="sv-SE" sz="2000" dirty="0"/>
          </a:p>
        </p:txBody>
      </p:sp>
      <p:sp>
        <p:nvSpPr>
          <p:cNvPr id="9" name="textruta 8">
            <a:extLst>
              <a:ext uri="{FF2B5EF4-FFF2-40B4-BE49-F238E27FC236}">
                <a16:creationId xmlns:a16="http://schemas.microsoft.com/office/drawing/2014/main" id="{B5BE171D-2A87-4B0B-9512-D5092BE64868}"/>
              </a:ext>
            </a:extLst>
          </p:cNvPr>
          <p:cNvSpPr txBox="1"/>
          <p:nvPr/>
        </p:nvSpPr>
        <p:spPr>
          <a:xfrm>
            <a:off x="6301734" y="2814709"/>
            <a:ext cx="3329593" cy="3170099"/>
          </a:xfrm>
          <a:prstGeom prst="rect">
            <a:avLst/>
          </a:prstGeom>
          <a:noFill/>
        </p:spPr>
        <p:txBody>
          <a:bodyPr wrap="square">
            <a:spAutoFit/>
          </a:bodyPr>
          <a:lstStyle/>
          <a:p>
            <a:pPr marL="0" indent="0">
              <a:buNone/>
            </a:pPr>
            <a:r>
              <a:rPr lang="sv-SE" sz="2000" dirty="0"/>
              <a:t>Samverkanssystemet består av resurser från de olika aktörerna och det har som syfte att skapa förståelse för situationen, träffa överenskommelser om avsedd inriktning och eventuellt genomföra en gemensam responsplanering.</a:t>
            </a:r>
            <a:endParaRPr lang="sv-SE" sz="2000" b="1" dirty="0"/>
          </a:p>
        </p:txBody>
      </p:sp>
      <p:pic>
        <p:nvPicPr>
          <p:cNvPr id="8" name="Bildobjekt 7">
            <a:extLst>
              <a:ext uri="{FF2B5EF4-FFF2-40B4-BE49-F238E27FC236}">
                <a16:creationId xmlns:a16="http://schemas.microsoft.com/office/drawing/2014/main" id="{0AFE6BEF-8604-4146-9CC2-4D5BD8560D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8168" y="2722112"/>
            <a:ext cx="3982085" cy="4001770"/>
          </a:xfrm>
          <a:prstGeom prst="rect">
            <a:avLst/>
          </a:prstGeom>
          <a:noFill/>
          <a:ln>
            <a:noFill/>
          </a:ln>
        </p:spPr>
      </p:pic>
    </p:spTree>
    <p:extLst>
      <p:ext uri="{BB962C8B-B14F-4D97-AF65-F5344CB8AC3E}">
        <p14:creationId xmlns:p14="http://schemas.microsoft.com/office/powerpoint/2010/main" val="3213311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259F5E0A-A3F7-409B-9DF0-6A95CA0EE0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0038" y="1930717"/>
            <a:ext cx="4227195" cy="4246245"/>
          </a:xfrm>
          <a:prstGeom prst="rect">
            <a:avLst/>
          </a:prstGeom>
          <a:noFill/>
          <a:ln>
            <a:noFill/>
          </a:ln>
        </p:spPr>
      </p:pic>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9410D76B-0CCD-465B-8A29-48D02F3894F3}"/>
              </a:ext>
            </a:extLst>
          </p:cNvPr>
          <p:cNvSpPr>
            <a:spLocks noGrp="1"/>
          </p:cNvSpPr>
          <p:nvPr>
            <p:ph idx="1"/>
          </p:nvPr>
        </p:nvSpPr>
        <p:spPr>
          <a:xfrm>
            <a:off x="6903998" y="3134225"/>
            <a:ext cx="3679785" cy="1702648"/>
          </a:xfrm>
        </p:spPr>
        <p:txBody>
          <a:bodyPr/>
          <a:lstStyle/>
          <a:p>
            <a:pPr marL="0" indent="0">
              <a:buNone/>
            </a:pPr>
            <a:r>
              <a:rPr lang="sv-SE" sz="2000" dirty="0"/>
              <a:t>Vissa aktörer har i sitt uppdrag att verka för aktörsgemensam inriktning och samordning</a:t>
            </a:r>
          </a:p>
        </p:txBody>
      </p:sp>
      <p:cxnSp>
        <p:nvCxnSpPr>
          <p:cNvPr id="6" name="Rak pilkoppling 5">
            <a:extLst>
              <a:ext uri="{FF2B5EF4-FFF2-40B4-BE49-F238E27FC236}">
                <a16:creationId xmlns:a16="http://schemas.microsoft.com/office/drawing/2014/main" id="{8471F6E3-C7B1-40A7-BB1D-E8CD3692AD1F}"/>
              </a:ext>
            </a:extLst>
          </p:cNvPr>
          <p:cNvCxnSpPr>
            <a:cxnSpLocks/>
          </p:cNvCxnSpPr>
          <p:nvPr/>
        </p:nvCxnSpPr>
        <p:spPr>
          <a:xfrm flipH="1" flipV="1">
            <a:off x="5829474" y="2851356"/>
            <a:ext cx="859191" cy="565737"/>
          </a:xfrm>
          <a:prstGeom prst="straightConnector1">
            <a:avLst/>
          </a:prstGeom>
          <a:ln w="66675">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333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B35FE-ABCF-48A8-86F3-E9F569B61E44}"/>
              </a:ext>
            </a:extLst>
          </p:cNvPr>
          <p:cNvSpPr>
            <a:spLocks noGrp="1"/>
          </p:cNvSpPr>
          <p:nvPr>
            <p:ph type="title"/>
          </p:nvPr>
        </p:nvSpPr>
        <p:spPr/>
        <p:txBody>
          <a:bodyPr/>
          <a:lstStyle/>
          <a:p>
            <a:r>
              <a:rPr lang="sv-SE" dirty="0"/>
              <a:t>Responssystem, samverkanssystem och aspekter av styrning</a:t>
            </a:r>
          </a:p>
        </p:txBody>
      </p:sp>
      <p:sp>
        <p:nvSpPr>
          <p:cNvPr id="8" name="Platshållare för innehåll 2">
            <a:extLst>
              <a:ext uri="{FF2B5EF4-FFF2-40B4-BE49-F238E27FC236}">
                <a16:creationId xmlns:a16="http://schemas.microsoft.com/office/drawing/2014/main" id="{384F05BB-BA77-495D-BA03-001CA136052B}"/>
              </a:ext>
            </a:extLst>
          </p:cNvPr>
          <p:cNvSpPr>
            <a:spLocks noGrp="1"/>
          </p:cNvSpPr>
          <p:nvPr>
            <p:ph idx="1"/>
          </p:nvPr>
        </p:nvSpPr>
        <p:spPr>
          <a:xfrm>
            <a:off x="1900052" y="1979271"/>
            <a:ext cx="9453749" cy="4498633"/>
          </a:xfrm>
        </p:spPr>
        <p:txBody>
          <a:bodyPr/>
          <a:lstStyle/>
          <a:p>
            <a:pPr marL="0" indent="0">
              <a:buNone/>
            </a:pPr>
            <a:r>
              <a:rPr lang="sv-SE" sz="2000" b="1" dirty="0"/>
              <a:t>9.4 Samverkanssystem behöver utformas varje gång något inträffar och anpassas efterhand</a:t>
            </a:r>
          </a:p>
          <a:p>
            <a:pPr marL="0" indent="0">
              <a:buNone/>
            </a:pPr>
            <a:endParaRPr lang="sv-SE" sz="2000" b="1" dirty="0"/>
          </a:p>
          <a:p>
            <a:r>
              <a:rPr lang="sv-SE" sz="2000" dirty="0"/>
              <a:t>Ett samverkanssystem kan vara alltifrån tillfälligt till permanent</a:t>
            </a:r>
          </a:p>
          <a:p>
            <a:r>
              <a:rPr lang="sv-SE" sz="2000" dirty="0"/>
              <a:t>Samverkanssystem är inte alltid skapade i förväg</a:t>
            </a:r>
          </a:p>
          <a:p>
            <a:r>
              <a:rPr lang="sv-SE" sz="2000" dirty="0"/>
              <a:t>Samverkanssystem behöver </a:t>
            </a:r>
            <a:r>
              <a:rPr lang="sv-SE" sz="2000" dirty="0">
                <a:effectLst/>
                <a:ea typeface="Times New Roman" panose="02020603050405020304" pitchFamily="18" charset="0"/>
              </a:rPr>
              <a:t>utformas med utgångspunkt i det aktuella samverkansbehovet som uppstår till följd av en situation. </a:t>
            </a:r>
          </a:p>
          <a:p>
            <a:r>
              <a:rPr lang="sv-SE" sz="2000" dirty="0"/>
              <a:t>Det kan uppstå olika behov i olika tidsskeden, ett samverkanssystem behöver därför </a:t>
            </a:r>
            <a:r>
              <a:rPr lang="sv-SE" sz="2000" dirty="0">
                <a:effectLst/>
                <a:ea typeface="Times New Roman" panose="02020603050405020304" pitchFamily="18" charset="0"/>
              </a:rPr>
              <a:t>anpassas allteftersom.  </a:t>
            </a:r>
          </a:p>
          <a:p>
            <a:r>
              <a:rPr lang="sv-SE" sz="2000" dirty="0"/>
              <a:t>Ofta behövs flera olika grupperingar och utbyten mellan samma aktörer</a:t>
            </a:r>
          </a:p>
          <a:p>
            <a:r>
              <a:rPr lang="sv-SE" sz="2000" dirty="0"/>
              <a:t>I praktiken blir samverkanssystem därför ofta ett nätverk av olika formella och informella kontaktpunkter och samarbeten</a:t>
            </a:r>
          </a:p>
          <a:p>
            <a:pPr marL="0" indent="0">
              <a:buNone/>
            </a:pPr>
            <a:endParaRPr lang="sv-SE" sz="2000" dirty="0"/>
          </a:p>
        </p:txBody>
      </p:sp>
    </p:spTree>
    <p:extLst>
      <p:ext uri="{BB962C8B-B14F-4D97-AF65-F5344CB8AC3E}">
        <p14:creationId xmlns:p14="http://schemas.microsoft.com/office/powerpoint/2010/main" val="30628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0496E2-FF87-4349-B4AD-35903DDA5C7B}"/>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B08902FD-633F-4FCB-BE95-461491791EFD}"/>
              </a:ext>
            </a:extLst>
          </p:cNvPr>
          <p:cNvSpPr>
            <a:spLocks noGrp="1"/>
          </p:cNvSpPr>
          <p:nvPr>
            <p:ph idx="1"/>
          </p:nvPr>
        </p:nvSpPr>
        <p:spPr>
          <a:xfrm>
            <a:off x="1900052" y="1744094"/>
            <a:ext cx="9453749" cy="4351338"/>
          </a:xfrm>
        </p:spPr>
        <p:txBody>
          <a:bodyPr/>
          <a:lstStyle/>
          <a:p>
            <a:pPr marL="0" indent="0">
              <a:buNone/>
            </a:pPr>
            <a:r>
              <a:rPr lang="sv-SE" sz="2000" b="1" dirty="0"/>
              <a:t>9.5 Övrig styrning i responssystemet</a:t>
            </a:r>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b="1" dirty="0"/>
          </a:p>
          <a:p>
            <a:pPr marL="0" indent="0">
              <a:buNone/>
            </a:pPr>
            <a:endParaRPr lang="sv-SE" sz="2000" dirty="0"/>
          </a:p>
        </p:txBody>
      </p:sp>
      <p:sp>
        <p:nvSpPr>
          <p:cNvPr id="7" name="Platshållare för innehåll 2">
            <a:extLst>
              <a:ext uri="{FF2B5EF4-FFF2-40B4-BE49-F238E27FC236}">
                <a16:creationId xmlns:a16="http://schemas.microsoft.com/office/drawing/2014/main" id="{508E0750-7AD9-457C-A4E9-60D4EDCC274E}"/>
              </a:ext>
            </a:extLst>
          </p:cNvPr>
          <p:cNvSpPr txBox="1">
            <a:spLocks/>
          </p:cNvSpPr>
          <p:nvPr/>
        </p:nvSpPr>
        <p:spPr>
          <a:xfrm>
            <a:off x="6725589" y="2495050"/>
            <a:ext cx="3355497" cy="2409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En aktör, eller ett samverkanssystem, kan på olika sätt påverka andra aktörer att agera på ett visst sätt, exempelvis genom att kommunicera ut information om lämpligt agerande, utan att ha kommit överens om det. En förhoppning är då att övriga aktörer väljer att följa detta.</a:t>
            </a:r>
            <a:endParaRPr lang="sv-SE" sz="2000" b="1" dirty="0">
              <a:latin typeface="+mn-lt"/>
            </a:endParaRPr>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dirty="0"/>
          </a:p>
        </p:txBody>
      </p:sp>
      <p:pic>
        <p:nvPicPr>
          <p:cNvPr id="9" name="Bildobjekt 8">
            <a:extLst>
              <a:ext uri="{FF2B5EF4-FFF2-40B4-BE49-F238E27FC236}">
                <a16:creationId xmlns:a16="http://schemas.microsoft.com/office/drawing/2014/main" id="{296F82BA-E2F0-4D23-A485-D623C6E9A1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864" y="2188988"/>
            <a:ext cx="4177665" cy="4196080"/>
          </a:xfrm>
          <a:prstGeom prst="rect">
            <a:avLst/>
          </a:prstGeom>
          <a:noFill/>
          <a:ln>
            <a:noFill/>
          </a:ln>
        </p:spPr>
      </p:pic>
    </p:spTree>
    <p:extLst>
      <p:ext uri="{BB962C8B-B14F-4D97-AF65-F5344CB8AC3E}">
        <p14:creationId xmlns:p14="http://schemas.microsoft.com/office/powerpoint/2010/main" val="4291886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B7B354-2462-4467-B945-E5B9225B93A9}"/>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589A2F05-E264-4FF2-80ED-663247900D39}"/>
              </a:ext>
            </a:extLst>
          </p:cNvPr>
          <p:cNvSpPr>
            <a:spLocks noGrp="1"/>
          </p:cNvSpPr>
          <p:nvPr>
            <p:ph idx="1"/>
          </p:nvPr>
        </p:nvSpPr>
        <p:spPr/>
        <p:txBody>
          <a:bodyPr/>
          <a:lstStyle/>
          <a:p>
            <a:pPr marL="0" indent="0">
              <a:buNone/>
            </a:pPr>
            <a:r>
              <a:rPr lang="sv-SE" sz="2000" b="1" dirty="0"/>
              <a:t>1.1 Varför behöver vi Centrala koncept? </a:t>
            </a:r>
          </a:p>
          <a:p>
            <a:pPr marL="0" indent="0">
              <a:buNone/>
            </a:pPr>
            <a:endParaRPr lang="sv-SE" sz="2000" dirty="0"/>
          </a:p>
          <a:p>
            <a:r>
              <a:rPr lang="sv-SE" sz="2000" dirty="0"/>
              <a:t>För att möjliggöra en sammanhängande och effektiv hantering av samhällsstörningar.</a:t>
            </a:r>
          </a:p>
          <a:p>
            <a:r>
              <a:rPr lang="sv-SE" sz="2000" dirty="0"/>
              <a:t>Genom att tydligt definiera och koppla samman viktiga begrepp skapas en grund för spårbarhet i beslutsfattandet och utvecklingen av samverkansprocesser </a:t>
            </a:r>
          </a:p>
          <a:p>
            <a:r>
              <a:rPr lang="sv-SE" sz="2000" dirty="0"/>
              <a:t>Underlättar för aktörer att förstå sina roller och ansvarsområden, vilket leder till bättre samordning och snabbare beslut vid kriser.</a:t>
            </a:r>
          </a:p>
          <a:p>
            <a:pPr marL="0" indent="0">
              <a:buNone/>
            </a:pPr>
            <a:endParaRPr lang="sv-SE" dirty="0"/>
          </a:p>
        </p:txBody>
      </p:sp>
    </p:spTree>
    <p:extLst>
      <p:ext uri="{BB962C8B-B14F-4D97-AF65-F5344CB8AC3E}">
        <p14:creationId xmlns:p14="http://schemas.microsoft.com/office/powerpoint/2010/main" val="3227219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FBBD8-4DEE-4991-BA7A-9DF5D717449F}"/>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9EADE50B-D1B3-410A-AF97-3B1B16D5626B}"/>
              </a:ext>
            </a:extLst>
          </p:cNvPr>
          <p:cNvSpPr>
            <a:spLocks noGrp="1"/>
          </p:cNvSpPr>
          <p:nvPr>
            <p:ph idx="1"/>
          </p:nvPr>
        </p:nvSpPr>
        <p:spPr>
          <a:xfrm>
            <a:off x="1925004" y="1825624"/>
            <a:ext cx="9453749" cy="4351338"/>
          </a:xfrm>
        </p:spPr>
        <p:txBody>
          <a:bodyPr/>
          <a:lstStyle/>
          <a:p>
            <a:pPr marL="0" indent="0">
              <a:buNone/>
            </a:pPr>
            <a:r>
              <a:rPr lang="sv-SE" sz="2000" b="1" dirty="0"/>
              <a:t>9.6 Aktörer påverkar varandra uppifrån och ned, nedifrån och upp eller från sida till sida</a:t>
            </a:r>
          </a:p>
          <a:p>
            <a:pPr marL="0" indent="0">
              <a:buNone/>
            </a:pPr>
            <a:endParaRPr lang="sv-SE" sz="2000" b="1" dirty="0"/>
          </a:p>
          <a:p>
            <a:pPr marL="0" indent="0">
              <a:buNone/>
            </a:pPr>
            <a:endParaRPr lang="sv-SE" sz="2000" dirty="0"/>
          </a:p>
        </p:txBody>
      </p:sp>
      <p:pic>
        <p:nvPicPr>
          <p:cNvPr id="8" name="Bildobjekt 7">
            <a:extLst>
              <a:ext uri="{FF2B5EF4-FFF2-40B4-BE49-F238E27FC236}">
                <a16:creationId xmlns:a16="http://schemas.microsoft.com/office/drawing/2014/main" id="{AA9F214E-6C92-40ED-9E16-6668ED2AB9D3}"/>
              </a:ext>
            </a:extLst>
          </p:cNvPr>
          <p:cNvPicPr>
            <a:picLocks noChangeAspect="1"/>
          </p:cNvPicPr>
          <p:nvPr/>
        </p:nvPicPr>
        <p:blipFill>
          <a:blip r:embed="rId2"/>
          <a:stretch>
            <a:fillRect/>
          </a:stretch>
        </p:blipFill>
        <p:spPr>
          <a:xfrm>
            <a:off x="2181308" y="2732764"/>
            <a:ext cx="3852354" cy="3846428"/>
          </a:xfrm>
          <a:prstGeom prst="rect">
            <a:avLst/>
          </a:prstGeom>
        </p:spPr>
      </p:pic>
      <p:sp>
        <p:nvSpPr>
          <p:cNvPr id="6" name="Platshållare för innehåll 2">
            <a:extLst>
              <a:ext uri="{FF2B5EF4-FFF2-40B4-BE49-F238E27FC236}">
                <a16:creationId xmlns:a16="http://schemas.microsoft.com/office/drawing/2014/main" id="{CD6F6F33-91AF-44E8-9924-4054861C1705}"/>
              </a:ext>
            </a:extLst>
          </p:cNvPr>
          <p:cNvSpPr txBox="1">
            <a:spLocks/>
          </p:cNvSpPr>
          <p:nvPr/>
        </p:nvSpPr>
        <p:spPr>
          <a:xfrm>
            <a:off x="6289966" y="2732764"/>
            <a:ext cx="2835432" cy="3810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Inför och under samhällsstörningar kommer det finnas en rad olika typer av ­inflytanden som påverkar hur inriktning och samordning blir. </a:t>
            </a:r>
            <a:endParaRPr lang="sv-SE" sz="2000" b="1" dirty="0">
              <a:latin typeface="+mn-lt"/>
            </a:endParaRPr>
          </a:p>
          <a:p>
            <a:pPr marL="0" indent="0">
              <a:buFont typeface="Arial" panose="020B0604020202020204" pitchFamily="34" charset="0"/>
              <a:buNone/>
            </a:pPr>
            <a:endParaRPr lang="sv-SE" sz="2000" b="1" dirty="0"/>
          </a:p>
          <a:p>
            <a:pPr marL="0" indent="0">
              <a:buFont typeface="Arial" panose="020B0604020202020204" pitchFamily="34" charset="0"/>
              <a:buNone/>
            </a:pPr>
            <a:endParaRPr lang="sv-SE" sz="2000" dirty="0"/>
          </a:p>
        </p:txBody>
      </p:sp>
    </p:spTree>
    <p:extLst>
      <p:ext uri="{BB962C8B-B14F-4D97-AF65-F5344CB8AC3E}">
        <p14:creationId xmlns:p14="http://schemas.microsoft.com/office/powerpoint/2010/main" val="3404969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0888-1ED6-431A-B2E9-439DB942F63E}"/>
              </a:ext>
            </a:extLst>
          </p:cNvPr>
          <p:cNvSpPr>
            <a:spLocks noGrp="1"/>
          </p:cNvSpPr>
          <p:nvPr>
            <p:ph type="title"/>
          </p:nvPr>
        </p:nvSpPr>
        <p:spPr/>
        <p:txBody>
          <a:bodyPr/>
          <a:lstStyle/>
          <a:p>
            <a:r>
              <a:rPr lang="sv-SE" dirty="0"/>
              <a:t>Responssystem, samverkanssystem och aspekter av styrning</a:t>
            </a:r>
          </a:p>
        </p:txBody>
      </p:sp>
      <p:sp>
        <p:nvSpPr>
          <p:cNvPr id="4" name="Platshållare för innehåll 2">
            <a:extLst>
              <a:ext uri="{FF2B5EF4-FFF2-40B4-BE49-F238E27FC236}">
                <a16:creationId xmlns:a16="http://schemas.microsoft.com/office/drawing/2014/main" id="{DCA3C5D7-47B4-428C-A5FD-3680F6D107A5}"/>
              </a:ext>
            </a:extLst>
          </p:cNvPr>
          <p:cNvSpPr>
            <a:spLocks noGrp="1"/>
          </p:cNvSpPr>
          <p:nvPr>
            <p:ph idx="1"/>
          </p:nvPr>
        </p:nvSpPr>
        <p:spPr>
          <a:xfrm>
            <a:off x="1900052" y="1825624"/>
            <a:ext cx="3933590" cy="4351338"/>
          </a:xfrm>
        </p:spPr>
        <p:txBody>
          <a:bodyPr/>
          <a:lstStyle/>
          <a:p>
            <a:pPr marL="0" indent="0">
              <a:buNone/>
            </a:pPr>
            <a:r>
              <a:rPr lang="sv-SE" sz="2000" b="1" dirty="0"/>
              <a:t>9.7 De generella aktiviteterna – en förutsättning för ett fungerande samverkanssystem</a:t>
            </a:r>
          </a:p>
          <a:p>
            <a:pPr marL="0" indent="0">
              <a:buNone/>
            </a:pPr>
            <a:endParaRPr lang="sv-SE" sz="2000" b="1" dirty="0"/>
          </a:p>
          <a:p>
            <a:pPr marL="0" indent="0">
              <a:buNone/>
            </a:pPr>
            <a:endParaRPr lang="sv-SE" sz="2000" dirty="0"/>
          </a:p>
        </p:txBody>
      </p:sp>
      <p:sp>
        <p:nvSpPr>
          <p:cNvPr id="7" name="Platshållare för innehåll 2">
            <a:extLst>
              <a:ext uri="{FF2B5EF4-FFF2-40B4-BE49-F238E27FC236}">
                <a16:creationId xmlns:a16="http://schemas.microsoft.com/office/drawing/2014/main" id="{93C1D461-60C0-450C-BBDA-8C0FCAF99BFC}"/>
              </a:ext>
            </a:extLst>
          </p:cNvPr>
          <p:cNvSpPr txBox="1">
            <a:spLocks/>
          </p:cNvSpPr>
          <p:nvPr/>
        </p:nvSpPr>
        <p:spPr>
          <a:xfrm>
            <a:off x="1900052" y="2739044"/>
            <a:ext cx="3442459" cy="3895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sv-SE" sz="2000" b="1" dirty="0">
              <a:latin typeface="+mn-lt"/>
            </a:endParaRPr>
          </a:p>
          <a:p>
            <a:pPr marL="0" indent="0">
              <a:buFont typeface="Arial" panose="020B0604020202020204" pitchFamily="34" charset="0"/>
              <a:buNone/>
            </a:pPr>
            <a:r>
              <a:rPr lang="sv-SE" sz="2000" dirty="0">
                <a:latin typeface="+mn-lt"/>
              </a:rPr>
              <a:t>Resultatet från de generella aktiviteterna i ett samverkanssystem behöver omsättas av respektive aktör för att ge effekt.</a:t>
            </a:r>
            <a:endParaRPr lang="sv-SE" sz="2000" b="1" dirty="0">
              <a:latin typeface="+mn-lt"/>
            </a:endParaRPr>
          </a:p>
          <a:p>
            <a:pPr marL="0" indent="0">
              <a:buFont typeface="Arial" panose="020B0604020202020204" pitchFamily="34" charset="0"/>
              <a:buNone/>
            </a:pPr>
            <a:endParaRPr lang="sv-SE" sz="2000" dirty="0"/>
          </a:p>
        </p:txBody>
      </p:sp>
      <p:pic>
        <p:nvPicPr>
          <p:cNvPr id="9" name="Bildobjekt 8">
            <a:extLst>
              <a:ext uri="{FF2B5EF4-FFF2-40B4-BE49-F238E27FC236}">
                <a16:creationId xmlns:a16="http://schemas.microsoft.com/office/drawing/2014/main" id="{7DB9B4F3-1918-4001-87DA-22B7C88926E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5681" y="1353031"/>
            <a:ext cx="4660739" cy="4823931"/>
          </a:xfrm>
          <a:prstGeom prst="rect">
            <a:avLst/>
          </a:prstGeom>
          <a:noFill/>
          <a:ln>
            <a:noFill/>
          </a:ln>
        </p:spPr>
      </p:pic>
    </p:spTree>
    <p:extLst>
      <p:ext uri="{BB962C8B-B14F-4D97-AF65-F5344CB8AC3E}">
        <p14:creationId xmlns:p14="http://schemas.microsoft.com/office/powerpoint/2010/main" val="4134769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10</a:t>
            </a:r>
            <a:r>
              <a:rPr lang="sv-SE" sz="4000" dirty="0"/>
              <a:t>. Olika former av planering</a:t>
            </a:r>
            <a:endParaRPr lang="sv-SE" dirty="0"/>
          </a:p>
        </p:txBody>
      </p:sp>
    </p:spTree>
    <p:extLst>
      <p:ext uri="{BB962C8B-B14F-4D97-AF65-F5344CB8AC3E}">
        <p14:creationId xmlns:p14="http://schemas.microsoft.com/office/powerpoint/2010/main" val="6832453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000888-1ED6-431A-B2E9-439DB942F63E}"/>
              </a:ext>
            </a:extLst>
          </p:cNvPr>
          <p:cNvSpPr>
            <a:spLocks noGrp="1"/>
          </p:cNvSpPr>
          <p:nvPr>
            <p:ph type="title"/>
          </p:nvPr>
        </p:nvSpPr>
        <p:spPr/>
        <p:txBody>
          <a:bodyPr/>
          <a:lstStyle/>
          <a:p>
            <a:r>
              <a:rPr lang="sv-SE" dirty="0"/>
              <a:t>Olika former av planering</a:t>
            </a:r>
          </a:p>
        </p:txBody>
      </p:sp>
      <p:sp>
        <p:nvSpPr>
          <p:cNvPr id="4" name="Platshållare för innehåll 2">
            <a:extLst>
              <a:ext uri="{FF2B5EF4-FFF2-40B4-BE49-F238E27FC236}">
                <a16:creationId xmlns:a16="http://schemas.microsoft.com/office/drawing/2014/main" id="{DCA3C5D7-47B4-428C-A5FD-3680F6D107A5}"/>
              </a:ext>
            </a:extLst>
          </p:cNvPr>
          <p:cNvSpPr>
            <a:spLocks noGrp="1"/>
          </p:cNvSpPr>
          <p:nvPr>
            <p:ph idx="1"/>
          </p:nvPr>
        </p:nvSpPr>
        <p:spPr/>
        <p:txBody>
          <a:bodyPr/>
          <a:lstStyle/>
          <a:p>
            <a:pPr marL="0" indent="0">
              <a:buNone/>
            </a:pPr>
            <a:r>
              <a:rPr lang="sv-SE" sz="2000" b="1" dirty="0"/>
              <a:t>10.1 Det finns fyra typer av planering</a:t>
            </a:r>
          </a:p>
          <a:p>
            <a:pPr marL="0" indent="0">
              <a:buNone/>
            </a:pPr>
            <a:endParaRPr lang="sv-SE" sz="2000" b="1" dirty="0"/>
          </a:p>
          <a:p>
            <a:pPr marL="0" indent="0">
              <a:buNone/>
            </a:pPr>
            <a:endParaRPr lang="sv-SE" sz="2000" dirty="0"/>
          </a:p>
        </p:txBody>
      </p:sp>
      <p:pic>
        <p:nvPicPr>
          <p:cNvPr id="5" name="Bildobjekt 4">
            <a:extLst>
              <a:ext uri="{FF2B5EF4-FFF2-40B4-BE49-F238E27FC236}">
                <a16:creationId xmlns:a16="http://schemas.microsoft.com/office/drawing/2014/main" id="{910D5FED-8E39-44F1-9838-4B32C772DA26}"/>
              </a:ext>
            </a:extLst>
          </p:cNvPr>
          <p:cNvPicPr>
            <a:picLocks noChangeAspect="1"/>
          </p:cNvPicPr>
          <p:nvPr/>
        </p:nvPicPr>
        <p:blipFill>
          <a:blip r:embed="rId2"/>
          <a:stretch>
            <a:fillRect/>
          </a:stretch>
        </p:blipFill>
        <p:spPr>
          <a:xfrm>
            <a:off x="1900052" y="2020263"/>
            <a:ext cx="7796398" cy="4815766"/>
          </a:xfrm>
          <a:prstGeom prst="rect">
            <a:avLst/>
          </a:prstGeom>
        </p:spPr>
      </p:pic>
    </p:spTree>
    <p:extLst>
      <p:ext uri="{BB962C8B-B14F-4D97-AF65-F5344CB8AC3E}">
        <p14:creationId xmlns:p14="http://schemas.microsoft.com/office/powerpoint/2010/main" val="8657577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6F5626-4975-4D95-ABA6-7044765044E5}"/>
              </a:ext>
            </a:extLst>
          </p:cNvPr>
          <p:cNvSpPr>
            <a:spLocks noGrp="1"/>
          </p:cNvSpPr>
          <p:nvPr>
            <p:ph type="title"/>
          </p:nvPr>
        </p:nvSpPr>
        <p:spPr/>
        <p:txBody>
          <a:bodyPr/>
          <a:lstStyle/>
          <a:p>
            <a:r>
              <a:rPr lang="sv-SE" dirty="0"/>
              <a:t>Olika former av planering</a:t>
            </a:r>
          </a:p>
        </p:txBody>
      </p:sp>
      <p:sp>
        <p:nvSpPr>
          <p:cNvPr id="7" name="Platshållare för innehåll 2">
            <a:extLst>
              <a:ext uri="{FF2B5EF4-FFF2-40B4-BE49-F238E27FC236}">
                <a16:creationId xmlns:a16="http://schemas.microsoft.com/office/drawing/2014/main" id="{789135D2-1AE3-4590-8A73-5C3E5CE6CF0B}"/>
              </a:ext>
            </a:extLst>
          </p:cNvPr>
          <p:cNvSpPr txBox="1">
            <a:spLocks/>
          </p:cNvSpPr>
          <p:nvPr/>
        </p:nvSpPr>
        <p:spPr>
          <a:xfrm>
            <a:off x="2037144" y="1333499"/>
            <a:ext cx="9181736" cy="13239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dirty="0">
                <a:latin typeface="+mn-lt"/>
              </a:rPr>
              <a:t>Förberedande planering kan ge ingångsvärden till alla delar av de generella aktiviteterna. Det kan till exempel finnas förberedda inriktningar för olika ­händelser och detaljerade planer för hur arbetet ska genomföras. Planen måste dock anpassas till den aktuella situationen.</a:t>
            </a:r>
          </a:p>
        </p:txBody>
      </p:sp>
      <p:pic>
        <p:nvPicPr>
          <p:cNvPr id="8" name="Bildobjekt 7">
            <a:extLst>
              <a:ext uri="{FF2B5EF4-FFF2-40B4-BE49-F238E27FC236}">
                <a16:creationId xmlns:a16="http://schemas.microsoft.com/office/drawing/2014/main" id="{7AC58D28-B9C3-4DD7-BF82-51D406C20A9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0052" y="3012536"/>
            <a:ext cx="7822682" cy="3318816"/>
          </a:xfrm>
          <a:prstGeom prst="rect">
            <a:avLst/>
          </a:prstGeom>
          <a:noFill/>
          <a:ln>
            <a:noFill/>
          </a:ln>
        </p:spPr>
      </p:pic>
    </p:spTree>
    <p:extLst>
      <p:ext uri="{BB962C8B-B14F-4D97-AF65-F5344CB8AC3E}">
        <p14:creationId xmlns:p14="http://schemas.microsoft.com/office/powerpoint/2010/main" val="183180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63A8FA2-C759-4618-A3B5-8F00ECCA5E71}"/>
              </a:ext>
            </a:extLst>
          </p:cNvPr>
          <p:cNvSpPr>
            <a:spLocks noGrp="1"/>
          </p:cNvSpPr>
          <p:nvPr>
            <p:ph type="title"/>
          </p:nvPr>
        </p:nvSpPr>
        <p:spPr/>
        <p:txBody>
          <a:bodyPr/>
          <a:lstStyle/>
          <a:p>
            <a:r>
              <a:rPr lang="sv-SE" dirty="0"/>
              <a:t>11</a:t>
            </a:r>
            <a:r>
              <a:rPr lang="sv-SE" sz="4000" dirty="0"/>
              <a:t>. </a:t>
            </a:r>
            <a:r>
              <a:rPr lang="sv-SE" dirty="0"/>
              <a:t>Centrala koncept – en grund för vidare arbete om ledarskap</a:t>
            </a:r>
          </a:p>
        </p:txBody>
      </p:sp>
    </p:spTree>
    <p:extLst>
      <p:ext uri="{BB962C8B-B14F-4D97-AF65-F5344CB8AC3E}">
        <p14:creationId xmlns:p14="http://schemas.microsoft.com/office/powerpoint/2010/main" val="1452662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5A0FD-2E66-40E1-A35F-DC6644685B60}"/>
              </a:ext>
            </a:extLst>
          </p:cNvPr>
          <p:cNvSpPr>
            <a:spLocks noGrp="1"/>
          </p:cNvSpPr>
          <p:nvPr>
            <p:ph type="title"/>
          </p:nvPr>
        </p:nvSpPr>
        <p:spPr/>
        <p:txBody>
          <a:bodyPr/>
          <a:lstStyle/>
          <a:p>
            <a:r>
              <a:rPr lang="sv-SE" dirty="0"/>
              <a:t>Vill du veta mer?</a:t>
            </a:r>
          </a:p>
        </p:txBody>
      </p:sp>
      <p:sp>
        <p:nvSpPr>
          <p:cNvPr id="3" name="Platshållare för innehåll 2">
            <a:extLst>
              <a:ext uri="{FF2B5EF4-FFF2-40B4-BE49-F238E27FC236}">
                <a16:creationId xmlns:a16="http://schemas.microsoft.com/office/drawing/2014/main" id="{15BAB0AC-968E-473C-8374-67344E12E6BD}"/>
              </a:ext>
            </a:extLst>
          </p:cNvPr>
          <p:cNvSpPr>
            <a:spLocks noGrp="1"/>
          </p:cNvSpPr>
          <p:nvPr>
            <p:ph idx="1"/>
          </p:nvPr>
        </p:nvSpPr>
        <p:spPr/>
        <p:txBody>
          <a:bodyPr/>
          <a:lstStyle/>
          <a:p>
            <a:pPr marL="0" indent="0">
              <a:buNone/>
            </a:pPr>
            <a:r>
              <a:rPr lang="sv-SE" sz="2000" b="0" dirty="0"/>
              <a:t>Läs mer på</a:t>
            </a:r>
            <a:br>
              <a:rPr lang="sv-SE" sz="2000" b="0" dirty="0"/>
            </a:br>
            <a:r>
              <a:rPr lang="sv-SE" sz="2000" b="0" dirty="0">
                <a:hlinkClick r:id="rId3"/>
              </a:rPr>
              <a:t>msb.se/</a:t>
            </a:r>
            <a:r>
              <a:rPr lang="sv-SE" sz="2000" b="0" dirty="0" err="1">
                <a:hlinkClick r:id="rId3"/>
              </a:rPr>
              <a:t>ledningsamverkan</a:t>
            </a:r>
            <a:r>
              <a:rPr lang="sv-SE" sz="2000" b="0" dirty="0"/>
              <a:t> under nivån Konceptuell grund i ”Gemensamma grunder – Ramverk för ledning och samverkan”.</a:t>
            </a:r>
            <a:br>
              <a:rPr lang="sv-SE" sz="2000" b="0" dirty="0"/>
            </a:br>
            <a:endParaRPr lang="sv-SE" sz="2000" dirty="0"/>
          </a:p>
        </p:txBody>
      </p:sp>
      <p:pic>
        <p:nvPicPr>
          <p:cNvPr id="5" name="Bildobjekt 4">
            <a:extLst>
              <a:ext uri="{FF2B5EF4-FFF2-40B4-BE49-F238E27FC236}">
                <a16:creationId xmlns:a16="http://schemas.microsoft.com/office/drawing/2014/main" id="{A8CCB3BD-249D-4BD3-AECF-F27C99953743}"/>
              </a:ext>
            </a:extLst>
          </p:cNvPr>
          <p:cNvPicPr>
            <a:picLocks noChangeAspect="1"/>
          </p:cNvPicPr>
          <p:nvPr/>
        </p:nvPicPr>
        <p:blipFill>
          <a:blip r:embed="rId4"/>
          <a:stretch>
            <a:fillRect/>
          </a:stretch>
        </p:blipFill>
        <p:spPr>
          <a:xfrm rot="881260">
            <a:off x="3006586" y="2897545"/>
            <a:ext cx="2187675" cy="3051941"/>
          </a:xfrm>
          <a:prstGeom prst="rect">
            <a:avLst/>
          </a:prstGeom>
        </p:spPr>
      </p:pic>
      <p:pic>
        <p:nvPicPr>
          <p:cNvPr id="11" name="Bildobjekt 10">
            <a:extLst>
              <a:ext uri="{FF2B5EF4-FFF2-40B4-BE49-F238E27FC236}">
                <a16:creationId xmlns:a16="http://schemas.microsoft.com/office/drawing/2014/main" id="{DC4B4B3B-50FB-4563-B598-6470A1D98BD8}"/>
              </a:ext>
            </a:extLst>
          </p:cNvPr>
          <p:cNvPicPr>
            <a:picLocks noChangeAspect="1"/>
          </p:cNvPicPr>
          <p:nvPr/>
        </p:nvPicPr>
        <p:blipFill>
          <a:blip r:embed="rId5"/>
          <a:stretch>
            <a:fillRect/>
          </a:stretch>
        </p:blipFill>
        <p:spPr>
          <a:xfrm rot="914699">
            <a:off x="5622249" y="2928536"/>
            <a:ext cx="2421969" cy="3407596"/>
          </a:xfrm>
          <a:prstGeom prst="rect">
            <a:avLst/>
          </a:prstGeom>
        </p:spPr>
      </p:pic>
    </p:spTree>
    <p:extLst>
      <p:ext uri="{BB962C8B-B14F-4D97-AF65-F5344CB8AC3E}">
        <p14:creationId xmlns:p14="http://schemas.microsoft.com/office/powerpoint/2010/main" val="313904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671A4F-57B1-43BE-9093-9FDCB3CE84B9}"/>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EEDD16F6-951E-477B-96C2-705CABB87C65}"/>
              </a:ext>
            </a:extLst>
          </p:cNvPr>
          <p:cNvSpPr>
            <a:spLocks noGrp="1"/>
          </p:cNvSpPr>
          <p:nvPr>
            <p:ph idx="1"/>
          </p:nvPr>
        </p:nvSpPr>
        <p:spPr/>
        <p:txBody>
          <a:bodyPr/>
          <a:lstStyle/>
          <a:p>
            <a:pPr marL="0" indent="0">
              <a:buNone/>
            </a:pPr>
            <a:r>
              <a:rPr lang="sv-SE" sz="2000" b="1" dirty="0"/>
              <a:t>1.2 Vem behöver förstå och tillämpa Centrala koncept?</a:t>
            </a:r>
          </a:p>
          <a:p>
            <a:pPr marL="0" indent="0">
              <a:buNone/>
            </a:pPr>
            <a:endParaRPr lang="sv-SE" sz="2000" dirty="0"/>
          </a:p>
          <a:p>
            <a:pPr marL="0" indent="0">
              <a:buNone/>
            </a:pPr>
            <a:r>
              <a:rPr lang="sv-SE" sz="2000" dirty="0"/>
              <a:t>Personer som behöver djup kunskap inom området, det kan vara:</a:t>
            </a:r>
          </a:p>
          <a:p>
            <a:pPr marL="0" indent="0">
              <a:buNone/>
            </a:pPr>
            <a:endParaRPr lang="sv-SE" sz="2000" dirty="0"/>
          </a:p>
          <a:p>
            <a:r>
              <a:rPr lang="sv-SE" sz="2000" dirty="0"/>
              <a:t>Personer som hanterar samhällsstörningar – både beslutsfattare och praktiker</a:t>
            </a:r>
          </a:p>
          <a:p>
            <a:r>
              <a:rPr lang="sv-SE" sz="2000" dirty="0"/>
              <a:t>Personer som jobbar med utveckling inom området</a:t>
            </a:r>
          </a:p>
          <a:p>
            <a:r>
              <a:rPr lang="sv-SE" sz="2000" dirty="0"/>
              <a:t>Personer som jobbar med utbildning inom området</a:t>
            </a:r>
          </a:p>
          <a:p>
            <a:pPr marL="0" indent="0">
              <a:buNone/>
            </a:pPr>
            <a:endParaRPr lang="sv-SE" dirty="0"/>
          </a:p>
        </p:txBody>
      </p:sp>
    </p:spTree>
    <p:extLst>
      <p:ext uri="{BB962C8B-B14F-4D97-AF65-F5344CB8AC3E}">
        <p14:creationId xmlns:p14="http://schemas.microsoft.com/office/powerpoint/2010/main" val="326092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D4FAA0-8AB6-465D-9DD2-FCBCBF00C0A9}"/>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6ADCAA48-56C7-4C4C-881A-067EEDF22B54}"/>
              </a:ext>
            </a:extLst>
          </p:cNvPr>
          <p:cNvSpPr>
            <a:spLocks noGrp="1"/>
          </p:cNvSpPr>
          <p:nvPr>
            <p:ph idx="1"/>
          </p:nvPr>
        </p:nvSpPr>
        <p:spPr/>
        <p:txBody>
          <a:bodyPr/>
          <a:lstStyle/>
          <a:p>
            <a:pPr marL="0" indent="0">
              <a:buNone/>
            </a:pPr>
            <a:r>
              <a:rPr lang="sv-SE" sz="2000" b="1" dirty="0"/>
              <a:t>1.3 Varför är Centrala koncept abstrakt?</a:t>
            </a:r>
          </a:p>
          <a:p>
            <a:pPr marL="0" indent="0">
              <a:buNone/>
            </a:pPr>
            <a:endParaRPr lang="sv-SE" sz="2000" dirty="0"/>
          </a:p>
          <a:p>
            <a:r>
              <a:rPr lang="sv-SE" sz="2000" dirty="0"/>
              <a:t>Centrala koncept är mer abstrakta än de övre nivåerna i ramverket (t.ex. arbetssätt, checklistor).</a:t>
            </a:r>
          </a:p>
          <a:p>
            <a:r>
              <a:rPr lang="sv-SE" sz="2000" dirty="0"/>
              <a:t>Det abstrakta tänkandet gör det möjligt att formulera underliggande principer och teorier som är flexibla och kan tillämpas i olika situationer.</a:t>
            </a:r>
          </a:p>
          <a:p>
            <a:pPr marL="0" indent="0">
              <a:buNone/>
            </a:pPr>
            <a:endParaRPr lang="sv-SE" dirty="0"/>
          </a:p>
        </p:txBody>
      </p:sp>
    </p:spTree>
    <p:extLst>
      <p:ext uri="{BB962C8B-B14F-4D97-AF65-F5344CB8AC3E}">
        <p14:creationId xmlns:p14="http://schemas.microsoft.com/office/powerpoint/2010/main" val="294798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35CF09-C77C-4F43-BD45-D0677E2C0C35}"/>
              </a:ext>
            </a:extLst>
          </p:cNvPr>
          <p:cNvSpPr>
            <a:spLocks noGrp="1"/>
          </p:cNvSpPr>
          <p:nvPr>
            <p:ph type="title"/>
          </p:nvPr>
        </p:nvSpPr>
        <p:spPr/>
        <p:txBody>
          <a:bodyPr/>
          <a:lstStyle/>
          <a:p>
            <a:r>
              <a:rPr lang="sv-SE" dirty="0"/>
              <a:t>1. Vad är Centrala koncept?</a:t>
            </a:r>
          </a:p>
        </p:txBody>
      </p:sp>
      <p:sp>
        <p:nvSpPr>
          <p:cNvPr id="3" name="Platshållare för innehåll 2">
            <a:extLst>
              <a:ext uri="{FF2B5EF4-FFF2-40B4-BE49-F238E27FC236}">
                <a16:creationId xmlns:a16="http://schemas.microsoft.com/office/drawing/2014/main" id="{BED08840-0B10-443A-B180-8996BAEC324D}"/>
              </a:ext>
            </a:extLst>
          </p:cNvPr>
          <p:cNvSpPr>
            <a:spLocks noGrp="1"/>
          </p:cNvSpPr>
          <p:nvPr>
            <p:ph idx="1"/>
          </p:nvPr>
        </p:nvSpPr>
        <p:spPr/>
        <p:txBody>
          <a:bodyPr/>
          <a:lstStyle/>
          <a:p>
            <a:pPr marL="0" indent="0">
              <a:buNone/>
            </a:pPr>
            <a:r>
              <a:rPr lang="sv-SE" sz="2000" b="1" dirty="0"/>
              <a:t>1.4 Hur avgränsas innehållet i Centrala koncept?</a:t>
            </a:r>
          </a:p>
          <a:p>
            <a:pPr marL="0" indent="0">
              <a:buNone/>
            </a:pPr>
            <a:endParaRPr lang="sv-SE" sz="2000" dirty="0"/>
          </a:p>
          <a:p>
            <a:r>
              <a:rPr lang="sv-SE" sz="2000" dirty="0"/>
              <a:t>Centrala koncept är inte en praktisk handbok utan snarare en övergripande beskrivning av tankemässiga och språkliga ramar.</a:t>
            </a:r>
          </a:p>
          <a:p>
            <a:r>
              <a:rPr lang="sv-SE" sz="2000" dirty="0"/>
              <a:t>Syftar till att skapa en gemensam utgångspunkt för diskussioner och fortsatt utveckling inom området samverkan och ledning.</a:t>
            </a:r>
          </a:p>
          <a:p>
            <a:pPr marL="0" indent="0">
              <a:buNone/>
            </a:pPr>
            <a:endParaRPr lang="sv-SE" dirty="0"/>
          </a:p>
          <a:p>
            <a:endParaRPr lang="sv-SE" dirty="0"/>
          </a:p>
          <a:p>
            <a:pPr marL="0" indent="0">
              <a:buNone/>
            </a:pPr>
            <a:endParaRPr lang="sv-SE" dirty="0"/>
          </a:p>
        </p:txBody>
      </p:sp>
    </p:spTree>
    <p:extLst>
      <p:ext uri="{BB962C8B-B14F-4D97-AF65-F5344CB8AC3E}">
        <p14:creationId xmlns:p14="http://schemas.microsoft.com/office/powerpoint/2010/main" val="2477092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TEXTCOLOR" val="0"/>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TEXTCOLOR" val="0"/>
</p:tagLst>
</file>

<file path=ppt/theme/theme1.xml><?xml version="1.0" encoding="utf-8"?>
<a:theme xmlns:a="http://schemas.openxmlformats.org/drawingml/2006/main" name="Gemensamma grund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97AB0A6-D601-4A44-A547-71043BBF6A83}"/>
    </a:ext>
  </a:extLst>
</a:theme>
</file>

<file path=ppt/theme/theme2.xml><?xml version="1.0" encoding="utf-8"?>
<a:theme xmlns:a="http://schemas.openxmlformats.org/drawingml/2006/main" name="Utgångspunkte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13684EDB-962F-4929-AD25-8060E0055BC0}"/>
    </a:ext>
  </a:extLst>
</a:theme>
</file>

<file path=ppt/theme/theme3.xml><?xml version="1.0" encoding="utf-8"?>
<a:theme xmlns:a="http://schemas.openxmlformats.org/drawingml/2006/main" name="Rutiner och checklistor">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C54A9391-626A-4E06-84E1-D8E22EFB3F8E}"/>
    </a:ext>
  </a:extLst>
</a:theme>
</file>

<file path=ppt/theme/theme4.xml><?xml version="1.0" encoding="utf-8"?>
<a:theme xmlns:a="http://schemas.openxmlformats.org/drawingml/2006/main" name="Arbet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AB43A47D-18B7-417E-A9B7-53458C21C5DF}"/>
    </a:ext>
  </a:extLst>
</a:theme>
</file>

<file path=ppt/theme/theme5.xml><?xml version="1.0" encoding="utf-8"?>
<a:theme xmlns:a="http://schemas.openxmlformats.org/drawingml/2006/main" name="Förhållningssätt">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4EFAF425-795B-47A9-8FA8-D66EB22548AA}"/>
    </a:ext>
  </a:extLst>
</a:theme>
</file>

<file path=ppt/theme/theme6.xml><?xml version="1.0" encoding="utf-8"?>
<a:theme xmlns:a="http://schemas.openxmlformats.org/drawingml/2006/main" name="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7.xml><?xml version="1.0" encoding="utf-8"?>
<a:theme xmlns:a="http://schemas.openxmlformats.org/drawingml/2006/main" name="1_Konceptuell grund">
  <a:themeElements>
    <a:clrScheme name="GGV">
      <a:dk1>
        <a:srgbClr val="000000"/>
      </a:dk1>
      <a:lt1>
        <a:srgbClr val="FFFFFF"/>
      </a:lt1>
      <a:dk2>
        <a:srgbClr val="333333"/>
      </a:dk2>
      <a:lt2>
        <a:srgbClr val="FAFAF9"/>
      </a:lt2>
      <a:accent1>
        <a:srgbClr val="4A4944"/>
      </a:accent1>
      <a:accent2>
        <a:srgbClr val="CECECE"/>
      </a:accent2>
      <a:accent3>
        <a:srgbClr val="D9BECD"/>
      </a:accent3>
      <a:accent4>
        <a:srgbClr val="DB835A"/>
      </a:accent4>
      <a:accent5>
        <a:srgbClr val="80C2B4"/>
      </a:accent5>
      <a:accent6>
        <a:srgbClr val="FFCF00"/>
      </a:accent6>
      <a:hlink>
        <a:srgbClr val="0563C1"/>
      </a:hlink>
      <a:folHlink>
        <a:srgbClr val="954F72"/>
      </a:folHlink>
    </a:clrScheme>
    <a:fontScheme name="GGV">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63333"/>
    </a:custClr>
    <a:custClr name="MSB Röd 60%">
      <a:srgbClr val="E06666"/>
    </a:custClr>
    <a:custClr name="MSB Röd 40%">
      <a:srgbClr val="EB9999"/>
    </a:custClr>
    <a:custClr name="MSB Röd 20%">
      <a:srgbClr val="F5CCCC"/>
    </a:custClr>
    <a:custClr>
      <a:srgbClr val="FFFFFF"/>
    </a:custClr>
    <a:custClr>
      <a:srgbClr val="FFFFFF"/>
    </a:custClr>
    <a:custClr>
      <a:srgbClr val="FFFFFF"/>
    </a:custClr>
    <a:custClr>
      <a:srgbClr val="FFFFFF"/>
    </a:custClr>
    <a:custClr>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a:srgbClr val="FFFFFF"/>
    </a:custClr>
    <a:custClr>
      <a:srgbClr val="FFFFFF"/>
    </a:custClr>
    <a:custClr>
      <a:srgbClr val="FFFFFF"/>
    </a:custClr>
    <a:custClr>
      <a:srgbClr val="FFFFFF"/>
    </a:custClr>
    <a:custClr>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GGV_Mall" id="{0E8093CE-D4D6-4A58-AF9D-59E576AA737A}" vid="{05E04EE9-F52C-4256-B33A-BF668E8993BC}"/>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40B55C163EB90458BDE35D4726831D6" ma:contentTypeVersion="2" ma:contentTypeDescription="Skapa ett nytt dokument." ma:contentTypeScope="" ma:versionID="d09095029e12e54bba9f5e819bd336a3">
  <xsd:schema xmlns:xsd="http://www.w3.org/2001/XMLSchema" xmlns:xs="http://www.w3.org/2001/XMLSchema" xmlns:p="http://schemas.microsoft.com/office/2006/metadata/properties" xmlns:ns2="03895b0a-d61f-4293-917f-0cd761b2cdea" targetNamespace="http://schemas.microsoft.com/office/2006/metadata/properties" ma:root="true" ma:fieldsID="55050264076c175eae4f46ad52de0e3b" ns2:_="">
    <xsd:import namespace="03895b0a-d61f-4293-917f-0cd761b2cdea"/>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5b0a-d61f-4293-917f-0cd761b2cde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0AE80E-A2E5-4C4C-85BB-03053248BADC}"/>
</file>

<file path=customXml/itemProps2.xml><?xml version="1.0" encoding="utf-8"?>
<ds:datastoreItem xmlns:ds="http://schemas.openxmlformats.org/officeDocument/2006/customXml" ds:itemID="{C8B7EF6E-8DFF-4BAF-880E-39621E4B80B0}">
  <ds:schemaRefs>
    <ds:schemaRef ds:uri="http://purl.org/dc/dcmitype/"/>
    <ds:schemaRef ds:uri="03895b0a-d61f-4293-917f-0cd761b2cdea"/>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61D06082-4631-4517-9637-CACE61C301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Gemensamma grunder</Template>
  <TotalTime>762</TotalTime>
  <Words>3421</Words>
  <Application>Microsoft Office PowerPoint</Application>
  <PresentationFormat>Bredbild</PresentationFormat>
  <Paragraphs>385</Paragraphs>
  <Slides>66</Slides>
  <Notes>10</Notes>
  <HiddenSlides>0</HiddenSlides>
  <MMClips>0</MMClips>
  <ScaleCrop>false</ScaleCrop>
  <HeadingPairs>
    <vt:vector size="6" baseType="variant">
      <vt:variant>
        <vt:lpstr>Använt teckensnitt</vt:lpstr>
      </vt:variant>
      <vt:variant>
        <vt:i4>3</vt:i4>
      </vt:variant>
      <vt:variant>
        <vt:lpstr>Tema</vt:lpstr>
      </vt:variant>
      <vt:variant>
        <vt:i4>7</vt:i4>
      </vt:variant>
      <vt:variant>
        <vt:lpstr>Bildrubriker</vt:lpstr>
      </vt:variant>
      <vt:variant>
        <vt:i4>66</vt:i4>
      </vt:variant>
    </vt:vector>
  </HeadingPairs>
  <TitlesOfParts>
    <vt:vector size="76" baseType="lpstr">
      <vt:lpstr>Aptos</vt:lpstr>
      <vt:lpstr>Arial</vt:lpstr>
      <vt:lpstr>Century Gothic</vt:lpstr>
      <vt:lpstr>Gemensamma grunder</vt:lpstr>
      <vt:lpstr>Utgångspunkter</vt:lpstr>
      <vt:lpstr>Rutiner och checklistor</vt:lpstr>
      <vt:lpstr>Arbetssätt</vt:lpstr>
      <vt:lpstr>Förhållningssätt</vt:lpstr>
      <vt:lpstr>Konceptuell grund</vt:lpstr>
      <vt:lpstr>1_Konceptuell grund</vt:lpstr>
      <vt:lpstr>Centrala koncept   En grund för aktörsgemensamt arbete med ledning, samverkan och övrig styrning</vt:lpstr>
      <vt:lpstr>Om presentationen </vt:lpstr>
      <vt:lpstr>Presentationen innehåller</vt:lpstr>
      <vt:lpstr>1. Vad är Centrala koncept?</vt:lpstr>
      <vt:lpstr>1. Vad är Centrala koncept?</vt:lpstr>
      <vt:lpstr>1. Vad är Centrala koncept?</vt:lpstr>
      <vt:lpstr>1. Vad är Centrala koncept?</vt:lpstr>
      <vt:lpstr>1. Vad är Centrala koncept?</vt:lpstr>
      <vt:lpstr>1. Vad är Centrala koncept?</vt:lpstr>
      <vt:lpstr>2. Värderingar som präglar innehållet</vt:lpstr>
      <vt:lpstr>Värderingar som präglar innehållet</vt:lpstr>
      <vt:lpstr>3. Att hantera samhällsstörningar</vt:lpstr>
      <vt:lpstr>Att hantera samhällsstörningar </vt:lpstr>
      <vt:lpstr>Att hantera samhällsstörningar </vt:lpstr>
      <vt:lpstr>Att hantera samhällsstörningar </vt:lpstr>
      <vt:lpstr>Att hantera samhällsstörningar </vt:lpstr>
      <vt:lpstr>Att hantera samhällsstörningar </vt:lpstr>
      <vt:lpstr>Att hantera samhällsstörningar </vt:lpstr>
      <vt:lpstr>Att hantera samhällsstörningar </vt:lpstr>
      <vt:lpstr>4. Från förmåga till effekt </vt:lpstr>
      <vt:lpstr>Från förmåga till effekt </vt:lpstr>
      <vt:lpstr>Från förmåga till effekt </vt:lpstr>
      <vt:lpstr>Från förmåga till effekt </vt:lpstr>
      <vt:lpstr>5. Systemsyn som utgångspunkt</vt:lpstr>
      <vt:lpstr>Systemsyn som utgångspunkt</vt:lpstr>
      <vt:lpstr>Systemsyn som utgångspunkt</vt:lpstr>
      <vt:lpstr>Systemsyn som utgångspunkt</vt:lpstr>
      <vt:lpstr>6. 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Inriktning och samordning </vt:lpstr>
      <vt:lpstr>7. 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De generella aktiviteterna för att åstadkomma inriktning och samordning </vt:lpstr>
      <vt:lpstr>8. Ledning, samverkan &amp; övrig styrning </vt:lpstr>
      <vt:lpstr>Ledning, samverkan &amp; övrig styrning</vt:lpstr>
      <vt:lpstr>Ledning, samverkan &amp; övrig styrning</vt:lpstr>
      <vt:lpstr>Ledning, samverkan &amp; övrig styrning</vt:lpstr>
      <vt:lpstr>Ledning, samverkan &amp; övrig styrning</vt:lpstr>
      <vt:lpstr>9. 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Responssystem, samverkanssystem och aspekter av styrning</vt:lpstr>
      <vt:lpstr>10. Olika former av planering</vt:lpstr>
      <vt:lpstr>Olika former av planering</vt:lpstr>
      <vt:lpstr>Olika former av planering</vt:lpstr>
      <vt:lpstr>11. Centrala koncept – en grund för vidare arbete om ledarskap</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Emma Nilsson</dc:creator>
  <cp:lastModifiedBy>Håkansson Pia</cp:lastModifiedBy>
  <cp:revision>40</cp:revision>
  <dcterms:created xsi:type="dcterms:W3CDTF">2024-09-05T13:52:02Z</dcterms:created>
  <dcterms:modified xsi:type="dcterms:W3CDTF">2024-11-08T09:05:14Z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0x010100740B55C163EB90458BDE35D4726831D6</vt:lpwstr>
  </property>
  <property fmtid="{D5CDD505-2E9C-101B-9397-08002B2CF9AE}" pid="3" name="MediaServiceImageTags">
    <vt:lpwstr/>
  </property>
</Properties>
</file>