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76" r:id="rId9"/>
    <p:sldId id="380" r:id="rId10"/>
    <p:sldId id="379" r:id="rId11"/>
    <p:sldId id="371" r:id="rId12"/>
    <p:sldId id="312" r:id="rId13"/>
    <p:sldId id="337" r:id="rId14"/>
    <p:sldId id="362" r:id="rId15"/>
    <p:sldId id="359" r:id="rId16"/>
    <p:sldId id="338" r:id="rId17"/>
    <p:sldId id="339" r:id="rId18"/>
    <p:sldId id="354" r:id="rId19"/>
    <p:sldId id="372" r:id="rId20"/>
    <p:sldId id="375" r:id="rId21"/>
    <p:sldId id="358" r:id="rId22"/>
    <p:sldId id="344" r:id="rId23"/>
    <p:sldId id="357" r:id="rId24"/>
    <p:sldId id="355" r:id="rId25"/>
    <p:sldId id="374" r:id="rId26"/>
    <p:sldId id="324" r:id="rId27"/>
    <p:sldId id="381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37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15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3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6D4"/>
    <a:srgbClr val="F8D6C7"/>
    <a:srgbClr val="E67C5E"/>
    <a:srgbClr val="FEE8B0"/>
    <a:srgbClr val="FFCD46"/>
    <a:srgbClr val="4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089" autoAdjust="0"/>
  </p:normalViewPr>
  <p:slideViewPr>
    <p:cSldViewPr snapToGrid="0" showGuides="1">
      <p:cViewPr varScale="1">
        <p:scale>
          <a:sx n="61" d="100"/>
          <a:sy n="61" d="100"/>
        </p:scale>
        <p:origin x="752" y="60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4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7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2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2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8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9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05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mailto:kontinuitetshantering@msb.se" TargetMode="External"/><Relationship Id="rId4" Type="http://schemas.openxmlformats.org/officeDocument/2006/relationships/hyperlink" Target="http://www.msb.se/kontinuitetshante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1368000"/>
            <a:ext cx="9116720" cy="1185077"/>
          </a:xfrm>
        </p:spPr>
        <p:txBody>
          <a:bodyPr/>
          <a:lstStyle/>
          <a:p>
            <a:r>
              <a:rPr lang="sv-SE" dirty="0" smtClean="0"/>
              <a:t>Kontinuitetshantering – </a:t>
            </a:r>
            <a:r>
              <a:rPr lang="sv-SE" dirty="0" smtClean="0">
                <a:solidFill>
                  <a:schemeClr val="tx1"/>
                </a:solidFill>
              </a:rPr>
              <a:t>sjukresor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förenklat 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050314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Acceptabel </a:t>
            </a:r>
            <a:r>
              <a:rPr lang="sv-SE" sz="2200" b="0" dirty="0" smtClean="0"/>
              <a:t>störningsperiod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105" name="Platshållare för innehåll 14">
            <a:extLst>
              <a:ext uri="{FF2B5EF4-FFF2-40B4-BE49-F238E27FC236}">
                <a16:creationId xmlns:a16="http://schemas.microsoft.com/office/drawing/2014/main" id="{7F59448B-9D9D-7142-BC6F-55E30587E44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76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44521"/>
            <a:ext cx="4606373" cy="240065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störningsperiod </a:t>
            </a:r>
            <a:r>
              <a:rPr kumimoji="0" lang="sv-SE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störningsperiod)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 acceptabla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menas hur lång tid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aktivitet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ligga nere innan det ger oacceptabla konsekvenser för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organisationen eller samhället.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konsekvenserna 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som ska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81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84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88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4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arbete</a:t>
            </a:r>
          </a:p>
        </p:txBody>
      </p:sp>
      <p:cxnSp>
        <p:nvCxnSpPr>
          <p:cNvPr id="95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 95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7" name="Grupp 96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04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161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2" name="Rektangel 16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3" name="Grupp 162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6" name="Grupp 165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67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8" name="Rektangel 167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70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72" name="Grupp 171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73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4" name="Rektangel 173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Konse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- </a:t>
              </a: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76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179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84" name="Rektangel 183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186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gärna post it-lappar för att lista de acceptabla störningsperioderna (står som tid i de vita rutorna).</a:t>
            </a:r>
          </a:p>
        </p:txBody>
      </p:sp>
      <p:sp>
        <p:nvSpPr>
          <p:cNvPr id="187" name="Ellips 186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länge kan en aktivitet ligga nere innan det ger oacceptabla konsekvenser utifrån kriteriemodellen?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Finns det tidpunkter när aktiviteten är särskilt viktig? T.ex. vid ett visst datum, tid på dygnet eller årstid.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vi behöver prioritera mellan aktiviteter, vilken eller vilka är viktigast att upprätthålla? </a:t>
            </a:r>
          </a:p>
        </p:txBody>
      </p:sp>
      <p:grpSp>
        <p:nvGrpSpPr>
          <p:cNvPr id="78" name="Grupp 77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6" name="Frihandsfigur 85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Frihandsfigur 10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0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6299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42609"/>
              </p:ext>
            </p:extLst>
          </p:nvPr>
        </p:nvGraphicFramePr>
        <p:xfrm>
          <a:off x="395882" y="2036966"/>
          <a:ext cx="11480431" cy="306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632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204351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2199421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56913"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latin typeface="+mj-lt"/>
                        </a:rPr>
                        <a:t>Aktiviteter som upprätthåller den samhällsviktiga verksamheten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Exempel på konsekvenser vid </a:t>
                      </a:r>
                      <a:r>
                        <a:rPr lang="sv-SE" sz="1200" dirty="0" smtClean="0">
                          <a:latin typeface="+mj-lt"/>
                        </a:rPr>
                        <a:t>störning </a:t>
                      </a:r>
                      <a:r>
                        <a:rPr lang="sv-SE" sz="1200" dirty="0">
                          <a:latin typeface="+mj-lt"/>
                        </a:rPr>
                        <a:t>(exemplet utgår från kriterierna på </a:t>
                      </a:r>
                      <a:r>
                        <a:rPr lang="sv-SE" sz="1200" dirty="0" smtClean="0">
                          <a:latin typeface="+mj-lt"/>
                        </a:rPr>
                        <a:t>bild 9)</a:t>
                      </a:r>
                      <a:endParaRPr lang="sv-SE" sz="1200" dirty="0"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Acceptabel </a:t>
                      </a:r>
                      <a:r>
                        <a:rPr lang="sv-SE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störningsperiod </a:t>
                      </a:r>
                      <a: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för aktiviteten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Kunden </a:t>
                      </a:r>
                      <a:r>
                        <a:rPr lang="sv-S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beställer </a:t>
                      </a:r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sjukresa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Om kunden inte kan beställa sin sjukresa kan det få påverkan på kundens liv och hälsa. Det riskerar även att påverka verksamhetens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förtroende samtidigt som det riskerar att bli köer och förseningar i systemet. </a:t>
                      </a:r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Trafikdirigering av trafikföretagen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Om man inte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kan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utföra sina beställningar,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kommer det att leda till förseningar. Det kan få hälsomässiga konsekvenser. Det kan också få ekonomiska konsekvenser om ersättningstransporter måste beställas. </a:t>
                      </a:r>
                      <a:endParaRPr lang="sv-S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3687459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Utförande av transport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Patientens hälsa kan påverkas om transporterna inte kan genomföras. Det riskerar att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påverka förtroendet genom ett dåligt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rykte och dålig publicitet. Minskad trovärdighet, både för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 som beställer tjänsten och den som levererar tjänsten.</a:t>
                      </a:r>
                      <a:endParaRPr lang="sv-S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delresultat efter workshop </a:t>
            </a:r>
            <a:r>
              <a:rPr lang="sv-SE" sz="2200" b="0" dirty="0">
                <a:solidFill>
                  <a:schemeClr val="tx1"/>
                </a:solidFill>
              </a:rPr>
              <a:t>1- Prioriteringsunderlag</a:t>
            </a: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R</a:t>
            </a:r>
            <a:r>
              <a:rPr lang="sv-SE" sz="2200" b="0" dirty="0" smtClean="0"/>
              <a:t>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Nästa del i konsekvensanalysen innebär att identifiera de resurser 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schemeClr val="tx1"/>
                </a:solidFill>
              </a:rPr>
              <a:t>dvs. </a:t>
            </a:r>
            <a:r>
              <a:rPr lang="sv-SE" sz="1400" dirty="0">
                <a:solidFill>
                  <a:schemeClr val="tx1"/>
                </a:solidFill>
              </a:rPr>
              <a:t>de aktiviteter som har prioriterats utifrån tidigare moment.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Det underlättar om ni tänker på att de kritiska resurserna utgörs av </a:t>
            </a:r>
            <a:r>
              <a:rPr lang="sv-SE" sz="1400" dirty="0" smtClean="0"/>
              <a:t>substantiv, exempelvis</a:t>
            </a:r>
            <a:r>
              <a:rPr lang="sv-SE" sz="1400" dirty="0" smtClean="0">
                <a:solidFill>
                  <a:schemeClr val="tx1"/>
                </a:solidFill>
              </a:rPr>
              <a:t> </a:t>
            </a:r>
            <a:r>
              <a:rPr lang="sv-SE" sz="1400" i="1" dirty="0">
                <a:solidFill>
                  <a:schemeClr val="tx1"/>
                </a:solidFill>
              </a:rPr>
              <a:t>personal</a:t>
            </a:r>
            <a:r>
              <a:rPr lang="sv-SE" sz="1400" dirty="0">
                <a:solidFill>
                  <a:schemeClr val="tx1"/>
                </a:solidFill>
              </a:rPr>
              <a:t> och </a:t>
            </a:r>
            <a:r>
              <a:rPr lang="sv-SE" sz="1400" i="1" dirty="0">
                <a:solidFill>
                  <a:schemeClr val="tx1"/>
                </a:solidFill>
              </a:rPr>
              <a:t>Rakel</a:t>
            </a:r>
            <a:r>
              <a:rPr lang="sv-S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endParaRPr lang="sv-SE" sz="1400" b="1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54" name="Platshållare för innehåll 14">
            <a:extLst>
              <a:ext uri="{FF2B5EF4-FFF2-40B4-BE49-F238E27FC236}">
                <a16:creationId xmlns:a16="http://schemas.microsoft.com/office/drawing/2014/main" id="{015A0AF2-90E9-C048-BFF8-A5128F814676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 smtClean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/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prstClr val="black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55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59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69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72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75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78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2" name="Rektangel 91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8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10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Rektangel 110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22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41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av </a:t>
            </a:r>
            <a:r>
              <a:rPr lang="sv-SE" sz="1200" dirty="0" smtClean="0"/>
              <a:t>resurserna </a:t>
            </a:r>
            <a:r>
              <a:rPr lang="sv-SE" sz="1200" dirty="0"/>
              <a:t>är interna </a:t>
            </a:r>
            <a:r>
              <a:rPr lang="sv-SE" sz="1200" dirty="0" smtClean="0"/>
              <a:t>(</a:t>
            </a:r>
            <a:r>
              <a:rPr lang="sv-SE" sz="1200" dirty="0"/>
              <a:t>som organisationen själv råder över) och </a:t>
            </a:r>
            <a:r>
              <a:rPr lang="sv-SE" sz="1200" dirty="0" smtClean="0"/>
              <a:t>vilka är externa </a:t>
            </a:r>
            <a:r>
              <a:rPr lang="sv-SE" sz="1200" dirty="0"/>
              <a:t>resurser (som organisationen inte råder över</a:t>
            </a:r>
            <a:r>
              <a:rPr lang="sv-SE" sz="1200" dirty="0" smtClean="0"/>
              <a:t>)?</a:t>
            </a: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Kan ni hitta resurser som exempelvis kopplar till kategorierna</a:t>
            </a:r>
            <a:r>
              <a:rPr lang="sv-SE" sz="1200" dirty="0"/>
              <a:t> </a:t>
            </a:r>
            <a:r>
              <a:rPr lang="sv-SE" sz="1200" i="1" dirty="0" smtClean="0"/>
              <a:t>personal</a:t>
            </a:r>
            <a:r>
              <a:rPr lang="sv-SE" sz="1200" dirty="0"/>
              <a:t>, </a:t>
            </a:r>
            <a:r>
              <a:rPr lang="sv-SE" sz="1200" i="1" dirty="0" smtClean="0"/>
              <a:t>lokaler</a:t>
            </a:r>
            <a:r>
              <a:rPr lang="sv-SE" sz="1200" dirty="0" smtClean="0"/>
              <a:t>, </a:t>
            </a:r>
            <a:r>
              <a:rPr lang="sv-SE" sz="1200" i="1" dirty="0" smtClean="0"/>
              <a:t>kritisk infrastruktur</a:t>
            </a:r>
            <a:r>
              <a:rPr lang="sv-SE" sz="1200" dirty="0"/>
              <a:t>, </a:t>
            </a:r>
            <a:r>
              <a:rPr lang="sv-SE" sz="1200" i="1" dirty="0"/>
              <a:t>varor och </a:t>
            </a:r>
            <a:r>
              <a:rPr lang="sv-SE" sz="1200" i="1" dirty="0" smtClean="0"/>
              <a:t>tjänster</a:t>
            </a:r>
            <a:r>
              <a:rPr lang="sv-SE" sz="1200" dirty="0" smtClean="0"/>
              <a:t>, </a:t>
            </a:r>
            <a:r>
              <a:rPr lang="sv-SE" sz="1200" i="1" dirty="0" smtClean="0"/>
              <a:t>IT eller kommunikationer</a:t>
            </a:r>
            <a:r>
              <a:rPr lang="sv-SE" sz="1200" dirty="0" smtClean="0"/>
              <a:t>?</a:t>
            </a:r>
            <a:endParaRPr lang="sv-SE" sz="1200" dirty="0"/>
          </a:p>
        </p:txBody>
      </p: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948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resurs,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samhällsviktiga verksamheten </a:t>
            </a:r>
            <a:r>
              <a:rPr lang="sv-SE" sz="1400" i="1" dirty="0">
                <a:solidFill>
                  <a:schemeClr val="tx1"/>
                </a:solidFill>
              </a:rPr>
              <a:t>sjukresor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endParaRPr lang="sv-SE" sz="1400" b="1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59" name="Platshållare för innehåll 14">
            <a:extLst>
              <a:ext uri="{FF2B5EF4-FFF2-40B4-BE49-F238E27FC236}">
                <a16:creationId xmlns:a16="http://schemas.microsoft.com/office/drawing/2014/main" id="{59A9E762-DCEF-904E-BD10-63A6DF12ABA9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/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prstClr val="black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66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68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71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74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76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33" idx="0"/>
            <a:endCxn id="124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8" name="Grupp 77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79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86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88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störningsperioden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upp 89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95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1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23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26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8" name="Grupp 127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32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34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33" idx="0"/>
            <a:endCxn id="118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ruta 99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Givet de acceptabla störningsperioderna, hur snabbt behöver resurserna återställas? Dvs. när behöver resursen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För att en störning inte ska ge oacceptabla konsekvenser, vilken är den lägsta kapaciteten resursen behöver återställas till? Dvs. behöver resursen fungera till 100%, 50%, 10% osv.? 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7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8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9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35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21065"/>
              </p:ext>
            </p:extLst>
          </p:nvPr>
        </p:nvGraphicFramePr>
        <p:xfrm>
          <a:off x="156450" y="1867131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1554455" y="1930380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1. Kunden beställer sjukresa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2836008" y="1979540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2. Trafikdirigering av trafikföretagen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4117561" y="1950044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3. Utförande av transport</a:t>
              </a:r>
            </a:p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564288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- operatörer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845841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Lokaler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E2A426DA-0B25-104A-AB36-41E3E6AE79C6}"/>
              </a:ext>
            </a:extLst>
          </p:cNvPr>
          <p:cNvGrpSpPr/>
          <p:nvPr/>
        </p:nvGrpSpPr>
        <p:grpSpPr>
          <a:xfrm rot="241736">
            <a:off x="4127394" y="3423201"/>
            <a:ext cx="1190021" cy="1163261"/>
            <a:chOff x="7778375" y="2610105"/>
            <a:chExt cx="778311" cy="760809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F75287A3-2057-E649-87AA-4E0A15072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2FF59F6F-8E88-A64C-8528-8B32C6299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Intern IT, nätverk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564290" y="4927535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- förare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845843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IT (internet, externa lev.)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(2-3)</a:t>
              </a: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 rot="21115730">
            <a:off x="4127396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(1-3)</a:t>
              </a:r>
            </a:p>
          </p:txBody>
        </p:sp>
      </p:grpSp>
      <p:sp>
        <p:nvSpPr>
          <p:cNvPr id="77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</a:p>
          <a:p>
            <a:r>
              <a:rPr lang="sv-SE" sz="2200" b="0" dirty="0"/>
              <a:t>Exempel på delresultat efter workshop 1- K</a:t>
            </a:r>
            <a:r>
              <a:rPr lang="sv-SE" sz="2200" b="0" dirty="0" smtClean="0"/>
              <a:t>artläggning</a:t>
            </a:r>
            <a:r>
              <a:rPr lang="sv-SE" sz="2200" dirty="0" smtClean="0"/>
              <a:t> </a:t>
            </a:r>
            <a:endParaRPr lang="sv-SE" sz="2200" b="0" dirty="0"/>
          </a:p>
        </p:txBody>
      </p:sp>
      <p:cxnSp>
        <p:nvCxnSpPr>
          <p:cNvPr id="78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Sjukresor</a:t>
            </a: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grpSp>
        <p:nvGrpSpPr>
          <p:cNvPr id="96" name="Grupp 95">
            <a:extLst>
              <a:ext uri="{FF2B5EF4-FFF2-40B4-BE49-F238E27FC236}">
                <a16:creationId xmlns:a16="http://schemas.microsoft.com/office/drawing/2014/main" id="{83D5B828-281F-4054-8AFC-6188695AEAD3}"/>
              </a:ext>
            </a:extLst>
          </p:cNvPr>
          <p:cNvGrpSpPr/>
          <p:nvPr/>
        </p:nvGrpSpPr>
        <p:grpSpPr>
          <a:xfrm>
            <a:off x="5408947" y="3470293"/>
            <a:ext cx="1190021" cy="1163261"/>
            <a:chOff x="7778375" y="2610105"/>
            <a:chExt cx="778311" cy="760809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9BCF2628-EFC5-4053-AA93-8ED43FB5E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F4824BD5-43DC-498A-840F-5DD727F1CD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Telefoni</a:t>
              </a: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2C1087E7-4BFA-445C-82B5-F08EF1A67D62}"/>
              </a:ext>
            </a:extLst>
          </p:cNvPr>
          <p:cNvGrpSpPr/>
          <p:nvPr/>
        </p:nvGrpSpPr>
        <p:grpSpPr>
          <a:xfrm>
            <a:off x="5408949" y="4917703"/>
            <a:ext cx="1190021" cy="1163261"/>
            <a:chOff x="7778375" y="2610105"/>
            <a:chExt cx="778311" cy="760809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00EFCF96-0C9A-4F2E-B1DD-A5A0E3ACC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81F7EF33-E57B-4CA6-ABB9-40EE6F023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Sjukresefordon 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3C8DA59A-7218-4FE4-BBF2-6D93CA584F3F}"/>
              </a:ext>
            </a:extLst>
          </p:cNvPr>
          <p:cNvGrpSpPr/>
          <p:nvPr/>
        </p:nvGrpSpPr>
        <p:grpSpPr>
          <a:xfrm rot="243603">
            <a:off x="6690502" y="4868543"/>
            <a:ext cx="1190021" cy="1163261"/>
            <a:chOff x="7778375" y="2610105"/>
            <a:chExt cx="778311" cy="760809"/>
          </a:xfrm>
        </p:grpSpPr>
        <p:sp>
          <p:nvSpPr>
            <p:cNvPr id="118" name="Rektangel 64">
              <a:extLst>
                <a:ext uri="{FF2B5EF4-FFF2-40B4-BE49-F238E27FC236}">
                  <a16:creationId xmlns:a16="http://schemas.microsoft.com/office/drawing/2014/main" id="{24F9D701-5A9F-4303-BED4-7E11CA413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57D5EDC7-B32D-4474-8939-68D595787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Drivmedel</a:t>
              </a: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sp>
        <p:nvSpPr>
          <p:cNvPr id="45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1852576" y="1338510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492576" y="134526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3547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innebär att ni identifierar: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isker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efintlig redundans (t.ex. </a:t>
            </a: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reservlösningar)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tgärdsförslag.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Riskbedömningen resulterar i en sammanställning av hur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utsatta resurserna är, samt om befintlig redundans är tillräcklig.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ger en bra grund för prioritering av åtgärder kopplat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resursernas sårbarhet och redundans.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57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62250"/>
            <a:ext cx="4606373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beskriver hur utsatta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resurserna.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776011"/>
            <a:ext cx="6579222" cy="3081989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3643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015245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71434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800" b="1">
                <a:solidFill>
                  <a:schemeClr val="tx1"/>
                </a:solidFill>
                <a:latin typeface="Century Gothic"/>
              </a:rPr>
              <a:t>Vad kan inträffa?</a:t>
            </a:r>
            <a:endParaRPr lang="sv-SE" sz="1800" b="1" dirty="0">
              <a:solidFill>
                <a:schemeClr val="tx1"/>
              </a:solidFill>
              <a:latin typeface="Century Gothic"/>
            </a:endParaRP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1" y="1368692"/>
            <a:ext cx="1624922" cy="1838810"/>
            <a:chOff x="584575" y="3683172"/>
            <a:chExt cx="1624922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5" y="4783318"/>
              <a:ext cx="1624922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spcAft>
                  <a:spcPts val="1200"/>
                </a:spcAft>
                <a:buNone/>
                <a:defRPr/>
              </a:pPr>
              <a:r>
                <a:rPr lang="sv-SE" sz="1400" b="1" dirty="0">
                  <a:solidFill>
                    <a:prstClr val="black"/>
                  </a:solidFill>
                </a:rPr>
                <a:t>Bortfall av personal (inkl. nyckelpersoner)</a:t>
              </a:r>
              <a:endParaRPr lang="sv-SE" sz="1400" dirty="0">
                <a:solidFill>
                  <a:prstClr val="black"/>
                </a:solidFill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- exempelvis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7020525" y="5141124"/>
            <a:ext cx="2370375" cy="1378406"/>
            <a:chOff x="7020525" y="5141124"/>
            <a:chExt cx="2370375" cy="1378406"/>
          </a:xfrm>
        </p:grpSpPr>
        <p:sp>
          <p:nvSpPr>
            <p:cNvPr id="43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</a:t>
              </a:r>
              <a:r>
                <a:rPr kumimoji="0" lang="sv-SE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tjänster </a:t>
              </a:r>
              <a:r>
                <a:rPr kumimoji="0" lang="sv-S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</a:t>
              </a:r>
              <a:r>
                <a:rPr kumimoji="0" lang="sv-SE" sz="1400" b="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SE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exempelvis</a:t>
              </a:r>
              <a:r>
                <a:rPr kumimoji="0" lang="sv-SE" sz="1400" b="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sv-SE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transporttjänst.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Bildobjekt 43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41124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411959"/>
            <a:ext cx="5648269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riskhändelser kan påverka resursernas tillgänglighet? Ge några exempel. Har ni några </a:t>
            </a:r>
            <a:r>
              <a:rPr lang="sv-SE" sz="1100" dirty="0" smtClean="0"/>
              <a:t>riskhändelser </a:t>
            </a:r>
            <a:r>
              <a:rPr lang="sv-SE" sz="1100" dirty="0"/>
              <a:t>som är särskilt stora/vanliga/specifika </a:t>
            </a:r>
            <a:r>
              <a:rPr lang="sv-SE" sz="1100" dirty="0" smtClean="0"/>
              <a:t>för </a:t>
            </a:r>
            <a:r>
              <a:rPr lang="sv-SE" sz="1100" dirty="0"/>
              <a:t>er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Vilken befintlig redundans (t.ex. reservlösningar) finns idag för resurserna?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Vid </a:t>
            </a:r>
            <a:r>
              <a:rPr lang="sv-SE" sz="1100" dirty="0" smtClean="0"/>
              <a:t>inträffad riskhändelse – </a:t>
            </a:r>
            <a:r>
              <a:rPr lang="sv-SE" sz="1100" dirty="0"/>
              <a:t>kan resursen återställas inom den acceptabla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Är risken acceptabel, ja eller nej?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åtgärder för att säkra resursen, ja eller nej?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en kontinuitetsplan om resursen faller bort, ja eller nej?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16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25014"/>
              </p:ext>
            </p:extLst>
          </p:nvPr>
        </p:nvGraphicFramePr>
        <p:xfrm>
          <a:off x="975986" y="1819371"/>
          <a:ext cx="10149287" cy="4072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2594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466971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401169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413853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346722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428989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428989">
                  <a:extLst>
                    <a:ext uri="{9D8B030D-6E8A-4147-A177-3AD203B41FA5}">
                      <a16:colId xmlns:a16="http://schemas.microsoft.com/office/drawing/2014/main" val="3957254464"/>
                    </a:ext>
                  </a:extLst>
                </a:gridCol>
              </a:tblGrid>
              <a:tr h="790595"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  <a:endParaRPr lang="sv-SE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Vad kan inträffa? </a:t>
                      </a:r>
                      <a:br>
                        <a:rPr lang="sv-SE" sz="1100" dirty="0">
                          <a:latin typeface="+mj-lt"/>
                        </a:rPr>
                      </a:br>
                      <a:r>
                        <a:rPr lang="sv-SE" sz="1100" dirty="0">
                          <a:latin typeface="+mj-lt"/>
                        </a:rPr>
                        <a:t>Ange ett urval av </a:t>
                      </a:r>
                      <a:r>
                        <a:rPr lang="sv-SE" sz="1100" dirty="0" smtClean="0">
                          <a:latin typeface="+mj-lt"/>
                        </a:rPr>
                        <a:t>riskhändelser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Behövs det en kontinuitetsplan om </a:t>
                      </a:r>
                      <a:b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resursen faller 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446202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Personal, operatörer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Sjukdom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Avtal med bemanningsfirma.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Nej. Det finns en uppdaterad kontinuitetsplan.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446202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Kompetensbrist</a:t>
                      </a:r>
                      <a:r>
                        <a:rPr lang="sv-SE" sz="1100" baseline="0" dirty="0" smtClean="0">
                          <a:latin typeface="+mj-lt"/>
                        </a:rPr>
                        <a:t> eller kompetensförlust.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Ingen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006775134"/>
                  </a:ext>
                </a:extLst>
              </a:tr>
              <a:tr h="44620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Lokaler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Brand, översvämning etc. som gör att lokalen inte kan användas.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Ingen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  <a:tr h="67048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Sjukresefordon</a:t>
                      </a:r>
                      <a:endParaRPr lang="sv-SE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Fordon går sönder.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Avtal med flera transportbolag.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Nej. Det finns en uppdaterad kontinuitetsplan.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331732056"/>
                  </a:ext>
                </a:extLst>
              </a:tr>
              <a:tr h="67048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Drivmedel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Brist på ett drivmedel.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Vi har bilar som kör på olika sorters drivmedel.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Ja, men vi får prioritera våra körningar.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695581003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resultat efter </a:t>
            </a:r>
            <a:r>
              <a:rPr lang="sv-SE" sz="2200" b="0" dirty="0">
                <a:solidFill>
                  <a:schemeClr val="tx1"/>
                </a:solidFill>
              </a:rPr>
              <a:t>workshop 2 - Riskbild</a:t>
            </a: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5687557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</a:t>
            </a:r>
            <a:r>
              <a:rPr lang="sv-SE" sz="1200" i="1" dirty="0" smtClean="0"/>
              <a:t>av 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007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 smtClean="0"/>
              <a:t>Åtgärdsförslag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För respektive resurs där ni har identifierat ett åtgärdsbehov, ta fram förslag på åtgärder för 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/>
              <a:t>minska sannolikheten för en störning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 smtClean="0">
                <a:solidFill>
                  <a:schemeClr val="tx1"/>
                </a:solidFill>
              </a:rPr>
              <a:t>minska </a:t>
            </a:r>
            <a:r>
              <a:rPr lang="sv-SE" sz="1400" dirty="0">
                <a:solidFill>
                  <a:schemeClr val="tx1"/>
                </a:solidFill>
              </a:rPr>
              <a:t>störningsperioden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mildra konsekvenserna </a:t>
            </a:r>
            <a:r>
              <a:rPr lang="sv-SE" sz="1400" dirty="0"/>
              <a:t>av en störning.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1486902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83610" y="2204161"/>
            <a:ext cx="3770884" cy="36009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Teckna samarbetsavtal med andra verksamheter inom regionen kring personalförsörjning vid kriser/allvarliga störningar.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Öva reservrutiner och evakueringsplaner.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Utse alternativa lokaler som kan </a:t>
            </a:r>
            <a:r>
              <a:rPr lang="sv-SE" sz="1400" dirty="0" smtClean="0">
                <a:solidFill>
                  <a:schemeClr val="tx1"/>
                </a:solidFill>
              </a:rPr>
              <a:t>nyttjas då ordinarie lokal inte är tillgänglig.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Ta fram kompetensförsörjningsplaner för att minska risken för kompetensbrist hos personal/operatörer.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rgbClr val="FF0000"/>
                </a:solidFill>
              </a:rPr>
              <a:t/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182048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726885"/>
            <a:ext cx="466725" cy="4667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83" y="4283392"/>
            <a:ext cx="466725" cy="466725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46667"/>
            <a:ext cx="6579222" cy="3211333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51753"/>
            <a:ext cx="465771" cy="465771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83055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cxnSp>
        <p:nvCxnSpPr>
          <p:cNvPr id="28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46667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 2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0" name="Frihandsfigur 2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Frihandsfigur 30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5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6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41" name="textruta 28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217524"/>
            <a:ext cx="561822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en störning ändå inträffar, vad kan vi göra för att minska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kan stärka flera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bör vara ansvarig för att åtgärden genomförs?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behöver prioriteras och är tidskritiska att genomföra</a:t>
            </a:r>
            <a:r>
              <a:rPr lang="sv-SE" sz="1100" dirty="0" smtClean="0"/>
              <a:t>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Om </a:t>
            </a:r>
            <a:r>
              <a:rPr lang="sv-SE" sz="1100" dirty="0"/>
              <a:t>det redan finns kontinuitetsplaner, behöver de t.ex. övas eller revideras?</a:t>
            </a:r>
            <a:endParaRPr lang="sv-SE" sz="1100" dirty="0" smtClean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Vad </a:t>
            </a:r>
            <a:r>
              <a:rPr lang="sv-SE" sz="1100" dirty="0"/>
              <a:t>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44956"/>
              </p:ext>
            </p:extLst>
          </p:nvPr>
        </p:nvGraphicFramePr>
        <p:xfrm>
          <a:off x="894994" y="2198740"/>
          <a:ext cx="10132831" cy="220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1663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085580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Uppskattade kostnader </a:t>
                      </a:r>
                      <a:br>
                        <a:rPr lang="sv-SE" sz="1100" dirty="0">
                          <a:latin typeface="+mj-lt"/>
                        </a:rPr>
                      </a:br>
                      <a:r>
                        <a:rPr lang="sv-SE" sz="110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Personal</a:t>
                      </a:r>
                      <a:r>
                        <a:rPr lang="sv-SE" sz="11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- </a:t>
                      </a:r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operatörer</a:t>
                      </a:r>
                      <a:endParaRPr lang="sv-SE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Säkerställ tillräcklig kompetensutveckling hos operatörer.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Q2</a:t>
                      </a:r>
                      <a:r>
                        <a:rPr lang="sv-SE" sz="1100" i="0" baseline="0" dirty="0" smtClean="0">
                          <a:latin typeface="+mj-lt"/>
                        </a:rPr>
                        <a:t> 2020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[kostnad]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Lokaler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Skaffa en utrustad alternativ lokal att kunna flytta verksamheten till och upprätta en kontinuitetsplan.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Q2 2020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[kostnad]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/>
              <a:t>Exempel på resultat efter workshop </a:t>
            </a:r>
            <a:r>
              <a:rPr lang="sv-SE" sz="2400" b="0" dirty="0">
                <a:solidFill>
                  <a:schemeClr val="tx1"/>
                </a:solidFill>
              </a:rPr>
              <a:t>2 - Åtgärdsplan</a:t>
            </a: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6554005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</a:t>
            </a:r>
            <a:r>
              <a:rPr lang="sv-SE" sz="1200" i="1" dirty="0" smtClean="0"/>
              <a:t>utgår från de resurser som bedöms behöva åtgärder i bild 17. 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570874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503249"/>
          </a:xfrm>
        </p:spPr>
        <p:txBody>
          <a:bodyPr>
            <a:spAutoFit/>
          </a:bodyPr>
          <a:lstStyle/>
          <a:p>
            <a:r>
              <a:rPr lang="sv-SE" sz="1400" dirty="0"/>
              <a:t>Det här materialet vänder sig till dig som arbetar </a:t>
            </a:r>
            <a:r>
              <a:rPr lang="sv-SE" sz="1400" dirty="0">
                <a:solidFill>
                  <a:schemeClr val="tx1"/>
                </a:solidFill>
              </a:rPr>
              <a:t>med kontinuitetshantering inom </a:t>
            </a:r>
            <a:r>
              <a:rPr lang="sv-SE" sz="1400" dirty="0" smtClean="0">
                <a:solidFill>
                  <a:schemeClr val="tx1"/>
                </a:solidFill>
              </a:rPr>
              <a:t>särskild kollektivtrafik</a:t>
            </a:r>
            <a:r>
              <a:rPr lang="sv-SE" sz="1400" dirty="0">
                <a:solidFill>
                  <a:schemeClr val="tx1"/>
                </a:solidFill>
              </a:rPr>
              <a:t>. Materialet ger exempel på kontinuitetshantering för </a:t>
            </a:r>
            <a:r>
              <a:rPr lang="sv-SE" sz="1400" dirty="0" smtClean="0">
                <a:solidFill>
                  <a:schemeClr val="tx1"/>
                </a:solidFill>
              </a:rPr>
              <a:t>sjukresor, </a:t>
            </a:r>
            <a:r>
              <a:rPr lang="sv-SE" sz="1400" dirty="0">
                <a:solidFill>
                  <a:schemeClr val="tx1"/>
                </a:solidFill>
              </a:rPr>
              <a:t>men är i stora delar även applicerbart på andra typer av kollektivtrafik.</a:t>
            </a:r>
          </a:p>
          <a:p>
            <a:r>
              <a:rPr lang="sv-SE" sz="1400" dirty="0"/>
              <a:t>Syftet är att ge inspiration till hur arbetet med kontinuitetshantering kan gå till och vilka </a:t>
            </a:r>
            <a:br>
              <a:rPr lang="sv-SE" sz="1400" dirty="0"/>
            </a:br>
            <a:r>
              <a:rPr lang="sv-SE" sz="1400" dirty="0"/>
              <a:t>underlag som kan tas fram för de utvalda momenten </a:t>
            </a:r>
            <a:r>
              <a:rPr lang="sv-SE" sz="1400" i="1" dirty="0"/>
              <a:t>konsekvensanalys</a:t>
            </a:r>
            <a:r>
              <a:rPr lang="sv-SE" sz="1400" dirty="0"/>
              <a:t>, </a:t>
            </a:r>
            <a:r>
              <a:rPr lang="sv-SE" sz="1400" i="1" dirty="0"/>
              <a:t>riskbedömning</a:t>
            </a:r>
            <a:r>
              <a:rPr lang="sv-SE" sz="1400" dirty="0"/>
              <a:t> och </a:t>
            </a:r>
            <a:br>
              <a:rPr lang="sv-SE" sz="1400" dirty="0"/>
            </a:br>
            <a:r>
              <a:rPr lang="sv-SE" sz="1400" i="1" dirty="0"/>
              <a:t>genomför åtgärder</a:t>
            </a:r>
            <a:r>
              <a:rPr lang="sv-SE" sz="1400" dirty="0"/>
              <a:t>. För fullständig metodbeskrivning samt fördjupning om kontinuitetshantering vänligen se </a:t>
            </a:r>
            <a:r>
              <a:rPr lang="sv-SE" sz="1400" i="1" dirty="0"/>
              <a:t>En lathund för arbete med </a:t>
            </a:r>
            <a:r>
              <a:rPr lang="sv-SE" sz="1400" i="1" dirty="0">
                <a:solidFill>
                  <a:schemeClr val="tx1"/>
                </a:solidFill>
              </a:rPr>
              <a:t>kontinuitetshantering (</a:t>
            </a:r>
            <a:r>
              <a:rPr lang="sv-SE" sz="1400" i="1" dirty="0" smtClean="0">
                <a:solidFill>
                  <a:schemeClr val="tx1"/>
                </a:solidFill>
              </a:rPr>
              <a:t>MSB1514 </a:t>
            </a:r>
            <a:r>
              <a:rPr lang="sv-SE" sz="1400" i="1" dirty="0">
                <a:solidFill>
                  <a:schemeClr val="tx1"/>
                </a:solidFill>
              </a:rPr>
              <a:t>– </a:t>
            </a:r>
            <a:r>
              <a:rPr lang="sv-SE" sz="1400" i="1" dirty="0" smtClean="0">
                <a:solidFill>
                  <a:schemeClr val="tx1"/>
                </a:solidFill>
              </a:rPr>
              <a:t>reviderad mars </a:t>
            </a:r>
            <a:r>
              <a:rPr lang="sv-SE" sz="1400" i="1" dirty="0">
                <a:solidFill>
                  <a:schemeClr val="tx1"/>
                </a:solidFill>
              </a:rPr>
              <a:t>2020) </a:t>
            </a:r>
            <a:r>
              <a:rPr lang="sv-SE" sz="1400" dirty="0" smtClean="0">
                <a:solidFill>
                  <a:schemeClr val="tx1"/>
                </a:solidFill>
              </a:rPr>
              <a:t>oc</a:t>
            </a:r>
            <a:r>
              <a:rPr lang="sv-SE" sz="1400" dirty="0" smtClean="0"/>
              <a:t>h </a:t>
            </a:r>
            <a:r>
              <a:rPr lang="sv-SE" sz="1400" dirty="0"/>
              <a:t>tillhörande stöddokument. </a:t>
            </a:r>
          </a:p>
          <a:p>
            <a:r>
              <a:rPr lang="sv-SE" sz="1400" dirty="0"/>
              <a:t>Detta är ett förenklat exempel på hur det skulle kunna se ut och är framtaget tillsammans med </a:t>
            </a:r>
            <a:br>
              <a:rPr lang="sv-SE" sz="1400" dirty="0"/>
            </a:br>
            <a:r>
              <a:rPr lang="sv-SE" sz="1400" dirty="0">
                <a:solidFill>
                  <a:schemeClr val="tx1"/>
                </a:solidFill>
              </a:rPr>
              <a:t>ett antal regioner.  </a:t>
            </a:r>
            <a:r>
              <a:rPr lang="sv-SE" sz="1400" dirty="0"/>
              <a:t>Kom ihåg att varje verksamhet är </a:t>
            </a:r>
            <a:r>
              <a:rPr lang="sv-SE" sz="1400" dirty="0" smtClean="0"/>
              <a:t>unik.</a:t>
            </a:r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448831" y="6257642"/>
            <a:ext cx="423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smtClean="0"/>
              <a:t>MSB1503 – mars 2020</a:t>
            </a:r>
            <a:endParaRPr lang="sv-SE" sz="1600" dirty="0"/>
          </a:p>
          <a:p>
            <a:r>
              <a:rPr lang="sv-SE" sz="1600" dirty="0"/>
              <a:t>ISBN-nummer: 978-91-7927-017-9</a:t>
            </a:r>
          </a:p>
        </p:txBody>
      </p:sp>
      <p:cxnSp>
        <p:nvCxnSpPr>
          <p:cNvPr id="13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4414346"/>
            <a:ext cx="7632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191918" y="4721549"/>
            <a:ext cx="5311136" cy="1265883"/>
            <a:chOff x="886762" y="4344179"/>
            <a:chExt cx="5311136" cy="1265883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344179"/>
              <a:ext cx="5311136" cy="1265883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4"/>
                </a:rPr>
                <a:t>www.msb.se/kontinuitetshantering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4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5"/>
                </a:rPr>
                <a:t>kontinuitetshantering@msb.se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</a:t>
            </a:r>
            <a:r>
              <a:rPr lang="sv-SE" sz="18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81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</a:t>
            </a:r>
            <a:r>
              <a:rPr lang="sv-SE" sz="1400" dirty="0">
                <a:solidFill>
                  <a:schemeClr val="tx1"/>
                </a:solidFill>
              </a:rPr>
              <a:t>En kontinuitetsplan innehåller information som hjälper personalen att veta vad den ska göra vid en störning i en kritisk aktivitet eller </a:t>
            </a:r>
            <a:r>
              <a:rPr lang="sv-SE" sz="1400" dirty="0" smtClean="0">
                <a:solidFill>
                  <a:schemeClr val="tx1"/>
                </a:solidFill>
              </a:rPr>
              <a:t>resurs,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skulle vi göra om det här inträffade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idag?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vi upprätthålla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kritiska aktiviteten eller 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en störning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återställer vi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efter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störning?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gör vi när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fungerar igen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Finns det särskilda rutiner för att återgå till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ordinarie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arbetssätt?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kontaktuppgifter behöver vi ha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tillgängliga?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ska roll- och ansvarsfördelningen se ut?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parter behöver informeras om läget, både interna och externa?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säkerställer vi att kontinuitetsplanen är tillgänglig vid t.ex. vid ett IT-bortfall? Ska den skrivas ut och försvaras på en fysisk plats?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2643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372134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återgång är möjlig: </a:t>
            </a:r>
            <a:r>
              <a:rPr lang="sv-SE" sz="1200" dirty="0">
                <a:solidFill>
                  <a:schemeClr val="tx1"/>
                </a:solidFill>
              </a:rPr>
              <a:t>När ordinarie lokal är tillgänglig igen fattar [namn] eller [befattning] beslut om att flytta tillbaka verksamheten</a:t>
            </a:r>
            <a:r>
              <a:rPr lang="sv-SE" sz="1200" dirty="0" smtClean="0">
                <a:solidFill>
                  <a:schemeClr val="tx1"/>
                </a:solidFill>
              </a:rPr>
              <a:t>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återgång inte är möjlig</a:t>
            </a:r>
            <a:r>
              <a:rPr lang="sv-SE" sz="1200" dirty="0" smtClean="0">
                <a:solidFill>
                  <a:schemeClr val="tx1"/>
                </a:solidFill>
              </a:rPr>
              <a:t>: alternativ lokal används tills vidare som ordinarie lokal.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Kontaktuppgifter till </a:t>
            </a:r>
            <a:r>
              <a:rPr lang="sv-SE" sz="1200" dirty="0">
                <a:solidFill>
                  <a:schemeClr val="tx1"/>
                </a:solidFill>
              </a:rPr>
              <a:t>[namn] eller [befattning] </a:t>
            </a:r>
            <a:r>
              <a:rPr lang="sv-SE" sz="1200" dirty="0" smtClean="0">
                <a:solidFill>
                  <a:schemeClr val="tx1"/>
                </a:solidFill>
              </a:rPr>
              <a:t>är [telefonnummer].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3"/>
            <a:ext cx="2520000" cy="3721338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 </a:t>
            </a:r>
            <a:r>
              <a:rPr lang="sv-SE" sz="1200" dirty="0">
                <a:solidFill>
                  <a:schemeClr val="tx1"/>
                </a:solidFill>
              </a:rPr>
              <a:t>identifierar </a:t>
            </a:r>
            <a:r>
              <a:rPr lang="sv-SE" sz="1200" dirty="0" smtClean="0">
                <a:solidFill>
                  <a:schemeClr val="tx1"/>
                </a:solidFill>
              </a:rPr>
              <a:t>orsaken </a:t>
            </a:r>
            <a:r>
              <a:rPr lang="sv-SE" sz="1200" dirty="0">
                <a:solidFill>
                  <a:schemeClr val="tx1"/>
                </a:solidFill>
              </a:rPr>
              <a:t>till </a:t>
            </a:r>
            <a:r>
              <a:rPr lang="sv-SE" sz="1200" dirty="0" smtClean="0">
                <a:solidFill>
                  <a:schemeClr val="tx1"/>
                </a:solidFill>
              </a:rPr>
              <a:t>att ordinarie lokaler inte går att använda.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återställning är möjlig</a:t>
            </a:r>
            <a:r>
              <a:rPr lang="sv-SE" sz="1200" dirty="0" smtClean="0">
                <a:solidFill>
                  <a:schemeClr val="tx1"/>
                </a:solidFill>
              </a:rPr>
              <a:t>: Genomför åtgärder för att avhjälpa orsaken till bortfallet av lokaler.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återställning inte är möjlig: </a:t>
            </a:r>
            <a:r>
              <a:rPr lang="sv-SE" sz="1200" dirty="0">
                <a:solidFill>
                  <a:schemeClr val="tx1"/>
                </a:solidFill>
              </a:rPr>
              <a:t>[namn] eller [befattning] </a:t>
            </a:r>
            <a:r>
              <a:rPr lang="sv-SE" sz="1200" dirty="0" smtClean="0">
                <a:solidFill>
                  <a:schemeClr val="tx1"/>
                </a:solidFill>
              </a:rPr>
              <a:t>fattar beslut om att den alternativa lokalen tills vidare ska användas som ordinarie arbetsplats.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Kontaktuppgifter till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[befattning]: [telefonnummer] 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3"/>
            <a:ext cx="2520000" cy="3721336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Flytta till alternativ lokal. Adressen till lokalen är Kontinuitetsgatan 1. Lokalen är förberedd med all utrustning som behövs.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Inpassering sker med hjälp av tjänstekortet.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Ordinarie inloggning gäller i systemen.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Vid frågor gällande den alternativa lokalen eller utrustningen kontakta [namn] på [telefonnummer].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3721348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Vid </a:t>
            </a:r>
            <a:r>
              <a:rPr lang="sv-SE" sz="1200" dirty="0" smtClean="0">
                <a:solidFill>
                  <a:schemeClr val="tx1"/>
                </a:solidFill>
              </a:rPr>
              <a:t>bortfall av lokaler behöver </a:t>
            </a:r>
            <a:r>
              <a:rPr lang="sv-SE" sz="1200" dirty="0">
                <a:solidFill>
                  <a:schemeClr val="tx1"/>
                </a:solidFill>
              </a:rPr>
              <a:t>[namn] eller [befattning] kontaktas på [telefonnummer] för </a:t>
            </a:r>
            <a:r>
              <a:rPr lang="sv-SE" sz="1200" dirty="0" smtClean="0">
                <a:solidFill>
                  <a:schemeClr val="tx1"/>
                </a:solidFill>
              </a:rPr>
              <a:t>lägesrapportering. 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Ansvarig för innehållet i kontinuitetsplanen: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[namn]</a:t>
            </a:r>
            <a:r>
              <a:rPr lang="sv-SE" sz="1200" dirty="0" smtClean="0">
                <a:solidFill>
                  <a:schemeClr val="tx1"/>
                </a:solidFill>
              </a:rPr>
              <a:t>, [befattning], [telefonnummer]: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94088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smtClean="0">
                <a:latin typeface="+mj-lt"/>
              </a:rPr>
              <a:t>Övriga kontaktuppgifter</a:t>
            </a:r>
            <a:endParaRPr lang="sv-SE" sz="1600" dirty="0">
              <a:latin typeface="+mj-lt"/>
            </a:endParaRPr>
          </a:p>
        </p:txBody>
      </p:sp>
      <p:sp>
        <p:nvSpPr>
          <p:cNvPr id="18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1708710" y="465759"/>
            <a:ext cx="884845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Genomför åtgärder</a:t>
            </a:r>
            <a:br>
              <a:rPr lang="sv-SE" sz="2400" dirty="0" smtClean="0"/>
            </a:br>
            <a:r>
              <a:rPr lang="sv-SE" sz="2000" b="0" dirty="0" smtClean="0">
                <a:solidFill>
                  <a:prstClr val="black"/>
                </a:solidFill>
              </a:rPr>
              <a:t>Exempel </a:t>
            </a:r>
            <a:r>
              <a:rPr lang="sv-SE" sz="2000" b="0" dirty="0" smtClean="0">
                <a:solidFill>
                  <a:schemeClr val="tx1"/>
                </a:solidFill>
              </a:rPr>
              <a:t>på innehåll i en kontinuitetsplan för </a:t>
            </a:r>
            <a:r>
              <a:rPr lang="sv-SE" sz="2000" b="0" dirty="0">
                <a:solidFill>
                  <a:schemeClr val="tx1"/>
                </a:solidFill>
              </a:rPr>
              <a:t>bortfall av lokaler (beställningscentral)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19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1008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bild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vara ett systematiskt och återkommande arbete i er organisation för att ni ska kunna upprätthålla funktionalitet i er samhällsviktiga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 oavsett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198022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72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625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8343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757538"/>
            <a:ext cx="460637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400" dirty="0">
                <a:cs typeface="Arial" panose="020B0604020202020204" pitchFamily="34" charset="0"/>
              </a:rPr>
              <a:t>Tusentals personer behöver varje dag hjälp med att ta sig till eller från sin vårdgivare. Om sjukresorna inte fungerar, kan </a:t>
            </a:r>
            <a:r>
              <a:rPr lang="sv-SE" sz="1400" dirty="0" smtClean="0">
                <a:cs typeface="Arial" panose="020B0604020202020204" pitchFamily="34" charset="0"/>
              </a:rPr>
              <a:t>t.ex. patienter som är allvarligt sjuka </a:t>
            </a:r>
            <a:r>
              <a:rPr lang="sv-SE" sz="1400" dirty="0">
                <a:cs typeface="Arial" panose="020B0604020202020204" pitchFamily="34" charset="0"/>
              </a:rPr>
              <a:t>få problem att ta sig till sina behandlingar och färdigbehandlade patienter kan få svårt att ta sig hem. </a:t>
            </a:r>
            <a:endParaRPr lang="sv-SE" sz="1400" dirty="0" smtClean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sv-SE" sz="1400" dirty="0" smtClean="0">
                <a:cs typeface="Arial" panose="020B0604020202020204" pitchFamily="34" charset="0"/>
              </a:rPr>
              <a:t>Ett </a:t>
            </a:r>
            <a:r>
              <a:rPr lang="sv-SE" sz="1400" dirty="0">
                <a:cs typeface="Arial" panose="020B0604020202020204" pitchFamily="34" charset="0"/>
              </a:rPr>
              <a:t>bortfall av, eller en svår störning i verksamheten, kan på kort tid leda till att en allvarlig kris inträffar i samhället. </a:t>
            </a:r>
            <a:r>
              <a:rPr lang="sv-SE" sz="1400" b="1" dirty="0">
                <a:cs typeface="Arial" panose="020B0604020202020204" pitchFamily="34" charset="0"/>
              </a:rPr>
              <a:t>Sjukresor är därför en samhällsviktig verksamhet. </a:t>
            </a:r>
          </a:p>
          <a:p>
            <a:pPr>
              <a:spcAft>
                <a:spcPts val="1200"/>
              </a:spcAft>
            </a:pPr>
            <a:r>
              <a:rPr lang="sv-SE" sz="1400" dirty="0">
                <a:cs typeface="Arial" panose="020B0604020202020204" pitchFamily="34" charset="0"/>
              </a:rPr>
              <a:t>Sjukresor organiseras på olika sätt i regionerna. Det här materialet visar ett exempel där regionen har en egen beställningscentral, men där transporttjänsten har upphandlats.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dirty="0" smtClean="0"/>
              <a:t>Sjukresor – en samhällsviktig verksamhet</a:t>
            </a:r>
            <a:endParaRPr lang="sv-SE" sz="26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6071710" y="0"/>
            <a:ext cx="6120290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79310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4"/>
          <a:stretch/>
        </p:blipFill>
        <p:spPr>
          <a:xfrm>
            <a:off x="7010400" y="1474282"/>
            <a:ext cx="4430233" cy="34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9341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handlar om att planera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att upprätthålla sin verksamhet på en tolerabel nivå, oavsett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vilken störning den utsätts för.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bilderna till höger ser ni hur verksamheten skulle kunna påverkas när t.ex.</a:t>
            </a:r>
            <a:r>
              <a:rPr lang="sv-SE" sz="1400" dirty="0" smtClean="0"/>
              <a:t> </a:t>
            </a:r>
            <a:r>
              <a:rPr lang="sv-SE" sz="1400" dirty="0"/>
              <a:t>viktiga lokaler </a:t>
            </a:r>
            <a:br>
              <a:rPr lang="sv-SE" sz="1400" dirty="0"/>
            </a:br>
            <a:r>
              <a:rPr lang="sv-SE" sz="1400" dirty="0"/>
              <a:t>inte är tillgängliga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 den övre bilden har verksamheten arbetat med kontinuitetshantering och har en plan B för störningen. Den undre bilden illustrerar hur det kan se ut om verksamheten inte har arbetat med kontinuitetshantering.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200775" y="1404071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00774" y="3838267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B24739-037B-4B91-93B1-9D0ACD212E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1681070"/>
            <a:ext cx="4923000" cy="19692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0EEA07-698E-4CA6-BDC3-4BCD96707E5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4115266"/>
            <a:ext cx="4923000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43088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styrande 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 det behövs kan den samhällsviktiga verksamheten brytas ner i hanterbara delar, exempelvis i kritiska processer, för att underlätta arbetet.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viktigt att ta hänsyn till behovet av att skydda den information som samlas in under hela arbetets gång samt behovet av säker informationshantering.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8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650569" y="1726980"/>
            <a:ext cx="4202382" cy="27699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kommande bilderna visar exempel på hur de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olika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genomföras samt vilket underlag de kan resultera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exempel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utgår ifrån att två workshops genomförs,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iskbedömning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Workshoparna bör genomföras med representanter från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Även m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omentet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 i nära dialog med verksamheten. </a:t>
            </a:r>
          </a:p>
        </p:txBody>
      </p:sp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9" y="1155540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650568" y="4688717"/>
            <a:ext cx="5076463" cy="540000"/>
            <a:chOff x="886761" y="4874035"/>
            <a:chExt cx="5076463" cy="54000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1" y="4874035"/>
              <a:ext cx="5076463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om tips för genomförande av workshop i kontinuitetshantering på 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3"/>
                </a:rPr>
                <a:t>www.msb.se/kontinuitetshantering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984467"/>
              <a:ext cx="223037" cy="324000"/>
            </a:xfrm>
            <a:prstGeom prst="rect">
              <a:avLst/>
            </a:prstGeom>
          </p:spPr>
        </p:pic>
      </p:grpSp>
      <p:grpSp>
        <p:nvGrpSpPr>
          <p:cNvPr id="14" name="Grupp 13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15" name="Rektangel med rundat hörn 14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19" name="Båge 18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3230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acceptabla störningsperioder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återställningstider för identifierade resurser. </a:t>
            </a:r>
            <a:endParaRPr lang="sv-S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6310043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0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processen.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utgörs av ett verb, exempelvis </a:t>
            </a:r>
            <a:r>
              <a:rPr lang="sv-SE" sz="1400" i="1" dirty="0">
                <a:solidFill>
                  <a:schemeClr val="tx1"/>
                </a:solidFill>
              </a:rPr>
              <a:t>kunden beställer sjukresa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lang="sv-SE" sz="1400" b="1" dirty="0">
              <a:latin typeface="+mj-lt"/>
            </a:endParaRP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6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01037"/>
            <a:ext cx="456398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verksamheten</a:t>
            </a:r>
            <a:endParaRPr lang="sv-SE" sz="1600" b="1" strike="sngStrike" dirty="0">
              <a:latin typeface="+mj-lt"/>
            </a:endParaRPr>
          </a:p>
        </p:txBody>
      </p:sp>
      <p:sp>
        <p:nvSpPr>
          <p:cNvPr id="47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50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53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56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61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0" name="textruta 29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definiera ramarna för verksamheten? Beskriv verksamhetens start och slut.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aktiviteter utför vi inom ramen för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Finns det viktiga tidpunkter eller tidsramar som är viktiga för verksamheten?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Frihandsfigur 33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Frihandsfigur 34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8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9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370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5722108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dirty="0"/>
              <a:t>Nästa del </a:t>
            </a:r>
            <a:r>
              <a:rPr lang="sv-SE" sz="1200" dirty="0">
                <a:solidFill>
                  <a:schemeClr val="tx1"/>
                </a:solidFill>
              </a:rPr>
              <a:t>är att titta på vilka konsekvenser </a:t>
            </a:r>
            <a:r>
              <a:rPr lang="sv-SE" sz="1200" dirty="0" smtClean="0">
                <a:solidFill>
                  <a:schemeClr val="tx1"/>
                </a:solidFill>
              </a:rPr>
              <a:t>en störning </a:t>
            </a:r>
            <a:r>
              <a:rPr lang="sv-SE" sz="1200" dirty="0">
                <a:solidFill>
                  <a:schemeClr val="tx1"/>
                </a:solidFill>
              </a:rPr>
              <a:t>i respektive aktivitet </a:t>
            </a:r>
            <a:r>
              <a:rPr lang="sv-SE" sz="1200" dirty="0" smtClean="0">
                <a:solidFill>
                  <a:schemeClr val="tx1"/>
                </a:solidFill>
              </a:rPr>
              <a:t>får, </a:t>
            </a:r>
            <a:r>
              <a:rPr lang="sv-SE" sz="1200" dirty="0">
                <a:solidFill>
                  <a:schemeClr val="tx1"/>
                </a:solidFill>
              </a:rPr>
              <a:t>kopplat till de kriterier som anges i verksamhetens/organisationens </a:t>
            </a:r>
            <a:r>
              <a:rPr lang="sv-SE" sz="1200" dirty="0" smtClean="0">
                <a:solidFill>
                  <a:schemeClr val="tx1"/>
                </a:solidFill>
              </a:rPr>
              <a:t>kriteriemodell </a:t>
            </a:r>
            <a:r>
              <a:rPr lang="sv-SE" sz="1200" dirty="0">
                <a:solidFill>
                  <a:schemeClr val="tx1"/>
                </a:solidFill>
              </a:rPr>
              <a:t>(läs mer om kriteriemodell på bild 10 i </a:t>
            </a:r>
            <a:r>
              <a:rPr lang="sv-SE" sz="1200" i="1" dirty="0">
                <a:solidFill>
                  <a:schemeClr val="tx1"/>
                </a:solidFill>
              </a:rPr>
              <a:t>En lathund för kontinuitetshantering (</a:t>
            </a:r>
            <a:r>
              <a:rPr lang="sv-SE" sz="1200" i="1" dirty="0" smtClean="0">
                <a:solidFill>
                  <a:schemeClr val="tx1"/>
                </a:solidFill>
              </a:rPr>
              <a:t>MSB1514 </a:t>
            </a:r>
            <a:r>
              <a:rPr lang="sv-SE" sz="1200" i="1" dirty="0">
                <a:solidFill>
                  <a:schemeClr val="tx1"/>
                </a:solidFill>
              </a:rPr>
              <a:t>– </a:t>
            </a:r>
            <a:r>
              <a:rPr lang="sv-SE" sz="1200" i="1" dirty="0" smtClean="0">
                <a:solidFill>
                  <a:schemeClr val="tx1"/>
                </a:solidFill>
              </a:rPr>
              <a:t>reviderad mars </a:t>
            </a:r>
            <a:r>
              <a:rPr lang="sv-SE" sz="1200" i="1" dirty="0">
                <a:solidFill>
                  <a:schemeClr val="tx1"/>
                </a:solidFill>
              </a:rPr>
              <a:t>2020</a:t>
            </a:r>
            <a:r>
              <a:rPr lang="sv-SE" sz="1200" i="1" dirty="0" smtClean="0">
                <a:solidFill>
                  <a:schemeClr val="tx1"/>
                </a:solidFill>
              </a:rPr>
              <a:t>)</a:t>
            </a:r>
            <a:r>
              <a:rPr lang="sv-SE" sz="1200" dirty="0" smtClean="0">
                <a:solidFill>
                  <a:schemeClr val="tx1"/>
                </a:solidFill>
              </a:rPr>
              <a:t>. </a:t>
            </a:r>
            <a:r>
              <a:rPr lang="sv-SE" sz="1200" dirty="0">
                <a:solidFill>
                  <a:schemeClr val="tx1"/>
                </a:solidFill>
              </a:rPr>
              <a:t>Exempel på sådana kriterier </a:t>
            </a:r>
            <a:r>
              <a:rPr lang="sv-SE" sz="1200" dirty="0" smtClean="0"/>
              <a:t>är</a:t>
            </a:r>
            <a:r>
              <a:rPr lang="sv-SE" sz="1200" dirty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/>
              <a:t>människors liv och hälsa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/>
              <a:t>samhällets funktionalitet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/>
              <a:t>miljö och ekonomiska värden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200" dirty="0"/>
              <a:t>f</a:t>
            </a:r>
            <a:r>
              <a:rPr lang="sv-SE" sz="1200" dirty="0" smtClean="0"/>
              <a:t>örtroende för verksamheten.</a:t>
            </a:r>
            <a:endParaRPr lang="sv-SE" sz="1200" dirty="0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272867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351673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lang="sv-SE" sz="1400" b="1" dirty="0">
              <a:latin typeface="+mj-lt"/>
            </a:endParaRP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0251A077-17D2-D142-B1FD-968AEA9B3B7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78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2" y="1764501"/>
            <a:ext cx="4502005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Vilka konsekvenser ger en störning i respektive aktivitet?</a:t>
            </a:r>
          </a:p>
        </p:txBody>
      </p:sp>
      <p:sp>
        <p:nvSpPr>
          <p:cNvPr id="82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Använd gärna post it-lappar för att lista </a:t>
            </a:r>
            <a:r>
              <a:rPr lang="sv-SE" sz="1200" i="1" dirty="0" smtClean="0">
                <a:latin typeface="Arial"/>
              </a:rPr>
              <a:t>konsekvenserna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104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Rektangel 104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10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Rektangel 110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27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8" name="Rektangel 127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30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133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35" name="Grupp 134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139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141" name="Grupp 140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142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3" name="Rektangel 142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4" name="Grupp 143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45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63" name="textruta 62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602023"/>
            <a:ext cx="54987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Vad blir konsekvenserna av en störning i aktiviteten?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konsekvenserna över tid? Dvs. om störningen blir långvarig. Störningar i vissa aktiviteter kanske inte ger några större konsekvenser på kort sikt men som på längre sikt blir oacceptabla.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t.ex. människors liv och hälsa eller samhällets funktionalitet?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aktiviteten inte kan genomföras, vad får det för konsekvenser?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Vilken aktivitet ger mest allvarliga konsekvenser om den störs ut?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6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78473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abcbffe3-2cf0-41c9-9b9a-8f258dc5c746">
      <Value>1</Value>
    </TaxCatchAll>
    <MSB_RecordId xmlns="abcbffe3-2cf0-41c9-9b9a-8f258dc5c746" xsi:nil="true"/>
    <d08b82fc840746a2b23129bb88325ff6 xmlns="abcbffe3-2cf0-41c9-9b9a-8f258dc5c746">
      <Terms xmlns="http://schemas.microsoft.com/office/infopath/2007/PartnerControls"/>
    </d08b82fc840746a2b23129bb88325ff6>
    <a58cd3f0069541f0b43ed91121eb9c10 xmlns="abcbffe3-2cf0-41c9-9b9a-8f258dc5c7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a58cd3f0069541f0b43ed91121eb9c1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79A45E404B1A3846A687E0423810F760" ma:contentTypeVersion="5" ma:contentTypeDescription="Skapa ett nytt dokument." ma:contentTypeScope="" ma:versionID="ed7fcbc8b4cbb094a388f5fb78cc5a63">
  <xsd:schema xmlns:xsd="http://www.w3.org/2001/XMLSchema" xmlns:xs="http://www.w3.org/2001/XMLSchema" xmlns:p="http://schemas.microsoft.com/office/2006/metadata/properties" xmlns:ns2="09080109-f6cd-4eba-a2ee-73217fe696ed" xmlns:ns3="abcbffe3-2cf0-41c9-9b9a-8f258dc5c746" targetNamespace="http://schemas.microsoft.com/office/2006/metadata/properties" ma:root="true" ma:fieldsID="50e4d4eda3c683e4628745f275de7686" ns2:_="" ns3:_="">
    <xsd:import namespace="09080109-f6cd-4eba-a2ee-73217fe696ed"/>
    <xsd:import namespace="abcbffe3-2cf0-41c9-9b9a-8f258dc5c746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a58cd3f0069541f0b43ed91121eb9c10" minOccurs="0"/>
                <xsd:element ref="ns3:TaxCatchAll" minOccurs="0"/>
                <xsd:element ref="ns3:TaxCatchAllLabel" minOccurs="0"/>
                <xsd:element ref="ns3:d08b82fc840746a2b23129bb88325ff6" minOccurs="0"/>
                <xsd:element ref="ns3:MSB_Record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d1395270-fc61-41a2-8e7c-3facce1f033f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bffe3-2cf0-41c9-9b9a-8f258dc5c746" elementFormDefault="qualified">
    <xsd:import namespace="http://schemas.microsoft.com/office/2006/documentManagement/types"/>
    <xsd:import namespace="http://schemas.microsoft.com/office/infopath/2007/PartnerControls"/>
    <xsd:element name="a58cd3f0069541f0b43ed91121eb9c10" ma:index="9" nillable="true" ma:taxonomy="true" ma:internalName="a58cd3f0069541f0b43ed91121eb9c10" ma:taxonomyFieldName="MSB_SiteBusinessProcess" ma:displayName="Handlingsslag" ma:default="1;#Standard|42db7290-f92b-446b-999c-1bee6d848af0" ma:fieldId="{a58cd3f0-0695-41f0-b43e-d91121eb9c10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9b6bbf31-0725-443e-a249-0235e0da0d4e}" ma:internalName="TaxCatchAll" ma:showField="CatchAllData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9b6bbf31-0725-443e-a249-0235e0da0d4e}" ma:internalName="TaxCatchAllLabel" ma:readOnly="true" ma:showField="CatchAllDataLabel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8b82fc840746a2b23129bb88325ff6" ma:index="13" nillable="true" ma:taxonomy="true" ma:internalName="d08b82fc840746a2b23129bb88325ff6" ma:taxonomyFieldName="MSB_DocumentType" ma:displayName="Handlingstyp" ma:fieldId="{d08b82fc-8407-46a2-b231-29bb88325ff6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F3AF4-9F40-4109-987E-338602C8267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9080109-f6cd-4eba-a2ee-73217fe696ed"/>
    <ds:schemaRef ds:uri="http://schemas.microsoft.com/office/2006/documentManagement/types"/>
    <ds:schemaRef ds:uri="abcbffe3-2cf0-41c9-9b9a-8f258dc5c74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57BE3-915B-45E8-B209-5653D6A95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abcbffe3-2cf0-41c9-9b9a-8f258dc5c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3460</Words>
  <Application>Microsoft Office PowerPoint</Application>
  <PresentationFormat>Bredbild</PresentationFormat>
  <Paragraphs>514</Paragraphs>
  <Slides>23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Apple Symbols</vt:lpstr>
      <vt:lpstr>Arial</vt:lpstr>
      <vt:lpstr>Calibri</vt:lpstr>
      <vt:lpstr>Century Gothic</vt:lpstr>
      <vt:lpstr>Courier New</vt:lpstr>
      <vt:lpstr>MSB PPT Egna</vt:lpstr>
      <vt:lpstr>1_MSB PPT Egna</vt:lpstr>
      <vt:lpstr>Kontinuitetshantering – sjukresor</vt:lpstr>
      <vt:lpstr>Om materialet</vt:lpstr>
      <vt:lpstr>Sjukresor – en samhällsviktig verksamhet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störningsperiod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2 - Riskbild</vt:lpstr>
      <vt:lpstr>Riskbedömning Åtgärdsförslag</vt:lpstr>
      <vt:lpstr>Riskbedömning  Exempel på resultat efter workshop 2 - Åtgärdsplan</vt:lpstr>
      <vt:lpstr>Genomför åtgärder</vt:lpstr>
      <vt:lpstr>Genomför åtgärder Kontinuitetsplan</vt:lpstr>
      <vt:lpstr>PowerPoint-presentation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Grundel Alexandra</cp:lastModifiedBy>
  <cp:revision>449</cp:revision>
  <dcterms:created xsi:type="dcterms:W3CDTF">2019-09-26T14:09:47Z</dcterms:created>
  <dcterms:modified xsi:type="dcterms:W3CDTF">2020-03-05T12:38:20Z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0x0101008239AB5D3D2647B580F011DA2F356111010079A45E404B1A3846A687E0423810F760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