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4"/>
  </p:sldMasterIdLst>
  <p:notesMasterIdLst>
    <p:notesMasterId r:id="rId18"/>
  </p:notesMasterIdLst>
  <p:sldIdLst>
    <p:sldId id="309" r:id="rId5"/>
    <p:sldId id="313" r:id="rId6"/>
    <p:sldId id="296" r:id="rId7"/>
    <p:sldId id="297" r:id="rId8"/>
    <p:sldId id="298" r:id="rId9"/>
    <p:sldId id="299" r:id="rId10"/>
    <p:sldId id="544" r:id="rId11"/>
    <p:sldId id="301" r:id="rId12"/>
    <p:sldId id="316" r:id="rId13"/>
    <p:sldId id="317" r:id="rId14"/>
    <p:sldId id="307" r:id="rId15"/>
    <p:sldId id="308" r:id="rId16"/>
    <p:sldId id="259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ivil beredskap: krisberedskap och civilt försvar" id="{F26245EC-8CA8-44E3-AD4E-49C4100EF183}">
          <p14:sldIdLst>
            <p14:sldId id="309"/>
            <p14:sldId id="313"/>
            <p14:sldId id="296"/>
            <p14:sldId id="297"/>
            <p14:sldId id="298"/>
            <p14:sldId id="299"/>
            <p14:sldId id="544"/>
            <p14:sldId id="301"/>
            <p14:sldId id="316"/>
            <p14:sldId id="317"/>
            <p14:sldId id="307"/>
            <p14:sldId id="308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AF1885-52C3-F771-6F95-3423616390D3}" name="Emma Nilsson" initials="EN" userId="S::emma@advant.se::b8b68d02-0b1e-4898-a21a-450a2a06562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rgsson Gunilla" initials="GG" lastIdx="1" clrIdx="0">
    <p:extLst>
      <p:ext uri="{19B8F6BF-5375-455C-9EA6-DF929625EA0E}">
        <p15:presenceInfo xmlns:p15="http://schemas.microsoft.com/office/powerpoint/2012/main" userId="S-1-5-21-466509168-1772936955-2901788264-30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33E"/>
    <a:srgbClr val="4C4B45"/>
    <a:srgbClr val="000000"/>
    <a:srgbClr val="E4E4E1"/>
    <a:srgbClr val="E4E4E2"/>
    <a:srgbClr val="727069"/>
    <a:srgbClr val="9A4E6F"/>
    <a:srgbClr val="EB6928"/>
    <a:srgbClr val="908F88"/>
    <a:srgbClr val="822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96F8AD-4F2A-8447-8CC7-0C0F8921C86C}" v="2" dt="2022-11-21T12:18:54.0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73" autoAdjust="0"/>
    <p:restoredTop sz="86481" autoAdjust="0"/>
  </p:normalViewPr>
  <p:slideViewPr>
    <p:cSldViewPr snapToGrid="0" showGuides="1">
      <p:cViewPr varScale="1">
        <p:scale>
          <a:sx n="79" d="100"/>
          <a:sy n="79" d="100"/>
        </p:scale>
        <p:origin x="512" y="184"/>
      </p:cViewPr>
      <p:guideLst/>
    </p:cSldViewPr>
  </p:slideViewPr>
  <p:outlineViewPr>
    <p:cViewPr>
      <p:scale>
        <a:sx n="55" d="100"/>
        <a:sy n="55" d="100"/>
      </p:scale>
      <p:origin x="0" y="0"/>
    </p:cViewPr>
    <p:sldLst>
      <p:sld r:id="rId1" collapse="1"/>
    </p:sldLst>
  </p:outlineViewPr>
  <p:notesTextViewPr>
    <p:cViewPr>
      <p:scale>
        <a:sx n="35" d="100"/>
        <a:sy n="3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5FB1A-AF1F-4AA6-AB86-BA30809691B0}" type="datetimeFigureOut">
              <a:rPr lang="sv-SE" smtClean="0"/>
              <a:t>2022-11-21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20DAA-7346-4896-8C53-2426603ADE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8603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A4FDB-A40B-46CC-AFE2-4FC8AAD1EDEF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2928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80541-8477-8B44-8A81-194B4399C6D7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1330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80541-8477-8B44-8A81-194B4399C6D7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2703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80541-8477-8B44-8A81-194B4399C6D7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351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20DAA-7346-4896-8C53-2426603ADE6A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5088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A4FDB-A40B-46CC-AFE2-4FC8AAD1EDEF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6113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A4FDB-A40B-46CC-AFE2-4FC8AAD1EDEF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2158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A4FDB-A40B-46CC-AFE2-4FC8AAD1EDEF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4387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A4FDB-A40B-46CC-AFE2-4FC8AAD1EDEF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5706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A4FDB-A40B-46CC-AFE2-4FC8AAD1EDEF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0884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tshållare för bildobjekt 1">
            <a:extLst>
              <a:ext uri="{FF2B5EF4-FFF2-40B4-BE49-F238E27FC236}">
                <a16:creationId xmlns:a16="http://schemas.microsoft.com/office/drawing/2014/main" id="{950FB856-F939-49DE-8794-70AE1DC331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A2F3BAD9-08CA-42DB-A133-FB98FB17BA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 statliga myndigheter ska bli så kallade beredskapsmyndigheter. Det är myndigheter med särskild betydelse för samhällets krisberedskap och totalförsvar.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Myndigheterna ska ha god förmåga att motstå hot och risker, förebygga sårbarheter, hantera fredstida krissituationer och genomföra sina uppgifter vid höjd beredskap.</a:t>
            </a:r>
            <a:endParaRPr lang="sv-SE" sz="1050" dirty="0"/>
          </a:p>
        </p:txBody>
      </p:sp>
      <p:sp>
        <p:nvSpPr>
          <p:cNvPr id="28676" name="Platshållare för bildnummer 3">
            <a:extLst>
              <a:ext uri="{FF2B5EF4-FFF2-40B4-BE49-F238E27FC236}">
                <a16:creationId xmlns:a16="http://schemas.microsoft.com/office/drawing/2014/main" id="{5A65E3EC-8C20-4B6D-9028-D1E488C63D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30074D-793E-4D82-9F95-FA4D0785EF0E}" type="slidenum">
              <a:rPr lang="sv-SE" altLang="sv-SE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sv-SE" altLang="sv-S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850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A4FDB-A40B-46CC-AFE2-4FC8AAD1EDEF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3229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A4FDB-A40B-46CC-AFE2-4FC8AAD1EDEF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1405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6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7.xml"/><Relationship Id="rId4" Type="http://schemas.openxmlformats.org/officeDocument/2006/relationships/tags" Target="../tags/tag6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5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5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5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6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1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C31ADF9-861B-45D2-8503-265750D849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3799155"/>
            <a:ext cx="7802235" cy="306804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416050" y="1368000"/>
            <a:ext cx="8941150" cy="1185077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43433E"/>
                </a:solidFill>
              </a:defRPr>
            </a:lvl1pPr>
          </a:lstStyle>
          <a:p>
            <a:r>
              <a:rPr lang="sv-SE" dirty="0"/>
              <a:t>KLICKA HÄR FÖR ATT SKRIVA RUBRIK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9A9531-F5BA-4E5C-BE21-C657CBE8E529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416050" y="2627491"/>
            <a:ext cx="8941150" cy="76064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43433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om du vill redigera mall för underrubrikformat</a:t>
            </a: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6652D206-1067-47B6-8FFE-1C2342F8F1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6" name="Bildobjekt 5" descr="MSB Logotyp">
            <a:extLst>
              <a:ext uri="{FF2B5EF4-FFF2-40B4-BE49-F238E27FC236}">
                <a16:creationId xmlns:a16="http://schemas.microsoft.com/office/drawing/2014/main" id="{ADD14288-81FE-5FAF-98B4-88E942FD4EF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799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, två delar och sidhuvud/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D2624664-E304-43C3-94AF-7C645752748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6CDE60FF-4B50-3DB4-4D96-54B9F879D0F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11243" y="674596"/>
            <a:ext cx="9779445" cy="51622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200" baseline="0">
                <a:solidFill>
                  <a:srgbClr val="43433E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5C640361-E31D-D32C-8C71-273E3EE2253A}"/>
              </a:ext>
            </a:extLst>
          </p:cNvPr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1212562" y="1467530"/>
            <a:ext cx="4759200" cy="4105501"/>
          </a:xfrm>
        </p:spPr>
        <p:txBody>
          <a:bodyPr/>
          <a:lstStyle>
            <a:lvl1pPr>
              <a:defRPr>
                <a:solidFill>
                  <a:srgbClr val="43433E"/>
                </a:solidFill>
                <a:latin typeface="+mj-lt"/>
              </a:defRPr>
            </a:lvl1pPr>
            <a:lvl2pPr>
              <a:defRPr>
                <a:solidFill>
                  <a:srgbClr val="43433E"/>
                </a:solidFill>
                <a:latin typeface="+mj-lt"/>
              </a:defRPr>
            </a:lvl2pPr>
            <a:lvl3pPr>
              <a:defRPr>
                <a:solidFill>
                  <a:srgbClr val="43433E"/>
                </a:solidFill>
                <a:latin typeface="+mj-lt"/>
              </a:defRPr>
            </a:lvl3pPr>
            <a:lvl4pPr>
              <a:defRPr>
                <a:solidFill>
                  <a:srgbClr val="43433E"/>
                </a:solidFill>
                <a:latin typeface="+mj-lt"/>
              </a:defRPr>
            </a:lvl4pPr>
            <a:lvl5pPr>
              <a:defRPr>
                <a:solidFill>
                  <a:srgbClr val="43433E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6" name="Platshållare för innehåll 3">
            <a:extLst>
              <a:ext uri="{FF2B5EF4-FFF2-40B4-BE49-F238E27FC236}">
                <a16:creationId xmlns:a16="http://schemas.microsoft.com/office/drawing/2014/main" id="{C5CA4646-3D87-4C5A-3FFB-30376E7E3982}"/>
              </a:ext>
            </a:extLst>
          </p:cNvPr>
          <p:cNvSpPr>
            <a:spLocks noGrp="1"/>
          </p:cNvSpPr>
          <p:nvPr>
            <p:ph sz="half" idx="11"/>
            <p:custDataLst>
              <p:tags r:id="rId4"/>
            </p:custDataLst>
          </p:nvPr>
        </p:nvSpPr>
        <p:spPr>
          <a:xfrm>
            <a:off x="6226632" y="1467530"/>
            <a:ext cx="4759200" cy="4105501"/>
          </a:xfrm>
        </p:spPr>
        <p:txBody>
          <a:bodyPr/>
          <a:lstStyle>
            <a:lvl1pPr>
              <a:defRPr>
                <a:solidFill>
                  <a:srgbClr val="43433E"/>
                </a:solidFill>
                <a:latin typeface="+mj-lt"/>
              </a:defRPr>
            </a:lvl1pPr>
            <a:lvl2pPr>
              <a:defRPr>
                <a:solidFill>
                  <a:srgbClr val="43433E"/>
                </a:solidFill>
                <a:latin typeface="+mj-lt"/>
              </a:defRPr>
            </a:lvl2pPr>
            <a:lvl3pPr>
              <a:defRPr>
                <a:solidFill>
                  <a:srgbClr val="43433E"/>
                </a:solidFill>
                <a:latin typeface="+mj-lt"/>
              </a:defRPr>
            </a:lvl3pPr>
            <a:lvl4pPr>
              <a:defRPr>
                <a:solidFill>
                  <a:srgbClr val="43433E"/>
                </a:solidFill>
                <a:latin typeface="+mj-lt"/>
              </a:defRPr>
            </a:lvl4pPr>
            <a:lvl5pPr>
              <a:defRPr>
                <a:solidFill>
                  <a:srgbClr val="43433E"/>
                </a:solidFill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375A683-87D7-9689-71C7-CA6422189595}"/>
              </a:ext>
            </a:extLst>
          </p:cNvPr>
          <p:cNvSpPr/>
          <p:nvPr userDrawn="1"/>
        </p:nvSpPr>
        <p:spPr>
          <a:xfrm>
            <a:off x="5232400" y="5892800"/>
            <a:ext cx="130810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B370533A-0594-6CB0-2966-3524788DF1AD}"/>
              </a:ext>
            </a:extLst>
          </p:cNvPr>
          <p:cNvSpPr>
            <a:spLocks noGrp="1"/>
          </p:cNvSpPr>
          <p:nvPr>
            <p:ph type="body" idx="12" hasCustomPrompt="1"/>
            <p:custDataLst>
              <p:tags r:id="rId5"/>
            </p:custDataLst>
          </p:nvPr>
        </p:nvSpPr>
        <p:spPr>
          <a:xfrm>
            <a:off x="225974" y="231728"/>
            <a:ext cx="5870026" cy="276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v-SE" sz="1200" kern="1200" spc="200" baseline="0">
                <a:solidFill>
                  <a:srgbClr val="43433E"/>
                </a:solidFill>
                <a:effectLst/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0BFB7AC-C02F-FD70-72C9-28B04DA2C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60571"/>
            <a:ext cx="9245941" cy="119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936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grundbild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DC4CC64D-0556-4EE6-8C65-19C67B09D47C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A15B28B4-2D13-4E26-ADD9-0E1AA3CC18C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D944658-BA69-AB03-6BC2-FEAFF980A725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1416049" y="4124093"/>
            <a:ext cx="8872549" cy="1185077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4C4B45"/>
                </a:solidFill>
              </a:defRPr>
            </a:lvl1pPr>
          </a:lstStyle>
          <a:p>
            <a:r>
              <a:rPr lang="sv-SE" dirty="0"/>
              <a:t>KLICKA HÄR FÖR ATT SKRIVA RUBRIK 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461F7371-6574-1E79-28AA-863A5B0EC9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50438" y="6442959"/>
            <a:ext cx="2165350" cy="216259"/>
          </a:xfrm>
        </p:spPr>
        <p:txBody>
          <a:bodyPr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v-SE"/>
              <a:t>Foto:</a:t>
            </a:r>
          </a:p>
        </p:txBody>
      </p:sp>
    </p:spTree>
    <p:extLst>
      <p:ext uri="{BB962C8B-B14F-4D97-AF65-F5344CB8AC3E}">
        <p14:creationId xmlns:p14="http://schemas.microsoft.com/office/powerpoint/2010/main" val="5758981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 och sidhuv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4D234E2D-D23F-4A27-A025-571352EBCD4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56DB1072-6A2E-6F69-B2DA-3A9909E735E8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11243" y="674596"/>
            <a:ext cx="9725698" cy="51622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200" baseline="0">
                <a:solidFill>
                  <a:srgbClr val="43433E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2B86E423-08F7-DD1D-A229-99EF983B46DF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225974" y="231728"/>
            <a:ext cx="5870026" cy="276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v-SE" sz="1200" kern="1200" spc="200" baseline="0">
                <a:solidFill>
                  <a:srgbClr val="43433E"/>
                </a:solidFill>
                <a:effectLst/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2047049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sidhuv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211243" y="1356689"/>
            <a:ext cx="9725698" cy="4509957"/>
          </a:xfrm>
        </p:spPr>
        <p:txBody>
          <a:bodyPr/>
          <a:lstStyle>
            <a:lvl1pPr>
              <a:defRPr>
                <a:solidFill>
                  <a:srgbClr val="43433E"/>
                </a:solidFill>
                <a:latin typeface="+mj-lt"/>
              </a:defRPr>
            </a:lvl1pPr>
            <a:lvl2pPr>
              <a:defRPr>
                <a:solidFill>
                  <a:srgbClr val="43433E"/>
                </a:solidFill>
                <a:latin typeface="+mj-lt"/>
              </a:defRPr>
            </a:lvl2pPr>
            <a:lvl3pPr>
              <a:defRPr>
                <a:solidFill>
                  <a:srgbClr val="43433E"/>
                </a:solidFill>
                <a:latin typeface="+mj-lt"/>
              </a:defRPr>
            </a:lvl3pPr>
            <a:lvl4pPr>
              <a:defRPr>
                <a:solidFill>
                  <a:srgbClr val="43433E"/>
                </a:solidFill>
                <a:latin typeface="+mj-lt"/>
              </a:defRPr>
            </a:lvl4pPr>
            <a:lvl5pPr>
              <a:defRPr>
                <a:solidFill>
                  <a:srgbClr val="43433E"/>
                </a:solidFill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32D0FF3B-541A-4046-ADC9-AA4ECAEB50A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CFDF37AE-D14E-9E32-0F4D-FCC6F26268A6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11243" y="674596"/>
            <a:ext cx="9725698" cy="51622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200" baseline="0">
                <a:solidFill>
                  <a:srgbClr val="43433E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22E0FE35-179E-6380-C4DD-3D32A2DF1CB7}"/>
              </a:ext>
            </a:extLst>
          </p:cNvPr>
          <p:cNvSpPr>
            <a:spLocks noGrp="1"/>
          </p:cNvSpPr>
          <p:nvPr>
            <p:ph type="body" idx="10" hasCustomPrompt="1"/>
            <p:custDataLst>
              <p:tags r:id="rId4"/>
            </p:custDataLst>
          </p:nvPr>
        </p:nvSpPr>
        <p:spPr>
          <a:xfrm>
            <a:off x="225974" y="231728"/>
            <a:ext cx="5870026" cy="276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v-SE" sz="1200" kern="1200" spc="200" baseline="0">
                <a:solidFill>
                  <a:srgbClr val="43433E"/>
                </a:solidFill>
                <a:effectLst/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259801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vå delar och sidhuv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D2624664-E304-43C3-94AF-7C645752748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6CDE60FF-4B50-3DB4-4D96-54B9F879D0F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11243" y="674596"/>
            <a:ext cx="9779445" cy="51622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200" baseline="0">
                <a:solidFill>
                  <a:srgbClr val="43433E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5C640361-E31D-D32C-8C71-273E3EE2253A}"/>
              </a:ext>
            </a:extLst>
          </p:cNvPr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1206168" y="1467530"/>
            <a:ext cx="4759200" cy="4105501"/>
          </a:xfrm>
        </p:spPr>
        <p:txBody>
          <a:bodyPr/>
          <a:lstStyle>
            <a:lvl1pPr>
              <a:defRPr>
                <a:solidFill>
                  <a:srgbClr val="43433E"/>
                </a:solidFill>
                <a:latin typeface="+mj-lt"/>
              </a:defRPr>
            </a:lvl1pPr>
            <a:lvl2pPr>
              <a:defRPr>
                <a:solidFill>
                  <a:srgbClr val="43433E"/>
                </a:solidFill>
                <a:latin typeface="+mj-lt"/>
              </a:defRPr>
            </a:lvl2pPr>
            <a:lvl3pPr>
              <a:defRPr>
                <a:solidFill>
                  <a:srgbClr val="43433E"/>
                </a:solidFill>
                <a:latin typeface="+mj-lt"/>
              </a:defRPr>
            </a:lvl3pPr>
            <a:lvl4pPr>
              <a:defRPr>
                <a:solidFill>
                  <a:srgbClr val="43433E"/>
                </a:solidFill>
                <a:latin typeface="+mj-lt"/>
              </a:defRPr>
            </a:lvl4pPr>
            <a:lvl5pPr>
              <a:defRPr>
                <a:solidFill>
                  <a:srgbClr val="43433E"/>
                </a:solidFill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6" name="Platshållare för innehåll 3">
            <a:extLst>
              <a:ext uri="{FF2B5EF4-FFF2-40B4-BE49-F238E27FC236}">
                <a16:creationId xmlns:a16="http://schemas.microsoft.com/office/drawing/2014/main" id="{C5CA4646-3D87-4C5A-3FFB-30376E7E3982}"/>
              </a:ext>
            </a:extLst>
          </p:cNvPr>
          <p:cNvSpPr>
            <a:spLocks noGrp="1"/>
          </p:cNvSpPr>
          <p:nvPr>
            <p:ph sz="half" idx="11"/>
            <p:custDataLst>
              <p:tags r:id="rId4"/>
            </p:custDataLst>
          </p:nvPr>
        </p:nvSpPr>
        <p:spPr>
          <a:xfrm>
            <a:off x="6226632" y="1467530"/>
            <a:ext cx="4759200" cy="4105501"/>
          </a:xfrm>
        </p:spPr>
        <p:txBody>
          <a:bodyPr/>
          <a:lstStyle>
            <a:lvl1pPr>
              <a:defRPr>
                <a:solidFill>
                  <a:srgbClr val="43433E"/>
                </a:solidFill>
                <a:latin typeface="+mj-lt"/>
              </a:defRPr>
            </a:lvl1pPr>
            <a:lvl2pPr>
              <a:defRPr>
                <a:solidFill>
                  <a:srgbClr val="43433E"/>
                </a:solidFill>
                <a:latin typeface="+mj-lt"/>
              </a:defRPr>
            </a:lvl2pPr>
            <a:lvl3pPr>
              <a:defRPr>
                <a:solidFill>
                  <a:srgbClr val="43433E"/>
                </a:solidFill>
                <a:latin typeface="+mj-lt"/>
              </a:defRPr>
            </a:lvl3pPr>
            <a:lvl4pPr>
              <a:defRPr>
                <a:solidFill>
                  <a:srgbClr val="43433E"/>
                </a:solidFill>
                <a:latin typeface="+mj-lt"/>
              </a:defRPr>
            </a:lvl4pPr>
            <a:lvl5pPr>
              <a:defRPr>
                <a:solidFill>
                  <a:srgbClr val="43433E"/>
                </a:solidFill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B370533A-0594-6CB0-2966-3524788DF1AD}"/>
              </a:ext>
            </a:extLst>
          </p:cNvPr>
          <p:cNvSpPr>
            <a:spLocks noGrp="1"/>
          </p:cNvSpPr>
          <p:nvPr>
            <p:ph type="body" idx="12" hasCustomPrompt="1"/>
            <p:custDataLst>
              <p:tags r:id="rId5"/>
            </p:custDataLst>
          </p:nvPr>
        </p:nvSpPr>
        <p:spPr>
          <a:xfrm>
            <a:off x="225974" y="231728"/>
            <a:ext cx="5870026" cy="276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v-SE" sz="1200" kern="1200" spc="200" baseline="0">
                <a:solidFill>
                  <a:srgbClr val="43433E"/>
                </a:solidFill>
                <a:effectLst/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477928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vänster sida med text och sidhuv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994577" y="1140736"/>
            <a:ext cx="4300521" cy="943824"/>
          </a:xfrm>
        </p:spPr>
        <p:txBody>
          <a:bodyPr anchor="b"/>
          <a:lstStyle>
            <a:lvl1pPr>
              <a:defRPr sz="3200">
                <a:solidFill>
                  <a:srgbClr val="43433E"/>
                </a:solidFill>
              </a:defRPr>
            </a:lvl1pPr>
          </a:lstStyle>
          <a:p>
            <a:r>
              <a:rPr lang="sv-SE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0" y="0"/>
            <a:ext cx="6096000" cy="6857999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6994566" y="2258402"/>
            <a:ext cx="4300683" cy="3833813"/>
          </a:xfrm>
        </p:spPr>
        <p:txBody>
          <a:bodyPr/>
          <a:lstStyle>
            <a:lvl1pPr>
              <a:defRPr>
                <a:solidFill>
                  <a:srgbClr val="43433E"/>
                </a:solidFill>
                <a:latin typeface="+mj-lt"/>
              </a:defRPr>
            </a:lvl1pPr>
            <a:lvl2pPr>
              <a:defRPr>
                <a:solidFill>
                  <a:srgbClr val="43433E"/>
                </a:solidFill>
                <a:latin typeface="+mj-lt"/>
              </a:defRPr>
            </a:lvl2pPr>
            <a:lvl3pPr>
              <a:defRPr>
                <a:solidFill>
                  <a:srgbClr val="43433E"/>
                </a:solidFill>
                <a:latin typeface="+mj-lt"/>
              </a:defRPr>
            </a:lvl3pPr>
            <a:lvl4pPr>
              <a:defRPr>
                <a:solidFill>
                  <a:srgbClr val="43433E"/>
                </a:solidFill>
                <a:latin typeface="+mj-lt"/>
              </a:defRPr>
            </a:lvl4pPr>
            <a:lvl5pPr>
              <a:defRPr>
                <a:solidFill>
                  <a:srgbClr val="43433E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4D010190-EDD4-48A5-B350-2AB1DBEFAA41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AABEEE43-743E-D76B-9A3F-77E171BA2611}"/>
              </a:ext>
            </a:extLst>
          </p:cNvPr>
          <p:cNvSpPr>
            <a:spLocks noGrp="1"/>
          </p:cNvSpPr>
          <p:nvPr>
            <p:ph type="body" idx="11" hasCustomPrompt="1"/>
            <p:custDataLst>
              <p:tags r:id="rId5"/>
            </p:custDataLst>
          </p:nvPr>
        </p:nvSpPr>
        <p:spPr>
          <a:xfrm>
            <a:off x="6994566" y="231728"/>
            <a:ext cx="4953675" cy="277558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v-SE" sz="1200" kern="1200" spc="200" baseline="0">
                <a:solidFill>
                  <a:srgbClr val="43433E"/>
                </a:solidFill>
                <a:effectLst/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1040762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öger sida med text och sidhuv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96000" y="0"/>
            <a:ext cx="6096001" cy="6857999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4D010190-EDD4-48A5-B350-2AB1DBEFAA4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16AFE845-6A57-DD1A-7516-7AED7FC8F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2" hasCustomPrompt="1"/>
            <p:custDataLst>
              <p:tags r:id="rId3"/>
            </p:custDataLst>
          </p:nvPr>
        </p:nvSpPr>
        <p:spPr>
          <a:xfrm>
            <a:off x="225974" y="231728"/>
            <a:ext cx="4971459" cy="276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v-SE" sz="1200" kern="1200" spc="200" baseline="0">
                <a:solidFill>
                  <a:srgbClr val="4C4B45"/>
                </a:solidFill>
                <a:effectLst/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3A5614DF-677C-1786-4761-8E046EBA4474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35072" y="708485"/>
            <a:ext cx="3962361" cy="943824"/>
          </a:xfrm>
        </p:spPr>
        <p:txBody>
          <a:bodyPr anchor="b"/>
          <a:lstStyle>
            <a:lvl1pPr>
              <a:defRPr sz="3200">
                <a:solidFill>
                  <a:srgbClr val="43433E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3224574-6649-C6C2-ED25-66AF96D27CB0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5"/>
            </p:custDataLst>
          </p:nvPr>
        </p:nvSpPr>
        <p:spPr>
          <a:xfrm>
            <a:off x="1235075" y="1826151"/>
            <a:ext cx="3962510" cy="4266674"/>
          </a:xfrm>
        </p:spPr>
        <p:txBody>
          <a:bodyPr/>
          <a:lstStyle>
            <a:lvl1pPr>
              <a:defRPr>
                <a:solidFill>
                  <a:srgbClr val="43433E"/>
                </a:solidFill>
                <a:latin typeface="+mj-lt"/>
              </a:defRPr>
            </a:lvl1pPr>
            <a:lvl2pPr>
              <a:defRPr>
                <a:solidFill>
                  <a:srgbClr val="43433E"/>
                </a:solidFill>
                <a:latin typeface="+mj-lt"/>
              </a:defRPr>
            </a:lvl2pPr>
            <a:lvl3pPr>
              <a:defRPr>
                <a:solidFill>
                  <a:srgbClr val="43433E"/>
                </a:solidFill>
                <a:latin typeface="+mj-lt"/>
              </a:defRPr>
            </a:lvl3pPr>
            <a:lvl4pPr>
              <a:defRPr>
                <a:solidFill>
                  <a:srgbClr val="43433E"/>
                </a:solidFill>
                <a:latin typeface="+mj-lt"/>
              </a:defRPr>
            </a:lvl4pPr>
            <a:lvl5pPr>
              <a:defRPr>
                <a:solidFill>
                  <a:srgbClr val="43433E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4106734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ubrikbild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C31ADF9-861B-45D2-8503-265750D84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4389765" y="1"/>
            <a:ext cx="7802235" cy="306804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073280" y="4124093"/>
            <a:ext cx="8582400" cy="1185077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43433E"/>
                </a:solidFill>
              </a:defRPr>
            </a:lvl1pPr>
          </a:lstStyle>
          <a:p>
            <a:r>
              <a:rPr lang="sv-SE"/>
              <a:t>KLICKA HÄR FÖR ATT SKRIVA RUBRIK </a:t>
            </a: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6652D206-1067-47B6-8FFE-1C2342F8F17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3" name="Bildobjekt 2" descr="MSB Logotyp">
            <a:extLst>
              <a:ext uri="{FF2B5EF4-FFF2-40B4-BE49-F238E27FC236}">
                <a16:creationId xmlns:a16="http://schemas.microsoft.com/office/drawing/2014/main" id="{0272A7F6-B39A-9A2B-D51B-936009CBB61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54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 (kommunikationssamordn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4D234E2D-D23F-4A27-A025-571352EBCD4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56DB1072-6A2E-6F69-B2DA-3A9909E735E8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11243" y="674596"/>
            <a:ext cx="9725698" cy="51622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200" baseline="0">
                <a:solidFill>
                  <a:srgbClr val="43433E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4098529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med sidhuvud och 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4D234E2D-D23F-4A27-A025-571352EBCD4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702AC44-3DFB-0D10-A0D9-38D1CF558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04"/>
          <a:stretch/>
        </p:blipFill>
        <p:spPr>
          <a:xfrm>
            <a:off x="0" y="1356689"/>
            <a:ext cx="9489988" cy="810510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C115D43C-C1F8-EB5B-385F-4FB6EC9D2A71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11243" y="674596"/>
            <a:ext cx="9725698" cy="51622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200" baseline="0">
                <a:solidFill>
                  <a:srgbClr val="43433E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6355B8C-8B24-6355-0397-2B16D7798B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0" r="1"/>
          <a:stretch/>
        </p:blipFill>
        <p:spPr>
          <a:xfrm>
            <a:off x="-1" y="5041557"/>
            <a:ext cx="8161635" cy="1816443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160A005F-024E-CBEB-D49B-A079A3FDF9BE}"/>
              </a:ext>
            </a:extLst>
          </p:cNvPr>
          <p:cNvSpPr txBox="1"/>
          <p:nvPr userDrawn="1"/>
        </p:nvSpPr>
        <p:spPr>
          <a:xfrm>
            <a:off x="225974" y="231728"/>
            <a:ext cx="7376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kern="1200" spc="200" baseline="0" dirty="0">
                <a:solidFill>
                  <a:srgbClr val="43433E"/>
                </a:solidFill>
                <a:effectLst/>
                <a:latin typeface="+mj-lt"/>
                <a:ea typeface="+mn-ea"/>
                <a:cs typeface="+mn-cs"/>
              </a:rPr>
              <a:t>Civil beredskap – krisberedskap och civilt försvar</a:t>
            </a:r>
          </a:p>
        </p:txBody>
      </p:sp>
    </p:spTree>
    <p:extLst>
      <p:ext uri="{BB962C8B-B14F-4D97-AF65-F5344CB8AC3E}">
        <p14:creationId xmlns:p14="http://schemas.microsoft.com/office/powerpoint/2010/main" val="2102754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2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C31ADF9-861B-45D2-8503-265750D849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4389765" y="1"/>
            <a:ext cx="7802235" cy="306804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416049" y="4124093"/>
            <a:ext cx="8934781" cy="1185077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43433E"/>
                </a:solidFill>
              </a:defRPr>
            </a:lvl1pPr>
          </a:lstStyle>
          <a:p>
            <a:r>
              <a:rPr lang="sv-SE" dirty="0"/>
              <a:t>KLICKA HÄR FÖR ATT SKRIVA RUBRIK </a:t>
            </a: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6652D206-1067-47B6-8FFE-1C2342F8F17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3" name="Bildobjekt 2" descr="MSB Logotyp">
            <a:extLst>
              <a:ext uri="{FF2B5EF4-FFF2-40B4-BE49-F238E27FC236}">
                <a16:creationId xmlns:a16="http://schemas.microsoft.com/office/drawing/2014/main" id="{0272A7F6-B39A-9A2B-D51B-936009CBB61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  <p:sp>
        <p:nvSpPr>
          <p:cNvPr id="4" name="Underrubrik 2">
            <a:extLst>
              <a:ext uri="{FF2B5EF4-FFF2-40B4-BE49-F238E27FC236}">
                <a16:creationId xmlns:a16="http://schemas.microsoft.com/office/drawing/2014/main" id="{214142E2-8C78-42BF-2B38-B2ED39F8ABB6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416050" y="5381921"/>
            <a:ext cx="8941150" cy="76064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43433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om du vill redigera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1575149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ast rubrik (civil beredska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4D234E2D-D23F-4A27-A025-571352EBCD4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56DB1072-6A2E-6F69-B2DA-3A9909E735E8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11243" y="674596"/>
            <a:ext cx="9725698" cy="51622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200" baseline="0">
                <a:solidFill>
                  <a:srgbClr val="43433E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A2A2BB34-70BE-AE5E-3AF6-753BC0A39302}"/>
              </a:ext>
            </a:extLst>
          </p:cNvPr>
          <p:cNvSpPr txBox="1"/>
          <p:nvPr userDrawn="1"/>
        </p:nvSpPr>
        <p:spPr>
          <a:xfrm>
            <a:off x="225974" y="231728"/>
            <a:ext cx="7376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kern="1200" spc="200" baseline="0" dirty="0">
                <a:solidFill>
                  <a:srgbClr val="43433E"/>
                </a:solidFill>
                <a:effectLst/>
                <a:latin typeface="+mj-lt"/>
                <a:ea typeface="+mn-ea"/>
                <a:cs typeface="+mn-cs"/>
              </a:rPr>
              <a:t>Civil beredskap – krisberedskap och civilt försvar</a:t>
            </a:r>
          </a:p>
        </p:txBody>
      </p:sp>
    </p:spTree>
    <p:extLst>
      <p:ext uri="{BB962C8B-B14F-4D97-AF65-F5344CB8AC3E}">
        <p14:creationId xmlns:p14="http://schemas.microsoft.com/office/powerpoint/2010/main" val="927928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avsnittsrubrik med illustrationer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16050" y="2293181"/>
            <a:ext cx="8941150" cy="1273968"/>
          </a:xfrm>
        </p:spPr>
        <p:txBody>
          <a:bodyPr anchor="b"/>
          <a:lstStyle>
            <a:lvl1pPr>
              <a:defRPr sz="4000">
                <a:solidFill>
                  <a:srgbClr val="43433E"/>
                </a:solidFill>
              </a:defRPr>
            </a:lvl1pPr>
          </a:lstStyle>
          <a:p>
            <a:r>
              <a:rPr lang="sv-SE"/>
              <a:t>KLICKA HÄR FÖR ATT SKRIVA RUBRIK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4A1CEAEA-19DE-4D04-BA56-BDA29032A8C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0DE5CA3-E2B3-7D9F-94DC-601F3B81C8C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438" b="438"/>
          <a:stretch/>
        </p:blipFill>
        <p:spPr>
          <a:xfrm>
            <a:off x="0" y="413518"/>
            <a:ext cx="9489988" cy="81051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B8BA38C1-F9B6-B264-6A6D-3D9EED9C56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041557"/>
            <a:ext cx="8161635" cy="1816443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C7F6F94F-60FC-59E0-D203-5E736195C437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416050" y="3637807"/>
            <a:ext cx="8941150" cy="76064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43433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om du vill redigera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32137576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Grå avsnittsrubri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16050" y="2155032"/>
            <a:ext cx="8941150" cy="1273968"/>
          </a:xfrm>
        </p:spPr>
        <p:txBody>
          <a:bodyPr anchor="b"/>
          <a:lstStyle>
            <a:lvl1pPr>
              <a:defRPr sz="4000">
                <a:solidFill>
                  <a:srgbClr val="43433E"/>
                </a:solidFill>
                <a:latin typeface="+mj-lt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714B15-840F-4937-81D0-04D9058592A4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416050" y="3460777"/>
            <a:ext cx="8941150" cy="633743"/>
          </a:xfrm>
        </p:spPr>
        <p:txBody>
          <a:bodyPr/>
          <a:lstStyle>
            <a:lvl1pPr marL="0" indent="0">
              <a:buNone/>
              <a:defRPr sz="2400">
                <a:solidFill>
                  <a:srgbClr val="43433E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696F1378-E97B-4E02-B8F4-8472610D4EC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3500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rubrik och sidhuvud/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4D234E2D-D23F-4A27-A025-571352EBCD4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C115D43C-C1F8-EB5B-385F-4FB6EC9D2A71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11243" y="674596"/>
            <a:ext cx="9725698" cy="51622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200" baseline="0">
                <a:solidFill>
                  <a:srgbClr val="43433E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6355B8C-8B24-6355-0397-2B16D7798B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041557"/>
            <a:ext cx="8161635" cy="1816443"/>
          </a:xfrm>
          <a:prstGeom prst="rect">
            <a:avLst/>
          </a:prstGeom>
        </p:spPr>
      </p:pic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4731AFFB-BEEA-D67E-E98B-25BC0C042609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225974" y="231728"/>
            <a:ext cx="5870026" cy="276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v-SE" sz="1200" kern="1200" spc="200" baseline="0">
                <a:solidFill>
                  <a:srgbClr val="43433E"/>
                </a:solidFill>
                <a:effectLst/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610127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innehåll och sidhuvud/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D2624664-E304-43C3-94AF-7C645752748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6CDE60FF-4B50-3DB4-4D96-54B9F879D0F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11243" y="674596"/>
            <a:ext cx="9725698" cy="51622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200" baseline="0">
                <a:solidFill>
                  <a:srgbClr val="43433E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DACA1AA-F574-4CE8-DC3C-1064AC35F0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041557"/>
            <a:ext cx="8161635" cy="1816443"/>
          </a:xfrm>
          <a:prstGeom prst="rect">
            <a:avLst/>
          </a:prstGeom>
        </p:spPr>
      </p:pic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581ED811-FECB-8FFB-D205-A1316956E834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211243" y="1467530"/>
            <a:ext cx="9725698" cy="3574027"/>
          </a:xfrm>
        </p:spPr>
        <p:txBody>
          <a:bodyPr/>
          <a:lstStyle>
            <a:lvl1pPr>
              <a:defRPr>
                <a:solidFill>
                  <a:srgbClr val="43433E"/>
                </a:solidFill>
                <a:latin typeface="+mj-lt"/>
              </a:defRPr>
            </a:lvl1pPr>
            <a:lvl2pPr>
              <a:defRPr>
                <a:solidFill>
                  <a:srgbClr val="43433E"/>
                </a:solidFill>
                <a:latin typeface="+mj-lt"/>
              </a:defRPr>
            </a:lvl2pPr>
            <a:lvl3pPr>
              <a:defRPr>
                <a:solidFill>
                  <a:srgbClr val="43433E"/>
                </a:solidFill>
                <a:latin typeface="+mj-lt"/>
              </a:defRPr>
            </a:lvl3pPr>
            <a:lvl4pPr>
              <a:defRPr>
                <a:solidFill>
                  <a:srgbClr val="43433E"/>
                </a:solidFill>
                <a:latin typeface="+mj-lt"/>
              </a:defRPr>
            </a:lvl4pPr>
            <a:lvl5pPr>
              <a:defRPr>
                <a:solidFill>
                  <a:srgbClr val="43433E"/>
                </a:solidFill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1708686-2B55-69C2-CA38-B3F6A2B48013}"/>
              </a:ext>
            </a:extLst>
          </p:cNvPr>
          <p:cNvSpPr>
            <a:spLocks noGrp="1"/>
          </p:cNvSpPr>
          <p:nvPr>
            <p:ph type="body" idx="10" hasCustomPrompt="1"/>
            <p:custDataLst>
              <p:tags r:id="rId4"/>
            </p:custDataLst>
          </p:nvPr>
        </p:nvSpPr>
        <p:spPr>
          <a:xfrm>
            <a:off x="225974" y="231728"/>
            <a:ext cx="5870026" cy="276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v-SE" sz="1200" kern="1200" spc="200" baseline="0">
                <a:solidFill>
                  <a:srgbClr val="43433E"/>
                </a:solidFill>
                <a:effectLst/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940706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vå delar och sidhuvud/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D2624664-E304-43C3-94AF-7C645752748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6CDE60FF-4B50-3DB4-4D96-54B9F879D0F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11243" y="674596"/>
            <a:ext cx="9779445" cy="51622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200" baseline="0">
                <a:solidFill>
                  <a:srgbClr val="43433E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5C640361-E31D-D32C-8C71-273E3EE2253A}"/>
              </a:ext>
            </a:extLst>
          </p:cNvPr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1211243" y="1467530"/>
            <a:ext cx="4754125" cy="3574027"/>
          </a:xfrm>
        </p:spPr>
        <p:txBody>
          <a:bodyPr/>
          <a:lstStyle>
            <a:lvl1pPr>
              <a:defRPr>
                <a:solidFill>
                  <a:srgbClr val="43433E"/>
                </a:solidFill>
                <a:latin typeface="+mj-lt"/>
              </a:defRPr>
            </a:lvl1pPr>
            <a:lvl2pPr>
              <a:defRPr>
                <a:solidFill>
                  <a:srgbClr val="43433E"/>
                </a:solidFill>
                <a:latin typeface="+mj-lt"/>
              </a:defRPr>
            </a:lvl2pPr>
            <a:lvl3pPr>
              <a:defRPr>
                <a:solidFill>
                  <a:srgbClr val="43433E"/>
                </a:solidFill>
                <a:latin typeface="+mj-lt"/>
              </a:defRPr>
            </a:lvl3pPr>
            <a:lvl4pPr>
              <a:defRPr>
                <a:solidFill>
                  <a:srgbClr val="43433E"/>
                </a:solidFill>
                <a:latin typeface="+mj-lt"/>
              </a:defRPr>
            </a:lvl4pPr>
            <a:lvl5pPr>
              <a:defRPr>
                <a:solidFill>
                  <a:srgbClr val="43433E"/>
                </a:solidFill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6" name="Platshållare för innehåll 3">
            <a:extLst>
              <a:ext uri="{FF2B5EF4-FFF2-40B4-BE49-F238E27FC236}">
                <a16:creationId xmlns:a16="http://schemas.microsoft.com/office/drawing/2014/main" id="{C5CA4646-3D87-4C5A-3FFB-30376E7E3982}"/>
              </a:ext>
            </a:extLst>
          </p:cNvPr>
          <p:cNvSpPr>
            <a:spLocks noGrp="1"/>
          </p:cNvSpPr>
          <p:nvPr>
            <p:ph sz="half" idx="11"/>
            <p:custDataLst>
              <p:tags r:id="rId4"/>
            </p:custDataLst>
          </p:nvPr>
        </p:nvSpPr>
        <p:spPr>
          <a:xfrm>
            <a:off x="6226632" y="1467530"/>
            <a:ext cx="4754124" cy="3574027"/>
          </a:xfrm>
        </p:spPr>
        <p:txBody>
          <a:bodyPr/>
          <a:lstStyle>
            <a:lvl1pPr>
              <a:defRPr>
                <a:solidFill>
                  <a:srgbClr val="43433E"/>
                </a:solidFill>
                <a:latin typeface="+mj-lt"/>
              </a:defRPr>
            </a:lvl1pPr>
            <a:lvl2pPr>
              <a:defRPr>
                <a:solidFill>
                  <a:srgbClr val="43433E"/>
                </a:solidFill>
                <a:latin typeface="+mj-lt"/>
              </a:defRPr>
            </a:lvl2pPr>
            <a:lvl3pPr>
              <a:defRPr>
                <a:solidFill>
                  <a:srgbClr val="43433E"/>
                </a:solidFill>
                <a:latin typeface="+mj-lt"/>
              </a:defRPr>
            </a:lvl3pPr>
            <a:lvl4pPr>
              <a:defRPr>
                <a:solidFill>
                  <a:srgbClr val="43433E"/>
                </a:solidFill>
                <a:latin typeface="+mj-lt"/>
              </a:defRPr>
            </a:lvl4pPr>
            <a:lvl5pPr>
              <a:defRPr>
                <a:solidFill>
                  <a:srgbClr val="43433E"/>
                </a:solidFill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6641845-6076-5B32-3243-15D6BFDBFB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041557"/>
            <a:ext cx="8161635" cy="1816443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BAE4EC8-1F3E-2434-62A3-B87A73ADD26F}"/>
              </a:ext>
            </a:extLst>
          </p:cNvPr>
          <p:cNvSpPr>
            <a:spLocks noGrp="1"/>
          </p:cNvSpPr>
          <p:nvPr>
            <p:ph type="body" idx="12" hasCustomPrompt="1"/>
            <p:custDataLst>
              <p:tags r:id="rId5"/>
            </p:custDataLst>
          </p:nvPr>
        </p:nvSpPr>
        <p:spPr>
          <a:xfrm>
            <a:off x="225974" y="231728"/>
            <a:ext cx="7702684" cy="276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v-SE" sz="1200" kern="1200" spc="200" baseline="0">
                <a:solidFill>
                  <a:srgbClr val="43433E"/>
                </a:solidFill>
                <a:effectLst/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887043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ast rubrik och sidhuvud/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C44C2790-902A-4C19-85E0-C370F3EBD17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10A3CC36-20E0-8564-614B-DB0D1792040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11243" y="674596"/>
            <a:ext cx="9769513" cy="51622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200" baseline="0">
                <a:solidFill>
                  <a:srgbClr val="43433E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42E336C9-81F8-5152-B656-3C4F83B440E7}"/>
              </a:ext>
            </a:extLst>
          </p:cNvPr>
          <p:cNvSpPr/>
          <p:nvPr userDrawn="1"/>
        </p:nvSpPr>
        <p:spPr>
          <a:xfrm>
            <a:off x="5232400" y="5892800"/>
            <a:ext cx="130810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1EB7832-66CF-AAB8-1D20-DE40BFE75D3D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225974" y="231728"/>
            <a:ext cx="5870026" cy="276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v-SE" sz="1200" kern="1200" spc="200" baseline="0">
                <a:solidFill>
                  <a:srgbClr val="43433E"/>
                </a:solidFill>
                <a:effectLst/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538D0B8-7DF3-3FC4-18B2-D80CCF349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60571"/>
            <a:ext cx="9245941" cy="119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03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, innehåll och sidhuvud/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C44C2790-902A-4C19-85E0-C370F3EBD17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10A3CC36-20E0-8564-614B-DB0D1792040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11243" y="674596"/>
            <a:ext cx="9769513" cy="51622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200" baseline="0">
                <a:solidFill>
                  <a:srgbClr val="43433E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49CA478-895F-3927-5C6F-9C170F5FBA3D}"/>
              </a:ext>
            </a:extLst>
          </p:cNvPr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1211243" y="1467530"/>
            <a:ext cx="9769513" cy="4105501"/>
          </a:xfrm>
        </p:spPr>
        <p:txBody>
          <a:bodyPr/>
          <a:lstStyle>
            <a:lvl1pPr>
              <a:defRPr>
                <a:solidFill>
                  <a:srgbClr val="43433E"/>
                </a:solidFill>
                <a:latin typeface="+mj-lt"/>
              </a:defRPr>
            </a:lvl1pPr>
            <a:lvl2pPr>
              <a:defRPr>
                <a:solidFill>
                  <a:srgbClr val="43433E"/>
                </a:solidFill>
                <a:latin typeface="+mj-lt"/>
              </a:defRPr>
            </a:lvl2pPr>
            <a:lvl3pPr>
              <a:defRPr>
                <a:solidFill>
                  <a:srgbClr val="43433E"/>
                </a:solidFill>
                <a:latin typeface="+mj-lt"/>
              </a:defRPr>
            </a:lvl3pPr>
            <a:lvl4pPr>
              <a:defRPr>
                <a:solidFill>
                  <a:srgbClr val="43433E"/>
                </a:solidFill>
                <a:latin typeface="+mj-lt"/>
              </a:defRPr>
            </a:lvl4pPr>
            <a:lvl5pPr>
              <a:defRPr>
                <a:solidFill>
                  <a:srgbClr val="43433E"/>
                </a:solidFill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331B8A8-090A-218D-32B1-0B2B47F8628D}"/>
              </a:ext>
            </a:extLst>
          </p:cNvPr>
          <p:cNvSpPr/>
          <p:nvPr userDrawn="1"/>
        </p:nvSpPr>
        <p:spPr>
          <a:xfrm>
            <a:off x="5232400" y="5892800"/>
            <a:ext cx="130810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43433E"/>
              </a:solidFill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5018264-AEF9-C808-2364-D20DB0590801}"/>
              </a:ext>
            </a:extLst>
          </p:cNvPr>
          <p:cNvSpPr>
            <a:spLocks noGrp="1"/>
          </p:cNvSpPr>
          <p:nvPr>
            <p:ph type="body" idx="10" hasCustomPrompt="1"/>
            <p:custDataLst>
              <p:tags r:id="rId4"/>
            </p:custDataLst>
          </p:nvPr>
        </p:nvSpPr>
        <p:spPr>
          <a:xfrm>
            <a:off x="225974" y="231728"/>
            <a:ext cx="5870026" cy="276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v-SE" sz="1200" kern="1200" spc="200" baseline="0">
                <a:solidFill>
                  <a:srgbClr val="43433E"/>
                </a:solidFill>
                <a:effectLst/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BB26FB1-6643-7446-2973-1C10CFC3C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60571"/>
            <a:ext cx="9245941" cy="119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02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Relationship Id="rId27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F1D9020-1940-49A2-BFA3-95584FEA93EC}"/>
              </a:ext>
            </a:extLst>
          </p:cNvPr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1773388" y="1108423"/>
            <a:ext cx="8580582" cy="9663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40A15B8-FBB7-4178-991C-E12627728F18}"/>
              </a:ext>
            </a:extLst>
          </p:cNvPr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1773388" y="2265119"/>
            <a:ext cx="8580582" cy="3601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F95B3C8-56E1-4799-9EF1-0E2899D19799}"/>
              </a:ext>
            </a:extLst>
          </p:cNvPr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838200" y="6356350"/>
            <a:ext cx="14186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EBE9B6F4-6F0E-449D-99C3-FA3961AAF713}" type="datetimeFigureOut">
              <a:rPr lang="sv-SE" smtClean="0"/>
              <a:pPr/>
              <a:t>2022-11-21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0C6C383-6118-42A0-9B5E-5FFE17808E4C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4038600" y="6356350"/>
            <a:ext cx="1700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EB2F42B-D68C-4430-95CE-B474C2F44049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8182706" y="6356350"/>
            <a:ext cx="387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56B4F8C-CEC5-4B2C-9C29-5300068510B6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 descr="MSB Logotyp">
            <a:extLst>
              <a:ext uri="{FF2B5EF4-FFF2-40B4-BE49-F238E27FC236}">
                <a16:creationId xmlns:a16="http://schemas.microsoft.com/office/drawing/2014/main" id="{C61C71E5-2BEA-4EE5-8908-79C24C365760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  <p:sp>
        <p:nvSpPr>
          <p:cNvPr id="7" name="Rektangel 6" descr="TagShapePrint">
            <a:extLst>
              <a:ext uri="{FF2B5EF4-FFF2-40B4-BE49-F238E27FC236}">
                <a16:creationId xmlns:a16="http://schemas.microsoft.com/office/drawing/2014/main" id="{7ACF45BF-8B57-4982-89CE-41EEE824F538}"/>
              </a:ext>
            </a:extLst>
          </p:cNvPr>
          <p:cNvSpPr/>
          <p:nvPr userDrawn="1"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87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23" r:id="rId3"/>
    <p:sldLayoutId id="2147483729" r:id="rId4"/>
    <p:sldLayoutId id="2147483711" r:id="rId5"/>
    <p:sldLayoutId id="2147483712" r:id="rId6"/>
    <p:sldLayoutId id="2147483713" r:id="rId7"/>
    <p:sldLayoutId id="2147483716" r:id="rId8"/>
    <p:sldLayoutId id="2147483709" r:id="rId9"/>
    <p:sldLayoutId id="2147483710" r:id="rId10"/>
    <p:sldLayoutId id="2147483705" r:id="rId11"/>
    <p:sldLayoutId id="2147483706" r:id="rId12"/>
    <p:sldLayoutId id="2147483707" r:id="rId13"/>
    <p:sldLayoutId id="2147483725" r:id="rId14"/>
    <p:sldLayoutId id="2147483724" r:id="rId15"/>
    <p:sldLayoutId id="2147483726" r:id="rId16"/>
    <p:sldLayoutId id="2147483730" r:id="rId17"/>
    <p:sldLayoutId id="2147483731" r:id="rId18"/>
    <p:sldLayoutId id="2147483732" r:id="rId19"/>
    <p:sldLayoutId id="2147483733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4C4B4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4C4B45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C4B45"/>
          </a:solidFill>
          <a:latin typeface="+mj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C4B45"/>
          </a:solidFill>
          <a:latin typeface="+mj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4C4B45"/>
          </a:solidFill>
          <a:latin typeface="+mj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4C4B45"/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svg"/><Relationship Id="rId9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3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6.png"/><Relationship Id="rId4" Type="http://schemas.openxmlformats.org/officeDocument/2006/relationships/image" Target="../media/image54.svg"/><Relationship Id="rId9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7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0.png"/><Relationship Id="rId5" Type="http://schemas.openxmlformats.org/officeDocument/2006/relationships/image" Target="../media/image59.png"/><Relationship Id="rId10" Type="http://schemas.openxmlformats.org/officeDocument/2006/relationships/image" Target="../media/image60.png"/><Relationship Id="rId4" Type="http://schemas.openxmlformats.org/officeDocument/2006/relationships/image" Target="../media/image58.sv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hyperlink" Target="http://www.msb.se/strukturrefor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18" Type="http://schemas.openxmlformats.org/officeDocument/2006/relationships/image" Target="../media/image37.svg"/><Relationship Id="rId3" Type="http://schemas.openxmlformats.org/officeDocument/2006/relationships/image" Target="../media/image21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5.svg"/><Relationship Id="rId20" Type="http://schemas.openxmlformats.org/officeDocument/2006/relationships/image" Target="../media/image39.sv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24" Type="http://schemas.openxmlformats.org/officeDocument/2006/relationships/image" Target="../media/image43.sv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10" Type="http://schemas.openxmlformats.org/officeDocument/2006/relationships/image" Target="../media/image29.svg"/><Relationship Id="rId19" Type="http://schemas.openxmlformats.org/officeDocument/2006/relationships/image" Target="../media/image38.png"/><Relationship Id="rId4" Type="http://schemas.openxmlformats.org/officeDocument/2006/relationships/image" Target="../media/image23.svg"/><Relationship Id="rId9" Type="http://schemas.openxmlformats.org/officeDocument/2006/relationships/image" Target="../media/image28.png"/><Relationship Id="rId14" Type="http://schemas.openxmlformats.org/officeDocument/2006/relationships/image" Target="../media/image33.svg"/><Relationship Id="rId22" Type="http://schemas.openxmlformats.org/officeDocument/2006/relationships/image" Target="../media/image4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4.png"/><Relationship Id="rId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3615BF-9DE1-7B50-EF3F-9FA480CFB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280" y="4124093"/>
            <a:ext cx="10319760" cy="1185077"/>
          </a:xfrm>
        </p:spPr>
        <p:txBody>
          <a:bodyPr/>
          <a:lstStyle/>
          <a:p>
            <a:r>
              <a:rPr lang="sv-SE" dirty="0">
                <a:latin typeface="Century Gothic" panose="020B0502020202020204" pitchFamily="34" charset="0"/>
                <a:ea typeface="+mj-lt"/>
                <a:cs typeface="+mj-lt"/>
              </a:rPr>
              <a:t>CIVIL BEREDSKAP</a:t>
            </a:r>
            <a:br>
              <a:rPr lang="sv-SE" dirty="0">
                <a:ea typeface="+mj-lt"/>
                <a:cs typeface="+mj-lt"/>
              </a:rPr>
            </a:br>
            <a:r>
              <a:rPr lang="sv-SE" b="0" dirty="0">
                <a:ea typeface="+mj-lt"/>
                <a:cs typeface="+mj-lt"/>
              </a:rPr>
              <a:t>KRISBEREDSKAP OCH CIVILT FÖRSVAR</a:t>
            </a:r>
            <a:endParaRPr lang="sv-SE" b="0" dirty="0"/>
          </a:p>
        </p:txBody>
      </p:sp>
      <p:sp>
        <p:nvSpPr>
          <p:cNvPr id="3" name="Platshållare för innehåll 7">
            <a:extLst>
              <a:ext uri="{FF2B5EF4-FFF2-40B4-BE49-F238E27FC236}">
                <a16:creationId xmlns:a16="http://schemas.microsoft.com/office/drawing/2014/main" id="{D84DB3E4-C09B-1B83-DAA4-A2A29C116EF2}"/>
              </a:ext>
            </a:extLst>
          </p:cNvPr>
          <p:cNvSpPr txBox="1">
            <a:spLocks/>
          </p:cNvSpPr>
          <p:nvPr/>
        </p:nvSpPr>
        <p:spPr>
          <a:xfrm>
            <a:off x="1073280" y="5309170"/>
            <a:ext cx="6812198" cy="472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8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Publikationsnummer: MSB2080 – november 2022</a:t>
            </a:r>
            <a:endParaRPr lang="sv-SE" sz="1800" dirty="0">
              <a:solidFill>
                <a:srgbClr val="43433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884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C5EFCAA-31F4-5929-A477-915793D03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INDELNING I CIVILOMRÅDEN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9DDDAECD-2D2D-455E-0900-FE1511BA3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4046"/>
          <a:stretch/>
        </p:blipFill>
        <p:spPr>
          <a:xfrm>
            <a:off x="0" y="721317"/>
            <a:ext cx="1118313" cy="379476"/>
          </a:xfrm>
          <a:prstGeom prst="rect">
            <a:avLst/>
          </a:prstGeom>
        </p:spPr>
      </p:pic>
      <p:pic>
        <p:nvPicPr>
          <p:cNvPr id="3" name="Bildobjekt 6">
            <a:extLst>
              <a:ext uri="{FF2B5EF4-FFF2-40B4-BE49-F238E27FC236}">
                <a16:creationId xmlns:a16="http://schemas.microsoft.com/office/drawing/2014/main" id="{3D56BBA9-9CFA-FA52-35D2-1859ECD3B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21035" y="2127503"/>
            <a:ext cx="1263716" cy="611628"/>
          </a:xfrm>
          <a:prstGeom prst="rect">
            <a:avLst/>
          </a:prstGeom>
        </p:spPr>
      </p:pic>
      <p:pic>
        <p:nvPicPr>
          <p:cNvPr id="2" name="Bildobjekt 2">
            <a:extLst>
              <a:ext uri="{FF2B5EF4-FFF2-40B4-BE49-F238E27FC236}">
                <a16:creationId xmlns:a16="http://schemas.microsoft.com/office/drawing/2014/main" id="{B4352FC1-4785-32C6-6FC4-3457C1802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721034" y="2874827"/>
            <a:ext cx="1548518" cy="631071"/>
          </a:xfrm>
          <a:prstGeom prst="rect">
            <a:avLst/>
          </a:prstGeom>
        </p:spPr>
      </p:pic>
      <p:pic>
        <p:nvPicPr>
          <p:cNvPr id="7" name="Bildobjekt 8" descr="Nivå tre av fem - högre regional nivå.">
            <a:extLst>
              <a:ext uri="{FF2B5EF4-FFF2-40B4-BE49-F238E27FC236}">
                <a16:creationId xmlns:a16="http://schemas.microsoft.com/office/drawing/2014/main" id="{E789C3C8-727E-33E3-69DC-38263B8E5E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034" y="3641594"/>
            <a:ext cx="3284911" cy="1172662"/>
          </a:xfrm>
          <a:prstGeom prst="rect">
            <a:avLst/>
          </a:prstGeom>
        </p:spPr>
      </p:pic>
      <p:pic>
        <p:nvPicPr>
          <p:cNvPr id="16" name="Bildobjekt 9">
            <a:extLst>
              <a:ext uri="{FF2B5EF4-FFF2-40B4-BE49-F238E27FC236}">
                <a16:creationId xmlns:a16="http://schemas.microsoft.com/office/drawing/2014/main" id="{AE027CF0-376E-F6D6-1FF0-A5524289E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721034" y="4949952"/>
            <a:ext cx="2083625" cy="679058"/>
          </a:xfrm>
          <a:prstGeom prst="rect">
            <a:avLst/>
          </a:prstGeom>
        </p:spPr>
      </p:pic>
      <p:pic>
        <p:nvPicPr>
          <p:cNvPr id="10" name="Bildobjekt 10">
            <a:extLst>
              <a:ext uri="{FF2B5EF4-FFF2-40B4-BE49-F238E27FC236}">
                <a16:creationId xmlns:a16="http://schemas.microsoft.com/office/drawing/2014/main" id="{6AA2D49E-45C2-CA23-B6B4-620ADC6CF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0000"/>
          </a:blip>
          <a:stretch>
            <a:fillRect/>
          </a:stretch>
        </p:blipFill>
        <p:spPr>
          <a:xfrm>
            <a:off x="721034" y="5764705"/>
            <a:ext cx="2321780" cy="580088"/>
          </a:xfrm>
          <a:prstGeom prst="rect">
            <a:avLst/>
          </a:prstGeom>
        </p:spPr>
      </p:pic>
      <p:pic>
        <p:nvPicPr>
          <p:cNvPr id="11" name="Bildobjekt 10" descr="Bilden visar en sverigekarta där det är utmärkt 6 civilområden som förkortas CIvo N (Norra), Civo M (Mellersta), Civo V (Västra), Civo Ö (Östra), Civo SÖ (Sydöstra) och CIvos S (Södra). ">
            <a:extLst>
              <a:ext uri="{FF2B5EF4-FFF2-40B4-BE49-F238E27FC236}">
                <a16:creationId xmlns:a16="http://schemas.microsoft.com/office/drawing/2014/main" id="{C98F133F-C88B-30AC-C71F-508F40ECD3D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7008" y="356458"/>
            <a:ext cx="2998694" cy="6191998"/>
          </a:xfrm>
          <a:prstGeom prst="rect">
            <a:avLst/>
          </a:prstGeom>
        </p:spPr>
      </p:pic>
      <p:sp>
        <p:nvSpPr>
          <p:cNvPr id="37" name="Rektangel 36">
            <a:extLst>
              <a:ext uri="{FF2B5EF4-FFF2-40B4-BE49-F238E27FC236}">
                <a16:creationId xmlns:a16="http://schemas.microsoft.com/office/drawing/2014/main" id="{983EC28C-AC52-FDAF-9932-DE6493327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91232" y="1692842"/>
            <a:ext cx="144000" cy="949707"/>
          </a:xfrm>
          <a:prstGeom prst="rect">
            <a:avLst/>
          </a:prstGeom>
          <a:solidFill>
            <a:srgbClr val="9A4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D6CE5B39-E519-2A9A-99C1-6D714D4D9DB1}"/>
              </a:ext>
            </a:extLst>
          </p:cNvPr>
          <p:cNvSpPr/>
          <p:nvPr/>
        </p:nvSpPr>
        <p:spPr>
          <a:xfrm>
            <a:off x="9721163" y="1692842"/>
            <a:ext cx="2393685" cy="9497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050" b="1" dirty="0">
                <a:solidFill>
                  <a:srgbClr val="9A4E6F"/>
                </a:solidFill>
                <a:latin typeface="+mj-lt"/>
              </a:rPr>
              <a:t>NORRA CIVILOMRÅDET</a:t>
            </a:r>
          </a:p>
          <a:p>
            <a:r>
              <a:rPr lang="sv-SE" sz="1050" dirty="0">
                <a:solidFill>
                  <a:schemeClr val="tx1"/>
                </a:solidFill>
                <a:latin typeface="+mj-lt"/>
              </a:rPr>
              <a:t>Västernorrlands, Jämtlands, Västerbottens och Norrbottens län</a:t>
            </a:r>
          </a:p>
          <a:p>
            <a:r>
              <a:rPr lang="sv-SE" sz="1050" b="1" dirty="0">
                <a:solidFill>
                  <a:srgbClr val="9A4E6F"/>
                </a:solidFill>
                <a:latin typeface="+mj-lt"/>
              </a:rPr>
              <a:t>ANSVARIG LÄNSSTYRELSE</a:t>
            </a:r>
          </a:p>
          <a:p>
            <a:r>
              <a:rPr lang="sv-SE" sz="1050" dirty="0">
                <a:solidFill>
                  <a:schemeClr val="tx1"/>
                </a:solidFill>
                <a:latin typeface="+mj-lt"/>
              </a:rPr>
              <a:t>Länsstyrelsen i Norrbottens län 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8C8B2945-809F-E6BA-527D-DC7C47085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90524" y="2841748"/>
            <a:ext cx="144000" cy="1123199"/>
          </a:xfrm>
          <a:prstGeom prst="rect">
            <a:avLst/>
          </a:prstGeom>
          <a:solidFill>
            <a:srgbClr val="9A4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C6AD505E-8DEC-D613-AE01-298AED14FE17}"/>
              </a:ext>
            </a:extLst>
          </p:cNvPr>
          <p:cNvSpPr/>
          <p:nvPr/>
        </p:nvSpPr>
        <p:spPr>
          <a:xfrm>
            <a:off x="9220456" y="2841748"/>
            <a:ext cx="2506719" cy="11231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050" b="1" dirty="0">
                <a:solidFill>
                  <a:srgbClr val="9A4E6F"/>
                </a:solidFill>
                <a:latin typeface="+mj-lt"/>
              </a:rPr>
              <a:t>MELLERSTA CIVILOMRÅDET</a:t>
            </a:r>
          </a:p>
          <a:p>
            <a:r>
              <a:rPr lang="sv-SE" sz="1050" dirty="0">
                <a:solidFill>
                  <a:schemeClr val="tx1"/>
                </a:solidFill>
                <a:latin typeface="+mj-lt"/>
              </a:rPr>
              <a:t>Uppsala, Södermanlands, Västmanlands, Värmlands, Örebro, Dalarnas och Gävleborgs län</a:t>
            </a:r>
          </a:p>
          <a:p>
            <a:r>
              <a:rPr lang="sv-SE" sz="1050" b="1" dirty="0">
                <a:solidFill>
                  <a:srgbClr val="9A4E6F"/>
                </a:solidFill>
                <a:latin typeface="+mj-lt"/>
              </a:rPr>
              <a:t>ANSVARIG LÄNSSTYRELSE</a:t>
            </a:r>
          </a:p>
          <a:p>
            <a:r>
              <a:rPr lang="sv-SE" sz="1050" dirty="0">
                <a:solidFill>
                  <a:schemeClr val="tx1"/>
                </a:solidFill>
                <a:latin typeface="+mj-lt"/>
              </a:rPr>
              <a:t>Länsstyrelsen i Örebro län 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6165E250-E240-BA89-C11F-8324EEE4B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02977" y="3585437"/>
            <a:ext cx="144000" cy="802285"/>
          </a:xfrm>
          <a:prstGeom prst="rect">
            <a:avLst/>
          </a:prstGeom>
          <a:solidFill>
            <a:srgbClr val="9A4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D2E347E0-8B06-56DB-CF0D-18D37938B25A}"/>
              </a:ext>
            </a:extLst>
          </p:cNvPr>
          <p:cNvSpPr/>
          <p:nvPr/>
        </p:nvSpPr>
        <p:spPr>
          <a:xfrm>
            <a:off x="4432909" y="3585437"/>
            <a:ext cx="2595313" cy="7997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050" b="1" dirty="0">
                <a:solidFill>
                  <a:srgbClr val="9A4E6F"/>
                </a:solidFill>
                <a:latin typeface="+mj-lt"/>
              </a:rPr>
              <a:t>VÄSTRA CIVILOMRÅDET</a:t>
            </a:r>
          </a:p>
          <a:p>
            <a:r>
              <a:rPr lang="sv-SE" sz="1050" dirty="0">
                <a:solidFill>
                  <a:schemeClr val="tx1"/>
                </a:solidFill>
                <a:latin typeface="+mj-lt"/>
              </a:rPr>
              <a:t>Hallands och Västra Götalands län</a:t>
            </a:r>
          </a:p>
          <a:p>
            <a:r>
              <a:rPr lang="sv-SE" sz="1050" b="1" dirty="0">
                <a:solidFill>
                  <a:srgbClr val="9A4E6F"/>
                </a:solidFill>
                <a:latin typeface="+mj-lt"/>
              </a:rPr>
              <a:t>ANSVARIG LÄNSSTYRELSE</a:t>
            </a:r>
          </a:p>
          <a:p>
            <a:r>
              <a:rPr lang="sv-SE" sz="1050" dirty="0">
                <a:solidFill>
                  <a:schemeClr val="tx1"/>
                </a:solidFill>
                <a:latin typeface="+mj-lt"/>
              </a:rPr>
              <a:t>Länsstyrelsen i Västra Götalands  län 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0886764A-5D19-0A87-21A4-79032BDAF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96680" y="4160475"/>
            <a:ext cx="144000" cy="802285"/>
          </a:xfrm>
          <a:prstGeom prst="rect">
            <a:avLst/>
          </a:prstGeom>
          <a:solidFill>
            <a:srgbClr val="9A4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60B9CA44-60C6-DE17-AACF-1B5E2CC2C828}"/>
              </a:ext>
            </a:extLst>
          </p:cNvPr>
          <p:cNvSpPr/>
          <p:nvPr/>
        </p:nvSpPr>
        <p:spPr>
          <a:xfrm>
            <a:off x="9726612" y="4160475"/>
            <a:ext cx="2212437" cy="8022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050" b="1" dirty="0">
                <a:solidFill>
                  <a:srgbClr val="9A4E6F"/>
                </a:solidFill>
                <a:latin typeface="+mj-lt"/>
              </a:rPr>
              <a:t>ÖSTRA CIVILOMRÅDET</a:t>
            </a:r>
          </a:p>
          <a:p>
            <a:r>
              <a:rPr lang="sv-SE" sz="1050" dirty="0">
                <a:solidFill>
                  <a:schemeClr val="tx1"/>
                </a:solidFill>
                <a:latin typeface="+mj-lt"/>
              </a:rPr>
              <a:t>Stockholms och Gotlands län</a:t>
            </a:r>
          </a:p>
          <a:p>
            <a:r>
              <a:rPr lang="sv-SE" sz="1050" b="1" dirty="0">
                <a:solidFill>
                  <a:srgbClr val="9A4E6F"/>
                </a:solidFill>
                <a:latin typeface="+mj-lt"/>
              </a:rPr>
              <a:t>ANSVARIG LÄNSSTYRELSE</a:t>
            </a:r>
          </a:p>
          <a:p>
            <a:r>
              <a:rPr lang="sv-SE" sz="1050" dirty="0">
                <a:solidFill>
                  <a:schemeClr val="tx1"/>
                </a:solidFill>
                <a:latin typeface="+mj-lt"/>
              </a:rPr>
              <a:t>Länsstyrelsen i Stockholms län 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950094B8-3709-AAFE-30E8-0F36B57DA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75667" y="5127286"/>
            <a:ext cx="144000" cy="949707"/>
          </a:xfrm>
          <a:prstGeom prst="rect">
            <a:avLst/>
          </a:prstGeom>
          <a:solidFill>
            <a:srgbClr val="9A4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9BA1BCC0-4E97-BA00-2501-8B4D69F22078}"/>
              </a:ext>
            </a:extLst>
          </p:cNvPr>
          <p:cNvSpPr/>
          <p:nvPr/>
        </p:nvSpPr>
        <p:spPr>
          <a:xfrm>
            <a:off x="9205599" y="5138227"/>
            <a:ext cx="2384351" cy="9497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050" b="1" dirty="0">
                <a:solidFill>
                  <a:srgbClr val="9A4E6F"/>
                </a:solidFill>
                <a:latin typeface="+mj-lt"/>
              </a:rPr>
              <a:t>SYDÖSTRA CIVILOMRÅDET</a:t>
            </a:r>
          </a:p>
          <a:p>
            <a:r>
              <a:rPr lang="sv-SE" sz="1050" dirty="0">
                <a:solidFill>
                  <a:schemeClr val="tx1"/>
                </a:solidFill>
                <a:latin typeface="+mj-lt"/>
              </a:rPr>
              <a:t>Jönköpings, Kalmar och Östergötlands län</a:t>
            </a:r>
          </a:p>
          <a:p>
            <a:r>
              <a:rPr lang="sv-SE" sz="1050" b="1" dirty="0">
                <a:solidFill>
                  <a:srgbClr val="9A4E6F"/>
                </a:solidFill>
                <a:latin typeface="+mj-lt"/>
              </a:rPr>
              <a:t>ANSVARIG LÄNSSTYRELSE</a:t>
            </a:r>
          </a:p>
          <a:p>
            <a:r>
              <a:rPr lang="sv-SE" sz="1050" dirty="0">
                <a:solidFill>
                  <a:schemeClr val="tx1"/>
                </a:solidFill>
                <a:latin typeface="+mj-lt"/>
              </a:rPr>
              <a:t>Länsstyrelsen i Östergötlands län 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BC5A95A3-BFAE-E937-B6F6-7BDA4CB47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41208" y="5583113"/>
            <a:ext cx="144000" cy="802285"/>
          </a:xfrm>
          <a:prstGeom prst="rect">
            <a:avLst/>
          </a:prstGeom>
          <a:solidFill>
            <a:srgbClr val="9A4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BED50E0D-EE24-132E-C92E-F71E8A98C333}"/>
              </a:ext>
            </a:extLst>
          </p:cNvPr>
          <p:cNvSpPr/>
          <p:nvPr/>
        </p:nvSpPr>
        <p:spPr>
          <a:xfrm>
            <a:off x="4363660" y="5583113"/>
            <a:ext cx="2532956" cy="7997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050" b="1" dirty="0">
                <a:solidFill>
                  <a:srgbClr val="9A4E6F"/>
                </a:solidFill>
                <a:latin typeface="+mj-lt"/>
              </a:rPr>
              <a:t>SÖDRA CIVILOMRÅDET</a:t>
            </a:r>
          </a:p>
          <a:p>
            <a:r>
              <a:rPr lang="sv-SE" sz="1050" dirty="0">
                <a:solidFill>
                  <a:schemeClr val="tx1"/>
                </a:solidFill>
                <a:latin typeface="+mj-lt"/>
              </a:rPr>
              <a:t>Kronoberg, Blekinge och Skåne län</a:t>
            </a:r>
          </a:p>
          <a:p>
            <a:r>
              <a:rPr lang="sv-SE" sz="1050" b="1" dirty="0">
                <a:solidFill>
                  <a:srgbClr val="9A4E6F"/>
                </a:solidFill>
                <a:latin typeface="+mj-lt"/>
              </a:rPr>
              <a:t>ANSVARIG LÄNSSTYRELSE</a:t>
            </a:r>
          </a:p>
          <a:p>
            <a:r>
              <a:rPr lang="sv-SE" sz="1050" dirty="0">
                <a:solidFill>
                  <a:schemeClr val="tx1"/>
                </a:solidFill>
                <a:latin typeface="+mj-lt"/>
              </a:rPr>
              <a:t>Länsstyrelsen i Skåne län </a:t>
            </a:r>
          </a:p>
        </p:txBody>
      </p:sp>
    </p:spTree>
    <p:extLst>
      <p:ext uri="{BB962C8B-B14F-4D97-AF65-F5344CB8AC3E}">
        <p14:creationId xmlns:p14="http://schemas.microsoft.com/office/powerpoint/2010/main" val="949479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5FFE4EDA-FD48-95BC-1207-9D355E914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REGIONAL NIVÅ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4294C945-F6ED-080F-88AF-CEE59201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4046"/>
          <a:stretch/>
        </p:blipFill>
        <p:spPr>
          <a:xfrm>
            <a:off x="0" y="721317"/>
            <a:ext cx="1118313" cy="379476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82641FE9-775E-D693-C5AF-AD2887563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035" y="3705622"/>
            <a:ext cx="1782683" cy="635531"/>
          </a:xfrm>
          <a:prstGeom prst="rect">
            <a:avLst/>
          </a:prstGeom>
        </p:spPr>
      </p:pic>
      <p:pic>
        <p:nvPicPr>
          <p:cNvPr id="14" name="Bildobjekt 13" descr="Nivå två av fem - regional nivå.">
            <a:extLst>
              <a:ext uri="{FF2B5EF4-FFF2-40B4-BE49-F238E27FC236}">
                <a16:creationId xmlns:a16="http://schemas.microsoft.com/office/drawing/2014/main" id="{AFD4241A-34B5-E217-5BEC-800FCD135F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034" y="4538080"/>
            <a:ext cx="3287403" cy="1029698"/>
          </a:xfrm>
          <a:prstGeom prst="rect">
            <a:avLst/>
          </a:prstGeom>
        </p:spPr>
      </p:pic>
      <p:pic>
        <p:nvPicPr>
          <p:cNvPr id="23" name="Bildobjekt 10">
            <a:extLst>
              <a:ext uri="{FF2B5EF4-FFF2-40B4-BE49-F238E27FC236}">
                <a16:creationId xmlns:a16="http://schemas.microsoft.com/office/drawing/2014/main" id="{98A7DD11-CA53-3E18-A2AC-BE01439FB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0"/>
          </a:blip>
          <a:stretch>
            <a:fillRect/>
          </a:stretch>
        </p:blipFill>
        <p:spPr>
          <a:xfrm>
            <a:off x="721035" y="5764705"/>
            <a:ext cx="2321780" cy="580088"/>
          </a:xfrm>
          <a:prstGeom prst="rect">
            <a:avLst/>
          </a:prstGeom>
        </p:spPr>
      </p:pic>
      <p:pic>
        <p:nvPicPr>
          <p:cNvPr id="25" name="Bildobjekt 2">
            <a:extLst>
              <a:ext uri="{FF2B5EF4-FFF2-40B4-BE49-F238E27FC236}">
                <a16:creationId xmlns:a16="http://schemas.microsoft.com/office/drawing/2014/main" id="{A365F57A-FF1B-DD84-1307-4788F51B5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721035" y="2874827"/>
            <a:ext cx="1548518" cy="631071"/>
          </a:xfrm>
          <a:prstGeom prst="rect">
            <a:avLst/>
          </a:prstGeom>
        </p:spPr>
      </p:pic>
      <p:pic>
        <p:nvPicPr>
          <p:cNvPr id="26" name="Bildobjekt 6">
            <a:extLst>
              <a:ext uri="{FF2B5EF4-FFF2-40B4-BE49-F238E27FC236}">
                <a16:creationId xmlns:a16="http://schemas.microsoft.com/office/drawing/2014/main" id="{89221765-A2F8-ACB9-2CC7-4412099C6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0000"/>
          </a:blip>
          <a:stretch>
            <a:fillRect/>
          </a:stretch>
        </p:blipFill>
        <p:spPr>
          <a:xfrm>
            <a:off x="721035" y="2127503"/>
            <a:ext cx="1263716" cy="611628"/>
          </a:xfrm>
          <a:prstGeom prst="rect">
            <a:avLst/>
          </a:prstGeom>
        </p:spPr>
      </p:pic>
      <p:sp>
        <p:nvSpPr>
          <p:cNvPr id="2" name="Platshållare för innehåll 45">
            <a:extLst>
              <a:ext uri="{FF2B5EF4-FFF2-40B4-BE49-F238E27FC236}">
                <a16:creationId xmlns:a16="http://schemas.microsoft.com/office/drawing/2014/main" id="{63EB7B59-1673-AB03-D59A-C424BF34E68E}"/>
              </a:ext>
            </a:extLst>
          </p:cNvPr>
          <p:cNvSpPr txBox="1">
            <a:spLocks/>
          </p:cNvSpPr>
          <p:nvPr/>
        </p:nvSpPr>
        <p:spPr>
          <a:xfrm>
            <a:off x="5679856" y="1717288"/>
            <a:ext cx="1782684" cy="6310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21 länsstyrelser/ 21 regioner</a:t>
            </a:r>
            <a:endParaRPr lang="sv-SE" sz="1600" b="1" dirty="0">
              <a:latin typeface="+mj-lt"/>
            </a:endParaRPr>
          </a:p>
        </p:txBody>
      </p:sp>
      <p:pic>
        <p:nvPicPr>
          <p:cNvPr id="8" name="Platshållare för bild 9" descr="En illustration som visar en Sverigekarta uppdelad på 21 regioner.">
            <a:extLst>
              <a:ext uri="{FF2B5EF4-FFF2-40B4-BE49-F238E27FC236}">
                <a16:creationId xmlns:a16="http://schemas.microsoft.com/office/drawing/2014/main" id="{6846FAE4-BAEE-43FC-E004-4B9FA29719F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276" r="-99025" b="-6295"/>
          <a:stretch/>
        </p:blipFill>
        <p:spPr>
          <a:xfrm>
            <a:off x="7025397" y="14990"/>
            <a:ext cx="5016500" cy="68280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7144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48759E6-FCCA-DF70-739F-B6FFEF75A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LOKAL NIVÅ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F23FA3B8-15C4-F1C4-A88A-74B3F5DC1C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4046"/>
          <a:stretch/>
        </p:blipFill>
        <p:spPr>
          <a:xfrm>
            <a:off x="0" y="721317"/>
            <a:ext cx="1118313" cy="379476"/>
          </a:xfrm>
          <a:prstGeom prst="rect">
            <a:avLst/>
          </a:prstGeom>
        </p:spPr>
      </p:pic>
      <p:pic>
        <p:nvPicPr>
          <p:cNvPr id="2" name="Bildobjekt 2" descr="Nivå ett av fem - lokal nivå.">
            <a:extLst>
              <a:ext uri="{FF2B5EF4-FFF2-40B4-BE49-F238E27FC236}">
                <a16:creationId xmlns:a16="http://schemas.microsoft.com/office/drawing/2014/main" id="{28AF7C6D-9A51-E706-0909-8FF30337BD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003"/>
          <a:stretch/>
        </p:blipFill>
        <p:spPr>
          <a:xfrm>
            <a:off x="721034" y="5473743"/>
            <a:ext cx="3287404" cy="871496"/>
          </a:xfrm>
          <a:prstGeom prst="rect">
            <a:avLst/>
          </a:prstGeom>
        </p:spPr>
      </p:pic>
      <p:pic>
        <p:nvPicPr>
          <p:cNvPr id="14" name="Bildobjekt 9">
            <a:extLst>
              <a:ext uri="{FF2B5EF4-FFF2-40B4-BE49-F238E27FC236}">
                <a16:creationId xmlns:a16="http://schemas.microsoft.com/office/drawing/2014/main" id="{6906B764-5F6D-C154-36EE-D629BDE04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721034" y="4541590"/>
            <a:ext cx="2083625" cy="679058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334FE279-FFDA-3A9A-19FB-246E852BB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034" y="3705622"/>
            <a:ext cx="1782683" cy="635531"/>
          </a:xfrm>
          <a:prstGeom prst="rect">
            <a:avLst/>
          </a:prstGeom>
        </p:spPr>
      </p:pic>
      <p:pic>
        <p:nvPicPr>
          <p:cNvPr id="18" name="Bildobjekt 2">
            <a:extLst>
              <a:ext uri="{FF2B5EF4-FFF2-40B4-BE49-F238E27FC236}">
                <a16:creationId xmlns:a16="http://schemas.microsoft.com/office/drawing/2014/main" id="{5C277C49-6994-1156-F457-E6C9C4ABC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721034" y="2874827"/>
            <a:ext cx="1548518" cy="631071"/>
          </a:xfrm>
          <a:prstGeom prst="rect">
            <a:avLst/>
          </a:prstGeom>
        </p:spPr>
      </p:pic>
      <p:pic>
        <p:nvPicPr>
          <p:cNvPr id="19" name="Bildobjekt 6">
            <a:extLst>
              <a:ext uri="{FF2B5EF4-FFF2-40B4-BE49-F238E27FC236}">
                <a16:creationId xmlns:a16="http://schemas.microsoft.com/office/drawing/2014/main" id="{C86F0BC2-3A4C-B911-49DB-E997B5A96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0000"/>
          </a:blip>
          <a:stretch>
            <a:fillRect/>
          </a:stretch>
        </p:blipFill>
        <p:spPr>
          <a:xfrm>
            <a:off x="721034" y="2127503"/>
            <a:ext cx="1263716" cy="611628"/>
          </a:xfrm>
          <a:prstGeom prst="rect">
            <a:avLst/>
          </a:prstGeom>
        </p:spPr>
      </p:pic>
      <p:sp>
        <p:nvSpPr>
          <p:cNvPr id="6" name="Platshållare för innehåll 45">
            <a:extLst>
              <a:ext uri="{FF2B5EF4-FFF2-40B4-BE49-F238E27FC236}">
                <a16:creationId xmlns:a16="http://schemas.microsoft.com/office/drawing/2014/main" id="{85B56E6E-81DA-363C-DA49-0B29F3F3B068}"/>
              </a:ext>
            </a:extLst>
          </p:cNvPr>
          <p:cNvSpPr txBox="1">
            <a:spLocks/>
          </p:cNvSpPr>
          <p:nvPr/>
        </p:nvSpPr>
        <p:spPr>
          <a:xfrm>
            <a:off x="5679856" y="1717288"/>
            <a:ext cx="1782684" cy="6310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290 kommuner</a:t>
            </a:r>
            <a:endParaRPr lang="sv-SE" sz="1600" b="1" dirty="0">
              <a:latin typeface="+mj-lt"/>
            </a:endParaRPr>
          </a:p>
        </p:txBody>
      </p:sp>
      <p:pic>
        <p:nvPicPr>
          <p:cNvPr id="10" name="Platshållare för bild 49" descr="En illustration som visar en Sverigekarta uppdelad på 290 kommuner.">
            <a:extLst>
              <a:ext uri="{FF2B5EF4-FFF2-40B4-BE49-F238E27FC236}">
                <a16:creationId xmlns:a16="http://schemas.microsoft.com/office/drawing/2014/main" id="{A422FFCD-2610-B1A7-8A4C-EF4E6872EAF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36" r="-100537" b="-6380"/>
          <a:stretch/>
        </p:blipFill>
        <p:spPr>
          <a:xfrm>
            <a:off x="7005290" y="7556"/>
            <a:ext cx="499672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47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263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7F7DAF84-BAA5-9B2C-EBE9-03725FBE3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984" y="366598"/>
            <a:ext cx="8941150" cy="1273968"/>
          </a:xfrm>
        </p:spPr>
        <p:txBody>
          <a:bodyPr/>
          <a:lstStyle/>
          <a:p>
            <a:r>
              <a:rPr lang="sv-SE" sz="3400" dirty="0"/>
              <a:t>OM MATERIALET</a:t>
            </a:r>
          </a:p>
        </p:txBody>
      </p:sp>
      <p:sp>
        <p:nvSpPr>
          <p:cNvPr id="11" name="Platshållare för innehåll 7">
            <a:extLst>
              <a:ext uri="{FF2B5EF4-FFF2-40B4-BE49-F238E27FC236}">
                <a16:creationId xmlns:a16="http://schemas.microsoft.com/office/drawing/2014/main" id="{3784A2AC-2938-1AE5-DEB4-F07E2839A4E6}"/>
              </a:ext>
            </a:extLst>
          </p:cNvPr>
          <p:cNvSpPr txBox="1">
            <a:spLocks/>
          </p:cNvSpPr>
          <p:nvPr/>
        </p:nvSpPr>
        <p:spPr>
          <a:xfrm>
            <a:off x="914984" y="1780973"/>
            <a:ext cx="8941150" cy="2662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8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Detta vänder sig till dig som behöver beskriva hur det nya systemet för civil beredskap (krisberedskap och civilt försvar) ser ut. </a:t>
            </a:r>
          </a:p>
          <a:p>
            <a:pPr marL="0" indent="0">
              <a:buNone/>
            </a:pPr>
            <a:r>
              <a:rPr lang="sv-SE" sz="18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Bilderna visar vilka aktörer som ingår och vilka samhällsnivåer som finns.</a:t>
            </a:r>
          </a:p>
          <a:p>
            <a:pPr marL="0" indent="0">
              <a:buNone/>
            </a:pPr>
            <a:r>
              <a:rPr lang="sv-SE" sz="18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Syftet med bilderna är ett enhetligt sätt att visualisera som underlättar förståelse och samverkan.</a:t>
            </a:r>
          </a:p>
        </p:txBody>
      </p:sp>
      <p:cxnSp>
        <p:nvCxnSpPr>
          <p:cNvPr id="3" name="Rak 2">
            <a:extLst>
              <a:ext uri="{FF2B5EF4-FFF2-40B4-BE49-F238E27FC236}">
                <a16:creationId xmlns:a16="http://schemas.microsoft.com/office/drawing/2014/main" id="{72A339B1-38E3-A0C0-752D-BB8422976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96696" y="4060696"/>
            <a:ext cx="9262872" cy="0"/>
          </a:xfrm>
          <a:prstGeom prst="line">
            <a:avLst/>
          </a:prstGeom>
          <a:ln w="57150">
            <a:solidFill>
              <a:srgbClr val="822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 6">
            <a:extLst>
              <a:ext uri="{FF2B5EF4-FFF2-40B4-BE49-F238E27FC236}">
                <a16:creationId xmlns:a16="http://schemas.microsoft.com/office/drawing/2014/main" id="{2FF8F4F7-F0F7-743D-D38C-4834CE7BF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55876" y="4394646"/>
            <a:ext cx="6411600" cy="1634400"/>
          </a:xfrm>
          <a:prstGeom prst="rect">
            <a:avLst/>
          </a:prstGeom>
        </p:spPr>
      </p:pic>
      <p:pic>
        <p:nvPicPr>
          <p:cNvPr id="4" name="Bild 3">
            <a:extLst>
              <a:ext uri="{FF2B5EF4-FFF2-40B4-BE49-F238E27FC236}">
                <a16:creationId xmlns:a16="http://schemas.microsoft.com/office/drawing/2014/main" id="{7EC822BE-CB6F-70CD-C298-1EFF22D95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00743" y="4648213"/>
            <a:ext cx="340540" cy="504000"/>
          </a:xfrm>
          <a:prstGeom prst="rect">
            <a:avLst/>
          </a:prstGeom>
        </p:spPr>
      </p:pic>
      <p:sp>
        <p:nvSpPr>
          <p:cNvPr id="12" name="Platshållare för innehåll 7">
            <a:extLst>
              <a:ext uri="{FF2B5EF4-FFF2-40B4-BE49-F238E27FC236}">
                <a16:creationId xmlns:a16="http://schemas.microsoft.com/office/drawing/2014/main" id="{2575171B-0C8F-A45A-A422-79DD3B7FC494}"/>
              </a:ext>
            </a:extLst>
          </p:cNvPr>
          <p:cNvSpPr txBox="1">
            <a:spLocks/>
          </p:cNvSpPr>
          <p:nvPr/>
        </p:nvSpPr>
        <p:spPr>
          <a:xfrm>
            <a:off x="4592216" y="4598825"/>
            <a:ext cx="5563967" cy="13774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600" dirty="0">
                <a:solidFill>
                  <a:schemeClr val="bg2">
                    <a:lumMod val="25000"/>
                  </a:schemeClr>
                </a:solidFill>
                <a:latin typeface="+mj-lt"/>
                <a:cs typeface="Arial"/>
              </a:rPr>
              <a:t>Materialet hittas via </a:t>
            </a:r>
            <a:r>
              <a:rPr lang="sv-SE" sz="1600" b="1" u="sng" dirty="0">
                <a:solidFill>
                  <a:schemeClr val="accent2"/>
                </a:solidFill>
                <a:latin typeface="+mj-lt"/>
                <a:cs typeface="Arial"/>
                <a:hlinkClick r:id="rId7" tooltip="Länk till MSB:s webbsida om strukturreform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http://www.msb.se/strukturreform</a:t>
            </a:r>
            <a:endParaRPr lang="sv-SE" sz="1600" b="1" u="sng" dirty="0">
              <a:solidFill>
                <a:schemeClr val="accent2"/>
              </a:solidFill>
              <a:latin typeface="+mj-lt"/>
              <a:cs typeface="Arial"/>
            </a:endParaRPr>
          </a:p>
          <a:p>
            <a:pPr marL="0" indent="0">
              <a:buNone/>
            </a:pPr>
            <a:r>
              <a:rPr lang="sv-SE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Detta är en skrivskyddad </a:t>
            </a:r>
            <a:r>
              <a:rPr lang="sv-SE" sz="16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Powerpoint-presentation</a:t>
            </a:r>
            <a:r>
              <a:rPr lang="sv-SE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. Presentationssidorna får inte redigeras. Sidorna är fria att användas i eget material men ange källa: MSB.</a:t>
            </a:r>
          </a:p>
          <a:p>
            <a:pPr marL="0" indent="0">
              <a:buNone/>
            </a:pPr>
            <a:endParaRPr lang="sv-SE" sz="1800" b="1" u="sng" dirty="0">
              <a:solidFill>
                <a:schemeClr val="accent2"/>
              </a:solidFill>
              <a:latin typeface="+mj-lt"/>
              <a:cs typeface="Arial"/>
            </a:endParaRPr>
          </a:p>
          <a:p>
            <a:pPr marL="0" indent="0">
              <a:lnSpc>
                <a:spcPts val="740"/>
              </a:lnSpc>
              <a:buFont typeface="Arial" panose="020B0604020202020204" pitchFamily="34" charset="0"/>
              <a:buNone/>
            </a:pPr>
            <a:endParaRPr lang="sv-SE" sz="1200" dirty="0">
              <a:solidFill>
                <a:srgbClr val="43433E"/>
              </a:solidFill>
              <a:latin typeface="+mj-lt"/>
            </a:endParaRP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395C6CD0-988E-8853-5560-B8B0AAA95A15}"/>
              </a:ext>
            </a:extLst>
          </p:cNvPr>
          <p:cNvGrpSpPr/>
          <p:nvPr/>
        </p:nvGrpSpPr>
        <p:grpSpPr>
          <a:xfrm>
            <a:off x="997962" y="3975713"/>
            <a:ext cx="2638013" cy="2422158"/>
            <a:chOff x="997962" y="4081549"/>
            <a:chExt cx="2638013" cy="2422158"/>
          </a:xfrm>
        </p:grpSpPr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63167D97-9A6F-8EB5-0732-E497DED33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7962" y="4081549"/>
              <a:ext cx="2638013" cy="2422158"/>
            </a:xfrm>
            <a:prstGeom prst="rect">
              <a:avLst/>
            </a:prstGeom>
          </p:spPr>
        </p:pic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D4B0A01D-0A93-495C-BCE3-A34B90B71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3371" y="4613691"/>
              <a:ext cx="2110289" cy="12043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3010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1C48E5-D420-5D43-98E1-DC447D843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AKTÖRERNA</a:t>
            </a:r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5504350F-F95C-874A-39B6-E8551A6D5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4046"/>
          <a:stretch/>
        </p:blipFill>
        <p:spPr>
          <a:xfrm>
            <a:off x="0" y="721317"/>
            <a:ext cx="1118313" cy="379476"/>
          </a:xfrm>
          <a:prstGeom prst="rect">
            <a:avLst/>
          </a:prstGeom>
        </p:spPr>
      </p:pic>
      <p:sp>
        <p:nvSpPr>
          <p:cNvPr id="9" name="Bild 3">
            <a:extLst>
              <a:ext uri="{FF2B5EF4-FFF2-40B4-BE49-F238E27FC236}">
                <a16:creationId xmlns:a16="http://schemas.microsoft.com/office/drawing/2014/main" id="{D4EFB57E-2BE6-3E29-2CBF-44CAE24A1D69}"/>
              </a:ext>
            </a:extLst>
          </p:cNvPr>
          <p:cNvSpPr/>
          <p:nvPr/>
        </p:nvSpPr>
        <p:spPr>
          <a:xfrm>
            <a:off x="975007" y="3198204"/>
            <a:ext cx="1860479" cy="920152"/>
          </a:xfrm>
          <a:custGeom>
            <a:avLst/>
            <a:gdLst>
              <a:gd name="connsiteX0" fmla="*/ 1754974 w 1860479"/>
              <a:gd name="connsiteY0" fmla="*/ 920153 h 920152"/>
              <a:gd name="connsiteX1" fmla="*/ 1860480 w 1860479"/>
              <a:gd name="connsiteY1" fmla="*/ 800876 h 920152"/>
              <a:gd name="connsiteX2" fmla="*/ 1860480 w 1860479"/>
              <a:gd name="connsiteY2" fmla="*/ 119277 h 920152"/>
              <a:gd name="connsiteX3" fmla="*/ 1754974 w 1860479"/>
              <a:gd name="connsiteY3" fmla="*/ 0 h 920152"/>
              <a:gd name="connsiteX4" fmla="*/ 105506 w 1860479"/>
              <a:gd name="connsiteY4" fmla="*/ 0 h 920152"/>
              <a:gd name="connsiteX5" fmla="*/ 0 w 1860479"/>
              <a:gd name="connsiteY5" fmla="*/ 119277 h 920152"/>
              <a:gd name="connsiteX6" fmla="*/ 0 w 1860479"/>
              <a:gd name="connsiteY6" fmla="*/ 800813 h 920152"/>
              <a:gd name="connsiteX7" fmla="*/ 105506 w 1860479"/>
              <a:gd name="connsiteY7" fmla="*/ 920089 h 920152"/>
              <a:gd name="connsiteX8" fmla="*/ 1754974 w 1860479"/>
              <a:gd name="connsiteY8" fmla="*/ 920089 h 92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0479" h="920152">
                <a:moveTo>
                  <a:pt x="1754974" y="920153"/>
                </a:moveTo>
                <a:cubicBezTo>
                  <a:pt x="1813241" y="920153"/>
                  <a:pt x="1860480" y="866719"/>
                  <a:pt x="1860480" y="800876"/>
                </a:cubicBezTo>
                <a:lnTo>
                  <a:pt x="1860480" y="119277"/>
                </a:lnTo>
                <a:cubicBezTo>
                  <a:pt x="1860480" y="53371"/>
                  <a:pt x="1813241" y="0"/>
                  <a:pt x="1754974" y="0"/>
                </a:cubicBezTo>
                <a:lnTo>
                  <a:pt x="105506" y="0"/>
                </a:lnTo>
                <a:cubicBezTo>
                  <a:pt x="47239" y="0"/>
                  <a:pt x="0" y="53434"/>
                  <a:pt x="0" y="119277"/>
                </a:cubicBezTo>
                <a:lnTo>
                  <a:pt x="0" y="800813"/>
                </a:lnTo>
                <a:cubicBezTo>
                  <a:pt x="0" y="866719"/>
                  <a:pt x="47239" y="920089"/>
                  <a:pt x="105506" y="920089"/>
                </a:cubicBezTo>
                <a:lnTo>
                  <a:pt x="1754974" y="920089"/>
                </a:lnTo>
                <a:close/>
              </a:path>
            </a:pathLst>
          </a:custGeom>
          <a:solidFill>
            <a:srgbClr val="F4884D">
              <a:alpha val="66000"/>
            </a:srgbClr>
          </a:solidFill>
          <a:ln w="6361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b="1" dirty="0">
                <a:solidFill>
                  <a:srgbClr val="43433E"/>
                </a:solidFill>
                <a:latin typeface="Century Gothic" panose="020B0502020202020204" pitchFamily="34" charset="0"/>
              </a:rPr>
              <a:t>OFFENTLIGA AKTÖRER</a:t>
            </a:r>
          </a:p>
        </p:txBody>
      </p:sp>
      <p:sp>
        <p:nvSpPr>
          <p:cNvPr id="10" name="Bild 5">
            <a:extLst>
              <a:ext uri="{FF2B5EF4-FFF2-40B4-BE49-F238E27FC236}">
                <a16:creationId xmlns:a16="http://schemas.microsoft.com/office/drawing/2014/main" id="{F5C191CB-22DF-BD96-BD78-7ED029CA5B80}"/>
              </a:ext>
            </a:extLst>
          </p:cNvPr>
          <p:cNvSpPr/>
          <p:nvPr/>
        </p:nvSpPr>
        <p:spPr>
          <a:xfrm>
            <a:off x="3077647" y="3198204"/>
            <a:ext cx="1880152" cy="920152"/>
          </a:xfrm>
          <a:custGeom>
            <a:avLst/>
            <a:gdLst>
              <a:gd name="connsiteX0" fmla="*/ 1773556 w 1880152"/>
              <a:gd name="connsiteY0" fmla="*/ 920153 h 920152"/>
              <a:gd name="connsiteX1" fmla="*/ 1880153 w 1880152"/>
              <a:gd name="connsiteY1" fmla="*/ 800876 h 920152"/>
              <a:gd name="connsiteX2" fmla="*/ 1880153 w 1880152"/>
              <a:gd name="connsiteY2" fmla="*/ 119277 h 920152"/>
              <a:gd name="connsiteX3" fmla="*/ 1773556 w 1880152"/>
              <a:gd name="connsiteY3" fmla="*/ 0 h 920152"/>
              <a:gd name="connsiteX4" fmla="*/ 106597 w 1880152"/>
              <a:gd name="connsiteY4" fmla="*/ 0 h 920152"/>
              <a:gd name="connsiteX5" fmla="*/ 0 w 1880152"/>
              <a:gd name="connsiteY5" fmla="*/ 119277 h 920152"/>
              <a:gd name="connsiteX6" fmla="*/ 0 w 1880152"/>
              <a:gd name="connsiteY6" fmla="*/ 800813 h 920152"/>
              <a:gd name="connsiteX7" fmla="*/ 106597 w 1880152"/>
              <a:gd name="connsiteY7" fmla="*/ 920089 h 920152"/>
              <a:gd name="connsiteX8" fmla="*/ 1773556 w 1880152"/>
              <a:gd name="connsiteY8" fmla="*/ 920089 h 92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0152" h="920152">
                <a:moveTo>
                  <a:pt x="1773556" y="920153"/>
                </a:moveTo>
                <a:cubicBezTo>
                  <a:pt x="1832458" y="920153"/>
                  <a:pt x="1880153" y="866719"/>
                  <a:pt x="1880153" y="800876"/>
                </a:cubicBezTo>
                <a:lnTo>
                  <a:pt x="1880153" y="119277"/>
                </a:lnTo>
                <a:cubicBezTo>
                  <a:pt x="1880153" y="53371"/>
                  <a:pt x="1832458" y="0"/>
                  <a:pt x="1773556" y="0"/>
                </a:cubicBezTo>
                <a:lnTo>
                  <a:pt x="106597" y="0"/>
                </a:lnTo>
                <a:cubicBezTo>
                  <a:pt x="47695" y="0"/>
                  <a:pt x="0" y="53434"/>
                  <a:pt x="0" y="119277"/>
                </a:cubicBezTo>
                <a:lnTo>
                  <a:pt x="0" y="800813"/>
                </a:lnTo>
                <a:cubicBezTo>
                  <a:pt x="0" y="866719"/>
                  <a:pt x="47695" y="920089"/>
                  <a:pt x="106597" y="920089"/>
                </a:cubicBezTo>
                <a:lnTo>
                  <a:pt x="1773556" y="920089"/>
                </a:lnTo>
                <a:close/>
              </a:path>
            </a:pathLst>
          </a:custGeom>
          <a:solidFill>
            <a:srgbClr val="F4884D">
              <a:alpha val="32000"/>
            </a:srgbClr>
          </a:solidFill>
          <a:ln w="6361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b="1" dirty="0">
                <a:solidFill>
                  <a:srgbClr val="43433E"/>
                </a:solidFill>
                <a:latin typeface="Century Gothic" panose="020B0502020202020204" pitchFamily="34" charset="0"/>
              </a:rPr>
              <a:t>PRIVATA AKTÖRER</a:t>
            </a:r>
          </a:p>
        </p:txBody>
      </p:sp>
      <p:sp>
        <p:nvSpPr>
          <p:cNvPr id="11" name="Bild 7">
            <a:extLst>
              <a:ext uri="{FF2B5EF4-FFF2-40B4-BE49-F238E27FC236}">
                <a16:creationId xmlns:a16="http://schemas.microsoft.com/office/drawing/2014/main" id="{2817ED53-FB6C-B7D0-7E09-69E95B78A11A}"/>
              </a:ext>
            </a:extLst>
          </p:cNvPr>
          <p:cNvSpPr/>
          <p:nvPr/>
        </p:nvSpPr>
        <p:spPr>
          <a:xfrm>
            <a:off x="5216267" y="3193235"/>
            <a:ext cx="1869305" cy="920152"/>
          </a:xfrm>
          <a:custGeom>
            <a:avLst/>
            <a:gdLst>
              <a:gd name="connsiteX0" fmla="*/ 1763339 w 1869305"/>
              <a:gd name="connsiteY0" fmla="*/ 920153 h 920152"/>
              <a:gd name="connsiteX1" fmla="*/ 1869305 w 1869305"/>
              <a:gd name="connsiteY1" fmla="*/ 800876 h 920152"/>
              <a:gd name="connsiteX2" fmla="*/ 1869305 w 1869305"/>
              <a:gd name="connsiteY2" fmla="*/ 119277 h 920152"/>
              <a:gd name="connsiteX3" fmla="*/ 1763339 w 1869305"/>
              <a:gd name="connsiteY3" fmla="*/ 0 h 920152"/>
              <a:gd name="connsiteX4" fmla="*/ 105967 w 1869305"/>
              <a:gd name="connsiteY4" fmla="*/ 0 h 920152"/>
              <a:gd name="connsiteX5" fmla="*/ 0 w 1869305"/>
              <a:gd name="connsiteY5" fmla="*/ 119277 h 920152"/>
              <a:gd name="connsiteX6" fmla="*/ 0 w 1869305"/>
              <a:gd name="connsiteY6" fmla="*/ 800813 h 920152"/>
              <a:gd name="connsiteX7" fmla="*/ 105967 w 1869305"/>
              <a:gd name="connsiteY7" fmla="*/ 920089 h 920152"/>
              <a:gd name="connsiteX8" fmla="*/ 1763339 w 1869305"/>
              <a:gd name="connsiteY8" fmla="*/ 920089 h 92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9305" h="920152">
                <a:moveTo>
                  <a:pt x="1763339" y="920153"/>
                </a:moveTo>
                <a:cubicBezTo>
                  <a:pt x="1821856" y="920153"/>
                  <a:pt x="1869305" y="866719"/>
                  <a:pt x="1869305" y="800876"/>
                </a:cubicBezTo>
                <a:lnTo>
                  <a:pt x="1869305" y="119277"/>
                </a:lnTo>
                <a:cubicBezTo>
                  <a:pt x="1869305" y="53371"/>
                  <a:pt x="1821856" y="0"/>
                  <a:pt x="1763339" y="0"/>
                </a:cubicBezTo>
                <a:lnTo>
                  <a:pt x="105967" y="0"/>
                </a:lnTo>
                <a:cubicBezTo>
                  <a:pt x="47450" y="0"/>
                  <a:pt x="0" y="53434"/>
                  <a:pt x="0" y="119277"/>
                </a:cubicBezTo>
                <a:lnTo>
                  <a:pt x="0" y="800813"/>
                </a:lnTo>
                <a:cubicBezTo>
                  <a:pt x="0" y="866719"/>
                  <a:pt x="47450" y="920089"/>
                  <a:pt x="105967" y="920089"/>
                </a:cubicBezTo>
                <a:lnTo>
                  <a:pt x="1763339" y="920089"/>
                </a:lnTo>
                <a:close/>
              </a:path>
            </a:pathLst>
          </a:custGeom>
          <a:solidFill>
            <a:srgbClr val="F4884D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b="1" dirty="0">
                <a:solidFill>
                  <a:srgbClr val="43433E"/>
                </a:solidFill>
                <a:latin typeface="Century Gothic" panose="020B0502020202020204" pitchFamily="34" charset="0"/>
              </a:rPr>
              <a:t>IDEELLA AKTÖRER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C6C6960-2ED5-DC29-1D53-900F62976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5479" y="0"/>
            <a:ext cx="2800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95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CA6509-1F82-02E2-97BE-4EDFFDC4B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NIVÅERNA</a:t>
            </a: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2FE4F2AD-4587-EE06-9A12-8594C4F7A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4046"/>
          <a:stretch/>
        </p:blipFill>
        <p:spPr>
          <a:xfrm>
            <a:off x="0" y="721317"/>
            <a:ext cx="1118313" cy="379476"/>
          </a:xfrm>
          <a:prstGeom prst="rect">
            <a:avLst/>
          </a:prstGeom>
        </p:spPr>
      </p:pic>
      <p:pic>
        <p:nvPicPr>
          <p:cNvPr id="39" name="Bildobjekt 38">
            <a:extLst>
              <a:ext uri="{FF2B5EF4-FFF2-40B4-BE49-F238E27FC236}">
                <a16:creationId xmlns:a16="http://schemas.microsoft.com/office/drawing/2014/main" id="{4B566103-9B69-C59A-E922-5FCB7B64C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5479" y="0"/>
            <a:ext cx="2800350" cy="6858000"/>
          </a:xfrm>
          <a:prstGeom prst="rect">
            <a:avLst/>
          </a:prstGeom>
        </p:spPr>
      </p:pic>
      <p:sp>
        <p:nvSpPr>
          <p:cNvPr id="37" name="Bild 20">
            <a:extLst>
              <a:ext uri="{FF2B5EF4-FFF2-40B4-BE49-F238E27FC236}">
                <a16:creationId xmlns:a16="http://schemas.microsoft.com/office/drawing/2014/main" id="{B013DB81-2497-4FF0-F179-5D8675C9FFB9}"/>
              </a:ext>
            </a:extLst>
          </p:cNvPr>
          <p:cNvSpPr>
            <a:spLocks noChangeAspect="1"/>
          </p:cNvSpPr>
          <p:nvPr/>
        </p:nvSpPr>
        <p:spPr>
          <a:xfrm>
            <a:off x="9428533" y="851122"/>
            <a:ext cx="2700000" cy="779745"/>
          </a:xfrm>
          <a:custGeom>
            <a:avLst/>
            <a:gdLst>
              <a:gd name="connsiteX0" fmla="*/ 2241638 w 2241638"/>
              <a:gd name="connsiteY0" fmla="*/ 521786 h 647370"/>
              <a:gd name="connsiteX1" fmla="*/ 1162497 w 2241638"/>
              <a:gd name="connsiteY1" fmla="*/ 647370 h 647370"/>
              <a:gd name="connsiteX2" fmla="*/ 0 w 2241638"/>
              <a:gd name="connsiteY2" fmla="*/ 521786 h 647370"/>
              <a:gd name="connsiteX3" fmla="*/ 0 w 2241638"/>
              <a:gd name="connsiteY3" fmla="*/ 0 h 647370"/>
              <a:gd name="connsiteX4" fmla="*/ 2241638 w 2241638"/>
              <a:gd name="connsiteY4" fmla="*/ 0 h 647370"/>
              <a:gd name="connsiteX5" fmla="*/ 2241638 w 2241638"/>
              <a:gd name="connsiteY5" fmla="*/ 521786 h 64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1638" h="647370">
                <a:moveTo>
                  <a:pt x="2241638" y="521786"/>
                </a:moveTo>
                <a:lnTo>
                  <a:pt x="1162497" y="647370"/>
                </a:lnTo>
                <a:lnTo>
                  <a:pt x="0" y="521786"/>
                </a:lnTo>
                <a:lnTo>
                  <a:pt x="0" y="0"/>
                </a:lnTo>
                <a:lnTo>
                  <a:pt x="2241638" y="0"/>
                </a:lnTo>
                <a:lnTo>
                  <a:pt x="2241638" y="521786"/>
                </a:lnTo>
                <a:close/>
              </a:path>
            </a:pathLst>
          </a:custGeom>
          <a:solidFill>
            <a:srgbClr val="F4884D"/>
          </a:solidFill>
          <a:ln w="29588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b="1" dirty="0">
                <a:solidFill>
                  <a:srgbClr val="43433E"/>
                </a:solidFill>
                <a:latin typeface="Century Gothic" panose="020B0502020202020204" pitchFamily="34" charset="0"/>
              </a:rPr>
              <a:t>SYSTEMET SOM HELHET</a:t>
            </a:r>
          </a:p>
        </p:txBody>
      </p:sp>
      <p:sp>
        <p:nvSpPr>
          <p:cNvPr id="29" name="Femhörning 28">
            <a:extLst>
              <a:ext uri="{FF2B5EF4-FFF2-40B4-BE49-F238E27FC236}">
                <a16:creationId xmlns:a16="http://schemas.microsoft.com/office/drawing/2014/main" id="{D7D80980-0840-5B48-BD24-04E95E893DD0}"/>
              </a:ext>
            </a:extLst>
          </p:cNvPr>
          <p:cNvSpPr>
            <a:spLocks/>
          </p:cNvSpPr>
          <p:nvPr/>
        </p:nvSpPr>
        <p:spPr>
          <a:xfrm flipH="1">
            <a:off x="9439127" y="1725098"/>
            <a:ext cx="2700000" cy="558000"/>
          </a:xfrm>
          <a:prstGeom prst="homePlate">
            <a:avLst/>
          </a:prstGeom>
          <a:solidFill>
            <a:srgbClr val="EDAA9A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b="1" dirty="0">
                <a:solidFill>
                  <a:srgbClr val="43433E"/>
                </a:solidFill>
                <a:latin typeface="+mj-lt"/>
                <a:cs typeface="Arial" panose="020B0604020202020204" pitchFamily="34" charset="0"/>
              </a:rPr>
              <a:t> Internationell nivå</a:t>
            </a:r>
          </a:p>
        </p:txBody>
      </p:sp>
      <p:sp>
        <p:nvSpPr>
          <p:cNvPr id="30" name="Femhörning 29">
            <a:extLst>
              <a:ext uri="{FF2B5EF4-FFF2-40B4-BE49-F238E27FC236}">
                <a16:creationId xmlns:a16="http://schemas.microsoft.com/office/drawing/2014/main" id="{F57BE930-CF45-B66F-1EEC-E1B7CFCFD99C}"/>
              </a:ext>
            </a:extLst>
          </p:cNvPr>
          <p:cNvSpPr>
            <a:spLocks/>
          </p:cNvSpPr>
          <p:nvPr/>
        </p:nvSpPr>
        <p:spPr>
          <a:xfrm flipH="1">
            <a:off x="9439127" y="2362581"/>
            <a:ext cx="2700000" cy="558000"/>
          </a:xfrm>
          <a:prstGeom prst="homePlate">
            <a:avLst/>
          </a:prstGeom>
          <a:solidFill>
            <a:srgbClr val="F4D6D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b="1" dirty="0">
                <a:solidFill>
                  <a:srgbClr val="43433E"/>
                </a:solidFill>
                <a:latin typeface="+mj-lt"/>
                <a:cs typeface="Arial" panose="020B0604020202020204" pitchFamily="34" charset="0"/>
              </a:rPr>
              <a:t>EU nivå</a:t>
            </a:r>
          </a:p>
        </p:txBody>
      </p:sp>
      <p:sp>
        <p:nvSpPr>
          <p:cNvPr id="31" name="Femhörning 30">
            <a:extLst>
              <a:ext uri="{FF2B5EF4-FFF2-40B4-BE49-F238E27FC236}">
                <a16:creationId xmlns:a16="http://schemas.microsoft.com/office/drawing/2014/main" id="{AA825A4F-CB24-EE19-34BB-F5C9B570A512}"/>
              </a:ext>
            </a:extLst>
          </p:cNvPr>
          <p:cNvSpPr>
            <a:spLocks/>
          </p:cNvSpPr>
          <p:nvPr/>
        </p:nvSpPr>
        <p:spPr>
          <a:xfrm flipH="1">
            <a:off x="9439127" y="2990514"/>
            <a:ext cx="2700000" cy="558000"/>
          </a:xfrm>
          <a:prstGeom prst="homePlate">
            <a:avLst/>
          </a:prstGeom>
          <a:solidFill>
            <a:srgbClr val="CAC9C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b="1" dirty="0">
                <a:solidFill>
                  <a:srgbClr val="43433E"/>
                </a:solidFill>
                <a:latin typeface="+mj-lt"/>
                <a:cs typeface="Arial" panose="020B0604020202020204" pitchFamily="34" charset="0"/>
              </a:rPr>
              <a:t>Nationell nivå</a:t>
            </a:r>
          </a:p>
        </p:txBody>
      </p:sp>
      <p:sp>
        <p:nvSpPr>
          <p:cNvPr id="32" name="Femhörning 31">
            <a:extLst>
              <a:ext uri="{FF2B5EF4-FFF2-40B4-BE49-F238E27FC236}">
                <a16:creationId xmlns:a16="http://schemas.microsoft.com/office/drawing/2014/main" id="{CFE51E16-08FB-4941-93C7-3F550BDE8B66}"/>
              </a:ext>
            </a:extLst>
          </p:cNvPr>
          <p:cNvSpPr>
            <a:spLocks/>
          </p:cNvSpPr>
          <p:nvPr/>
        </p:nvSpPr>
        <p:spPr>
          <a:xfrm flipH="1">
            <a:off x="9439127" y="3613962"/>
            <a:ext cx="2700000" cy="558000"/>
          </a:xfrm>
          <a:prstGeom prst="homePlate">
            <a:avLst/>
          </a:prstGeom>
          <a:solidFill>
            <a:srgbClr val="71706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Central nivå</a:t>
            </a:r>
          </a:p>
        </p:txBody>
      </p:sp>
      <p:sp>
        <p:nvSpPr>
          <p:cNvPr id="33" name="Femhörning 32">
            <a:extLst>
              <a:ext uri="{FF2B5EF4-FFF2-40B4-BE49-F238E27FC236}">
                <a16:creationId xmlns:a16="http://schemas.microsoft.com/office/drawing/2014/main" id="{D3397850-5E71-1B52-3CB6-46C4C929F524}"/>
              </a:ext>
            </a:extLst>
          </p:cNvPr>
          <p:cNvSpPr>
            <a:spLocks/>
          </p:cNvSpPr>
          <p:nvPr/>
        </p:nvSpPr>
        <p:spPr>
          <a:xfrm flipH="1">
            <a:off x="9439127" y="4231842"/>
            <a:ext cx="2700000" cy="558000"/>
          </a:xfrm>
          <a:prstGeom prst="homePlate">
            <a:avLst/>
          </a:prstGeom>
          <a:solidFill>
            <a:srgbClr val="B1778E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Högre regional nivå</a:t>
            </a:r>
          </a:p>
        </p:txBody>
      </p:sp>
      <p:sp>
        <p:nvSpPr>
          <p:cNvPr id="34" name="Femhörning 33">
            <a:extLst>
              <a:ext uri="{FF2B5EF4-FFF2-40B4-BE49-F238E27FC236}">
                <a16:creationId xmlns:a16="http://schemas.microsoft.com/office/drawing/2014/main" id="{60D1B776-A28B-A08A-EE32-9E104ABE8712}"/>
              </a:ext>
            </a:extLst>
          </p:cNvPr>
          <p:cNvSpPr>
            <a:spLocks/>
          </p:cNvSpPr>
          <p:nvPr/>
        </p:nvSpPr>
        <p:spPr>
          <a:xfrm flipH="1">
            <a:off x="9439127" y="4847576"/>
            <a:ext cx="2700000" cy="558000"/>
          </a:xfrm>
          <a:prstGeom prst="homePlate">
            <a:avLst/>
          </a:prstGeom>
          <a:solidFill>
            <a:srgbClr val="83265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Regional nivå</a:t>
            </a:r>
          </a:p>
        </p:txBody>
      </p:sp>
      <p:sp>
        <p:nvSpPr>
          <p:cNvPr id="35" name="Femhörning 34">
            <a:extLst>
              <a:ext uri="{FF2B5EF4-FFF2-40B4-BE49-F238E27FC236}">
                <a16:creationId xmlns:a16="http://schemas.microsoft.com/office/drawing/2014/main" id="{A74E8A33-9DF5-ECCC-C3FD-A5F6398FBA1C}"/>
              </a:ext>
            </a:extLst>
          </p:cNvPr>
          <p:cNvSpPr>
            <a:spLocks/>
          </p:cNvSpPr>
          <p:nvPr/>
        </p:nvSpPr>
        <p:spPr>
          <a:xfrm flipH="1">
            <a:off x="9439127" y="5475093"/>
            <a:ext cx="2700000" cy="558000"/>
          </a:xfrm>
          <a:prstGeom prst="homePlate">
            <a:avLst/>
          </a:prstGeom>
          <a:solidFill>
            <a:srgbClr val="D1081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Lokal nivå</a:t>
            </a:r>
          </a:p>
        </p:txBody>
      </p:sp>
    </p:spTree>
    <p:extLst>
      <p:ext uri="{BB962C8B-B14F-4D97-AF65-F5344CB8AC3E}">
        <p14:creationId xmlns:p14="http://schemas.microsoft.com/office/powerpoint/2010/main" val="3509243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DDDE3B-3296-A826-51B4-8A38AB6D9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 ÖVERSIKT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B4798FE-EFF0-D0C6-7B3F-CF0CBE186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33764" y="956209"/>
            <a:ext cx="2599765" cy="5116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 descr="Bilden visar de fem samhällsnivåerna inom Sverige. Överst nationell nivå med riksdag och regering. Sen central nivå med tio sektorer och MSB . Under det högre regional nivå med 6 civilområden. Under det regional nivå med 21 länsstyrelser och 21 regioner. Längst ner lokal nivå med 290 kommuner.">
            <a:extLst>
              <a:ext uri="{FF2B5EF4-FFF2-40B4-BE49-F238E27FC236}">
                <a16:creationId xmlns:a16="http://schemas.microsoft.com/office/drawing/2014/main" id="{A0CA064E-C17B-217B-4C93-90CC3110A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7956" y="498663"/>
            <a:ext cx="3817755" cy="5486400"/>
          </a:xfrm>
          <a:prstGeom prst="rect">
            <a:avLst/>
          </a:prstGeom>
        </p:spPr>
      </p:pic>
      <p:pic>
        <p:nvPicPr>
          <p:cNvPr id="6" name="Bild 5">
            <a:extLst>
              <a:ext uri="{FF2B5EF4-FFF2-40B4-BE49-F238E27FC236}">
                <a16:creationId xmlns:a16="http://schemas.microsoft.com/office/drawing/2014/main" id="{8B93F8C2-BF27-4EA4-C638-AA9563B18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4046"/>
          <a:stretch/>
        </p:blipFill>
        <p:spPr>
          <a:xfrm>
            <a:off x="0" y="721317"/>
            <a:ext cx="1118313" cy="37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95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DC6488-60E4-1044-D98C-667FF6709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STATLIGA MYNDIGHETERS ANSVAR</a:t>
            </a:r>
          </a:p>
        </p:txBody>
      </p:sp>
      <p:pic>
        <p:nvPicPr>
          <p:cNvPr id="5" name="Bildobjekt 4" descr="Bilden visar tre nivåer för statliga myndigheters ansvar.&#10;Längst ner finns alla statliga myndigheter har ett grundläggande beredskapsansvar.&#10;Över det finns 60 beredskapsansvariga myndigheterna ansvarar dessutom för verksamheter som är viktiga att upprätthålla inför och vid kris och krig.&#10;Överst finns 10 sektorsansvariga och 6 civilområdesansvariga myndigheter som ska utöver detta samordna åtgärder och inför och vid kris och krig.">
            <a:extLst>
              <a:ext uri="{FF2B5EF4-FFF2-40B4-BE49-F238E27FC236}">
                <a16:creationId xmlns:a16="http://schemas.microsoft.com/office/drawing/2014/main" id="{7AB5C4BC-C233-6540-6C64-36C5C1B6A6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628" y="1608678"/>
            <a:ext cx="10058400" cy="4224909"/>
          </a:xfrm>
          <a:prstGeom prst="rect">
            <a:avLst/>
          </a:prstGeom>
        </p:spPr>
      </p:pic>
      <p:pic>
        <p:nvPicPr>
          <p:cNvPr id="6" name="Bild 5">
            <a:extLst>
              <a:ext uri="{FF2B5EF4-FFF2-40B4-BE49-F238E27FC236}">
                <a16:creationId xmlns:a16="http://schemas.microsoft.com/office/drawing/2014/main" id="{1EF719A5-2F61-1337-525B-67204AADE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4046"/>
          <a:stretch/>
        </p:blipFill>
        <p:spPr>
          <a:xfrm>
            <a:off x="0" y="721317"/>
            <a:ext cx="1118313" cy="37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63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E089A27-AAE3-851E-EC96-DB0EE6BDF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sv-SE" dirty="0"/>
              <a:t>Civil beredskap – krisberedskap och civilt försvar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A84A31F3-A23E-6BE5-7B42-16CA97155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4046"/>
          <a:stretch/>
        </p:blipFill>
        <p:spPr>
          <a:xfrm>
            <a:off x="0" y="721317"/>
            <a:ext cx="1118313" cy="379476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B1844B1-B673-455A-886B-FDCCE2B21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BEREDSKAPSMYNDIGHETER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2823E16-6FB1-8AC0-BBE6-57259B449F9D}"/>
              </a:ext>
            </a:extLst>
          </p:cNvPr>
          <p:cNvSpPr/>
          <p:nvPr/>
        </p:nvSpPr>
        <p:spPr>
          <a:xfrm>
            <a:off x="1118313" y="1760341"/>
            <a:ext cx="989964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Affärsverket svenska kraftnät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Arbetsförmedlingen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Bolagsverket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Domstolsverket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E-hälsomyndigheten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Energimarknadsinspektionen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Finansinspektionen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Folkhälsomyndigheten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Försäkringskassan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Kriminalvården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Kustbevakningen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Lantmäteriet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Livsmedelsverket</a:t>
            </a:r>
          </a:p>
          <a:p>
            <a:r>
              <a:rPr lang="sv-SE" sz="1400" dirty="0">
                <a:solidFill>
                  <a:srgbClr val="43433E"/>
                </a:solidFill>
                <a:latin typeface="+mj-lt"/>
              </a:rPr>
              <a:t>Luftfartsverket</a:t>
            </a:r>
          </a:p>
          <a:p>
            <a:pPr marL="0" indent="0">
              <a:buNone/>
            </a:pPr>
            <a:endParaRPr lang="sv-SE" sz="1400" dirty="0">
              <a:solidFill>
                <a:srgbClr val="43433E"/>
              </a:solidFill>
              <a:latin typeface="+mj-lt"/>
            </a:endParaRPr>
          </a:p>
          <a:p>
            <a:pPr marL="0" indent="0">
              <a:buNone/>
            </a:pPr>
            <a:endParaRPr lang="sv-SE" sz="1400" dirty="0">
              <a:solidFill>
                <a:srgbClr val="43433E"/>
              </a:solidFill>
              <a:latin typeface="+mj-lt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A141208C-9C12-FDA5-65FD-71567436DDB5}"/>
              </a:ext>
            </a:extLst>
          </p:cNvPr>
          <p:cNvSpPr/>
          <p:nvPr/>
        </p:nvSpPr>
        <p:spPr>
          <a:xfrm>
            <a:off x="4128409" y="1760341"/>
            <a:ext cx="3649631" cy="3293209"/>
          </a:xfrm>
          <a:prstGeom prst="rect">
            <a:avLst/>
          </a:prstGeom>
        </p:spPr>
        <p:txBody>
          <a:bodyPr wrap="square" lIns="90000">
            <a:spAutoFit/>
          </a:bodyPr>
          <a:lstStyle/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Läkemedelsverket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Länsstyrelserna (21 </a:t>
            </a:r>
            <a:r>
              <a:rPr lang="sv-SE" sz="1400" dirty="0" err="1">
                <a:solidFill>
                  <a:srgbClr val="43433E"/>
                </a:solidFill>
                <a:latin typeface="+mj-lt"/>
              </a:rPr>
              <a:t>st</a:t>
            </a:r>
            <a:r>
              <a:rPr lang="sv-SE" sz="1400" dirty="0">
                <a:solidFill>
                  <a:srgbClr val="43433E"/>
                </a:solidFill>
                <a:latin typeface="+mj-lt"/>
              </a:rPr>
              <a:t>)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Migrationsverket</a:t>
            </a:r>
          </a:p>
          <a:p>
            <a:pPr marL="0" indent="0">
              <a:buNone/>
            </a:pPr>
            <a:r>
              <a:rPr lang="sv-SE" sz="1400" dirty="0" err="1">
                <a:solidFill>
                  <a:srgbClr val="43433E"/>
                </a:solidFill>
                <a:latin typeface="+mj-lt"/>
              </a:rPr>
              <a:t>Mynd</a:t>
            </a:r>
            <a:r>
              <a:rPr lang="sv-SE" sz="1400" dirty="0">
                <a:solidFill>
                  <a:srgbClr val="43433E"/>
                </a:solidFill>
                <a:latin typeface="+mj-lt"/>
              </a:rPr>
              <a:t>. för digital förvaltning</a:t>
            </a:r>
          </a:p>
          <a:p>
            <a:pPr marL="0" indent="0">
              <a:buNone/>
            </a:pPr>
            <a:r>
              <a:rPr lang="sv-SE" sz="1400" dirty="0" err="1">
                <a:solidFill>
                  <a:srgbClr val="43433E"/>
                </a:solidFill>
                <a:latin typeface="+mj-lt"/>
              </a:rPr>
              <a:t>Mynd</a:t>
            </a:r>
            <a:r>
              <a:rPr lang="sv-SE" sz="1400" dirty="0">
                <a:solidFill>
                  <a:srgbClr val="43433E"/>
                </a:solidFill>
                <a:latin typeface="+mj-lt"/>
              </a:rPr>
              <a:t>. för psykologiskt försvar</a:t>
            </a:r>
          </a:p>
          <a:p>
            <a:pPr marL="0" indent="0">
              <a:buNone/>
            </a:pPr>
            <a:r>
              <a:rPr lang="sv-SE" sz="1400" dirty="0" err="1">
                <a:solidFill>
                  <a:srgbClr val="43433E"/>
                </a:solidFill>
                <a:latin typeface="+mj-lt"/>
              </a:rPr>
              <a:t>Mynd</a:t>
            </a:r>
            <a:r>
              <a:rPr lang="sv-SE" sz="1400" dirty="0">
                <a:solidFill>
                  <a:srgbClr val="43433E"/>
                </a:solidFill>
                <a:latin typeface="+mj-lt"/>
              </a:rPr>
              <a:t>. för samhällsskydd och beredskap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Naturvårdsverket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Pensionsmyndigheten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Polismyndigheten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Post- och telestyrelsen 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Riksgäldskontoret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Sjöfartsverket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Skatteverket</a:t>
            </a:r>
          </a:p>
          <a:p>
            <a:r>
              <a:rPr lang="sv-SE" sz="1400" dirty="0">
                <a:solidFill>
                  <a:srgbClr val="43433E"/>
                </a:solidFill>
                <a:latin typeface="+mj-lt"/>
              </a:rPr>
              <a:t>Socialstyrelsen</a:t>
            </a:r>
          </a:p>
          <a:p>
            <a:endParaRPr lang="sv-SE" sz="1200" dirty="0">
              <a:latin typeface="+mj-lt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F8CA6E8-1AA5-EB35-73C5-3A66D47F49A8}"/>
              </a:ext>
            </a:extLst>
          </p:cNvPr>
          <p:cNvSpPr/>
          <p:nvPr/>
        </p:nvSpPr>
        <p:spPr>
          <a:xfrm>
            <a:off x="7932769" y="1760341"/>
            <a:ext cx="3268631" cy="3125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Statens energimyndighet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Statens jordbruksverk</a:t>
            </a:r>
            <a:endParaRPr lang="sv-SE" sz="1400" dirty="0">
              <a:latin typeface="+mj-lt"/>
            </a:endParaRPr>
          </a:p>
          <a:p>
            <a:r>
              <a:rPr lang="sv-SE" sz="1400" dirty="0">
                <a:latin typeface="+mj-lt"/>
              </a:rPr>
              <a:t>Statens servicecenter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Statens skolverk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Statens veterinärmedicinska anstalt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Strålsäkerhetsmyndigheten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Sveriges meteorologiska och hydrologiska institut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Säkerhetspolisen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Trafikverket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Transportstyrelsen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Tullverket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43433E"/>
                </a:solidFill>
                <a:latin typeface="+mj-lt"/>
              </a:rPr>
              <a:t>Åklagarmyndigheten</a:t>
            </a:r>
          </a:p>
          <a:p>
            <a:pPr>
              <a:lnSpc>
                <a:spcPts val="2000"/>
              </a:lnSpc>
            </a:pPr>
            <a:endParaRPr lang="sv-SE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4974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9EFFA4-EA87-1049-68E2-1DA104E82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10 BEREDSKAPSSEKTORER</a:t>
            </a: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EA970A89-F846-A5D7-85D8-664C27BC6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4046"/>
          <a:stretch/>
        </p:blipFill>
        <p:spPr>
          <a:xfrm>
            <a:off x="0" y="721317"/>
            <a:ext cx="1118313" cy="379476"/>
          </a:xfrm>
          <a:prstGeom prst="rect">
            <a:avLst/>
          </a:prstGeom>
        </p:spPr>
      </p:pic>
      <p:pic>
        <p:nvPicPr>
          <p:cNvPr id="6" name="Bild 5">
            <a:extLst>
              <a:ext uri="{FF2B5EF4-FFF2-40B4-BE49-F238E27FC236}">
                <a16:creationId xmlns:a16="http://schemas.microsoft.com/office/drawing/2014/main" id="{DAE89C71-D7BB-11B0-1733-77E374D04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52307" y="1361335"/>
            <a:ext cx="1176763" cy="530697"/>
          </a:xfrm>
          <a:prstGeom prst="rect">
            <a:avLst/>
          </a:prstGeom>
        </p:spPr>
      </p:pic>
      <p:pic>
        <p:nvPicPr>
          <p:cNvPr id="8" name="Bild 7">
            <a:extLst>
              <a:ext uri="{FF2B5EF4-FFF2-40B4-BE49-F238E27FC236}">
                <a16:creationId xmlns:a16="http://schemas.microsoft.com/office/drawing/2014/main" id="{199C3A2B-00BC-B0B4-A7B4-7CE2613C0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57186" y="1359874"/>
            <a:ext cx="565910" cy="536639"/>
          </a:xfrm>
          <a:prstGeom prst="rect">
            <a:avLst/>
          </a:prstGeom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EA3D1E0F-E839-8A64-D797-A00B495717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10475" y="1512734"/>
            <a:ext cx="890868" cy="367789"/>
          </a:xfrm>
          <a:prstGeom prst="rect">
            <a:avLst/>
          </a:prstGeom>
        </p:spPr>
      </p:pic>
      <p:pic>
        <p:nvPicPr>
          <p:cNvPr id="11" name="Bild 10">
            <a:extLst>
              <a:ext uri="{FF2B5EF4-FFF2-40B4-BE49-F238E27FC236}">
                <a16:creationId xmlns:a16="http://schemas.microsoft.com/office/drawing/2014/main" id="{FB22E1FB-6D96-0530-20E6-A1FA899F1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2199" y="3949026"/>
            <a:ext cx="1287934" cy="380526"/>
          </a:xfrm>
          <a:prstGeom prst="rect">
            <a:avLst/>
          </a:prstGeom>
        </p:spPr>
      </p:pic>
      <p:pic>
        <p:nvPicPr>
          <p:cNvPr id="12" name="Bild 11">
            <a:extLst>
              <a:ext uri="{FF2B5EF4-FFF2-40B4-BE49-F238E27FC236}">
                <a16:creationId xmlns:a16="http://schemas.microsoft.com/office/drawing/2014/main" id="{DE8AFA3F-B7E6-A157-FE1C-26531AFD6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960123" y="3802669"/>
            <a:ext cx="1561132" cy="468340"/>
          </a:xfrm>
          <a:prstGeom prst="rect">
            <a:avLst/>
          </a:prstGeom>
        </p:spPr>
      </p:pic>
      <p:pic>
        <p:nvPicPr>
          <p:cNvPr id="13" name="Bild 12">
            <a:extLst>
              <a:ext uri="{FF2B5EF4-FFF2-40B4-BE49-F238E27FC236}">
                <a16:creationId xmlns:a16="http://schemas.microsoft.com/office/drawing/2014/main" id="{981236B0-40D7-FB84-89B7-AB03A3478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129452" y="3852987"/>
            <a:ext cx="1727002" cy="468340"/>
          </a:xfrm>
          <a:prstGeom prst="rect">
            <a:avLst/>
          </a:prstGeom>
        </p:spPr>
      </p:pic>
      <p:pic>
        <p:nvPicPr>
          <p:cNvPr id="15" name="Bild 14">
            <a:extLst>
              <a:ext uri="{FF2B5EF4-FFF2-40B4-BE49-F238E27FC236}">
                <a16:creationId xmlns:a16="http://schemas.microsoft.com/office/drawing/2014/main" id="{23219862-3BA3-9B13-EFDE-FC50D7987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730723" y="4030173"/>
            <a:ext cx="1590403" cy="321983"/>
          </a:xfrm>
          <a:prstGeom prst="rect">
            <a:avLst/>
          </a:prstGeom>
        </p:spPr>
      </p:pic>
      <p:sp>
        <p:nvSpPr>
          <p:cNvPr id="16" name="Bild 6">
            <a:extLst>
              <a:ext uri="{FF2B5EF4-FFF2-40B4-BE49-F238E27FC236}">
                <a16:creationId xmlns:a16="http://schemas.microsoft.com/office/drawing/2014/main" id="{6D9CB043-8902-F48C-2F9D-AFA6B2897092}"/>
              </a:ext>
            </a:extLst>
          </p:cNvPr>
          <p:cNvSpPr/>
          <p:nvPr/>
        </p:nvSpPr>
        <p:spPr>
          <a:xfrm>
            <a:off x="539232" y="1901823"/>
            <a:ext cx="1947018" cy="391443"/>
          </a:xfrm>
          <a:custGeom>
            <a:avLst/>
            <a:gdLst>
              <a:gd name="connsiteX0" fmla="*/ 2078540 w 2210938"/>
              <a:gd name="connsiteY0" fmla="*/ 0 h 582975"/>
              <a:gd name="connsiteX1" fmla="*/ 103472 w 2210938"/>
              <a:gd name="connsiteY1" fmla="*/ 0 h 582975"/>
              <a:gd name="connsiteX2" fmla="*/ 0 w 2210938"/>
              <a:gd name="connsiteY2" fmla="*/ 104214 h 582975"/>
              <a:gd name="connsiteX3" fmla="*/ 0 w 2210938"/>
              <a:gd name="connsiteY3" fmla="*/ 582975 h 582975"/>
              <a:gd name="connsiteX4" fmla="*/ 2210938 w 2210938"/>
              <a:gd name="connsiteY4" fmla="*/ 581656 h 582975"/>
              <a:gd name="connsiteX5" fmla="*/ 2210938 w 2210938"/>
              <a:gd name="connsiteY5" fmla="*/ 104214 h 582975"/>
              <a:gd name="connsiteX6" fmla="*/ 2078635 w 2210938"/>
              <a:gd name="connsiteY6" fmla="*/ 0 h 58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0938" h="582975">
                <a:moveTo>
                  <a:pt x="2078540" y="0"/>
                </a:moveTo>
                <a:lnTo>
                  <a:pt x="103472" y="0"/>
                </a:lnTo>
                <a:cubicBezTo>
                  <a:pt x="53111" y="5936"/>
                  <a:pt x="0" y="50128"/>
                  <a:pt x="0" y="104214"/>
                </a:cubicBezTo>
                <a:lnTo>
                  <a:pt x="0" y="582975"/>
                </a:lnTo>
                <a:lnTo>
                  <a:pt x="2210938" y="581656"/>
                </a:lnTo>
                <a:lnTo>
                  <a:pt x="2210938" y="104214"/>
                </a:lnTo>
                <a:cubicBezTo>
                  <a:pt x="2210938" y="50128"/>
                  <a:pt x="2157827" y="5936"/>
                  <a:pt x="2078635" y="0"/>
                </a:cubicBezTo>
              </a:path>
            </a:pathLst>
          </a:custGeom>
          <a:solidFill>
            <a:srgbClr val="717069"/>
          </a:solidFill>
          <a:ln w="948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sz="1100" dirty="0">
                <a:solidFill>
                  <a:schemeClr val="bg1"/>
                </a:solidFill>
                <a:latin typeface="+mj-lt"/>
              </a:rPr>
              <a:t>EKONOMISK SÄKERHET</a:t>
            </a:r>
          </a:p>
        </p:txBody>
      </p:sp>
      <p:sp>
        <p:nvSpPr>
          <p:cNvPr id="17" name="Bild 8">
            <a:extLst>
              <a:ext uri="{FF2B5EF4-FFF2-40B4-BE49-F238E27FC236}">
                <a16:creationId xmlns:a16="http://schemas.microsoft.com/office/drawing/2014/main" id="{813578FA-33E3-C91A-C9EE-91B64EF9A7AF}"/>
              </a:ext>
            </a:extLst>
          </p:cNvPr>
          <p:cNvSpPr/>
          <p:nvPr/>
        </p:nvSpPr>
        <p:spPr>
          <a:xfrm>
            <a:off x="446519" y="2342974"/>
            <a:ext cx="2035739" cy="224581"/>
          </a:xfrm>
          <a:custGeom>
            <a:avLst/>
            <a:gdLst>
              <a:gd name="connsiteX0" fmla="*/ 92456 w 2311685"/>
              <a:gd name="connsiteY0" fmla="*/ 0 h 257104"/>
              <a:gd name="connsiteX1" fmla="*/ 0 w 2311685"/>
              <a:gd name="connsiteY1" fmla="*/ 257104 h 257104"/>
              <a:gd name="connsiteX2" fmla="*/ 2310544 w 2311685"/>
              <a:gd name="connsiteY2" fmla="*/ 257104 h 257104"/>
              <a:gd name="connsiteX3" fmla="*/ 2311685 w 2311685"/>
              <a:gd name="connsiteY3" fmla="*/ 0 h 257104"/>
              <a:gd name="connsiteX4" fmla="*/ 92456 w 2311685"/>
              <a:gd name="connsiteY4" fmla="*/ 0 h 25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1685" h="257104">
                <a:moveTo>
                  <a:pt x="92456" y="0"/>
                </a:moveTo>
                <a:lnTo>
                  <a:pt x="0" y="257104"/>
                </a:lnTo>
                <a:lnTo>
                  <a:pt x="2310544" y="257104"/>
                </a:lnTo>
                <a:lnTo>
                  <a:pt x="2311685" y="0"/>
                </a:lnTo>
                <a:lnTo>
                  <a:pt x="92456" y="0"/>
                </a:lnTo>
                <a:close/>
              </a:path>
            </a:pathLst>
          </a:custGeom>
          <a:solidFill>
            <a:srgbClr val="9A4E6F"/>
          </a:solidFill>
          <a:ln w="9486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sz="1050" dirty="0">
                <a:solidFill>
                  <a:schemeClr val="bg1"/>
                </a:solidFill>
                <a:latin typeface="+mj-lt"/>
              </a:rPr>
              <a:t>Försäkringskassan</a:t>
            </a:r>
          </a:p>
        </p:txBody>
      </p:sp>
      <p:sp>
        <p:nvSpPr>
          <p:cNvPr id="18" name="Bild 10">
            <a:extLst>
              <a:ext uri="{FF2B5EF4-FFF2-40B4-BE49-F238E27FC236}">
                <a16:creationId xmlns:a16="http://schemas.microsoft.com/office/drawing/2014/main" id="{75EA687A-5DE7-16D7-3161-8AE13A7548C0}"/>
              </a:ext>
            </a:extLst>
          </p:cNvPr>
          <p:cNvSpPr/>
          <p:nvPr/>
        </p:nvSpPr>
        <p:spPr>
          <a:xfrm>
            <a:off x="446780" y="2617262"/>
            <a:ext cx="2034649" cy="961051"/>
          </a:xfrm>
          <a:custGeom>
            <a:avLst/>
            <a:gdLst>
              <a:gd name="connsiteX0" fmla="*/ 0 w 2310448"/>
              <a:gd name="connsiteY0" fmla="*/ 1211961 h 1373600"/>
              <a:gd name="connsiteX1" fmla="*/ 123180 w 2310448"/>
              <a:gd name="connsiteY1" fmla="*/ 1373600 h 1373600"/>
              <a:gd name="connsiteX2" fmla="*/ 2187269 w 2310448"/>
              <a:gd name="connsiteY2" fmla="*/ 1373600 h 1373600"/>
              <a:gd name="connsiteX3" fmla="*/ 2310449 w 2310448"/>
              <a:gd name="connsiteY3" fmla="*/ 1211961 h 1373600"/>
              <a:gd name="connsiteX4" fmla="*/ 2310449 w 2310448"/>
              <a:gd name="connsiteY4" fmla="*/ 0 h 1373600"/>
              <a:gd name="connsiteX5" fmla="*/ 0 w 2310448"/>
              <a:gd name="connsiteY5" fmla="*/ 0 h 1373600"/>
              <a:gd name="connsiteX6" fmla="*/ 0 w 2310448"/>
              <a:gd name="connsiteY6" fmla="*/ 1211961 h 13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0448" h="1373600">
                <a:moveTo>
                  <a:pt x="0" y="1211961"/>
                </a:moveTo>
                <a:cubicBezTo>
                  <a:pt x="0" y="1271207"/>
                  <a:pt x="55455" y="1373600"/>
                  <a:pt x="123180" y="1373600"/>
                </a:cubicBezTo>
                <a:lnTo>
                  <a:pt x="2187269" y="1373600"/>
                </a:lnTo>
                <a:cubicBezTo>
                  <a:pt x="2255089" y="1373600"/>
                  <a:pt x="2310449" y="1271302"/>
                  <a:pt x="2310449" y="1211961"/>
                </a:cubicBezTo>
                <a:lnTo>
                  <a:pt x="2310449" y="0"/>
                </a:lnTo>
                <a:lnTo>
                  <a:pt x="0" y="0"/>
                </a:lnTo>
                <a:lnTo>
                  <a:pt x="0" y="1211961"/>
                </a:lnTo>
                <a:close/>
              </a:path>
            </a:pathLst>
          </a:custGeom>
          <a:solidFill>
            <a:schemeClr val="bg2"/>
          </a:solidFill>
          <a:ln w="9486" cap="flat">
            <a:noFill/>
            <a:prstDash val="solid"/>
            <a:miter/>
          </a:ln>
        </p:spPr>
        <p:txBody>
          <a:bodyPr rtlCol="0" anchor="t"/>
          <a:lstStyle/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Arbetsförmedlingen</a:t>
            </a:r>
          </a:p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Pensionsmyndigheten</a:t>
            </a:r>
          </a:p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Riksgälden</a:t>
            </a:r>
          </a:p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Skatteverket</a:t>
            </a:r>
          </a:p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Statens servicecenter</a:t>
            </a:r>
          </a:p>
        </p:txBody>
      </p:sp>
      <p:sp>
        <p:nvSpPr>
          <p:cNvPr id="19" name="Bild 6">
            <a:extLst>
              <a:ext uri="{FF2B5EF4-FFF2-40B4-BE49-F238E27FC236}">
                <a16:creationId xmlns:a16="http://schemas.microsoft.com/office/drawing/2014/main" id="{CC2E65F9-3038-23ED-5C0C-3D5756219855}"/>
              </a:ext>
            </a:extLst>
          </p:cNvPr>
          <p:cNvSpPr/>
          <p:nvPr/>
        </p:nvSpPr>
        <p:spPr>
          <a:xfrm flipH="1">
            <a:off x="2716217" y="1895002"/>
            <a:ext cx="2024498" cy="398264"/>
          </a:xfrm>
          <a:custGeom>
            <a:avLst/>
            <a:gdLst>
              <a:gd name="connsiteX0" fmla="*/ 2078540 w 2210938"/>
              <a:gd name="connsiteY0" fmla="*/ 0 h 582975"/>
              <a:gd name="connsiteX1" fmla="*/ 103472 w 2210938"/>
              <a:gd name="connsiteY1" fmla="*/ 0 h 582975"/>
              <a:gd name="connsiteX2" fmla="*/ 0 w 2210938"/>
              <a:gd name="connsiteY2" fmla="*/ 104214 h 582975"/>
              <a:gd name="connsiteX3" fmla="*/ 0 w 2210938"/>
              <a:gd name="connsiteY3" fmla="*/ 582975 h 582975"/>
              <a:gd name="connsiteX4" fmla="*/ 2210938 w 2210938"/>
              <a:gd name="connsiteY4" fmla="*/ 581656 h 582975"/>
              <a:gd name="connsiteX5" fmla="*/ 2210938 w 2210938"/>
              <a:gd name="connsiteY5" fmla="*/ 104214 h 582975"/>
              <a:gd name="connsiteX6" fmla="*/ 2078635 w 2210938"/>
              <a:gd name="connsiteY6" fmla="*/ 0 h 58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0938" h="582975">
                <a:moveTo>
                  <a:pt x="2078540" y="0"/>
                </a:moveTo>
                <a:lnTo>
                  <a:pt x="103472" y="0"/>
                </a:lnTo>
                <a:cubicBezTo>
                  <a:pt x="53111" y="5936"/>
                  <a:pt x="0" y="50128"/>
                  <a:pt x="0" y="104214"/>
                </a:cubicBezTo>
                <a:lnTo>
                  <a:pt x="0" y="582975"/>
                </a:lnTo>
                <a:lnTo>
                  <a:pt x="2210938" y="581656"/>
                </a:lnTo>
                <a:lnTo>
                  <a:pt x="2210938" y="104214"/>
                </a:lnTo>
                <a:cubicBezTo>
                  <a:pt x="2210938" y="50128"/>
                  <a:pt x="2157827" y="5936"/>
                  <a:pt x="2078635" y="0"/>
                </a:cubicBezTo>
              </a:path>
            </a:pathLst>
          </a:custGeom>
          <a:solidFill>
            <a:srgbClr val="717069"/>
          </a:solidFill>
          <a:ln w="948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sz="950" dirty="0">
                <a:solidFill>
                  <a:schemeClr val="bg1"/>
                </a:solidFill>
                <a:latin typeface="+mj-lt"/>
              </a:rPr>
              <a:t>ELEKTRONISK KOMMUNIKATION OCH POST</a:t>
            </a:r>
          </a:p>
        </p:txBody>
      </p:sp>
      <p:sp>
        <p:nvSpPr>
          <p:cNvPr id="20" name="Bild 8">
            <a:extLst>
              <a:ext uri="{FF2B5EF4-FFF2-40B4-BE49-F238E27FC236}">
                <a16:creationId xmlns:a16="http://schemas.microsoft.com/office/drawing/2014/main" id="{77ADD4EF-6D8F-B1BB-2985-4B80B34A2D08}"/>
              </a:ext>
            </a:extLst>
          </p:cNvPr>
          <p:cNvSpPr/>
          <p:nvPr/>
        </p:nvSpPr>
        <p:spPr>
          <a:xfrm flipH="1">
            <a:off x="2716217" y="2342974"/>
            <a:ext cx="2034649" cy="224581"/>
          </a:xfrm>
          <a:custGeom>
            <a:avLst/>
            <a:gdLst>
              <a:gd name="connsiteX0" fmla="*/ 92456 w 2311685"/>
              <a:gd name="connsiteY0" fmla="*/ 0 h 257104"/>
              <a:gd name="connsiteX1" fmla="*/ 0 w 2311685"/>
              <a:gd name="connsiteY1" fmla="*/ 257104 h 257104"/>
              <a:gd name="connsiteX2" fmla="*/ 2310544 w 2311685"/>
              <a:gd name="connsiteY2" fmla="*/ 257104 h 257104"/>
              <a:gd name="connsiteX3" fmla="*/ 2311685 w 2311685"/>
              <a:gd name="connsiteY3" fmla="*/ 0 h 257104"/>
              <a:gd name="connsiteX4" fmla="*/ 92456 w 2311685"/>
              <a:gd name="connsiteY4" fmla="*/ 0 h 257104"/>
              <a:gd name="connsiteX0" fmla="*/ 12627 w 2231856"/>
              <a:gd name="connsiteY0" fmla="*/ 0 h 257104"/>
              <a:gd name="connsiteX1" fmla="*/ 0 w 2231856"/>
              <a:gd name="connsiteY1" fmla="*/ 257104 h 257104"/>
              <a:gd name="connsiteX2" fmla="*/ 2230715 w 2231856"/>
              <a:gd name="connsiteY2" fmla="*/ 257104 h 257104"/>
              <a:gd name="connsiteX3" fmla="*/ 2231856 w 2231856"/>
              <a:gd name="connsiteY3" fmla="*/ 0 h 257104"/>
              <a:gd name="connsiteX4" fmla="*/ 12627 w 2231856"/>
              <a:gd name="connsiteY4" fmla="*/ 0 h 257104"/>
              <a:gd name="connsiteX0" fmla="*/ 2795 w 2222024"/>
              <a:gd name="connsiteY0" fmla="*/ 0 h 260381"/>
              <a:gd name="connsiteX1" fmla="*/ 0 w 2222024"/>
              <a:gd name="connsiteY1" fmla="*/ 260381 h 260381"/>
              <a:gd name="connsiteX2" fmla="*/ 2220883 w 2222024"/>
              <a:gd name="connsiteY2" fmla="*/ 257104 h 260381"/>
              <a:gd name="connsiteX3" fmla="*/ 2222024 w 2222024"/>
              <a:gd name="connsiteY3" fmla="*/ 0 h 260381"/>
              <a:gd name="connsiteX4" fmla="*/ 2795 w 2222024"/>
              <a:gd name="connsiteY4" fmla="*/ 0 h 2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024" h="260381">
                <a:moveTo>
                  <a:pt x="2795" y="0"/>
                </a:moveTo>
                <a:cubicBezTo>
                  <a:pt x="1863" y="86794"/>
                  <a:pt x="932" y="173587"/>
                  <a:pt x="0" y="260381"/>
                </a:cubicBezTo>
                <a:lnTo>
                  <a:pt x="2220883" y="257104"/>
                </a:lnTo>
                <a:cubicBezTo>
                  <a:pt x="2221263" y="171403"/>
                  <a:pt x="2221644" y="85701"/>
                  <a:pt x="2222024" y="0"/>
                </a:cubicBezTo>
                <a:lnTo>
                  <a:pt x="2795" y="0"/>
                </a:lnTo>
                <a:close/>
              </a:path>
            </a:pathLst>
          </a:custGeom>
          <a:solidFill>
            <a:srgbClr val="9A4E6F"/>
          </a:solidFill>
          <a:ln w="9486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sz="1050" dirty="0">
                <a:solidFill>
                  <a:schemeClr val="bg1"/>
                </a:solidFill>
                <a:latin typeface="+mj-lt"/>
              </a:rPr>
              <a:t>Post- och telestyrelsen</a:t>
            </a:r>
          </a:p>
        </p:txBody>
      </p:sp>
      <p:sp>
        <p:nvSpPr>
          <p:cNvPr id="21" name="Bild 10">
            <a:extLst>
              <a:ext uri="{FF2B5EF4-FFF2-40B4-BE49-F238E27FC236}">
                <a16:creationId xmlns:a16="http://schemas.microsoft.com/office/drawing/2014/main" id="{2685D2A3-993B-A0C7-D893-FA8E83397B24}"/>
              </a:ext>
            </a:extLst>
          </p:cNvPr>
          <p:cNvSpPr/>
          <p:nvPr/>
        </p:nvSpPr>
        <p:spPr>
          <a:xfrm flipH="1">
            <a:off x="2716476" y="2615124"/>
            <a:ext cx="2034388" cy="961050"/>
          </a:xfrm>
          <a:custGeom>
            <a:avLst/>
            <a:gdLst>
              <a:gd name="connsiteX0" fmla="*/ 0 w 2310448"/>
              <a:gd name="connsiteY0" fmla="*/ 1211961 h 1373600"/>
              <a:gd name="connsiteX1" fmla="*/ 123180 w 2310448"/>
              <a:gd name="connsiteY1" fmla="*/ 1373600 h 1373600"/>
              <a:gd name="connsiteX2" fmla="*/ 2187269 w 2310448"/>
              <a:gd name="connsiteY2" fmla="*/ 1373600 h 1373600"/>
              <a:gd name="connsiteX3" fmla="*/ 2310449 w 2310448"/>
              <a:gd name="connsiteY3" fmla="*/ 1211961 h 1373600"/>
              <a:gd name="connsiteX4" fmla="*/ 2310449 w 2310448"/>
              <a:gd name="connsiteY4" fmla="*/ 0 h 1373600"/>
              <a:gd name="connsiteX5" fmla="*/ 0 w 2310448"/>
              <a:gd name="connsiteY5" fmla="*/ 0 h 1373600"/>
              <a:gd name="connsiteX6" fmla="*/ 0 w 2310448"/>
              <a:gd name="connsiteY6" fmla="*/ 1211961 h 13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0448" h="1373600">
                <a:moveTo>
                  <a:pt x="0" y="1211961"/>
                </a:moveTo>
                <a:cubicBezTo>
                  <a:pt x="0" y="1271207"/>
                  <a:pt x="55455" y="1373600"/>
                  <a:pt x="123180" y="1373600"/>
                </a:cubicBezTo>
                <a:lnTo>
                  <a:pt x="2187269" y="1373600"/>
                </a:lnTo>
                <a:cubicBezTo>
                  <a:pt x="2255089" y="1373600"/>
                  <a:pt x="2310449" y="1271302"/>
                  <a:pt x="2310449" y="1211961"/>
                </a:cubicBezTo>
                <a:lnTo>
                  <a:pt x="2310449" y="0"/>
                </a:lnTo>
                <a:lnTo>
                  <a:pt x="0" y="0"/>
                </a:lnTo>
                <a:lnTo>
                  <a:pt x="0" y="1211961"/>
                </a:lnTo>
                <a:close/>
              </a:path>
            </a:pathLst>
          </a:custGeom>
          <a:solidFill>
            <a:schemeClr val="bg2"/>
          </a:solidFill>
          <a:ln w="9486" cap="flat">
            <a:noFill/>
            <a:prstDash val="solid"/>
            <a:miter/>
          </a:ln>
        </p:spPr>
        <p:txBody>
          <a:bodyPr rtlCol="0" anchor="t"/>
          <a:lstStyle/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MSB</a:t>
            </a:r>
          </a:p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Svenska kraftnät</a:t>
            </a:r>
          </a:p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Trafikverket</a:t>
            </a:r>
          </a:p>
        </p:txBody>
      </p:sp>
      <p:sp>
        <p:nvSpPr>
          <p:cNvPr id="22" name="Bild 6">
            <a:extLst>
              <a:ext uri="{FF2B5EF4-FFF2-40B4-BE49-F238E27FC236}">
                <a16:creationId xmlns:a16="http://schemas.microsoft.com/office/drawing/2014/main" id="{520B70FF-7254-B3F4-B272-B5909359E5EF}"/>
              </a:ext>
            </a:extLst>
          </p:cNvPr>
          <p:cNvSpPr/>
          <p:nvPr/>
        </p:nvSpPr>
        <p:spPr>
          <a:xfrm flipH="1">
            <a:off x="4980834" y="1895002"/>
            <a:ext cx="2024239" cy="398264"/>
          </a:xfrm>
          <a:custGeom>
            <a:avLst/>
            <a:gdLst>
              <a:gd name="connsiteX0" fmla="*/ 2078540 w 2210938"/>
              <a:gd name="connsiteY0" fmla="*/ 0 h 582975"/>
              <a:gd name="connsiteX1" fmla="*/ 103472 w 2210938"/>
              <a:gd name="connsiteY1" fmla="*/ 0 h 582975"/>
              <a:gd name="connsiteX2" fmla="*/ 0 w 2210938"/>
              <a:gd name="connsiteY2" fmla="*/ 104214 h 582975"/>
              <a:gd name="connsiteX3" fmla="*/ 0 w 2210938"/>
              <a:gd name="connsiteY3" fmla="*/ 582975 h 582975"/>
              <a:gd name="connsiteX4" fmla="*/ 2210938 w 2210938"/>
              <a:gd name="connsiteY4" fmla="*/ 581656 h 582975"/>
              <a:gd name="connsiteX5" fmla="*/ 2210938 w 2210938"/>
              <a:gd name="connsiteY5" fmla="*/ 104214 h 582975"/>
              <a:gd name="connsiteX6" fmla="*/ 2078635 w 2210938"/>
              <a:gd name="connsiteY6" fmla="*/ 0 h 58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0938" h="582975">
                <a:moveTo>
                  <a:pt x="2078540" y="0"/>
                </a:moveTo>
                <a:lnTo>
                  <a:pt x="103472" y="0"/>
                </a:lnTo>
                <a:cubicBezTo>
                  <a:pt x="53111" y="5936"/>
                  <a:pt x="0" y="50128"/>
                  <a:pt x="0" y="104214"/>
                </a:cubicBezTo>
                <a:lnTo>
                  <a:pt x="0" y="582975"/>
                </a:lnTo>
                <a:lnTo>
                  <a:pt x="2210938" y="581656"/>
                </a:lnTo>
                <a:lnTo>
                  <a:pt x="2210938" y="104214"/>
                </a:lnTo>
                <a:cubicBezTo>
                  <a:pt x="2210938" y="50128"/>
                  <a:pt x="2157827" y="5936"/>
                  <a:pt x="2078635" y="0"/>
                </a:cubicBezTo>
              </a:path>
            </a:pathLst>
          </a:custGeom>
          <a:solidFill>
            <a:srgbClr val="717069"/>
          </a:solidFill>
          <a:ln w="948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sz="1100" dirty="0">
                <a:solidFill>
                  <a:schemeClr val="bg1"/>
                </a:solidFill>
                <a:latin typeface="+mj-lt"/>
              </a:rPr>
              <a:t>ENERGIFÖRSÖRJNING</a:t>
            </a:r>
          </a:p>
        </p:txBody>
      </p:sp>
      <p:sp>
        <p:nvSpPr>
          <p:cNvPr id="23" name="Bild 8">
            <a:extLst>
              <a:ext uri="{FF2B5EF4-FFF2-40B4-BE49-F238E27FC236}">
                <a16:creationId xmlns:a16="http://schemas.microsoft.com/office/drawing/2014/main" id="{A532633D-0417-46EB-D0A9-224D5563CCBD}"/>
              </a:ext>
            </a:extLst>
          </p:cNvPr>
          <p:cNvSpPr/>
          <p:nvPr/>
        </p:nvSpPr>
        <p:spPr>
          <a:xfrm flipH="1">
            <a:off x="4980833" y="2341336"/>
            <a:ext cx="2034389" cy="224582"/>
          </a:xfrm>
          <a:custGeom>
            <a:avLst/>
            <a:gdLst>
              <a:gd name="connsiteX0" fmla="*/ 92456 w 2311685"/>
              <a:gd name="connsiteY0" fmla="*/ 0 h 257104"/>
              <a:gd name="connsiteX1" fmla="*/ 0 w 2311685"/>
              <a:gd name="connsiteY1" fmla="*/ 257104 h 257104"/>
              <a:gd name="connsiteX2" fmla="*/ 2310544 w 2311685"/>
              <a:gd name="connsiteY2" fmla="*/ 257104 h 257104"/>
              <a:gd name="connsiteX3" fmla="*/ 2311685 w 2311685"/>
              <a:gd name="connsiteY3" fmla="*/ 0 h 257104"/>
              <a:gd name="connsiteX4" fmla="*/ 92456 w 2311685"/>
              <a:gd name="connsiteY4" fmla="*/ 0 h 257104"/>
              <a:gd name="connsiteX0" fmla="*/ 12627 w 2231856"/>
              <a:gd name="connsiteY0" fmla="*/ 0 h 257104"/>
              <a:gd name="connsiteX1" fmla="*/ 0 w 2231856"/>
              <a:gd name="connsiteY1" fmla="*/ 257104 h 257104"/>
              <a:gd name="connsiteX2" fmla="*/ 2230715 w 2231856"/>
              <a:gd name="connsiteY2" fmla="*/ 257104 h 257104"/>
              <a:gd name="connsiteX3" fmla="*/ 2231856 w 2231856"/>
              <a:gd name="connsiteY3" fmla="*/ 0 h 257104"/>
              <a:gd name="connsiteX4" fmla="*/ 12627 w 2231856"/>
              <a:gd name="connsiteY4" fmla="*/ 0 h 257104"/>
              <a:gd name="connsiteX0" fmla="*/ 2795 w 2222024"/>
              <a:gd name="connsiteY0" fmla="*/ 0 h 260381"/>
              <a:gd name="connsiteX1" fmla="*/ 0 w 2222024"/>
              <a:gd name="connsiteY1" fmla="*/ 260381 h 260381"/>
              <a:gd name="connsiteX2" fmla="*/ 2220883 w 2222024"/>
              <a:gd name="connsiteY2" fmla="*/ 257104 h 260381"/>
              <a:gd name="connsiteX3" fmla="*/ 2222024 w 2222024"/>
              <a:gd name="connsiteY3" fmla="*/ 0 h 260381"/>
              <a:gd name="connsiteX4" fmla="*/ 2795 w 2222024"/>
              <a:gd name="connsiteY4" fmla="*/ 0 h 2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024" h="260381">
                <a:moveTo>
                  <a:pt x="2795" y="0"/>
                </a:moveTo>
                <a:cubicBezTo>
                  <a:pt x="1863" y="86794"/>
                  <a:pt x="932" y="173587"/>
                  <a:pt x="0" y="260381"/>
                </a:cubicBezTo>
                <a:lnTo>
                  <a:pt x="2220883" y="257104"/>
                </a:lnTo>
                <a:cubicBezTo>
                  <a:pt x="2221263" y="171403"/>
                  <a:pt x="2221644" y="85701"/>
                  <a:pt x="2222024" y="0"/>
                </a:cubicBezTo>
                <a:lnTo>
                  <a:pt x="2795" y="0"/>
                </a:lnTo>
                <a:close/>
              </a:path>
            </a:pathLst>
          </a:custGeom>
          <a:solidFill>
            <a:srgbClr val="9A4E6F"/>
          </a:solidFill>
          <a:ln w="9486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sz="1050" dirty="0">
                <a:solidFill>
                  <a:schemeClr val="bg1"/>
                </a:solidFill>
                <a:latin typeface="+mj-lt"/>
              </a:rPr>
              <a:t>Energimyndigheten</a:t>
            </a:r>
          </a:p>
        </p:txBody>
      </p:sp>
      <p:sp>
        <p:nvSpPr>
          <p:cNvPr id="24" name="Bild 10">
            <a:extLst>
              <a:ext uri="{FF2B5EF4-FFF2-40B4-BE49-F238E27FC236}">
                <a16:creationId xmlns:a16="http://schemas.microsoft.com/office/drawing/2014/main" id="{607D3CDA-D4EF-36B1-F419-F93825F089D0}"/>
              </a:ext>
            </a:extLst>
          </p:cNvPr>
          <p:cNvSpPr/>
          <p:nvPr/>
        </p:nvSpPr>
        <p:spPr>
          <a:xfrm flipH="1">
            <a:off x="4981092" y="2622481"/>
            <a:ext cx="2034128" cy="961050"/>
          </a:xfrm>
          <a:custGeom>
            <a:avLst/>
            <a:gdLst>
              <a:gd name="connsiteX0" fmla="*/ 0 w 2310448"/>
              <a:gd name="connsiteY0" fmla="*/ 1211961 h 1373600"/>
              <a:gd name="connsiteX1" fmla="*/ 123180 w 2310448"/>
              <a:gd name="connsiteY1" fmla="*/ 1373600 h 1373600"/>
              <a:gd name="connsiteX2" fmla="*/ 2187269 w 2310448"/>
              <a:gd name="connsiteY2" fmla="*/ 1373600 h 1373600"/>
              <a:gd name="connsiteX3" fmla="*/ 2310449 w 2310448"/>
              <a:gd name="connsiteY3" fmla="*/ 1211961 h 1373600"/>
              <a:gd name="connsiteX4" fmla="*/ 2310449 w 2310448"/>
              <a:gd name="connsiteY4" fmla="*/ 0 h 1373600"/>
              <a:gd name="connsiteX5" fmla="*/ 0 w 2310448"/>
              <a:gd name="connsiteY5" fmla="*/ 0 h 1373600"/>
              <a:gd name="connsiteX6" fmla="*/ 0 w 2310448"/>
              <a:gd name="connsiteY6" fmla="*/ 1211961 h 13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0448" h="1373600">
                <a:moveTo>
                  <a:pt x="0" y="1211961"/>
                </a:moveTo>
                <a:cubicBezTo>
                  <a:pt x="0" y="1271207"/>
                  <a:pt x="55455" y="1373600"/>
                  <a:pt x="123180" y="1373600"/>
                </a:cubicBezTo>
                <a:lnTo>
                  <a:pt x="2187269" y="1373600"/>
                </a:lnTo>
                <a:cubicBezTo>
                  <a:pt x="2255089" y="1373600"/>
                  <a:pt x="2310449" y="1271302"/>
                  <a:pt x="2310449" y="1211961"/>
                </a:cubicBezTo>
                <a:lnTo>
                  <a:pt x="2310449" y="0"/>
                </a:lnTo>
                <a:lnTo>
                  <a:pt x="0" y="0"/>
                </a:lnTo>
                <a:lnTo>
                  <a:pt x="0" y="1211961"/>
                </a:lnTo>
                <a:close/>
              </a:path>
            </a:pathLst>
          </a:custGeom>
          <a:solidFill>
            <a:schemeClr val="bg2"/>
          </a:solidFill>
          <a:ln w="9486" cap="flat">
            <a:noFill/>
            <a:prstDash val="solid"/>
            <a:miter/>
          </a:ln>
        </p:spPr>
        <p:txBody>
          <a:bodyPr rtlCol="0" anchor="t"/>
          <a:lstStyle/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Energimarknads-inspektionen</a:t>
            </a:r>
          </a:p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Strålsäkerhetsmyndigheten</a:t>
            </a:r>
          </a:p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Svenska kraftnät</a:t>
            </a:r>
          </a:p>
        </p:txBody>
      </p:sp>
      <p:sp>
        <p:nvSpPr>
          <p:cNvPr id="25" name="Bild 6">
            <a:extLst>
              <a:ext uri="{FF2B5EF4-FFF2-40B4-BE49-F238E27FC236}">
                <a16:creationId xmlns:a16="http://schemas.microsoft.com/office/drawing/2014/main" id="{8C0DDEDC-CF13-E615-413E-45FC74DE8359}"/>
              </a:ext>
            </a:extLst>
          </p:cNvPr>
          <p:cNvSpPr/>
          <p:nvPr/>
        </p:nvSpPr>
        <p:spPr>
          <a:xfrm flipH="1">
            <a:off x="7245189" y="1895002"/>
            <a:ext cx="2023979" cy="398264"/>
          </a:xfrm>
          <a:custGeom>
            <a:avLst/>
            <a:gdLst>
              <a:gd name="connsiteX0" fmla="*/ 2078540 w 2210938"/>
              <a:gd name="connsiteY0" fmla="*/ 0 h 582975"/>
              <a:gd name="connsiteX1" fmla="*/ 103472 w 2210938"/>
              <a:gd name="connsiteY1" fmla="*/ 0 h 582975"/>
              <a:gd name="connsiteX2" fmla="*/ 0 w 2210938"/>
              <a:gd name="connsiteY2" fmla="*/ 104214 h 582975"/>
              <a:gd name="connsiteX3" fmla="*/ 0 w 2210938"/>
              <a:gd name="connsiteY3" fmla="*/ 582975 h 582975"/>
              <a:gd name="connsiteX4" fmla="*/ 2210938 w 2210938"/>
              <a:gd name="connsiteY4" fmla="*/ 581656 h 582975"/>
              <a:gd name="connsiteX5" fmla="*/ 2210938 w 2210938"/>
              <a:gd name="connsiteY5" fmla="*/ 104214 h 582975"/>
              <a:gd name="connsiteX6" fmla="*/ 2078635 w 2210938"/>
              <a:gd name="connsiteY6" fmla="*/ 0 h 58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0938" h="582975">
                <a:moveTo>
                  <a:pt x="2078540" y="0"/>
                </a:moveTo>
                <a:lnTo>
                  <a:pt x="103472" y="0"/>
                </a:lnTo>
                <a:cubicBezTo>
                  <a:pt x="53111" y="5936"/>
                  <a:pt x="0" y="50128"/>
                  <a:pt x="0" y="104214"/>
                </a:cubicBezTo>
                <a:lnTo>
                  <a:pt x="0" y="582975"/>
                </a:lnTo>
                <a:lnTo>
                  <a:pt x="2210938" y="581656"/>
                </a:lnTo>
                <a:lnTo>
                  <a:pt x="2210938" y="104214"/>
                </a:lnTo>
                <a:cubicBezTo>
                  <a:pt x="2210938" y="50128"/>
                  <a:pt x="2157827" y="5936"/>
                  <a:pt x="2078635" y="0"/>
                </a:cubicBezTo>
              </a:path>
            </a:pathLst>
          </a:custGeom>
          <a:solidFill>
            <a:srgbClr val="717069"/>
          </a:solidFill>
          <a:ln w="948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sz="1100" dirty="0">
                <a:solidFill>
                  <a:schemeClr val="bg1"/>
                </a:solidFill>
                <a:latin typeface="+mj-lt"/>
              </a:rPr>
              <a:t>FINANSIELLA TJÄNSTER</a:t>
            </a:r>
          </a:p>
        </p:txBody>
      </p:sp>
      <p:sp>
        <p:nvSpPr>
          <p:cNvPr id="26" name="Bild 8">
            <a:extLst>
              <a:ext uri="{FF2B5EF4-FFF2-40B4-BE49-F238E27FC236}">
                <a16:creationId xmlns:a16="http://schemas.microsoft.com/office/drawing/2014/main" id="{96161C75-9A90-06CF-D559-6F0B6812AE19}"/>
              </a:ext>
            </a:extLst>
          </p:cNvPr>
          <p:cNvSpPr/>
          <p:nvPr/>
        </p:nvSpPr>
        <p:spPr>
          <a:xfrm flipH="1">
            <a:off x="7245189" y="2343083"/>
            <a:ext cx="2034128" cy="222835"/>
          </a:xfrm>
          <a:custGeom>
            <a:avLst/>
            <a:gdLst>
              <a:gd name="connsiteX0" fmla="*/ 92456 w 2311685"/>
              <a:gd name="connsiteY0" fmla="*/ 0 h 257104"/>
              <a:gd name="connsiteX1" fmla="*/ 0 w 2311685"/>
              <a:gd name="connsiteY1" fmla="*/ 257104 h 257104"/>
              <a:gd name="connsiteX2" fmla="*/ 2310544 w 2311685"/>
              <a:gd name="connsiteY2" fmla="*/ 257104 h 257104"/>
              <a:gd name="connsiteX3" fmla="*/ 2311685 w 2311685"/>
              <a:gd name="connsiteY3" fmla="*/ 0 h 257104"/>
              <a:gd name="connsiteX4" fmla="*/ 92456 w 2311685"/>
              <a:gd name="connsiteY4" fmla="*/ 0 h 257104"/>
              <a:gd name="connsiteX0" fmla="*/ 12627 w 2231856"/>
              <a:gd name="connsiteY0" fmla="*/ 0 h 257104"/>
              <a:gd name="connsiteX1" fmla="*/ 0 w 2231856"/>
              <a:gd name="connsiteY1" fmla="*/ 257104 h 257104"/>
              <a:gd name="connsiteX2" fmla="*/ 2230715 w 2231856"/>
              <a:gd name="connsiteY2" fmla="*/ 257104 h 257104"/>
              <a:gd name="connsiteX3" fmla="*/ 2231856 w 2231856"/>
              <a:gd name="connsiteY3" fmla="*/ 0 h 257104"/>
              <a:gd name="connsiteX4" fmla="*/ 12627 w 2231856"/>
              <a:gd name="connsiteY4" fmla="*/ 0 h 257104"/>
              <a:gd name="connsiteX0" fmla="*/ 2795 w 2222024"/>
              <a:gd name="connsiteY0" fmla="*/ 0 h 260381"/>
              <a:gd name="connsiteX1" fmla="*/ 0 w 2222024"/>
              <a:gd name="connsiteY1" fmla="*/ 260381 h 260381"/>
              <a:gd name="connsiteX2" fmla="*/ 2220883 w 2222024"/>
              <a:gd name="connsiteY2" fmla="*/ 257104 h 260381"/>
              <a:gd name="connsiteX3" fmla="*/ 2222024 w 2222024"/>
              <a:gd name="connsiteY3" fmla="*/ 0 h 260381"/>
              <a:gd name="connsiteX4" fmla="*/ 2795 w 2222024"/>
              <a:gd name="connsiteY4" fmla="*/ 0 h 2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024" h="260381">
                <a:moveTo>
                  <a:pt x="2795" y="0"/>
                </a:moveTo>
                <a:cubicBezTo>
                  <a:pt x="1863" y="86794"/>
                  <a:pt x="932" y="173587"/>
                  <a:pt x="0" y="260381"/>
                </a:cubicBezTo>
                <a:lnTo>
                  <a:pt x="2220883" y="257104"/>
                </a:lnTo>
                <a:cubicBezTo>
                  <a:pt x="2221263" y="171403"/>
                  <a:pt x="2221644" y="85701"/>
                  <a:pt x="2222024" y="0"/>
                </a:cubicBezTo>
                <a:lnTo>
                  <a:pt x="2795" y="0"/>
                </a:lnTo>
                <a:close/>
              </a:path>
            </a:pathLst>
          </a:custGeom>
          <a:solidFill>
            <a:srgbClr val="9A4E6F"/>
          </a:solidFill>
          <a:ln w="9486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sz="1050" dirty="0">
                <a:solidFill>
                  <a:schemeClr val="bg1"/>
                </a:solidFill>
                <a:latin typeface="+mj-lt"/>
              </a:rPr>
              <a:t>Finansinspektionen</a:t>
            </a:r>
          </a:p>
        </p:txBody>
      </p:sp>
      <p:sp>
        <p:nvSpPr>
          <p:cNvPr id="27" name="Bild 10">
            <a:extLst>
              <a:ext uri="{FF2B5EF4-FFF2-40B4-BE49-F238E27FC236}">
                <a16:creationId xmlns:a16="http://schemas.microsoft.com/office/drawing/2014/main" id="{3D2D8631-9EF5-0DF9-9B3F-9D76625310AB}"/>
              </a:ext>
            </a:extLst>
          </p:cNvPr>
          <p:cNvSpPr/>
          <p:nvPr/>
        </p:nvSpPr>
        <p:spPr>
          <a:xfrm flipH="1">
            <a:off x="7245445" y="2622481"/>
            <a:ext cx="2033867" cy="961050"/>
          </a:xfrm>
          <a:custGeom>
            <a:avLst/>
            <a:gdLst>
              <a:gd name="connsiteX0" fmla="*/ 0 w 2310448"/>
              <a:gd name="connsiteY0" fmla="*/ 1211961 h 1373600"/>
              <a:gd name="connsiteX1" fmla="*/ 123180 w 2310448"/>
              <a:gd name="connsiteY1" fmla="*/ 1373600 h 1373600"/>
              <a:gd name="connsiteX2" fmla="*/ 2187269 w 2310448"/>
              <a:gd name="connsiteY2" fmla="*/ 1373600 h 1373600"/>
              <a:gd name="connsiteX3" fmla="*/ 2310449 w 2310448"/>
              <a:gd name="connsiteY3" fmla="*/ 1211961 h 1373600"/>
              <a:gd name="connsiteX4" fmla="*/ 2310449 w 2310448"/>
              <a:gd name="connsiteY4" fmla="*/ 0 h 1373600"/>
              <a:gd name="connsiteX5" fmla="*/ 0 w 2310448"/>
              <a:gd name="connsiteY5" fmla="*/ 0 h 1373600"/>
              <a:gd name="connsiteX6" fmla="*/ 0 w 2310448"/>
              <a:gd name="connsiteY6" fmla="*/ 1211961 h 13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0448" h="1373600">
                <a:moveTo>
                  <a:pt x="0" y="1211961"/>
                </a:moveTo>
                <a:cubicBezTo>
                  <a:pt x="0" y="1271207"/>
                  <a:pt x="55455" y="1373600"/>
                  <a:pt x="123180" y="1373600"/>
                </a:cubicBezTo>
                <a:lnTo>
                  <a:pt x="2187269" y="1373600"/>
                </a:lnTo>
                <a:cubicBezTo>
                  <a:pt x="2255089" y="1373600"/>
                  <a:pt x="2310449" y="1271302"/>
                  <a:pt x="2310449" y="1211961"/>
                </a:cubicBezTo>
                <a:lnTo>
                  <a:pt x="2310449" y="0"/>
                </a:lnTo>
                <a:lnTo>
                  <a:pt x="0" y="0"/>
                </a:lnTo>
                <a:lnTo>
                  <a:pt x="0" y="1211961"/>
                </a:lnTo>
                <a:close/>
              </a:path>
            </a:pathLst>
          </a:custGeom>
          <a:solidFill>
            <a:schemeClr val="bg2"/>
          </a:solidFill>
          <a:ln w="9486" cap="flat">
            <a:noFill/>
            <a:prstDash val="solid"/>
            <a:miter/>
          </a:ln>
        </p:spPr>
        <p:txBody>
          <a:bodyPr rtlCol="0" anchor="t"/>
          <a:lstStyle/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Riksgälden</a:t>
            </a:r>
          </a:p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Riksbanken*</a:t>
            </a:r>
          </a:p>
        </p:txBody>
      </p:sp>
      <p:sp>
        <p:nvSpPr>
          <p:cNvPr id="28" name="Bild 6">
            <a:extLst>
              <a:ext uri="{FF2B5EF4-FFF2-40B4-BE49-F238E27FC236}">
                <a16:creationId xmlns:a16="http://schemas.microsoft.com/office/drawing/2014/main" id="{68655BDE-41B3-26B5-1E6E-377FE19C8DD8}"/>
              </a:ext>
            </a:extLst>
          </p:cNvPr>
          <p:cNvSpPr/>
          <p:nvPr/>
        </p:nvSpPr>
        <p:spPr>
          <a:xfrm flipH="1">
            <a:off x="9509284" y="1895002"/>
            <a:ext cx="1941444" cy="398264"/>
          </a:xfrm>
          <a:custGeom>
            <a:avLst/>
            <a:gdLst>
              <a:gd name="connsiteX0" fmla="*/ 2078540 w 2210938"/>
              <a:gd name="connsiteY0" fmla="*/ 0 h 582975"/>
              <a:gd name="connsiteX1" fmla="*/ 103472 w 2210938"/>
              <a:gd name="connsiteY1" fmla="*/ 0 h 582975"/>
              <a:gd name="connsiteX2" fmla="*/ 0 w 2210938"/>
              <a:gd name="connsiteY2" fmla="*/ 104214 h 582975"/>
              <a:gd name="connsiteX3" fmla="*/ 0 w 2210938"/>
              <a:gd name="connsiteY3" fmla="*/ 582975 h 582975"/>
              <a:gd name="connsiteX4" fmla="*/ 2210938 w 2210938"/>
              <a:gd name="connsiteY4" fmla="*/ 581656 h 582975"/>
              <a:gd name="connsiteX5" fmla="*/ 2210938 w 2210938"/>
              <a:gd name="connsiteY5" fmla="*/ 104214 h 582975"/>
              <a:gd name="connsiteX6" fmla="*/ 2078635 w 2210938"/>
              <a:gd name="connsiteY6" fmla="*/ 0 h 58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0938" h="582975">
                <a:moveTo>
                  <a:pt x="2078540" y="0"/>
                </a:moveTo>
                <a:lnTo>
                  <a:pt x="103472" y="0"/>
                </a:lnTo>
                <a:cubicBezTo>
                  <a:pt x="53111" y="5936"/>
                  <a:pt x="0" y="50128"/>
                  <a:pt x="0" y="104214"/>
                </a:cubicBezTo>
                <a:lnTo>
                  <a:pt x="0" y="582975"/>
                </a:lnTo>
                <a:lnTo>
                  <a:pt x="2210938" y="581656"/>
                </a:lnTo>
                <a:lnTo>
                  <a:pt x="2210938" y="104214"/>
                </a:lnTo>
                <a:cubicBezTo>
                  <a:pt x="2210938" y="50128"/>
                  <a:pt x="2157827" y="5936"/>
                  <a:pt x="2078635" y="0"/>
                </a:cubicBezTo>
              </a:path>
            </a:pathLst>
          </a:custGeom>
          <a:solidFill>
            <a:srgbClr val="717069"/>
          </a:solidFill>
          <a:ln w="948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sz="1100" dirty="0">
                <a:solidFill>
                  <a:schemeClr val="bg1"/>
                </a:solidFill>
                <a:latin typeface="+mj-lt"/>
              </a:rPr>
              <a:t>FÖRSÖRJNING </a:t>
            </a:r>
            <a:br>
              <a:rPr lang="sv-SE" sz="1100" dirty="0">
                <a:solidFill>
                  <a:schemeClr val="bg1"/>
                </a:solidFill>
                <a:latin typeface="+mj-lt"/>
              </a:rPr>
            </a:br>
            <a:r>
              <a:rPr lang="sv-SE" sz="1100" dirty="0">
                <a:solidFill>
                  <a:schemeClr val="bg1"/>
                </a:solidFill>
                <a:latin typeface="+mj-lt"/>
              </a:rPr>
              <a:t>OCH GRUNDDATA</a:t>
            </a:r>
          </a:p>
        </p:txBody>
      </p:sp>
      <p:sp>
        <p:nvSpPr>
          <p:cNvPr id="29" name="Bild 8">
            <a:extLst>
              <a:ext uri="{FF2B5EF4-FFF2-40B4-BE49-F238E27FC236}">
                <a16:creationId xmlns:a16="http://schemas.microsoft.com/office/drawing/2014/main" id="{F04158A3-FBCD-7E51-7A7A-29A518AA2ED3}"/>
              </a:ext>
            </a:extLst>
          </p:cNvPr>
          <p:cNvSpPr/>
          <p:nvPr/>
        </p:nvSpPr>
        <p:spPr>
          <a:xfrm flipH="1">
            <a:off x="9513241" y="2338866"/>
            <a:ext cx="2029910" cy="222836"/>
          </a:xfrm>
          <a:custGeom>
            <a:avLst/>
            <a:gdLst>
              <a:gd name="connsiteX0" fmla="*/ 92456 w 2311685"/>
              <a:gd name="connsiteY0" fmla="*/ 0 h 257104"/>
              <a:gd name="connsiteX1" fmla="*/ 0 w 2311685"/>
              <a:gd name="connsiteY1" fmla="*/ 257104 h 257104"/>
              <a:gd name="connsiteX2" fmla="*/ 2310544 w 2311685"/>
              <a:gd name="connsiteY2" fmla="*/ 257104 h 257104"/>
              <a:gd name="connsiteX3" fmla="*/ 2311685 w 2311685"/>
              <a:gd name="connsiteY3" fmla="*/ 0 h 257104"/>
              <a:gd name="connsiteX4" fmla="*/ 92456 w 2311685"/>
              <a:gd name="connsiteY4" fmla="*/ 0 h 25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1685" h="257104">
                <a:moveTo>
                  <a:pt x="92456" y="0"/>
                </a:moveTo>
                <a:lnTo>
                  <a:pt x="0" y="257104"/>
                </a:lnTo>
                <a:lnTo>
                  <a:pt x="2310544" y="257104"/>
                </a:lnTo>
                <a:lnTo>
                  <a:pt x="2311685" y="0"/>
                </a:lnTo>
                <a:lnTo>
                  <a:pt x="92456" y="0"/>
                </a:lnTo>
                <a:close/>
              </a:path>
            </a:pathLst>
          </a:custGeom>
          <a:solidFill>
            <a:srgbClr val="9A4E6F"/>
          </a:solidFill>
          <a:ln w="9486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sz="1050" dirty="0">
                <a:solidFill>
                  <a:schemeClr val="bg1"/>
                </a:solidFill>
                <a:latin typeface="+mj-lt"/>
              </a:rPr>
              <a:t>Skatteverket</a:t>
            </a:r>
          </a:p>
        </p:txBody>
      </p:sp>
      <p:sp>
        <p:nvSpPr>
          <p:cNvPr id="30" name="Bild 10">
            <a:extLst>
              <a:ext uri="{FF2B5EF4-FFF2-40B4-BE49-F238E27FC236}">
                <a16:creationId xmlns:a16="http://schemas.microsoft.com/office/drawing/2014/main" id="{E7975BE2-78F6-8B8B-C535-8F10DAD9B30E}"/>
              </a:ext>
            </a:extLst>
          </p:cNvPr>
          <p:cNvSpPr/>
          <p:nvPr/>
        </p:nvSpPr>
        <p:spPr>
          <a:xfrm flipH="1">
            <a:off x="9513456" y="2622481"/>
            <a:ext cx="2028824" cy="961050"/>
          </a:xfrm>
          <a:custGeom>
            <a:avLst/>
            <a:gdLst>
              <a:gd name="connsiteX0" fmla="*/ 0 w 2310448"/>
              <a:gd name="connsiteY0" fmla="*/ 1211961 h 1373600"/>
              <a:gd name="connsiteX1" fmla="*/ 123180 w 2310448"/>
              <a:gd name="connsiteY1" fmla="*/ 1373600 h 1373600"/>
              <a:gd name="connsiteX2" fmla="*/ 2187269 w 2310448"/>
              <a:gd name="connsiteY2" fmla="*/ 1373600 h 1373600"/>
              <a:gd name="connsiteX3" fmla="*/ 2310449 w 2310448"/>
              <a:gd name="connsiteY3" fmla="*/ 1211961 h 1373600"/>
              <a:gd name="connsiteX4" fmla="*/ 2310449 w 2310448"/>
              <a:gd name="connsiteY4" fmla="*/ 0 h 1373600"/>
              <a:gd name="connsiteX5" fmla="*/ 0 w 2310448"/>
              <a:gd name="connsiteY5" fmla="*/ 0 h 1373600"/>
              <a:gd name="connsiteX6" fmla="*/ 0 w 2310448"/>
              <a:gd name="connsiteY6" fmla="*/ 1211961 h 13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0448" h="1373600">
                <a:moveTo>
                  <a:pt x="0" y="1211961"/>
                </a:moveTo>
                <a:cubicBezTo>
                  <a:pt x="0" y="1271207"/>
                  <a:pt x="55455" y="1373600"/>
                  <a:pt x="123180" y="1373600"/>
                </a:cubicBezTo>
                <a:lnTo>
                  <a:pt x="2187269" y="1373600"/>
                </a:lnTo>
                <a:cubicBezTo>
                  <a:pt x="2255089" y="1373600"/>
                  <a:pt x="2310449" y="1271302"/>
                  <a:pt x="2310449" y="1211961"/>
                </a:cubicBezTo>
                <a:lnTo>
                  <a:pt x="2310449" y="0"/>
                </a:lnTo>
                <a:lnTo>
                  <a:pt x="0" y="0"/>
                </a:lnTo>
                <a:lnTo>
                  <a:pt x="0" y="1211961"/>
                </a:lnTo>
                <a:close/>
              </a:path>
            </a:pathLst>
          </a:custGeom>
          <a:solidFill>
            <a:schemeClr val="bg2"/>
          </a:solidFill>
          <a:ln w="9486" cap="flat">
            <a:noFill/>
            <a:prstDash val="solid"/>
            <a:miter/>
          </a:ln>
        </p:spPr>
        <p:txBody>
          <a:bodyPr rtlCol="0" anchor="t"/>
          <a:lstStyle/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Bolagsverket</a:t>
            </a:r>
          </a:p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Lantmäteriet</a:t>
            </a:r>
          </a:p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Myndigheten för </a:t>
            </a:r>
            <a:br>
              <a:rPr lang="sv-SE" sz="1050" dirty="0">
                <a:latin typeface="+mj-lt"/>
              </a:rPr>
            </a:br>
            <a:r>
              <a:rPr lang="sv-SE" sz="1050" dirty="0">
                <a:latin typeface="+mj-lt"/>
              </a:rPr>
              <a:t>digital förvaltning</a:t>
            </a:r>
          </a:p>
        </p:txBody>
      </p:sp>
      <p:sp>
        <p:nvSpPr>
          <p:cNvPr id="31" name="Bild 6">
            <a:extLst>
              <a:ext uri="{FF2B5EF4-FFF2-40B4-BE49-F238E27FC236}">
                <a16:creationId xmlns:a16="http://schemas.microsoft.com/office/drawing/2014/main" id="{D21B46B0-A750-C9D6-DEFE-19C929EB22E0}"/>
              </a:ext>
            </a:extLst>
          </p:cNvPr>
          <p:cNvSpPr/>
          <p:nvPr/>
        </p:nvSpPr>
        <p:spPr>
          <a:xfrm>
            <a:off x="541253" y="4255175"/>
            <a:ext cx="1940177" cy="425431"/>
          </a:xfrm>
          <a:custGeom>
            <a:avLst/>
            <a:gdLst>
              <a:gd name="connsiteX0" fmla="*/ 2078540 w 2210938"/>
              <a:gd name="connsiteY0" fmla="*/ 0 h 582975"/>
              <a:gd name="connsiteX1" fmla="*/ 103472 w 2210938"/>
              <a:gd name="connsiteY1" fmla="*/ 0 h 582975"/>
              <a:gd name="connsiteX2" fmla="*/ 0 w 2210938"/>
              <a:gd name="connsiteY2" fmla="*/ 104214 h 582975"/>
              <a:gd name="connsiteX3" fmla="*/ 0 w 2210938"/>
              <a:gd name="connsiteY3" fmla="*/ 582975 h 582975"/>
              <a:gd name="connsiteX4" fmla="*/ 2210938 w 2210938"/>
              <a:gd name="connsiteY4" fmla="*/ 581656 h 582975"/>
              <a:gd name="connsiteX5" fmla="*/ 2210938 w 2210938"/>
              <a:gd name="connsiteY5" fmla="*/ 104214 h 582975"/>
              <a:gd name="connsiteX6" fmla="*/ 2078635 w 2210938"/>
              <a:gd name="connsiteY6" fmla="*/ 0 h 58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0938" h="582975">
                <a:moveTo>
                  <a:pt x="2078540" y="0"/>
                </a:moveTo>
                <a:lnTo>
                  <a:pt x="103472" y="0"/>
                </a:lnTo>
                <a:cubicBezTo>
                  <a:pt x="53111" y="5936"/>
                  <a:pt x="0" y="50128"/>
                  <a:pt x="0" y="104214"/>
                </a:cubicBezTo>
                <a:lnTo>
                  <a:pt x="0" y="582975"/>
                </a:lnTo>
                <a:lnTo>
                  <a:pt x="2210938" y="581656"/>
                </a:lnTo>
                <a:lnTo>
                  <a:pt x="2210938" y="104214"/>
                </a:lnTo>
                <a:cubicBezTo>
                  <a:pt x="2210938" y="50128"/>
                  <a:pt x="2157827" y="5936"/>
                  <a:pt x="2078635" y="0"/>
                </a:cubicBezTo>
              </a:path>
            </a:pathLst>
          </a:custGeom>
          <a:solidFill>
            <a:srgbClr val="717069"/>
          </a:solidFill>
          <a:ln w="948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sz="1100" dirty="0">
                <a:solidFill>
                  <a:schemeClr val="bg1"/>
                </a:solidFill>
                <a:latin typeface="+mj-lt"/>
              </a:rPr>
              <a:t>HÄLSA, VÅRD </a:t>
            </a:r>
            <a:br>
              <a:rPr lang="sv-SE" sz="1100" dirty="0">
                <a:solidFill>
                  <a:schemeClr val="bg1"/>
                </a:solidFill>
                <a:latin typeface="+mj-lt"/>
              </a:rPr>
            </a:br>
            <a:r>
              <a:rPr lang="sv-SE" sz="1100" dirty="0">
                <a:solidFill>
                  <a:schemeClr val="bg1"/>
                </a:solidFill>
                <a:latin typeface="+mj-lt"/>
              </a:rPr>
              <a:t>OCH OMSORG</a:t>
            </a:r>
          </a:p>
        </p:txBody>
      </p:sp>
      <p:sp>
        <p:nvSpPr>
          <p:cNvPr id="32" name="Bild 8">
            <a:extLst>
              <a:ext uri="{FF2B5EF4-FFF2-40B4-BE49-F238E27FC236}">
                <a16:creationId xmlns:a16="http://schemas.microsoft.com/office/drawing/2014/main" id="{F1782894-2890-A5E1-EE5A-67A1668976F1}"/>
              </a:ext>
            </a:extLst>
          </p:cNvPr>
          <p:cNvSpPr/>
          <p:nvPr/>
        </p:nvSpPr>
        <p:spPr>
          <a:xfrm>
            <a:off x="448582" y="4727753"/>
            <a:ext cx="2028587" cy="207894"/>
          </a:xfrm>
          <a:custGeom>
            <a:avLst/>
            <a:gdLst>
              <a:gd name="connsiteX0" fmla="*/ 92456 w 2311685"/>
              <a:gd name="connsiteY0" fmla="*/ 0 h 257104"/>
              <a:gd name="connsiteX1" fmla="*/ 0 w 2311685"/>
              <a:gd name="connsiteY1" fmla="*/ 257104 h 257104"/>
              <a:gd name="connsiteX2" fmla="*/ 2310544 w 2311685"/>
              <a:gd name="connsiteY2" fmla="*/ 257104 h 257104"/>
              <a:gd name="connsiteX3" fmla="*/ 2311685 w 2311685"/>
              <a:gd name="connsiteY3" fmla="*/ 0 h 257104"/>
              <a:gd name="connsiteX4" fmla="*/ 92456 w 2311685"/>
              <a:gd name="connsiteY4" fmla="*/ 0 h 25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1685" h="257104">
                <a:moveTo>
                  <a:pt x="92456" y="0"/>
                </a:moveTo>
                <a:lnTo>
                  <a:pt x="0" y="257104"/>
                </a:lnTo>
                <a:lnTo>
                  <a:pt x="2310544" y="257104"/>
                </a:lnTo>
                <a:lnTo>
                  <a:pt x="2311685" y="0"/>
                </a:lnTo>
                <a:lnTo>
                  <a:pt x="92456" y="0"/>
                </a:lnTo>
                <a:close/>
              </a:path>
            </a:pathLst>
          </a:custGeom>
          <a:solidFill>
            <a:srgbClr val="9A4E6F"/>
          </a:solidFill>
          <a:ln w="9486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sz="1050" dirty="0">
                <a:solidFill>
                  <a:schemeClr val="bg1"/>
                </a:solidFill>
                <a:latin typeface="+mj-lt"/>
              </a:rPr>
              <a:t>Socialstyrelsen</a:t>
            </a:r>
          </a:p>
        </p:txBody>
      </p:sp>
      <p:sp>
        <p:nvSpPr>
          <p:cNvPr id="33" name="Bild 10">
            <a:extLst>
              <a:ext uri="{FF2B5EF4-FFF2-40B4-BE49-F238E27FC236}">
                <a16:creationId xmlns:a16="http://schemas.microsoft.com/office/drawing/2014/main" id="{8AE3F0AA-664E-A4BD-8C7D-1FC098688475}"/>
              </a:ext>
            </a:extLst>
          </p:cNvPr>
          <p:cNvSpPr/>
          <p:nvPr/>
        </p:nvSpPr>
        <p:spPr>
          <a:xfrm>
            <a:off x="449126" y="4982795"/>
            <a:ext cx="2027501" cy="1144899"/>
          </a:xfrm>
          <a:custGeom>
            <a:avLst/>
            <a:gdLst>
              <a:gd name="connsiteX0" fmla="*/ 0 w 2310448"/>
              <a:gd name="connsiteY0" fmla="*/ 1211961 h 1373600"/>
              <a:gd name="connsiteX1" fmla="*/ 123180 w 2310448"/>
              <a:gd name="connsiteY1" fmla="*/ 1373600 h 1373600"/>
              <a:gd name="connsiteX2" fmla="*/ 2187269 w 2310448"/>
              <a:gd name="connsiteY2" fmla="*/ 1373600 h 1373600"/>
              <a:gd name="connsiteX3" fmla="*/ 2310449 w 2310448"/>
              <a:gd name="connsiteY3" fmla="*/ 1211961 h 1373600"/>
              <a:gd name="connsiteX4" fmla="*/ 2310449 w 2310448"/>
              <a:gd name="connsiteY4" fmla="*/ 0 h 1373600"/>
              <a:gd name="connsiteX5" fmla="*/ 0 w 2310448"/>
              <a:gd name="connsiteY5" fmla="*/ 0 h 1373600"/>
              <a:gd name="connsiteX6" fmla="*/ 0 w 2310448"/>
              <a:gd name="connsiteY6" fmla="*/ 1211961 h 13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0448" h="1373600">
                <a:moveTo>
                  <a:pt x="0" y="1211961"/>
                </a:moveTo>
                <a:cubicBezTo>
                  <a:pt x="0" y="1271207"/>
                  <a:pt x="55455" y="1373600"/>
                  <a:pt x="123180" y="1373600"/>
                </a:cubicBezTo>
                <a:lnTo>
                  <a:pt x="2187269" y="1373600"/>
                </a:lnTo>
                <a:cubicBezTo>
                  <a:pt x="2255089" y="1373600"/>
                  <a:pt x="2310449" y="1271302"/>
                  <a:pt x="2310449" y="1211961"/>
                </a:cubicBezTo>
                <a:lnTo>
                  <a:pt x="2310449" y="0"/>
                </a:lnTo>
                <a:lnTo>
                  <a:pt x="0" y="0"/>
                </a:lnTo>
                <a:lnTo>
                  <a:pt x="0" y="1211961"/>
                </a:lnTo>
                <a:close/>
              </a:path>
            </a:pathLst>
          </a:custGeom>
          <a:solidFill>
            <a:schemeClr val="bg2"/>
          </a:solidFill>
          <a:ln w="9486" cap="flat">
            <a:noFill/>
            <a:prstDash val="solid"/>
            <a:miter/>
          </a:ln>
        </p:spPr>
        <p:txBody>
          <a:bodyPr rtlCol="0" anchor="t"/>
          <a:lstStyle/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E-hälsomyndigheten</a:t>
            </a:r>
          </a:p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Folkhälsomyndigheten</a:t>
            </a:r>
          </a:p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Läkemedelsverket</a:t>
            </a:r>
          </a:p>
        </p:txBody>
      </p:sp>
      <p:sp>
        <p:nvSpPr>
          <p:cNvPr id="34" name="Bild 6">
            <a:extLst>
              <a:ext uri="{FF2B5EF4-FFF2-40B4-BE49-F238E27FC236}">
                <a16:creationId xmlns:a16="http://schemas.microsoft.com/office/drawing/2014/main" id="{B700243B-5B6C-FBCD-17B2-9EF7D093E8AB}"/>
              </a:ext>
            </a:extLst>
          </p:cNvPr>
          <p:cNvSpPr/>
          <p:nvPr/>
        </p:nvSpPr>
        <p:spPr>
          <a:xfrm flipH="1">
            <a:off x="2717862" y="4255176"/>
            <a:ext cx="2019201" cy="425430"/>
          </a:xfrm>
          <a:custGeom>
            <a:avLst/>
            <a:gdLst>
              <a:gd name="connsiteX0" fmla="*/ 2078540 w 2210938"/>
              <a:gd name="connsiteY0" fmla="*/ 0 h 582975"/>
              <a:gd name="connsiteX1" fmla="*/ 103472 w 2210938"/>
              <a:gd name="connsiteY1" fmla="*/ 0 h 582975"/>
              <a:gd name="connsiteX2" fmla="*/ 0 w 2210938"/>
              <a:gd name="connsiteY2" fmla="*/ 104214 h 582975"/>
              <a:gd name="connsiteX3" fmla="*/ 0 w 2210938"/>
              <a:gd name="connsiteY3" fmla="*/ 582975 h 582975"/>
              <a:gd name="connsiteX4" fmla="*/ 2210938 w 2210938"/>
              <a:gd name="connsiteY4" fmla="*/ 581656 h 582975"/>
              <a:gd name="connsiteX5" fmla="*/ 2210938 w 2210938"/>
              <a:gd name="connsiteY5" fmla="*/ 104214 h 582975"/>
              <a:gd name="connsiteX6" fmla="*/ 2078635 w 2210938"/>
              <a:gd name="connsiteY6" fmla="*/ 0 h 58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0938" h="582975">
                <a:moveTo>
                  <a:pt x="2078540" y="0"/>
                </a:moveTo>
                <a:lnTo>
                  <a:pt x="103472" y="0"/>
                </a:lnTo>
                <a:cubicBezTo>
                  <a:pt x="53111" y="5936"/>
                  <a:pt x="0" y="50128"/>
                  <a:pt x="0" y="104214"/>
                </a:cubicBezTo>
                <a:lnTo>
                  <a:pt x="0" y="582975"/>
                </a:lnTo>
                <a:lnTo>
                  <a:pt x="2210938" y="581656"/>
                </a:lnTo>
                <a:lnTo>
                  <a:pt x="2210938" y="104214"/>
                </a:lnTo>
                <a:cubicBezTo>
                  <a:pt x="2210938" y="50128"/>
                  <a:pt x="2157827" y="5936"/>
                  <a:pt x="2078635" y="0"/>
                </a:cubicBezTo>
              </a:path>
            </a:pathLst>
          </a:custGeom>
          <a:solidFill>
            <a:srgbClr val="717069"/>
          </a:solidFill>
          <a:ln w="948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sz="1100" dirty="0">
                <a:solidFill>
                  <a:schemeClr val="bg1"/>
                </a:solidFill>
                <a:latin typeface="+mj-lt"/>
              </a:rPr>
              <a:t>LIVSMEDELSFÖRSÖRJNING OCH DRICKSVATTEN</a:t>
            </a:r>
          </a:p>
        </p:txBody>
      </p:sp>
      <p:sp>
        <p:nvSpPr>
          <p:cNvPr id="35" name="Bild 8">
            <a:extLst>
              <a:ext uri="{FF2B5EF4-FFF2-40B4-BE49-F238E27FC236}">
                <a16:creationId xmlns:a16="http://schemas.microsoft.com/office/drawing/2014/main" id="{82B70081-EA47-9568-7103-7A0CE0F04698}"/>
              </a:ext>
            </a:extLst>
          </p:cNvPr>
          <p:cNvSpPr/>
          <p:nvPr/>
        </p:nvSpPr>
        <p:spPr>
          <a:xfrm flipH="1">
            <a:off x="2712798" y="4727754"/>
            <a:ext cx="2029326" cy="207894"/>
          </a:xfrm>
          <a:custGeom>
            <a:avLst/>
            <a:gdLst>
              <a:gd name="connsiteX0" fmla="*/ 92456 w 2311685"/>
              <a:gd name="connsiteY0" fmla="*/ 0 h 257104"/>
              <a:gd name="connsiteX1" fmla="*/ 0 w 2311685"/>
              <a:gd name="connsiteY1" fmla="*/ 257104 h 257104"/>
              <a:gd name="connsiteX2" fmla="*/ 2310544 w 2311685"/>
              <a:gd name="connsiteY2" fmla="*/ 257104 h 257104"/>
              <a:gd name="connsiteX3" fmla="*/ 2311685 w 2311685"/>
              <a:gd name="connsiteY3" fmla="*/ 0 h 257104"/>
              <a:gd name="connsiteX4" fmla="*/ 92456 w 2311685"/>
              <a:gd name="connsiteY4" fmla="*/ 0 h 257104"/>
              <a:gd name="connsiteX0" fmla="*/ 12627 w 2231856"/>
              <a:gd name="connsiteY0" fmla="*/ 0 h 257104"/>
              <a:gd name="connsiteX1" fmla="*/ 0 w 2231856"/>
              <a:gd name="connsiteY1" fmla="*/ 257104 h 257104"/>
              <a:gd name="connsiteX2" fmla="*/ 2230715 w 2231856"/>
              <a:gd name="connsiteY2" fmla="*/ 257104 h 257104"/>
              <a:gd name="connsiteX3" fmla="*/ 2231856 w 2231856"/>
              <a:gd name="connsiteY3" fmla="*/ 0 h 257104"/>
              <a:gd name="connsiteX4" fmla="*/ 12627 w 2231856"/>
              <a:gd name="connsiteY4" fmla="*/ 0 h 257104"/>
              <a:gd name="connsiteX0" fmla="*/ 2795 w 2222024"/>
              <a:gd name="connsiteY0" fmla="*/ 0 h 260381"/>
              <a:gd name="connsiteX1" fmla="*/ 0 w 2222024"/>
              <a:gd name="connsiteY1" fmla="*/ 260381 h 260381"/>
              <a:gd name="connsiteX2" fmla="*/ 2220883 w 2222024"/>
              <a:gd name="connsiteY2" fmla="*/ 257104 h 260381"/>
              <a:gd name="connsiteX3" fmla="*/ 2222024 w 2222024"/>
              <a:gd name="connsiteY3" fmla="*/ 0 h 260381"/>
              <a:gd name="connsiteX4" fmla="*/ 2795 w 2222024"/>
              <a:gd name="connsiteY4" fmla="*/ 0 h 2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024" h="260381">
                <a:moveTo>
                  <a:pt x="2795" y="0"/>
                </a:moveTo>
                <a:cubicBezTo>
                  <a:pt x="1863" y="86794"/>
                  <a:pt x="932" y="173587"/>
                  <a:pt x="0" y="260381"/>
                </a:cubicBezTo>
                <a:lnTo>
                  <a:pt x="2220883" y="257104"/>
                </a:lnTo>
                <a:cubicBezTo>
                  <a:pt x="2221263" y="171403"/>
                  <a:pt x="2221644" y="85701"/>
                  <a:pt x="2222024" y="0"/>
                </a:cubicBezTo>
                <a:lnTo>
                  <a:pt x="2795" y="0"/>
                </a:lnTo>
                <a:close/>
              </a:path>
            </a:pathLst>
          </a:custGeom>
          <a:solidFill>
            <a:srgbClr val="9A4E6F"/>
          </a:solidFill>
          <a:ln w="9486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sz="1050" dirty="0">
                <a:solidFill>
                  <a:schemeClr val="bg1"/>
                </a:solidFill>
                <a:latin typeface="+mj-lt"/>
              </a:rPr>
              <a:t>Livsmedelsverket</a:t>
            </a:r>
          </a:p>
        </p:txBody>
      </p:sp>
      <p:sp>
        <p:nvSpPr>
          <p:cNvPr id="36" name="Bild 10">
            <a:extLst>
              <a:ext uri="{FF2B5EF4-FFF2-40B4-BE49-F238E27FC236}">
                <a16:creationId xmlns:a16="http://schemas.microsoft.com/office/drawing/2014/main" id="{99C4499E-3A90-FFC6-20EA-AF431DCC6FBC}"/>
              </a:ext>
            </a:extLst>
          </p:cNvPr>
          <p:cNvSpPr/>
          <p:nvPr/>
        </p:nvSpPr>
        <p:spPr>
          <a:xfrm flipH="1">
            <a:off x="2718119" y="4982794"/>
            <a:ext cx="2029065" cy="1143160"/>
          </a:xfrm>
          <a:custGeom>
            <a:avLst/>
            <a:gdLst>
              <a:gd name="connsiteX0" fmla="*/ 0 w 2310448"/>
              <a:gd name="connsiteY0" fmla="*/ 1211961 h 1373600"/>
              <a:gd name="connsiteX1" fmla="*/ 123180 w 2310448"/>
              <a:gd name="connsiteY1" fmla="*/ 1373600 h 1373600"/>
              <a:gd name="connsiteX2" fmla="*/ 2187269 w 2310448"/>
              <a:gd name="connsiteY2" fmla="*/ 1373600 h 1373600"/>
              <a:gd name="connsiteX3" fmla="*/ 2310449 w 2310448"/>
              <a:gd name="connsiteY3" fmla="*/ 1211961 h 1373600"/>
              <a:gd name="connsiteX4" fmla="*/ 2310449 w 2310448"/>
              <a:gd name="connsiteY4" fmla="*/ 0 h 1373600"/>
              <a:gd name="connsiteX5" fmla="*/ 0 w 2310448"/>
              <a:gd name="connsiteY5" fmla="*/ 0 h 1373600"/>
              <a:gd name="connsiteX6" fmla="*/ 0 w 2310448"/>
              <a:gd name="connsiteY6" fmla="*/ 1211961 h 13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0448" h="1373600">
                <a:moveTo>
                  <a:pt x="0" y="1211961"/>
                </a:moveTo>
                <a:cubicBezTo>
                  <a:pt x="0" y="1271207"/>
                  <a:pt x="55455" y="1373600"/>
                  <a:pt x="123180" y="1373600"/>
                </a:cubicBezTo>
                <a:lnTo>
                  <a:pt x="2187269" y="1373600"/>
                </a:lnTo>
                <a:cubicBezTo>
                  <a:pt x="2255089" y="1373600"/>
                  <a:pt x="2310449" y="1271302"/>
                  <a:pt x="2310449" y="1211961"/>
                </a:cubicBezTo>
                <a:lnTo>
                  <a:pt x="2310449" y="0"/>
                </a:lnTo>
                <a:lnTo>
                  <a:pt x="0" y="0"/>
                </a:lnTo>
                <a:lnTo>
                  <a:pt x="0" y="1211961"/>
                </a:lnTo>
                <a:close/>
              </a:path>
            </a:pathLst>
          </a:custGeom>
          <a:solidFill>
            <a:schemeClr val="bg2"/>
          </a:solidFill>
          <a:ln w="9486" cap="flat">
            <a:noFill/>
            <a:prstDash val="solid"/>
            <a:miter/>
          </a:ln>
        </p:spPr>
        <p:txBody>
          <a:bodyPr rtlCol="0" anchor="t"/>
          <a:lstStyle/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Jordbruksverket</a:t>
            </a:r>
          </a:p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Länsstyrelserna</a:t>
            </a:r>
          </a:p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Naturvårdsverket</a:t>
            </a:r>
          </a:p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Statens veterinär-</a:t>
            </a:r>
            <a:br>
              <a:rPr lang="sv-SE" sz="1050" dirty="0">
                <a:latin typeface="+mj-lt"/>
              </a:rPr>
            </a:br>
            <a:r>
              <a:rPr lang="sv-SE" sz="1050" dirty="0">
                <a:latin typeface="+mj-lt"/>
              </a:rPr>
              <a:t>medicinska anstalt</a:t>
            </a:r>
          </a:p>
        </p:txBody>
      </p:sp>
      <p:sp>
        <p:nvSpPr>
          <p:cNvPr id="37" name="Bild 6">
            <a:extLst>
              <a:ext uri="{FF2B5EF4-FFF2-40B4-BE49-F238E27FC236}">
                <a16:creationId xmlns:a16="http://schemas.microsoft.com/office/drawing/2014/main" id="{A16D091C-4599-C37C-C9EE-ACF354823176}"/>
              </a:ext>
            </a:extLst>
          </p:cNvPr>
          <p:cNvSpPr/>
          <p:nvPr/>
        </p:nvSpPr>
        <p:spPr>
          <a:xfrm flipH="1">
            <a:off x="4978553" y="4255176"/>
            <a:ext cx="2033118" cy="425430"/>
          </a:xfrm>
          <a:custGeom>
            <a:avLst/>
            <a:gdLst>
              <a:gd name="connsiteX0" fmla="*/ 2078540 w 2210938"/>
              <a:gd name="connsiteY0" fmla="*/ 0 h 582975"/>
              <a:gd name="connsiteX1" fmla="*/ 103472 w 2210938"/>
              <a:gd name="connsiteY1" fmla="*/ 0 h 582975"/>
              <a:gd name="connsiteX2" fmla="*/ 0 w 2210938"/>
              <a:gd name="connsiteY2" fmla="*/ 104214 h 582975"/>
              <a:gd name="connsiteX3" fmla="*/ 0 w 2210938"/>
              <a:gd name="connsiteY3" fmla="*/ 582975 h 582975"/>
              <a:gd name="connsiteX4" fmla="*/ 2210938 w 2210938"/>
              <a:gd name="connsiteY4" fmla="*/ 581656 h 582975"/>
              <a:gd name="connsiteX5" fmla="*/ 2210938 w 2210938"/>
              <a:gd name="connsiteY5" fmla="*/ 104214 h 582975"/>
              <a:gd name="connsiteX6" fmla="*/ 2078635 w 2210938"/>
              <a:gd name="connsiteY6" fmla="*/ 0 h 58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0938" h="582975">
                <a:moveTo>
                  <a:pt x="2078540" y="0"/>
                </a:moveTo>
                <a:lnTo>
                  <a:pt x="103472" y="0"/>
                </a:lnTo>
                <a:cubicBezTo>
                  <a:pt x="53111" y="5936"/>
                  <a:pt x="0" y="50128"/>
                  <a:pt x="0" y="104214"/>
                </a:cubicBezTo>
                <a:lnTo>
                  <a:pt x="0" y="582975"/>
                </a:lnTo>
                <a:lnTo>
                  <a:pt x="2210938" y="581656"/>
                </a:lnTo>
                <a:lnTo>
                  <a:pt x="2210938" y="104214"/>
                </a:lnTo>
                <a:cubicBezTo>
                  <a:pt x="2210938" y="50128"/>
                  <a:pt x="2157827" y="5936"/>
                  <a:pt x="2078635" y="0"/>
                </a:cubicBezTo>
              </a:path>
            </a:pathLst>
          </a:custGeom>
          <a:solidFill>
            <a:srgbClr val="717069"/>
          </a:solidFill>
          <a:ln w="948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sz="1100" dirty="0">
                <a:solidFill>
                  <a:schemeClr val="bg1"/>
                </a:solidFill>
                <a:latin typeface="+mj-lt"/>
              </a:rPr>
              <a:t>ORDNING OCH SÄKERHET</a:t>
            </a:r>
          </a:p>
        </p:txBody>
      </p:sp>
      <p:sp>
        <p:nvSpPr>
          <p:cNvPr id="38" name="Bild 8">
            <a:extLst>
              <a:ext uri="{FF2B5EF4-FFF2-40B4-BE49-F238E27FC236}">
                <a16:creationId xmlns:a16="http://schemas.microsoft.com/office/drawing/2014/main" id="{024F0303-C8E6-FD94-7B3F-1C41293182A1}"/>
              </a:ext>
            </a:extLst>
          </p:cNvPr>
          <p:cNvSpPr/>
          <p:nvPr/>
        </p:nvSpPr>
        <p:spPr>
          <a:xfrm flipH="1">
            <a:off x="4978553" y="4729496"/>
            <a:ext cx="2034129" cy="206151"/>
          </a:xfrm>
          <a:custGeom>
            <a:avLst/>
            <a:gdLst>
              <a:gd name="connsiteX0" fmla="*/ 92456 w 2311685"/>
              <a:gd name="connsiteY0" fmla="*/ 0 h 257104"/>
              <a:gd name="connsiteX1" fmla="*/ 0 w 2311685"/>
              <a:gd name="connsiteY1" fmla="*/ 257104 h 257104"/>
              <a:gd name="connsiteX2" fmla="*/ 2310544 w 2311685"/>
              <a:gd name="connsiteY2" fmla="*/ 257104 h 257104"/>
              <a:gd name="connsiteX3" fmla="*/ 2311685 w 2311685"/>
              <a:gd name="connsiteY3" fmla="*/ 0 h 257104"/>
              <a:gd name="connsiteX4" fmla="*/ 92456 w 2311685"/>
              <a:gd name="connsiteY4" fmla="*/ 0 h 257104"/>
              <a:gd name="connsiteX0" fmla="*/ 12627 w 2231856"/>
              <a:gd name="connsiteY0" fmla="*/ 0 h 257104"/>
              <a:gd name="connsiteX1" fmla="*/ 0 w 2231856"/>
              <a:gd name="connsiteY1" fmla="*/ 257104 h 257104"/>
              <a:gd name="connsiteX2" fmla="*/ 2230715 w 2231856"/>
              <a:gd name="connsiteY2" fmla="*/ 257104 h 257104"/>
              <a:gd name="connsiteX3" fmla="*/ 2231856 w 2231856"/>
              <a:gd name="connsiteY3" fmla="*/ 0 h 257104"/>
              <a:gd name="connsiteX4" fmla="*/ 12627 w 2231856"/>
              <a:gd name="connsiteY4" fmla="*/ 0 h 257104"/>
              <a:gd name="connsiteX0" fmla="*/ 2795 w 2222024"/>
              <a:gd name="connsiteY0" fmla="*/ 0 h 260381"/>
              <a:gd name="connsiteX1" fmla="*/ 0 w 2222024"/>
              <a:gd name="connsiteY1" fmla="*/ 260381 h 260381"/>
              <a:gd name="connsiteX2" fmla="*/ 2220883 w 2222024"/>
              <a:gd name="connsiteY2" fmla="*/ 257104 h 260381"/>
              <a:gd name="connsiteX3" fmla="*/ 2222024 w 2222024"/>
              <a:gd name="connsiteY3" fmla="*/ 0 h 260381"/>
              <a:gd name="connsiteX4" fmla="*/ 2795 w 2222024"/>
              <a:gd name="connsiteY4" fmla="*/ 0 h 2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024" h="260381">
                <a:moveTo>
                  <a:pt x="2795" y="0"/>
                </a:moveTo>
                <a:cubicBezTo>
                  <a:pt x="1863" y="86794"/>
                  <a:pt x="932" y="173587"/>
                  <a:pt x="0" y="260381"/>
                </a:cubicBezTo>
                <a:lnTo>
                  <a:pt x="2220883" y="257104"/>
                </a:lnTo>
                <a:cubicBezTo>
                  <a:pt x="2221263" y="171403"/>
                  <a:pt x="2221644" y="85701"/>
                  <a:pt x="2222024" y="0"/>
                </a:cubicBezTo>
                <a:lnTo>
                  <a:pt x="2795" y="0"/>
                </a:lnTo>
                <a:close/>
              </a:path>
            </a:pathLst>
          </a:custGeom>
          <a:solidFill>
            <a:srgbClr val="9A4E6F"/>
          </a:solidFill>
          <a:ln w="9486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sz="1050" dirty="0">
                <a:solidFill>
                  <a:schemeClr val="bg1"/>
                </a:solidFill>
                <a:latin typeface="+mj-lt"/>
              </a:rPr>
              <a:t>Polismyndigheten</a:t>
            </a:r>
          </a:p>
        </p:txBody>
      </p:sp>
      <p:sp>
        <p:nvSpPr>
          <p:cNvPr id="39" name="Bild 10">
            <a:extLst>
              <a:ext uri="{FF2B5EF4-FFF2-40B4-BE49-F238E27FC236}">
                <a16:creationId xmlns:a16="http://schemas.microsoft.com/office/drawing/2014/main" id="{F43F901D-F901-F677-5AEA-3BD130D93803}"/>
              </a:ext>
            </a:extLst>
          </p:cNvPr>
          <p:cNvSpPr/>
          <p:nvPr/>
        </p:nvSpPr>
        <p:spPr>
          <a:xfrm flipH="1">
            <a:off x="4978813" y="4982793"/>
            <a:ext cx="2033868" cy="1143160"/>
          </a:xfrm>
          <a:custGeom>
            <a:avLst/>
            <a:gdLst>
              <a:gd name="connsiteX0" fmla="*/ 0 w 2310448"/>
              <a:gd name="connsiteY0" fmla="*/ 1211961 h 1373600"/>
              <a:gd name="connsiteX1" fmla="*/ 123180 w 2310448"/>
              <a:gd name="connsiteY1" fmla="*/ 1373600 h 1373600"/>
              <a:gd name="connsiteX2" fmla="*/ 2187269 w 2310448"/>
              <a:gd name="connsiteY2" fmla="*/ 1373600 h 1373600"/>
              <a:gd name="connsiteX3" fmla="*/ 2310449 w 2310448"/>
              <a:gd name="connsiteY3" fmla="*/ 1211961 h 1373600"/>
              <a:gd name="connsiteX4" fmla="*/ 2310449 w 2310448"/>
              <a:gd name="connsiteY4" fmla="*/ 0 h 1373600"/>
              <a:gd name="connsiteX5" fmla="*/ 0 w 2310448"/>
              <a:gd name="connsiteY5" fmla="*/ 0 h 1373600"/>
              <a:gd name="connsiteX6" fmla="*/ 0 w 2310448"/>
              <a:gd name="connsiteY6" fmla="*/ 1211961 h 13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0448" h="1373600">
                <a:moveTo>
                  <a:pt x="0" y="1211961"/>
                </a:moveTo>
                <a:cubicBezTo>
                  <a:pt x="0" y="1271207"/>
                  <a:pt x="55455" y="1373600"/>
                  <a:pt x="123180" y="1373600"/>
                </a:cubicBezTo>
                <a:lnTo>
                  <a:pt x="2187269" y="1373600"/>
                </a:lnTo>
                <a:cubicBezTo>
                  <a:pt x="2255089" y="1373600"/>
                  <a:pt x="2310449" y="1271302"/>
                  <a:pt x="2310449" y="1211961"/>
                </a:cubicBezTo>
                <a:lnTo>
                  <a:pt x="2310449" y="0"/>
                </a:lnTo>
                <a:lnTo>
                  <a:pt x="0" y="0"/>
                </a:lnTo>
                <a:lnTo>
                  <a:pt x="0" y="1211961"/>
                </a:lnTo>
                <a:close/>
              </a:path>
            </a:pathLst>
          </a:custGeom>
          <a:solidFill>
            <a:schemeClr val="bg2"/>
          </a:solidFill>
          <a:ln w="9486" cap="flat">
            <a:noFill/>
            <a:prstDash val="solid"/>
            <a:miter/>
          </a:ln>
        </p:spPr>
        <p:txBody>
          <a:bodyPr rtlCol="0" anchor="t"/>
          <a:lstStyle/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Kriminalvården</a:t>
            </a:r>
          </a:p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Kustbevakningen</a:t>
            </a:r>
          </a:p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Säkerhetspolisen</a:t>
            </a:r>
          </a:p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Tullverket</a:t>
            </a:r>
          </a:p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Åklagarmyndigheten</a:t>
            </a:r>
          </a:p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Domstolsverket</a:t>
            </a:r>
          </a:p>
        </p:txBody>
      </p:sp>
      <p:sp>
        <p:nvSpPr>
          <p:cNvPr id="40" name="Bild 6">
            <a:extLst>
              <a:ext uri="{FF2B5EF4-FFF2-40B4-BE49-F238E27FC236}">
                <a16:creationId xmlns:a16="http://schemas.microsoft.com/office/drawing/2014/main" id="{F2DF8A4B-5282-8685-B2D9-6130B4E31FF1}"/>
              </a:ext>
            </a:extLst>
          </p:cNvPr>
          <p:cNvSpPr/>
          <p:nvPr/>
        </p:nvSpPr>
        <p:spPr>
          <a:xfrm flipH="1">
            <a:off x="7244049" y="4255176"/>
            <a:ext cx="2023720" cy="425430"/>
          </a:xfrm>
          <a:custGeom>
            <a:avLst/>
            <a:gdLst>
              <a:gd name="connsiteX0" fmla="*/ 2078540 w 2210938"/>
              <a:gd name="connsiteY0" fmla="*/ 0 h 582975"/>
              <a:gd name="connsiteX1" fmla="*/ 103472 w 2210938"/>
              <a:gd name="connsiteY1" fmla="*/ 0 h 582975"/>
              <a:gd name="connsiteX2" fmla="*/ 0 w 2210938"/>
              <a:gd name="connsiteY2" fmla="*/ 104214 h 582975"/>
              <a:gd name="connsiteX3" fmla="*/ 0 w 2210938"/>
              <a:gd name="connsiteY3" fmla="*/ 582975 h 582975"/>
              <a:gd name="connsiteX4" fmla="*/ 2210938 w 2210938"/>
              <a:gd name="connsiteY4" fmla="*/ 581656 h 582975"/>
              <a:gd name="connsiteX5" fmla="*/ 2210938 w 2210938"/>
              <a:gd name="connsiteY5" fmla="*/ 104214 h 582975"/>
              <a:gd name="connsiteX6" fmla="*/ 2078635 w 2210938"/>
              <a:gd name="connsiteY6" fmla="*/ 0 h 58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0938" h="582975">
                <a:moveTo>
                  <a:pt x="2078540" y="0"/>
                </a:moveTo>
                <a:lnTo>
                  <a:pt x="103472" y="0"/>
                </a:lnTo>
                <a:cubicBezTo>
                  <a:pt x="53111" y="5936"/>
                  <a:pt x="0" y="50128"/>
                  <a:pt x="0" y="104214"/>
                </a:cubicBezTo>
                <a:lnTo>
                  <a:pt x="0" y="582975"/>
                </a:lnTo>
                <a:lnTo>
                  <a:pt x="2210938" y="581656"/>
                </a:lnTo>
                <a:lnTo>
                  <a:pt x="2210938" y="104214"/>
                </a:lnTo>
                <a:cubicBezTo>
                  <a:pt x="2210938" y="50128"/>
                  <a:pt x="2157827" y="5936"/>
                  <a:pt x="2078635" y="0"/>
                </a:cubicBezTo>
              </a:path>
            </a:pathLst>
          </a:custGeom>
          <a:solidFill>
            <a:srgbClr val="717069"/>
          </a:solidFill>
          <a:ln w="948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sz="950" spc="-10" dirty="0">
                <a:solidFill>
                  <a:schemeClr val="bg1"/>
                </a:solidFill>
                <a:latin typeface="+mj-lt"/>
              </a:rPr>
              <a:t>RÄDDNINGSTJÄNST OCH SKYDD </a:t>
            </a:r>
            <a:r>
              <a:rPr lang="sv-SE" sz="950" dirty="0">
                <a:solidFill>
                  <a:schemeClr val="bg1"/>
                </a:solidFill>
                <a:latin typeface="+mj-lt"/>
              </a:rPr>
              <a:t>AV CIVILBEFOLKNINGEN</a:t>
            </a:r>
          </a:p>
        </p:txBody>
      </p:sp>
      <p:sp>
        <p:nvSpPr>
          <p:cNvPr id="41" name="Bild 8">
            <a:extLst>
              <a:ext uri="{FF2B5EF4-FFF2-40B4-BE49-F238E27FC236}">
                <a16:creationId xmlns:a16="http://schemas.microsoft.com/office/drawing/2014/main" id="{288F58AF-52D2-106C-43D0-7AE753ADB280}"/>
              </a:ext>
            </a:extLst>
          </p:cNvPr>
          <p:cNvSpPr/>
          <p:nvPr/>
        </p:nvSpPr>
        <p:spPr>
          <a:xfrm flipH="1">
            <a:off x="7244049" y="4727753"/>
            <a:ext cx="2033867" cy="206151"/>
          </a:xfrm>
          <a:custGeom>
            <a:avLst/>
            <a:gdLst>
              <a:gd name="connsiteX0" fmla="*/ 92456 w 2311685"/>
              <a:gd name="connsiteY0" fmla="*/ 0 h 257104"/>
              <a:gd name="connsiteX1" fmla="*/ 0 w 2311685"/>
              <a:gd name="connsiteY1" fmla="*/ 257104 h 257104"/>
              <a:gd name="connsiteX2" fmla="*/ 2310544 w 2311685"/>
              <a:gd name="connsiteY2" fmla="*/ 257104 h 257104"/>
              <a:gd name="connsiteX3" fmla="*/ 2311685 w 2311685"/>
              <a:gd name="connsiteY3" fmla="*/ 0 h 257104"/>
              <a:gd name="connsiteX4" fmla="*/ 92456 w 2311685"/>
              <a:gd name="connsiteY4" fmla="*/ 0 h 257104"/>
              <a:gd name="connsiteX0" fmla="*/ 12627 w 2231856"/>
              <a:gd name="connsiteY0" fmla="*/ 0 h 257104"/>
              <a:gd name="connsiteX1" fmla="*/ 0 w 2231856"/>
              <a:gd name="connsiteY1" fmla="*/ 257104 h 257104"/>
              <a:gd name="connsiteX2" fmla="*/ 2230715 w 2231856"/>
              <a:gd name="connsiteY2" fmla="*/ 257104 h 257104"/>
              <a:gd name="connsiteX3" fmla="*/ 2231856 w 2231856"/>
              <a:gd name="connsiteY3" fmla="*/ 0 h 257104"/>
              <a:gd name="connsiteX4" fmla="*/ 12627 w 2231856"/>
              <a:gd name="connsiteY4" fmla="*/ 0 h 257104"/>
              <a:gd name="connsiteX0" fmla="*/ 2795 w 2222024"/>
              <a:gd name="connsiteY0" fmla="*/ 0 h 260381"/>
              <a:gd name="connsiteX1" fmla="*/ 0 w 2222024"/>
              <a:gd name="connsiteY1" fmla="*/ 260381 h 260381"/>
              <a:gd name="connsiteX2" fmla="*/ 2220883 w 2222024"/>
              <a:gd name="connsiteY2" fmla="*/ 257104 h 260381"/>
              <a:gd name="connsiteX3" fmla="*/ 2222024 w 2222024"/>
              <a:gd name="connsiteY3" fmla="*/ 0 h 260381"/>
              <a:gd name="connsiteX4" fmla="*/ 2795 w 2222024"/>
              <a:gd name="connsiteY4" fmla="*/ 0 h 2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024" h="260381">
                <a:moveTo>
                  <a:pt x="2795" y="0"/>
                </a:moveTo>
                <a:cubicBezTo>
                  <a:pt x="1863" y="86794"/>
                  <a:pt x="932" y="173587"/>
                  <a:pt x="0" y="260381"/>
                </a:cubicBezTo>
                <a:lnTo>
                  <a:pt x="2220883" y="257104"/>
                </a:lnTo>
                <a:cubicBezTo>
                  <a:pt x="2221263" y="171403"/>
                  <a:pt x="2221644" y="85701"/>
                  <a:pt x="2222024" y="0"/>
                </a:cubicBezTo>
                <a:lnTo>
                  <a:pt x="2795" y="0"/>
                </a:lnTo>
                <a:close/>
              </a:path>
            </a:pathLst>
          </a:custGeom>
          <a:solidFill>
            <a:srgbClr val="9A4E6F"/>
          </a:solidFill>
          <a:ln w="9486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sz="1050" dirty="0">
                <a:solidFill>
                  <a:schemeClr val="bg1"/>
                </a:solidFill>
                <a:latin typeface="+mj-lt"/>
              </a:rPr>
              <a:t>MSB</a:t>
            </a:r>
          </a:p>
        </p:txBody>
      </p:sp>
      <p:sp>
        <p:nvSpPr>
          <p:cNvPr id="42" name="Bild 10">
            <a:extLst>
              <a:ext uri="{FF2B5EF4-FFF2-40B4-BE49-F238E27FC236}">
                <a16:creationId xmlns:a16="http://schemas.microsoft.com/office/drawing/2014/main" id="{94436100-9DEE-944E-7B89-45E3A997EFB9}"/>
              </a:ext>
            </a:extLst>
          </p:cNvPr>
          <p:cNvSpPr/>
          <p:nvPr/>
        </p:nvSpPr>
        <p:spPr>
          <a:xfrm flipH="1">
            <a:off x="7244306" y="4981052"/>
            <a:ext cx="2033606" cy="1144899"/>
          </a:xfrm>
          <a:custGeom>
            <a:avLst/>
            <a:gdLst>
              <a:gd name="connsiteX0" fmla="*/ 0 w 2310448"/>
              <a:gd name="connsiteY0" fmla="*/ 1211961 h 1373600"/>
              <a:gd name="connsiteX1" fmla="*/ 123180 w 2310448"/>
              <a:gd name="connsiteY1" fmla="*/ 1373600 h 1373600"/>
              <a:gd name="connsiteX2" fmla="*/ 2187269 w 2310448"/>
              <a:gd name="connsiteY2" fmla="*/ 1373600 h 1373600"/>
              <a:gd name="connsiteX3" fmla="*/ 2310449 w 2310448"/>
              <a:gd name="connsiteY3" fmla="*/ 1211961 h 1373600"/>
              <a:gd name="connsiteX4" fmla="*/ 2310449 w 2310448"/>
              <a:gd name="connsiteY4" fmla="*/ 0 h 1373600"/>
              <a:gd name="connsiteX5" fmla="*/ 0 w 2310448"/>
              <a:gd name="connsiteY5" fmla="*/ 0 h 1373600"/>
              <a:gd name="connsiteX6" fmla="*/ 0 w 2310448"/>
              <a:gd name="connsiteY6" fmla="*/ 1211961 h 13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0448" h="1373600">
                <a:moveTo>
                  <a:pt x="0" y="1211961"/>
                </a:moveTo>
                <a:cubicBezTo>
                  <a:pt x="0" y="1271207"/>
                  <a:pt x="55455" y="1373600"/>
                  <a:pt x="123180" y="1373600"/>
                </a:cubicBezTo>
                <a:lnTo>
                  <a:pt x="2187269" y="1373600"/>
                </a:lnTo>
                <a:cubicBezTo>
                  <a:pt x="2255089" y="1373600"/>
                  <a:pt x="2310449" y="1271302"/>
                  <a:pt x="2310449" y="1211961"/>
                </a:cubicBezTo>
                <a:lnTo>
                  <a:pt x="2310449" y="0"/>
                </a:lnTo>
                <a:lnTo>
                  <a:pt x="0" y="0"/>
                </a:lnTo>
                <a:lnTo>
                  <a:pt x="0" y="1211961"/>
                </a:lnTo>
                <a:close/>
              </a:path>
            </a:pathLst>
          </a:custGeom>
          <a:solidFill>
            <a:schemeClr val="bg2"/>
          </a:solidFill>
          <a:ln w="9486" cap="flat">
            <a:noFill/>
            <a:prstDash val="solid"/>
            <a:miter/>
          </a:ln>
        </p:spPr>
        <p:txBody>
          <a:bodyPr rtlCol="0" anchor="t"/>
          <a:lstStyle/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Kustbevakningen</a:t>
            </a:r>
          </a:p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Länsstyrelserna</a:t>
            </a:r>
          </a:p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Polismyndigheten</a:t>
            </a:r>
          </a:p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Sjöfartsverket</a:t>
            </a:r>
          </a:p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SMHI</a:t>
            </a:r>
          </a:p>
          <a:p>
            <a:pPr algn="ctr">
              <a:spcAft>
                <a:spcPts val="100"/>
              </a:spcAft>
            </a:pPr>
            <a:r>
              <a:rPr lang="sv-SE" sz="1050" spc="-20" dirty="0">
                <a:latin typeface="+mj-lt"/>
              </a:rPr>
              <a:t>Strålsäkerhetsmyndigheten</a:t>
            </a:r>
          </a:p>
        </p:txBody>
      </p:sp>
      <p:sp>
        <p:nvSpPr>
          <p:cNvPr id="43" name="Bild 6">
            <a:extLst>
              <a:ext uri="{FF2B5EF4-FFF2-40B4-BE49-F238E27FC236}">
                <a16:creationId xmlns:a16="http://schemas.microsoft.com/office/drawing/2014/main" id="{35FC2546-A510-D6D5-1526-A2B34CE8C342}"/>
              </a:ext>
            </a:extLst>
          </p:cNvPr>
          <p:cNvSpPr/>
          <p:nvPr/>
        </p:nvSpPr>
        <p:spPr>
          <a:xfrm flipH="1">
            <a:off x="9509285" y="4255176"/>
            <a:ext cx="1945228" cy="425430"/>
          </a:xfrm>
          <a:custGeom>
            <a:avLst/>
            <a:gdLst>
              <a:gd name="connsiteX0" fmla="*/ 2078540 w 2210938"/>
              <a:gd name="connsiteY0" fmla="*/ 0 h 582975"/>
              <a:gd name="connsiteX1" fmla="*/ 103472 w 2210938"/>
              <a:gd name="connsiteY1" fmla="*/ 0 h 582975"/>
              <a:gd name="connsiteX2" fmla="*/ 0 w 2210938"/>
              <a:gd name="connsiteY2" fmla="*/ 104214 h 582975"/>
              <a:gd name="connsiteX3" fmla="*/ 0 w 2210938"/>
              <a:gd name="connsiteY3" fmla="*/ 582975 h 582975"/>
              <a:gd name="connsiteX4" fmla="*/ 2210938 w 2210938"/>
              <a:gd name="connsiteY4" fmla="*/ 581656 h 582975"/>
              <a:gd name="connsiteX5" fmla="*/ 2210938 w 2210938"/>
              <a:gd name="connsiteY5" fmla="*/ 104214 h 582975"/>
              <a:gd name="connsiteX6" fmla="*/ 2078635 w 2210938"/>
              <a:gd name="connsiteY6" fmla="*/ 0 h 58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0938" h="582975">
                <a:moveTo>
                  <a:pt x="2078540" y="0"/>
                </a:moveTo>
                <a:lnTo>
                  <a:pt x="103472" y="0"/>
                </a:lnTo>
                <a:cubicBezTo>
                  <a:pt x="53111" y="5936"/>
                  <a:pt x="0" y="50128"/>
                  <a:pt x="0" y="104214"/>
                </a:cubicBezTo>
                <a:lnTo>
                  <a:pt x="0" y="582975"/>
                </a:lnTo>
                <a:lnTo>
                  <a:pt x="2210938" y="581656"/>
                </a:lnTo>
                <a:lnTo>
                  <a:pt x="2210938" y="104214"/>
                </a:lnTo>
                <a:cubicBezTo>
                  <a:pt x="2210938" y="50128"/>
                  <a:pt x="2157827" y="5936"/>
                  <a:pt x="2078635" y="0"/>
                </a:cubicBezTo>
              </a:path>
            </a:pathLst>
          </a:custGeom>
          <a:solidFill>
            <a:srgbClr val="717069"/>
          </a:solidFill>
          <a:ln w="948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sz="1100" dirty="0">
                <a:solidFill>
                  <a:schemeClr val="bg1"/>
                </a:solidFill>
                <a:latin typeface="+mj-lt"/>
              </a:rPr>
              <a:t>TRANSPORTER</a:t>
            </a:r>
          </a:p>
        </p:txBody>
      </p:sp>
      <p:sp>
        <p:nvSpPr>
          <p:cNvPr id="44" name="Bild 8">
            <a:extLst>
              <a:ext uri="{FF2B5EF4-FFF2-40B4-BE49-F238E27FC236}">
                <a16:creationId xmlns:a16="http://schemas.microsoft.com/office/drawing/2014/main" id="{5A606D37-9D77-4616-522F-09463B4308C8}"/>
              </a:ext>
            </a:extLst>
          </p:cNvPr>
          <p:cNvSpPr/>
          <p:nvPr/>
        </p:nvSpPr>
        <p:spPr>
          <a:xfrm flipH="1">
            <a:off x="9509284" y="4727348"/>
            <a:ext cx="2033867" cy="206151"/>
          </a:xfrm>
          <a:custGeom>
            <a:avLst/>
            <a:gdLst>
              <a:gd name="connsiteX0" fmla="*/ 92456 w 2311685"/>
              <a:gd name="connsiteY0" fmla="*/ 0 h 257104"/>
              <a:gd name="connsiteX1" fmla="*/ 0 w 2311685"/>
              <a:gd name="connsiteY1" fmla="*/ 257104 h 257104"/>
              <a:gd name="connsiteX2" fmla="*/ 2310544 w 2311685"/>
              <a:gd name="connsiteY2" fmla="*/ 257104 h 257104"/>
              <a:gd name="connsiteX3" fmla="*/ 2311685 w 2311685"/>
              <a:gd name="connsiteY3" fmla="*/ 0 h 257104"/>
              <a:gd name="connsiteX4" fmla="*/ 92456 w 2311685"/>
              <a:gd name="connsiteY4" fmla="*/ 0 h 25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1685" h="257104">
                <a:moveTo>
                  <a:pt x="92456" y="0"/>
                </a:moveTo>
                <a:lnTo>
                  <a:pt x="0" y="257104"/>
                </a:lnTo>
                <a:lnTo>
                  <a:pt x="2310544" y="257104"/>
                </a:lnTo>
                <a:lnTo>
                  <a:pt x="2311685" y="0"/>
                </a:lnTo>
                <a:lnTo>
                  <a:pt x="92456" y="0"/>
                </a:lnTo>
                <a:close/>
              </a:path>
            </a:pathLst>
          </a:custGeom>
          <a:solidFill>
            <a:srgbClr val="9A4E6F"/>
          </a:solidFill>
          <a:ln w="9486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v-SE" sz="1050" dirty="0">
                <a:solidFill>
                  <a:schemeClr val="bg1"/>
                </a:solidFill>
                <a:latin typeface="+mj-lt"/>
              </a:rPr>
              <a:t>Trafikverket</a:t>
            </a:r>
          </a:p>
        </p:txBody>
      </p:sp>
      <p:sp>
        <p:nvSpPr>
          <p:cNvPr id="45" name="Bild 10">
            <a:extLst>
              <a:ext uri="{FF2B5EF4-FFF2-40B4-BE49-F238E27FC236}">
                <a16:creationId xmlns:a16="http://schemas.microsoft.com/office/drawing/2014/main" id="{C8957161-C347-1ECF-299A-5B0956774D96}"/>
              </a:ext>
            </a:extLst>
          </p:cNvPr>
          <p:cNvSpPr/>
          <p:nvPr/>
        </p:nvSpPr>
        <p:spPr>
          <a:xfrm flipH="1">
            <a:off x="9509535" y="4982794"/>
            <a:ext cx="2032779" cy="1143159"/>
          </a:xfrm>
          <a:custGeom>
            <a:avLst/>
            <a:gdLst>
              <a:gd name="connsiteX0" fmla="*/ 0 w 2310448"/>
              <a:gd name="connsiteY0" fmla="*/ 1211961 h 1373600"/>
              <a:gd name="connsiteX1" fmla="*/ 123180 w 2310448"/>
              <a:gd name="connsiteY1" fmla="*/ 1373600 h 1373600"/>
              <a:gd name="connsiteX2" fmla="*/ 2187269 w 2310448"/>
              <a:gd name="connsiteY2" fmla="*/ 1373600 h 1373600"/>
              <a:gd name="connsiteX3" fmla="*/ 2310449 w 2310448"/>
              <a:gd name="connsiteY3" fmla="*/ 1211961 h 1373600"/>
              <a:gd name="connsiteX4" fmla="*/ 2310449 w 2310448"/>
              <a:gd name="connsiteY4" fmla="*/ 0 h 1373600"/>
              <a:gd name="connsiteX5" fmla="*/ 0 w 2310448"/>
              <a:gd name="connsiteY5" fmla="*/ 0 h 1373600"/>
              <a:gd name="connsiteX6" fmla="*/ 0 w 2310448"/>
              <a:gd name="connsiteY6" fmla="*/ 1211961 h 13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0448" h="1373600">
                <a:moveTo>
                  <a:pt x="0" y="1211961"/>
                </a:moveTo>
                <a:cubicBezTo>
                  <a:pt x="0" y="1271207"/>
                  <a:pt x="55455" y="1373600"/>
                  <a:pt x="123180" y="1373600"/>
                </a:cubicBezTo>
                <a:lnTo>
                  <a:pt x="2187269" y="1373600"/>
                </a:lnTo>
                <a:cubicBezTo>
                  <a:pt x="2255089" y="1373600"/>
                  <a:pt x="2310449" y="1271302"/>
                  <a:pt x="2310449" y="1211961"/>
                </a:cubicBezTo>
                <a:lnTo>
                  <a:pt x="2310449" y="0"/>
                </a:lnTo>
                <a:lnTo>
                  <a:pt x="0" y="0"/>
                </a:lnTo>
                <a:lnTo>
                  <a:pt x="0" y="1211961"/>
                </a:lnTo>
                <a:close/>
              </a:path>
            </a:pathLst>
          </a:custGeom>
          <a:solidFill>
            <a:schemeClr val="bg2"/>
          </a:solidFill>
          <a:ln w="9486" cap="flat">
            <a:noFill/>
            <a:prstDash val="solid"/>
            <a:miter/>
          </a:ln>
        </p:spPr>
        <p:txBody>
          <a:bodyPr rtlCol="0" anchor="t"/>
          <a:lstStyle/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Luftfartsverket</a:t>
            </a:r>
          </a:p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Sjöfartsverket</a:t>
            </a:r>
          </a:p>
          <a:p>
            <a:pPr algn="ctr">
              <a:spcAft>
                <a:spcPts val="100"/>
              </a:spcAft>
            </a:pPr>
            <a:r>
              <a:rPr lang="sv-SE" sz="1050" dirty="0">
                <a:latin typeface="+mj-lt"/>
              </a:rPr>
              <a:t>Transportstyrelsen</a:t>
            </a:r>
          </a:p>
        </p:txBody>
      </p:sp>
      <p:pic>
        <p:nvPicPr>
          <p:cNvPr id="48" name="Bild 47">
            <a:extLst>
              <a:ext uri="{FF2B5EF4-FFF2-40B4-BE49-F238E27FC236}">
                <a16:creationId xmlns:a16="http://schemas.microsoft.com/office/drawing/2014/main" id="{BCE0AEDF-BEC5-01D1-5698-D8A79DC5A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481727" y="3619265"/>
            <a:ext cx="1504619" cy="640263"/>
          </a:xfrm>
          <a:prstGeom prst="rect">
            <a:avLst/>
          </a:prstGeom>
        </p:spPr>
      </p:pic>
      <p:pic>
        <p:nvPicPr>
          <p:cNvPr id="50" name="Bild 49">
            <a:extLst>
              <a:ext uri="{FF2B5EF4-FFF2-40B4-BE49-F238E27FC236}">
                <a16:creationId xmlns:a16="http://schemas.microsoft.com/office/drawing/2014/main" id="{2E5BAE7E-4593-BBA5-5017-22D09CFFC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-2012381" y="-284332"/>
            <a:ext cx="4152514" cy="2275232"/>
          </a:xfrm>
          <a:prstGeom prst="rect">
            <a:avLst/>
          </a:prstGeom>
        </p:spPr>
      </p:pic>
      <p:pic>
        <p:nvPicPr>
          <p:cNvPr id="52" name="Bild 51">
            <a:extLst>
              <a:ext uri="{FF2B5EF4-FFF2-40B4-BE49-F238E27FC236}">
                <a16:creationId xmlns:a16="http://schemas.microsoft.com/office/drawing/2014/main" id="{397B4620-5066-DADB-A933-803068897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059687" y="1512733"/>
            <a:ext cx="925699" cy="386555"/>
          </a:xfrm>
          <a:prstGeom prst="rect">
            <a:avLst/>
          </a:prstGeom>
        </p:spPr>
      </p:pic>
      <p:sp>
        <p:nvSpPr>
          <p:cNvPr id="4" name="Platshållare för innehåll 7">
            <a:extLst>
              <a:ext uri="{FF2B5EF4-FFF2-40B4-BE49-F238E27FC236}">
                <a16:creationId xmlns:a16="http://schemas.microsoft.com/office/drawing/2014/main" id="{D720BB84-2F3F-B2DE-9000-DF8CA0174D6E}"/>
              </a:ext>
            </a:extLst>
          </p:cNvPr>
          <p:cNvSpPr txBox="1">
            <a:spLocks/>
          </p:cNvSpPr>
          <p:nvPr/>
        </p:nvSpPr>
        <p:spPr>
          <a:xfrm>
            <a:off x="446519" y="6232919"/>
            <a:ext cx="6558554" cy="425430"/>
          </a:xfrm>
          <a:prstGeom prst="rect">
            <a:avLst/>
          </a:prstGeom>
          <a:ln>
            <a:solidFill>
              <a:srgbClr val="822757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050" dirty="0">
                <a:effectLst/>
                <a:latin typeface="Century Gothic" panose="020B0502020202020204" pitchFamily="34" charset="0"/>
              </a:rPr>
              <a:t>Sektorsansvarig myndighet har i uppgift att leda arbetet med att samordna åtgärder, driva på och stödja arbetet inom sektorn, verka för samverkan och samordning med andra aktörer.</a:t>
            </a:r>
          </a:p>
        </p:txBody>
      </p:sp>
      <p:sp>
        <p:nvSpPr>
          <p:cNvPr id="5" name="Rektangel 4"/>
          <p:cNvSpPr/>
          <p:nvPr/>
        </p:nvSpPr>
        <p:spPr>
          <a:xfrm>
            <a:off x="7166856" y="6217425"/>
            <a:ext cx="374468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05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* Riksbanken ingår inte formellt i sektorn men deltar i arbetet då de är en myndighet under Riksdagen.</a:t>
            </a:r>
          </a:p>
        </p:txBody>
      </p:sp>
    </p:spTree>
    <p:extLst>
      <p:ext uri="{BB962C8B-B14F-4D97-AF65-F5344CB8AC3E}">
        <p14:creationId xmlns:p14="http://schemas.microsoft.com/office/powerpoint/2010/main" val="1985531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7F976C6-E0FD-12C9-5634-79ADC845E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243" y="674596"/>
            <a:ext cx="9929508" cy="516224"/>
          </a:xfrm>
        </p:spPr>
        <p:txBody>
          <a:bodyPr/>
          <a:lstStyle/>
          <a:p>
            <a:r>
              <a:rPr lang="sv-SE" dirty="0"/>
              <a:t>ANDRA VIKTIGA OMRÅDEN FÖR BEREDSKAP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610CB1DA-4D20-5F31-3914-349105F20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4046"/>
          <a:stretch/>
        </p:blipFill>
        <p:spPr>
          <a:xfrm>
            <a:off x="0" y="721317"/>
            <a:ext cx="1118313" cy="379476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FF083C14-AC60-E527-FEB7-94C2B7935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8569" y="1787257"/>
            <a:ext cx="4299441" cy="1056891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1B81102A-98DE-800B-40F3-9D759AEE538B}"/>
              </a:ext>
            </a:extLst>
          </p:cNvPr>
          <p:cNvSpPr/>
          <p:nvPr/>
        </p:nvSpPr>
        <p:spPr>
          <a:xfrm>
            <a:off x="3728568" y="2844148"/>
            <a:ext cx="4299442" cy="770206"/>
          </a:xfrm>
          <a:prstGeom prst="rect">
            <a:avLst/>
          </a:prstGeom>
          <a:solidFill>
            <a:srgbClr val="727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pc="50" dirty="0">
                <a:latin typeface="+mj-lt"/>
              </a:rPr>
              <a:t>EXEMPEL PÅ ANDRA VIKTIGA</a:t>
            </a:r>
            <a:br>
              <a:rPr lang="sv-SE" spc="50" dirty="0">
                <a:latin typeface="+mj-lt"/>
              </a:rPr>
            </a:br>
            <a:r>
              <a:rPr lang="sv-SE" spc="50" dirty="0">
                <a:latin typeface="+mj-lt"/>
              </a:rPr>
              <a:t>OMRÅDEN FÖR BEREDSKAP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35910E8-11A2-6AC6-384A-DCE47BB0EBE9}"/>
              </a:ext>
            </a:extLst>
          </p:cNvPr>
          <p:cNvSpPr/>
          <p:nvPr/>
        </p:nvSpPr>
        <p:spPr>
          <a:xfrm>
            <a:off x="3728571" y="3728893"/>
            <a:ext cx="4299442" cy="18270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sv-SE" dirty="0">
                <a:solidFill>
                  <a:schemeClr val="tx1"/>
                </a:solidFill>
                <a:latin typeface="+mj-lt"/>
              </a:rPr>
              <a:t>Cybersäkerhet</a:t>
            </a:r>
          </a:p>
          <a:p>
            <a:pPr algn="ctr">
              <a:lnSpc>
                <a:spcPct val="150000"/>
              </a:lnSpc>
            </a:pPr>
            <a:r>
              <a:rPr lang="sv-SE" dirty="0">
                <a:solidFill>
                  <a:schemeClr val="tx1"/>
                </a:solidFill>
                <a:latin typeface="+mj-lt"/>
              </a:rPr>
              <a:t>Psykologiskt försvar</a:t>
            </a:r>
          </a:p>
          <a:p>
            <a:pPr algn="ctr">
              <a:lnSpc>
                <a:spcPct val="150000"/>
              </a:lnSpc>
            </a:pPr>
            <a:r>
              <a:rPr lang="sv-SE" dirty="0">
                <a:solidFill>
                  <a:schemeClr val="tx1"/>
                </a:solidFill>
                <a:latin typeface="+mj-lt"/>
              </a:rPr>
              <a:t>Skola och förskola</a:t>
            </a:r>
          </a:p>
          <a:p>
            <a:pPr algn="ctr">
              <a:lnSpc>
                <a:spcPct val="150000"/>
              </a:lnSpc>
            </a:pPr>
            <a:r>
              <a:rPr lang="sv-SE" dirty="0">
                <a:solidFill>
                  <a:schemeClr val="tx1"/>
                </a:solidFill>
                <a:latin typeface="+mj-lt"/>
              </a:rPr>
              <a:t>Migration</a:t>
            </a:r>
          </a:p>
        </p:txBody>
      </p:sp>
    </p:spTree>
    <p:extLst>
      <p:ext uri="{BB962C8B-B14F-4D97-AF65-F5344CB8AC3E}">
        <p14:creationId xmlns:p14="http://schemas.microsoft.com/office/powerpoint/2010/main" val="41818670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  <p:tag name="LAYOUT" val="Scree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heme/theme1.xml><?xml version="1.0" encoding="utf-8"?>
<a:theme xmlns:a="http://schemas.openxmlformats.org/drawingml/2006/main" name="1_MSB PPT Civil beredskap, krisberedskap och civilt försvar">
  <a:themeElements>
    <a:clrScheme name="MS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C0000"/>
      </a:accent1>
      <a:accent2>
        <a:srgbClr val="822757"/>
      </a:accent2>
      <a:accent3>
        <a:srgbClr val="6F6E67"/>
      </a:accent3>
      <a:accent4>
        <a:srgbClr val="E67C5E"/>
      </a:accent4>
      <a:accent5>
        <a:srgbClr val="B47D9A"/>
      </a:accent5>
      <a:accent6>
        <a:srgbClr val="A9A8A4"/>
      </a:accent6>
      <a:hlink>
        <a:srgbClr val="0563C1"/>
      </a:hlink>
      <a:folHlink>
        <a:srgbClr val="954F72"/>
      </a:folHlink>
    </a:clrScheme>
    <a:fontScheme name="MSB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SB Röd 100%">
      <a:srgbClr val="CC0000"/>
    </a:custClr>
    <a:custClr name="MSB Röd 80%">
      <a:srgbClr val="DB4B32"/>
    </a:custClr>
    <a:custClr name="MSB Röd 60%">
      <a:srgbClr val="E67C5E"/>
    </a:custClr>
    <a:custClr name="MSB Röd 40%">
      <a:srgbClr val="F0AB92"/>
    </a:custClr>
    <a:custClr name="MSB Röd 20%">
      <a:srgbClr val="F8D6C7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MSB Lila 100%">
      <a:srgbClr val="822757"/>
    </a:custClr>
    <a:custClr name="MSB Lila 80%">
      <a:srgbClr val="9B5279"/>
    </a:custClr>
    <a:custClr name="MSB Lila 60%">
      <a:srgbClr val="B47D9A"/>
    </a:custClr>
    <a:custClr name="MSB Lila 40%">
      <a:srgbClr val="CDA9BC"/>
    </a:custClr>
    <a:custClr name="MSB Lila 20%">
      <a:srgbClr val="E6D4DD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MSB Grå 100%">
      <a:srgbClr val="6F6E67"/>
    </a:custClr>
    <a:custClr name="MSB Grå 80%">
      <a:srgbClr val="8C8B85"/>
    </a:custClr>
    <a:custClr name="MSB Grå 60%">
      <a:srgbClr val="A9A8A4"/>
    </a:custClr>
    <a:custClr name="MSB Grå 40%">
      <a:srgbClr val="C5C5C2"/>
    </a:custClr>
    <a:custClr name="MSB Grå 20%">
      <a:srgbClr val="E2E2E1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</a:custClrLst>
  <a:extLst>
    <a:ext uri="{05A4C25C-085E-4340-85A3-A5531E510DB2}">
      <thm15:themeFamily xmlns:thm15="http://schemas.microsoft.com/office/thememl/2012/main" name="MSB sv.potx" id="{AEA58E0F-F7B8-476F-898C-C869FAD00B00}" vid="{F5E8F45D-1BAD-4605-B7EE-D434F65F831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631653F924324698BE7D90F97B627A" ma:contentTypeVersion="17" ma:contentTypeDescription="Skapa ett nytt dokument." ma:contentTypeScope="" ma:versionID="b1fea0990ebf0ae478f8b84446b1aa24">
  <xsd:schema xmlns:xsd="http://www.w3.org/2001/XMLSchema" xmlns:xs="http://www.w3.org/2001/XMLSchema" xmlns:p="http://schemas.microsoft.com/office/2006/metadata/properties" xmlns:ns2="1d358615-c749-462e-b141-ebbf7cdbce9a" xmlns:ns3="9c950a28-eb4a-4f43-b9f9-45c02166cf8c" targetNamespace="http://schemas.microsoft.com/office/2006/metadata/properties" ma:root="true" ma:fieldsID="c977e53980771c8fbbe1d85f4dcc81bb" ns2:_="" ns3:_="">
    <xsd:import namespace="1d358615-c749-462e-b141-ebbf7cdbce9a"/>
    <xsd:import namespace="9c950a28-eb4a-4f43-b9f9-45c02166cf8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Kanarkivera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358615-c749-462e-b141-ebbf7cdbce9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7465500-9256-4092-9b36-834d7d989053}" ma:internalName="TaxCatchAll" ma:showField="CatchAllData" ma:web="1d358615-c749-462e-b141-ebbf7cdbce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950a28-eb4a-4f43-b9f9-45c02166cf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Kanarkiveras" ma:index="20" nillable="true" ma:displayName="Kan arkiveras" ma:default="1" ma:format="Dropdown" ma:internalName="Kanarkiveras">
      <xsd:simpleType>
        <xsd:restriction base="dms:Boolean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dmarkeringar" ma:readOnly="false" ma:fieldId="{5cf76f15-5ced-4ddc-b409-7134ff3c332f}" ma:taxonomyMulti="true" ma:sspId="352301d2-a180-4e7a-9452-ab8a182b1d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narkiveras xmlns="9c950a28-eb4a-4f43-b9f9-45c02166cf8c">true</Kanarkiveras>
    <lcf76f155ced4ddcb4097134ff3c332f xmlns="9c950a28-eb4a-4f43-b9f9-45c02166cf8c">
      <Terms xmlns="http://schemas.microsoft.com/office/infopath/2007/PartnerControls"/>
    </lcf76f155ced4ddcb4097134ff3c332f>
    <TaxCatchAll xmlns="1d358615-c749-462e-b141-ebbf7cdbce9a" xsi:nil="true"/>
  </documentManagement>
</p:properties>
</file>

<file path=customXml/itemProps1.xml><?xml version="1.0" encoding="utf-8"?>
<ds:datastoreItem xmlns:ds="http://schemas.openxmlformats.org/officeDocument/2006/customXml" ds:itemID="{BCD7892D-FEA2-46C6-AE8A-2CBBFB40DF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131F6F-DBC5-4253-AFB5-3744A958E2A8}">
  <ds:schemaRefs>
    <ds:schemaRef ds:uri="1d358615-c749-462e-b141-ebbf7cdbce9a"/>
    <ds:schemaRef ds:uri="9c950a28-eb4a-4f43-b9f9-45c02166cf8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0CF8251-3828-4706-AFDE-1EFC2EAADE4B}">
  <ds:schemaRefs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1d358615-c749-462e-b141-ebbf7cdbce9a"/>
    <ds:schemaRef ds:uri="9c950a28-eb4a-4f43-b9f9-45c02166cf8c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278</TotalTime>
  <Words>545</Words>
  <Application>Microsoft Macintosh PowerPoint</Application>
  <PresentationFormat>Bredbild</PresentationFormat>
  <Paragraphs>176</Paragraphs>
  <Slides>13</Slides>
  <Notes>13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7" baseType="lpstr">
      <vt:lpstr>Arial</vt:lpstr>
      <vt:lpstr>Calibri</vt:lpstr>
      <vt:lpstr>Century Gothic</vt:lpstr>
      <vt:lpstr>1_MSB PPT Civil beredskap, krisberedskap och civilt försvar</vt:lpstr>
      <vt:lpstr>CIVIL BEREDSKAP KRISBEREDSKAP OCH CIVILT FÖRSVAR</vt:lpstr>
      <vt:lpstr>OM MATERIALET</vt:lpstr>
      <vt:lpstr>AKTÖRERNA</vt:lpstr>
      <vt:lpstr>NIVÅERNA</vt:lpstr>
      <vt:lpstr>EN ÖVERSIKT</vt:lpstr>
      <vt:lpstr>STATLIGA MYNDIGHETERS ANSVAR</vt:lpstr>
      <vt:lpstr>BEREDSKAPSMYNDIGHETER</vt:lpstr>
      <vt:lpstr>10 BEREDSKAPSSEKTORER</vt:lpstr>
      <vt:lpstr>ANDRA VIKTIGA OMRÅDEN FÖR BEREDSKAP</vt:lpstr>
      <vt:lpstr>INDELNING I CIVILOMRÅDEN</vt:lpstr>
      <vt:lpstr>REGIONAL NIVÅ</vt:lpstr>
      <vt:lpstr>LOKAL NIVÅ</vt:lpstr>
      <vt:lpstr>PowerPoint-presentation</vt:lpstr>
    </vt:vector>
  </TitlesOfParts>
  <Manager/>
  <Company>MSB - Myndigheten för samhällsskydd och beredskap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beredskap: krisberedskap och civilt försvar</dc:title>
  <dc:subject/>
  <dc:creator>Gunilla Georgsson</dc:creator>
  <cp:keywords>tillganglig</cp:keywords>
  <dc:description/>
  <cp:lastModifiedBy>Alicia  Olofsson</cp:lastModifiedBy>
  <cp:revision>40</cp:revision>
  <cp:lastPrinted>2022-08-26T13:33:56Z</cp:lastPrinted>
  <dcterms:created xsi:type="dcterms:W3CDTF">2022-05-24T06:05:27Z</dcterms:created>
  <dcterms:modified xsi:type="dcterms:W3CDTF">2022-11-21T12:21:53Z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Logomenu">
    <vt:bool>true</vt:bool>
  </property>
  <property fmtid="{D5CDD505-2E9C-101B-9397-08002B2CF9AE}" pid="3" name="ContentTypeId">
    <vt:lpwstr>0x01010050631653F924324698BE7D90F97B627A</vt:lpwstr>
  </property>
  <property fmtid="{D5CDD505-2E9C-101B-9397-08002B2CF9AE}" pid="4" name="MediaServiceImageTags">
    <vt:lpwstr/>
  </property>
</Properties>
</file>