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72" r:id="rId2"/>
    <p:sldId id="273" r:id="rId3"/>
    <p:sldId id="261" r:id="rId4"/>
    <p:sldId id="262" r:id="rId5"/>
    <p:sldId id="263" r:id="rId6"/>
    <p:sldId id="266" r:id="rId7"/>
    <p:sldId id="267" r:id="rId8"/>
    <p:sldId id="268" r:id="rId9"/>
    <p:sldId id="270" r:id="rId10"/>
    <p:sldId id="271" r:id="rId11"/>
    <p:sldId id="269" r:id="rId12"/>
    <p:sldId id="259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417" autoAdjust="0"/>
  </p:normalViewPr>
  <p:slideViewPr>
    <p:cSldViewPr snapToGrid="0" showGuides="1">
      <p:cViewPr varScale="1">
        <p:scale>
          <a:sx n="53" d="100"/>
          <a:sy n="53" d="100"/>
        </p:scale>
        <p:origin x="10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C5620-2E04-481A-AE83-BA14E2DF00AF}" type="datetimeFigureOut">
              <a:rPr lang="sv-SE" smtClean="0"/>
              <a:t>2020-03-05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1F4C4-1D26-4522-A57A-280343EFAF7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947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DC31ADF9-861B-45D2-8503-265750D84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799155"/>
            <a:ext cx="7802235" cy="306804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BE1865B-0552-40AF-8E28-A27FB0A9BD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4800" y="1368000"/>
            <a:ext cx="8582400" cy="118507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sv-SE" dirty="0"/>
              <a:t>Klicka här för att skriva rubrik 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9A9531-F5BA-4E5C-BE21-C657CBE8E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4800" y="2627491"/>
            <a:ext cx="8582400" cy="7606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994DFFA-DF5D-4F3A-BF33-218A48784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4" y="6123904"/>
            <a:ext cx="1287889" cy="5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23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å endast rubri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4130564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Grå rubrik utan logo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877405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 foto med text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140736"/>
            <a:ext cx="4001936" cy="9438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6074170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 rubrik och innehåll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D16FB5AD-921C-45BF-86EA-92175399D0E6}"/>
              </a:ext>
            </a:extLst>
          </p:cNvPr>
          <p:cNvGrpSpPr/>
          <p:nvPr/>
        </p:nvGrpSpPr>
        <p:grpSpPr>
          <a:xfrm>
            <a:off x="11070000" y="6296400"/>
            <a:ext cx="952500" cy="422519"/>
            <a:chOff x="11070000" y="6296400"/>
            <a:chExt cx="952500" cy="422519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C4F0956D-78F9-4CAE-A663-BE0AC3148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0000" y="6296400"/>
              <a:ext cx="424961" cy="422519"/>
            </a:xfrm>
            <a:prstGeom prst="rect">
              <a:avLst/>
            </a:prstGeom>
          </p:spPr>
        </p:pic>
        <p:pic>
          <p:nvPicPr>
            <p:cNvPr id="6" name="Bildobjekt 5" descr="MSB Logga vit">
              <a:extLst>
                <a:ext uri="{FF2B5EF4-FFF2-40B4-BE49-F238E27FC236}">
                  <a16:creationId xmlns:a16="http://schemas.microsoft.com/office/drawing/2014/main" id="{0B3A82A4-3D41-42C7-99EB-410593539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725" y="6389271"/>
              <a:ext cx="485775" cy="23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3425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Mörkgrå avsnittsrubri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835B8C-07AB-41CC-9E71-C4867F754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00" y="1368000"/>
            <a:ext cx="8582400" cy="1273968"/>
          </a:xfrm>
        </p:spPr>
        <p:txBody>
          <a:bodyPr anchor="b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714B15-840F-4937-81D0-04D905859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800" y="2673745"/>
            <a:ext cx="8582400" cy="633743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grpSp>
        <p:nvGrpSpPr>
          <p:cNvPr id="10" name="Grupp 9">
            <a:extLst>
              <a:ext uri="{FF2B5EF4-FFF2-40B4-BE49-F238E27FC236}">
                <a16:creationId xmlns:a16="http://schemas.microsoft.com/office/drawing/2014/main" id="{31B19DC8-B88F-477F-B0DE-AF27442BC4F6}"/>
              </a:ext>
            </a:extLst>
          </p:cNvPr>
          <p:cNvGrpSpPr/>
          <p:nvPr/>
        </p:nvGrpSpPr>
        <p:grpSpPr>
          <a:xfrm>
            <a:off x="10675620" y="6119856"/>
            <a:ext cx="1297478" cy="571294"/>
            <a:chOff x="10675620" y="6119856"/>
            <a:chExt cx="1297478" cy="571294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111CB780-89A5-4EB6-86A8-CDF107ABD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620" y="6119856"/>
              <a:ext cx="574596" cy="571294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8B699213-0B08-448B-9588-C3044E0A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5484" y="6248400"/>
              <a:ext cx="657614" cy="323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935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örkgrå endast rubri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079A7A8C-BC63-4E07-9BB7-FAA2A032CDC6}"/>
              </a:ext>
            </a:extLst>
          </p:cNvPr>
          <p:cNvGrpSpPr/>
          <p:nvPr/>
        </p:nvGrpSpPr>
        <p:grpSpPr>
          <a:xfrm>
            <a:off x="11070000" y="6296400"/>
            <a:ext cx="952500" cy="422519"/>
            <a:chOff x="11070000" y="6296400"/>
            <a:chExt cx="952500" cy="422519"/>
          </a:xfrm>
        </p:grpSpPr>
        <p:pic>
          <p:nvPicPr>
            <p:cNvPr id="4" name="Bildobjekt 3">
              <a:extLst>
                <a:ext uri="{FF2B5EF4-FFF2-40B4-BE49-F238E27FC236}">
                  <a16:creationId xmlns:a16="http://schemas.microsoft.com/office/drawing/2014/main" id="{F851F30E-CB90-4CE1-B5C6-8E28D6A3B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0000" y="6296400"/>
              <a:ext cx="424961" cy="422519"/>
            </a:xfrm>
            <a:prstGeom prst="rect">
              <a:avLst/>
            </a:prstGeom>
          </p:spPr>
        </p:pic>
        <p:pic>
          <p:nvPicPr>
            <p:cNvPr id="5" name="Bildobjekt 4" descr="MSB Logga vit">
              <a:extLst>
                <a:ext uri="{FF2B5EF4-FFF2-40B4-BE49-F238E27FC236}">
                  <a16:creationId xmlns:a16="http://schemas.microsoft.com/office/drawing/2014/main" id="{DFC4A88D-9574-45E3-A2B9-464558FC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725" y="6389271"/>
              <a:ext cx="485775" cy="23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7683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 foto med text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222872"/>
            <a:ext cx="4001936" cy="943824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grpSp>
        <p:nvGrpSpPr>
          <p:cNvPr id="4" name="Grupp 3">
            <a:extLst>
              <a:ext uri="{FF2B5EF4-FFF2-40B4-BE49-F238E27FC236}">
                <a16:creationId xmlns:a16="http://schemas.microsoft.com/office/drawing/2014/main" id="{66EE50EC-52C5-4BDF-8D27-E225311BCF5D}"/>
              </a:ext>
            </a:extLst>
          </p:cNvPr>
          <p:cNvGrpSpPr/>
          <p:nvPr/>
        </p:nvGrpSpPr>
        <p:grpSpPr>
          <a:xfrm>
            <a:off x="11070000" y="6296400"/>
            <a:ext cx="952500" cy="422519"/>
            <a:chOff x="11070000" y="6296400"/>
            <a:chExt cx="952500" cy="422519"/>
          </a:xfrm>
        </p:grpSpPr>
        <p:pic>
          <p:nvPicPr>
            <p:cNvPr id="5" name="Bildobjekt 4">
              <a:extLst>
                <a:ext uri="{FF2B5EF4-FFF2-40B4-BE49-F238E27FC236}">
                  <a16:creationId xmlns:a16="http://schemas.microsoft.com/office/drawing/2014/main" id="{0D8DA891-6A1B-43B2-8C08-319028557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0000" y="6296400"/>
              <a:ext cx="424961" cy="422519"/>
            </a:xfrm>
            <a:prstGeom prst="rect">
              <a:avLst/>
            </a:prstGeom>
          </p:spPr>
        </p:pic>
        <p:pic>
          <p:nvPicPr>
            <p:cNvPr id="6" name="Bildobjekt 5" descr="MSB Logga vit">
              <a:extLst>
                <a:ext uri="{FF2B5EF4-FFF2-40B4-BE49-F238E27FC236}">
                  <a16:creationId xmlns:a16="http://schemas.microsoft.com/office/drawing/2014/main" id="{DC103D7D-9DC0-4611-8EDF-958FD7A0C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725" y="6389271"/>
              <a:ext cx="485775" cy="23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4324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Avslut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2FDEBDE7-F704-4303-803A-AFE52A2CA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8344"/>
            <a:ext cx="12192000" cy="6357866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BE1865B-0552-40AF-8E28-A27FB0A9BD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19298" y="1362077"/>
            <a:ext cx="8582400" cy="633743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sv-SE" dirty="0"/>
              <a:t>Klicka här rubrik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299A9531-F5BA-4E5C-BE21-C657CBE8E5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9299" y="2046494"/>
            <a:ext cx="6608653" cy="138250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95DD5985-A25E-4117-9500-0C11FF49A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4" y="6123904"/>
            <a:ext cx="1287889" cy="5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284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bild med foto linjer vä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2D2BC56-E5BB-4706-884F-E550DFE216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5992837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BE1865B-0552-40AF-8E28-A27FB0A9BD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0000" y="3181642"/>
            <a:ext cx="6552933" cy="1058288"/>
          </a:xfrm>
          <a:noFill/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sv-SE" dirty="0"/>
              <a:t>Klicka här för att skriva rubrik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EF14C78-8DD9-4B8E-97FA-297E52E98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4" y="6123904"/>
            <a:ext cx="1287889" cy="571294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76A06C7-2F99-435E-AEB4-A8BD2FF28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-15240" y="-9053"/>
            <a:ext cx="4690800" cy="1875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83502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ubrikbild med foto linjer hö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32D2BC56-E5BB-4706-884F-E550DFE216E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12192001" cy="5992837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EBE1865B-0552-40AF-8E28-A27FB0A9BD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00000" y="3181642"/>
            <a:ext cx="6552933" cy="1058288"/>
          </a:xfrm>
          <a:noFill/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sv-SE" dirty="0"/>
              <a:t>Klicka här för att skriva rubrik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1EF14C78-8DD9-4B8E-97FA-297E52E98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4" y="6123904"/>
            <a:ext cx="1287889" cy="571294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276A06C7-2F99-435E-AEB4-A8BD2FF28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04510" y="-9053"/>
            <a:ext cx="4690800" cy="1875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04837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632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srubrik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DC4CC64D-0556-4EE6-8C65-19C67B09D47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F835B8C-07AB-41CC-9E71-C4867F754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0652" y="1368000"/>
            <a:ext cx="6552000" cy="1273968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sv-SE" dirty="0"/>
              <a:t>Klicka här för att skriva rubrik</a:t>
            </a:r>
          </a:p>
        </p:txBody>
      </p:sp>
    </p:spTree>
    <p:extLst>
      <p:ext uri="{BB962C8B-B14F-4D97-AF65-F5344CB8AC3E}">
        <p14:creationId xmlns:p14="http://schemas.microsoft.com/office/powerpoint/2010/main" val="21595356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foto och textruta rö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8C8263F2-B4B2-49CB-80FF-B28F3C05F0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C4278E-C033-4F73-BA2E-69DCE0AB00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" y="1252147"/>
            <a:ext cx="4557978" cy="2652665"/>
          </a:xfrm>
          <a:gradFill>
            <a:gsLst>
              <a:gs pos="100000">
                <a:schemeClr val="bg1"/>
              </a:gs>
              <a:gs pos="3000">
                <a:schemeClr val="accent1"/>
              </a:gs>
              <a:gs pos="0">
                <a:schemeClr val="bg1"/>
              </a:gs>
              <a:gs pos="0">
                <a:schemeClr val="accent1"/>
              </a:gs>
              <a:gs pos="3000">
                <a:schemeClr val="accent1"/>
              </a:gs>
              <a:gs pos="4000">
                <a:schemeClr val="accent1"/>
              </a:gs>
              <a:gs pos="0">
                <a:schemeClr val="accent1"/>
              </a:gs>
              <a:gs pos="4000">
                <a:schemeClr val="bg1"/>
              </a:gs>
            </a:gsLst>
            <a:lin ang="0" scaled="1"/>
          </a:gradFill>
        </p:spPr>
        <p:txBody>
          <a:bodyPr lIns="504000" tIns="396000" rIns="504000" bIns="396000">
            <a:noAutofit/>
          </a:bodyPr>
          <a:lstStyle>
            <a:lvl1pPr marL="0" indent="0" algn="l">
              <a:lnSpc>
                <a:spcPct val="170000"/>
              </a:lnSpc>
              <a:spcBef>
                <a:spcPts val="0"/>
              </a:spcBef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722063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ehåll med foto och textruta li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8C8263F2-B4B2-49CB-80FF-B28F3C05F0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EC4278E-C033-4F73-BA2E-69DCE0AB00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33831" y="1287034"/>
            <a:ext cx="4558169" cy="2652665"/>
          </a:xfrm>
          <a:gradFill flip="none" rotWithShape="1">
            <a:gsLst>
              <a:gs pos="100000">
                <a:schemeClr val="accent2"/>
              </a:gs>
              <a:gs pos="99000">
                <a:schemeClr val="accent2"/>
              </a:gs>
              <a:gs pos="0">
                <a:schemeClr val="bg1"/>
              </a:gs>
              <a:gs pos="100000">
                <a:schemeClr val="accent2"/>
              </a:gs>
              <a:gs pos="96000">
                <a:schemeClr val="bg1"/>
              </a:gs>
              <a:gs pos="100000">
                <a:schemeClr val="accent2"/>
              </a:gs>
              <a:gs pos="100000">
                <a:schemeClr val="accent2"/>
              </a:gs>
              <a:gs pos="96000">
                <a:schemeClr val="accent2"/>
              </a:gs>
            </a:gsLst>
            <a:lin ang="0" scaled="1"/>
            <a:tileRect/>
          </a:gradFill>
        </p:spPr>
        <p:txBody>
          <a:bodyPr lIns="504000" tIns="396000" rIns="504000" bIns="396000">
            <a:noAutofit/>
          </a:bodyPr>
          <a:lstStyle>
            <a:lvl1pPr marL="0" indent="0" algn="l">
              <a:buNone/>
              <a:defRPr sz="1400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5893825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linj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04498F7-0638-4AA2-AE84-6B87E650F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5586311"/>
            <a:ext cx="3229200" cy="12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512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linj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19B8F01-128B-4BA1-A84C-B56BAFCF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5586311"/>
            <a:ext cx="3229200" cy="12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296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 rubrik och innehåll linjer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C04498F7-0638-4AA2-AE84-6B87E650F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5586311"/>
            <a:ext cx="3229200" cy="12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2878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å endast rubrik linjer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819B8F01-128B-4BA1-A84C-B56BAFCFE7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1" y="5586311"/>
            <a:ext cx="3229200" cy="126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591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rött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57401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rött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5628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text rött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222872"/>
            <a:ext cx="4001936" cy="9438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878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835B8C-07AB-41CC-9E71-C4867F754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00" y="1368000"/>
            <a:ext cx="8582400" cy="1273968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714B15-840F-4937-81D0-04D905859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800" y="2673745"/>
            <a:ext cx="8582400" cy="6337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368A2DA-F712-48FC-B54C-C4079225C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4" y="6123904"/>
            <a:ext cx="1287889" cy="5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9723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 rubrik och innehåll rött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937184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å endast rubrik rött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2406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 foto med text rött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222872"/>
            <a:ext cx="4001936" cy="9438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4866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 rubrik och innehåll rött strec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9097EA0-DCA5-48E8-AE2A-8F7E9C10A25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00" y="6296400"/>
            <a:ext cx="424961" cy="422519"/>
          </a:xfrm>
          <a:prstGeom prst="rect">
            <a:avLst/>
          </a:prstGeom>
        </p:spPr>
      </p:pic>
      <p:pic>
        <p:nvPicPr>
          <p:cNvPr id="6" name="Bildobjekt 5" descr="MSB Logga vit">
            <a:extLst>
              <a:ext uri="{FF2B5EF4-FFF2-40B4-BE49-F238E27FC236}">
                <a16:creationId xmlns:a16="http://schemas.microsoft.com/office/drawing/2014/main" id="{C3A49E7A-B3ED-4CD3-9220-9F4D6F7BCC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725" y="6389271"/>
            <a:ext cx="485775" cy="2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070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Mörkgrå endast rubrik rött strec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9E38265-4740-4F0B-889A-CB70133726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000" y="6296400"/>
            <a:ext cx="424961" cy="422519"/>
          </a:xfrm>
          <a:prstGeom prst="rect">
            <a:avLst/>
          </a:prstGeom>
        </p:spPr>
      </p:pic>
      <p:pic>
        <p:nvPicPr>
          <p:cNvPr id="6" name="Bildobjekt 5" descr="MSB Logga vit">
            <a:extLst>
              <a:ext uri="{FF2B5EF4-FFF2-40B4-BE49-F238E27FC236}">
                <a16:creationId xmlns:a16="http://schemas.microsoft.com/office/drawing/2014/main" id="{87B4136A-4379-40D0-B246-C38E5B08108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6725" y="6389271"/>
            <a:ext cx="485775" cy="23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963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 foto med text rött strec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222872"/>
            <a:ext cx="4001936" cy="943824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F5EC4C38-E736-456A-965E-E2BA17F82D3F}"/>
              </a:ext>
            </a:extLst>
          </p:cNvPr>
          <p:cNvGrpSpPr/>
          <p:nvPr/>
        </p:nvGrpSpPr>
        <p:grpSpPr>
          <a:xfrm>
            <a:off x="11070000" y="6296400"/>
            <a:ext cx="952500" cy="422519"/>
            <a:chOff x="11070000" y="6296400"/>
            <a:chExt cx="952500" cy="422519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846B2715-4F6B-4C9A-925B-79DBA7A81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0000" y="6296400"/>
              <a:ext cx="424961" cy="422519"/>
            </a:xfrm>
            <a:prstGeom prst="rect">
              <a:avLst/>
            </a:prstGeom>
          </p:spPr>
        </p:pic>
        <p:pic>
          <p:nvPicPr>
            <p:cNvPr id="9" name="Bildobjekt 8" descr="MSB Logga vit">
              <a:extLst>
                <a:ext uri="{FF2B5EF4-FFF2-40B4-BE49-F238E27FC236}">
                  <a16:creationId xmlns:a16="http://schemas.microsoft.com/office/drawing/2014/main" id="{C4A6E57B-E5D9-4DE7-A424-068515EBF9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725" y="6389271"/>
              <a:ext cx="485775" cy="23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64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 och innehåll lila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5506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 lila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748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text lila stre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222872"/>
            <a:ext cx="4001936" cy="9438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4638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 rubrik och innehåll lila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6B669AE-DB11-48D9-AF4B-A358921646CB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26656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B0D984-7330-426D-813B-46AAE1505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2A5FEE3-4F44-4EF8-BB58-7C6B9EE46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3387" y="2265118"/>
            <a:ext cx="4131654" cy="383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9E75873-11EA-475C-9688-F58B035842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2316" y="2265118"/>
            <a:ext cx="4131654" cy="38340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847082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å endast rubrik lila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42699372-AE26-4104-A617-190897B6B5EE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728566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 foto med text lila strec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222872"/>
            <a:ext cx="4001936" cy="9438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755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örkgrå foto med text lila streck">
    <p:bg>
      <p:bgPr>
        <a:solidFill>
          <a:srgbClr val="4A49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222872"/>
            <a:ext cx="4001936" cy="943824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8408" y="0"/>
            <a:ext cx="5857592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E91D795D-EC75-4887-AD5B-C2D7BBDFC584}"/>
              </a:ext>
            </a:extLst>
          </p:cNvPr>
          <p:cNvSpPr/>
          <p:nvPr/>
        </p:nvSpPr>
        <p:spPr>
          <a:xfrm>
            <a:off x="3018" y="1"/>
            <a:ext cx="23539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grpSp>
        <p:nvGrpSpPr>
          <p:cNvPr id="6" name="Grupp 5">
            <a:extLst>
              <a:ext uri="{FF2B5EF4-FFF2-40B4-BE49-F238E27FC236}">
                <a16:creationId xmlns:a16="http://schemas.microsoft.com/office/drawing/2014/main" id="{195AD137-BC73-42BB-81EA-D9F1C9CBBE89}"/>
              </a:ext>
            </a:extLst>
          </p:cNvPr>
          <p:cNvGrpSpPr/>
          <p:nvPr/>
        </p:nvGrpSpPr>
        <p:grpSpPr>
          <a:xfrm>
            <a:off x="11070000" y="6296400"/>
            <a:ext cx="952500" cy="422519"/>
            <a:chOff x="11070000" y="6296400"/>
            <a:chExt cx="952500" cy="422519"/>
          </a:xfrm>
        </p:grpSpPr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E2786C9B-713D-4AEE-8C45-2555A3135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70000" y="6296400"/>
              <a:ext cx="424961" cy="422519"/>
            </a:xfrm>
            <a:prstGeom prst="rect">
              <a:avLst/>
            </a:prstGeom>
          </p:spPr>
        </p:pic>
        <p:pic>
          <p:nvPicPr>
            <p:cNvPr id="9" name="Bildobjekt 8" descr="MSB Logga vit">
              <a:extLst>
                <a:ext uri="{FF2B5EF4-FFF2-40B4-BE49-F238E27FC236}">
                  <a16:creationId xmlns:a16="http://schemas.microsoft.com/office/drawing/2014/main" id="{1919E40C-EE0B-4F85-BD94-4D863808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725" y="6389271"/>
              <a:ext cx="485775" cy="239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3613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535B1B-6056-4CED-8443-F504A14CA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3" y="479892"/>
            <a:ext cx="10517206" cy="516224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9366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189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CFCF07-ECDA-4640-B5C3-2D28D1E534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93162" y="1113576"/>
            <a:ext cx="4001936" cy="94382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9182F77A-2646-4218-A4A9-F18D71B67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6096000" cy="6857999"/>
          </a:xfrm>
          <a:solidFill>
            <a:srgbClr val="F7F7F7"/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5071BAF5-9712-4804-B086-916A4B2419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3162" y="2258402"/>
            <a:ext cx="4002087" cy="3833813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79573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 rubrik och innehåll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6960810-8C01-47CE-B39D-C931C2B8E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4B2EE45-8107-4DF6-B7D2-B3F80F43C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3388" y="2265119"/>
            <a:ext cx="8580582" cy="36015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081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rå avsnittsrubrik">
    <p:bg>
      <p:bgPr>
        <a:solidFill>
          <a:srgbClr val="E4E4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835B8C-07AB-41CC-9E71-C4867F7540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4800" y="1368000"/>
            <a:ext cx="8582400" cy="1273968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sv-SE" dirty="0"/>
              <a:t>Klicka här för att skriva rubrik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C714B15-840F-4937-81D0-04D9058592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4800" y="2673745"/>
            <a:ext cx="8582400" cy="63374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E368A2DA-F712-48FC-B54C-C4079225C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024" y="6123904"/>
            <a:ext cx="1287889" cy="57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360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F1D9020-1940-49A2-BFA3-95584FEA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388" y="1108423"/>
            <a:ext cx="8580582" cy="9663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40A15B8-FBB7-4178-991C-E12627728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3388" y="2265119"/>
            <a:ext cx="8580582" cy="360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F95B3C8-56E1-4799-9EF1-0E2899D19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186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9B6F4-6F0E-449D-99C3-FA3961AAF713}" type="datetimeFigureOut">
              <a:rPr lang="sv-SE" smtClean="0"/>
              <a:t>2020-03-05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0C6C383-6118-42A0-9B5E-5FFE17808E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1700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EB2F42B-D68C-4430-95CE-B474C2F44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2706" y="6356350"/>
            <a:ext cx="3872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4F8C-CEC5-4B2C-9C29-5300068510B6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C61C71E5-2BEA-4EE5-8908-79C24C365760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8050" y="6296026"/>
            <a:ext cx="952500" cy="422519"/>
          </a:xfrm>
          <a:prstGeom prst="rect">
            <a:avLst/>
          </a:prstGeom>
        </p:spPr>
      </p:pic>
      <p:sp>
        <p:nvSpPr>
          <p:cNvPr id="7" name="Rektangel 6" descr="TagShapePrint"/>
          <p:cNvSpPr/>
          <p:nvPr userDrawn="1"/>
        </p:nvSpPr>
        <p:spPr>
          <a:xfrm>
            <a:off x="0" y="0"/>
            <a:ext cx="0" cy="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29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02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ts val="28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hyperlink" Target="mailto:kontinuitetshantering@msb.se" TargetMode="External"/><Relationship Id="rId4" Type="http://schemas.openxmlformats.org/officeDocument/2006/relationships/hyperlink" Target="http://www.msb.se/kontinuitetshanterin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Bilder som illustrerar verksamheter med och utan en plan B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Kontinuitetshantering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85296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Har din verksamhet en </a:t>
            </a:r>
            <a:r>
              <a:rPr lang="sv-SE" sz="2400" dirty="0"/>
              <a:t>plan B </a:t>
            </a:r>
            <a:r>
              <a:rPr lang="sv-SE" sz="2400" b="0" dirty="0"/>
              <a:t>när nödvändiga sjukvårdsmaterial inte finns på plats?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66" y="1656557"/>
            <a:ext cx="10655980" cy="426239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3" y="1655795"/>
            <a:ext cx="10659787" cy="426391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371299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Har din verksamhet en </a:t>
            </a:r>
            <a:r>
              <a:rPr lang="sv-SE" sz="2400" dirty="0"/>
              <a:t>plan B </a:t>
            </a:r>
            <a:r>
              <a:rPr lang="sv-SE" sz="2400" b="0" dirty="0"/>
              <a:t>om viktiga kommunikationsmedel inte fungerar? </a:t>
            </a:r>
            <a:endParaRPr lang="sv-SE" sz="24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66" y="1656557"/>
            <a:ext cx="10655980" cy="426239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3" y="1655795"/>
            <a:ext cx="10659787" cy="426391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35349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370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Om materialet</a:t>
            </a:r>
            <a:endParaRPr lang="sv-SE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3B5DA4C-7978-3843-98FF-7E37646B8978}"/>
              </a:ext>
            </a:extLst>
          </p:cNvPr>
          <p:cNvSpPr txBox="1"/>
          <p:nvPr/>
        </p:nvSpPr>
        <p:spPr>
          <a:xfrm>
            <a:off x="208564" y="6516800"/>
            <a:ext cx="8708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Publ.nr</a:t>
            </a:r>
            <a:r>
              <a:rPr lang="sv-SE" sz="1400" dirty="0" smtClean="0"/>
              <a:t>: MSB1506 – mars 2020 </a:t>
            </a:r>
            <a:endParaRPr lang="sv-SE" sz="1400" dirty="0"/>
          </a:p>
        </p:txBody>
      </p:sp>
      <p:cxnSp>
        <p:nvCxnSpPr>
          <p:cNvPr id="5" name="Rak 4">
            <a:extLst>
              <a:ext uri="{FF2B5EF4-FFF2-40B4-BE49-F238E27FC236}">
                <a16:creationId xmlns:a16="http://schemas.microsoft.com/office/drawing/2014/main" id="{E00EAAFE-8687-F64F-B963-B594ACE51470}"/>
              </a:ext>
            </a:extLst>
          </p:cNvPr>
          <p:cNvCxnSpPr>
            <a:cxnSpLocks/>
          </p:cNvCxnSpPr>
          <p:nvPr/>
        </p:nvCxnSpPr>
        <p:spPr>
          <a:xfrm>
            <a:off x="1870931" y="4708085"/>
            <a:ext cx="7632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p 5">
            <a:extLst>
              <a:ext uri="{FF2B5EF4-FFF2-40B4-BE49-F238E27FC236}">
                <a16:creationId xmlns:a16="http://schemas.microsoft.com/office/drawing/2014/main" id="{4A9AB1A4-79A5-614F-B1C4-B0C0F85E6A3A}"/>
              </a:ext>
            </a:extLst>
          </p:cNvPr>
          <p:cNvGrpSpPr/>
          <p:nvPr/>
        </p:nvGrpSpPr>
        <p:grpSpPr>
          <a:xfrm>
            <a:off x="1773388" y="4962591"/>
            <a:ext cx="2452232" cy="1525516"/>
            <a:chOff x="7705080" y="1390709"/>
            <a:chExt cx="3731280" cy="2321203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677D7DCF-9208-4242-9977-680D2F6B5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5080" y="1390709"/>
              <a:ext cx="3731280" cy="2321203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561736AE-C20B-384C-9C54-3CF743F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51"/>
            <a:stretch/>
          </p:blipFill>
          <p:spPr>
            <a:xfrm>
              <a:off x="8092419" y="1549400"/>
              <a:ext cx="2956810" cy="1733550"/>
            </a:xfrm>
            <a:prstGeom prst="rect">
              <a:avLst/>
            </a:prstGeom>
            <a:effectLst>
              <a:innerShdw blurRad="50800">
                <a:prstClr val="black">
                  <a:alpha val="20000"/>
                </a:prstClr>
              </a:innerShdw>
            </a:effectLst>
          </p:spPr>
        </p:pic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E8998ED0-D060-F74F-83E9-B385F01D5BA6}"/>
              </a:ext>
            </a:extLst>
          </p:cNvPr>
          <p:cNvGrpSpPr/>
          <p:nvPr/>
        </p:nvGrpSpPr>
        <p:grpSpPr>
          <a:xfrm>
            <a:off x="4190507" y="4953733"/>
            <a:ext cx="5311136" cy="1388993"/>
            <a:chOff x="886762" y="4282624"/>
            <a:chExt cx="5311136" cy="1388993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CDC37941-FD99-884E-95DC-2C9D29606DBB}"/>
                </a:ext>
              </a:extLst>
            </p:cNvPr>
            <p:cNvSpPr/>
            <p:nvPr/>
          </p:nvSpPr>
          <p:spPr>
            <a:xfrm>
              <a:off x="886762" y="4282624"/>
              <a:ext cx="5311136" cy="13889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503999" tIns="144000" rIns="0" bIns="18000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sv-SE" sz="1600" dirty="0">
                  <a:solidFill>
                    <a:schemeClr val="tx1"/>
                  </a:solidFill>
                </a:rPr>
                <a:t>För mer material kring kontinuitetshantering, besök oss </a:t>
              </a:r>
              <a:r>
                <a:rPr lang="sv-SE" sz="1600" dirty="0" smtClean="0">
                  <a:solidFill>
                    <a:schemeClr val="tx1"/>
                  </a:solidFill>
                </a:rPr>
                <a:t>på </a:t>
              </a:r>
              <a:r>
                <a:rPr lang="sv-SE" sz="1600" b="1" dirty="0" smtClean="0">
                  <a:solidFill>
                    <a:schemeClr val="tx1"/>
                  </a:solidFill>
                  <a:hlinkClick r:id="rId4"/>
                </a:rPr>
                <a:t>www.msb.se/kontinuitetshantering</a:t>
              </a:r>
              <a:r>
                <a:rPr lang="sv-SE" sz="1600" b="1" dirty="0" smtClean="0">
                  <a:solidFill>
                    <a:schemeClr val="tx1"/>
                  </a:solidFill>
                </a:rPr>
                <a:t>.</a:t>
              </a:r>
              <a:r>
                <a:rPr lang="sv-SE" sz="1600" dirty="0" smtClean="0">
                  <a:solidFill>
                    <a:schemeClr val="tx1"/>
                  </a:solidFill>
                </a:rPr>
                <a:t> </a:t>
              </a:r>
              <a:endParaRPr lang="sv-SE" sz="1600" dirty="0">
                <a:solidFill>
                  <a:schemeClr val="tx1"/>
                </a:solidFill>
              </a:endParaRPr>
            </a:p>
            <a:p>
              <a:pPr>
                <a:spcAft>
                  <a:spcPts val="600"/>
                </a:spcAft>
              </a:pPr>
              <a:r>
                <a:rPr lang="sv-SE" sz="1600" dirty="0">
                  <a:solidFill>
                    <a:schemeClr val="tx1"/>
                  </a:solidFill>
                </a:rPr>
                <a:t>Har du frågor är du välkommen att kontakta oss på </a:t>
              </a:r>
              <a:br>
                <a:rPr lang="sv-SE" sz="1600" dirty="0">
                  <a:solidFill>
                    <a:schemeClr val="tx1"/>
                  </a:solidFill>
                </a:rPr>
              </a:br>
              <a:r>
                <a:rPr lang="sv-SE" sz="1600" b="1" dirty="0" smtClean="0">
                  <a:solidFill>
                    <a:schemeClr val="tx1"/>
                  </a:solidFill>
                  <a:hlinkClick r:id="rId5"/>
                </a:rPr>
                <a:t>kontinuitetshantering@msb.se</a:t>
              </a:r>
              <a:r>
                <a:rPr lang="sv-SE" sz="1600" b="1" dirty="0" smtClean="0">
                  <a:solidFill>
                    <a:schemeClr val="tx1"/>
                  </a:solidFill>
                </a:rPr>
                <a:t>.</a:t>
              </a:r>
              <a:r>
                <a:rPr lang="sv-SE" sz="1600" dirty="0" smtClean="0">
                  <a:solidFill>
                    <a:schemeClr val="tx1"/>
                  </a:solidFill>
                </a:rPr>
                <a:t> </a:t>
              </a:r>
              <a:endParaRPr lang="sv-SE" sz="1600" dirty="0">
                <a:solidFill>
                  <a:schemeClr val="tx1"/>
                </a:solidFill>
              </a:endParaRPr>
            </a:p>
          </p:txBody>
        </p:sp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2D3E9927-9BE9-D24E-AAB4-2D9195986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6090" y="4506374"/>
              <a:ext cx="223037" cy="324000"/>
            </a:xfrm>
            <a:prstGeom prst="rect">
              <a:avLst/>
            </a:prstGeom>
          </p:spPr>
        </p:pic>
      </p:grpSp>
      <p:sp>
        <p:nvSpPr>
          <p:cNvPr id="13" name="Platshållare för innehåll 2"/>
          <p:cNvSpPr>
            <a:spLocks noGrp="1"/>
          </p:cNvSpPr>
          <p:nvPr/>
        </p:nvSpPr>
        <p:spPr>
          <a:xfrm>
            <a:off x="1805709" y="1628236"/>
            <a:ext cx="8580582" cy="360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ts val="28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1800" dirty="0"/>
              <a:t>Materialet syftar till att utgöra ett diskussionsunderlag för att väcka ett intresse för, och lyfta fram behovet av, kontinuitetshantering i en organisation. Materialet kan antingen användas som underlag till en kortare workshop eller som ett diskussionsunderlag vid andra typer av sammanhang. </a:t>
            </a:r>
          </a:p>
          <a:p>
            <a:pPr marL="0" indent="0">
              <a:buNone/>
            </a:pPr>
            <a:r>
              <a:rPr lang="sv-SE" sz="1800" dirty="0" smtClean="0"/>
              <a:t>Bilderna ligger med animeringar där den första bilden visar hur det skulle kunna se ut om verksamheten har arbetat med kontinuitetshantering och har en plan B medan den andra illustrerar hur det skulle kunna se ut om verksamheten inte har en plan B. Välj den eller de bilder som passar er verksamhet.</a:t>
            </a:r>
          </a:p>
          <a:p>
            <a:pPr marL="0" indent="0">
              <a:buNone/>
            </a:pPr>
            <a:endParaRPr lang="sv-SE" sz="1800" dirty="0"/>
          </a:p>
        </p:txBody>
      </p:sp>
    </p:spTree>
    <p:extLst>
      <p:ext uri="{BB962C8B-B14F-4D97-AF65-F5344CB8AC3E}">
        <p14:creationId xmlns:p14="http://schemas.microsoft.com/office/powerpoint/2010/main" val="3940537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Stora delar av samhället har drabbats av ett strömavbrott som varar flera dygn. </a:t>
            </a:r>
            <a:r>
              <a:rPr lang="sv-SE" sz="2400" dirty="0"/>
              <a:t>Vad händer i er verksamhet?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"/>
          <a:stretch/>
        </p:blipFill>
        <p:spPr>
          <a:xfrm>
            <a:off x="550842" y="1644374"/>
            <a:ext cx="10761030" cy="428675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42" y="1644374"/>
            <a:ext cx="10761030" cy="428675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202518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Samhället har drabbats av ett allvarligt IT-avbrott. </a:t>
            </a:r>
            <a:br>
              <a:rPr lang="sv-SE" sz="2400" b="0" dirty="0"/>
            </a:br>
            <a:r>
              <a:rPr lang="sv-SE" sz="2400" dirty="0"/>
              <a:t>Vad händer i er verksamhet?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2" y="1644374"/>
            <a:ext cx="10686329" cy="428675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92" y="1644374"/>
            <a:ext cx="10686329" cy="428675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33939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Över 50% av personalen kan inte komma till jobbet. </a:t>
            </a:r>
            <a:br>
              <a:rPr lang="sv-SE" sz="2400" b="0" dirty="0"/>
            </a:br>
            <a:r>
              <a:rPr lang="sv-SE" sz="2400" dirty="0"/>
              <a:t>Vad händer i er verksamhet?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66" y="1644374"/>
            <a:ext cx="10655981" cy="4286758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3" y="1644374"/>
            <a:ext cx="10659788" cy="4286758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116240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Har din verksamhet en </a:t>
            </a:r>
            <a:r>
              <a:rPr lang="sv-SE" sz="2400" dirty="0"/>
              <a:t>plan B </a:t>
            </a:r>
            <a:r>
              <a:rPr lang="sv-SE" sz="2400" b="0" dirty="0"/>
              <a:t>när elen försvinner? </a:t>
            </a:r>
            <a:endParaRPr lang="sv-SE" sz="24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66" y="1656557"/>
            <a:ext cx="10655981" cy="426239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3" y="1655795"/>
            <a:ext cx="10659788" cy="426391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244931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Har din verksamhet en </a:t>
            </a:r>
            <a:r>
              <a:rPr lang="sv-SE" sz="2400" dirty="0"/>
              <a:t>plan B </a:t>
            </a:r>
            <a:r>
              <a:rPr lang="sv-SE" sz="2400" b="0" dirty="0"/>
              <a:t>när </a:t>
            </a:r>
            <a:r>
              <a:rPr lang="sv-SE" sz="2400" b="0" dirty="0" smtClean="0"/>
              <a:t>kritiska delar </a:t>
            </a:r>
            <a:r>
              <a:rPr lang="sv-SE" sz="2400" b="0" smtClean="0"/>
              <a:t>i verksamheten </a:t>
            </a:r>
            <a:r>
              <a:rPr lang="sv-SE" sz="2400" b="0" dirty="0"/>
              <a:t>inte fungerar?</a:t>
            </a:r>
            <a:endParaRPr lang="sv-SE" sz="24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66" y="1656557"/>
            <a:ext cx="10655980" cy="426239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3" y="1655795"/>
            <a:ext cx="10659787" cy="426391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317442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Har din verksamhet en </a:t>
            </a:r>
            <a:r>
              <a:rPr lang="sv-SE" sz="2400" dirty="0"/>
              <a:t>plan B </a:t>
            </a:r>
            <a:r>
              <a:rPr lang="sv-SE" sz="2400" b="0" dirty="0"/>
              <a:t>om matleveranserna </a:t>
            </a:r>
            <a:br>
              <a:rPr lang="sv-SE" sz="2400" b="0" dirty="0"/>
            </a:br>
            <a:r>
              <a:rPr lang="sv-SE" sz="2400" b="0" dirty="0"/>
              <a:t>inte kommer?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66" y="1656557"/>
            <a:ext cx="10655980" cy="426239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3" y="1655795"/>
            <a:ext cx="10659787" cy="426391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214190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1178DD-578A-4A8D-8D70-EF519FFE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42" y="632349"/>
            <a:ext cx="9382429" cy="935022"/>
          </a:xfrm>
        </p:spPr>
        <p:txBody>
          <a:bodyPr/>
          <a:lstStyle/>
          <a:p>
            <a:r>
              <a:rPr lang="sv-SE" sz="2400" b="0" dirty="0"/>
              <a:t>Har din verksamhet en </a:t>
            </a:r>
            <a:r>
              <a:rPr lang="sv-SE" sz="2400" dirty="0"/>
              <a:t>plan B </a:t>
            </a:r>
            <a:r>
              <a:rPr lang="sv-SE" sz="2400" b="0" dirty="0"/>
              <a:t>när viktiga lokaler </a:t>
            </a:r>
            <a:br>
              <a:rPr lang="sv-SE" sz="2400" b="0" dirty="0"/>
            </a:br>
            <a:r>
              <a:rPr lang="sv-SE" sz="2400" b="0" dirty="0"/>
              <a:t>inte är tillgängliga?</a:t>
            </a:r>
            <a:endParaRPr lang="sv-SE" sz="2400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60EEA07-698E-4CA6-BDC3-4BCD96707E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366" y="1656557"/>
            <a:ext cx="10655980" cy="426239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6B24739-037B-4B91-93B1-9D0ACD212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463" y="1655795"/>
            <a:ext cx="10659787" cy="426391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47B8829A-0C72-4C20-82D0-AAABE4054CEA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Med</a:t>
            </a:r>
            <a:r>
              <a:rPr lang="sv-SE" sz="1600" dirty="0"/>
              <a:t> en plan B</a:t>
            </a:r>
          </a:p>
        </p:txBody>
      </p: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EEAF4852-AF56-4D77-B755-2A4BF61D01A9}"/>
              </a:ext>
            </a:extLst>
          </p:cNvPr>
          <p:cNvCxnSpPr>
            <a:cxnSpLocks/>
          </p:cNvCxnSpPr>
          <p:nvPr/>
        </p:nvCxnSpPr>
        <p:spPr>
          <a:xfrm>
            <a:off x="550842" y="6040985"/>
            <a:ext cx="0" cy="3385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FFFC9EBA-48FB-4C0B-9C57-0AEED54C7AEB}"/>
              </a:ext>
            </a:extLst>
          </p:cNvPr>
          <p:cNvSpPr txBox="1"/>
          <p:nvPr/>
        </p:nvSpPr>
        <p:spPr>
          <a:xfrm>
            <a:off x="589345" y="6040985"/>
            <a:ext cx="2666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b="1" dirty="0"/>
              <a:t>Utan</a:t>
            </a:r>
            <a:r>
              <a:rPr lang="sv-SE" sz="1600" dirty="0"/>
              <a:t> en plan B</a:t>
            </a:r>
          </a:p>
        </p:txBody>
      </p:sp>
    </p:spTree>
    <p:extLst>
      <p:ext uri="{BB962C8B-B14F-4D97-AF65-F5344CB8AC3E}">
        <p14:creationId xmlns:p14="http://schemas.microsoft.com/office/powerpoint/2010/main" val="237734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theme/theme1.xml><?xml version="1.0" encoding="utf-8"?>
<a:theme xmlns:a="http://schemas.openxmlformats.org/drawingml/2006/main" name="MSB PPT Egna">
  <a:themeElements>
    <a:clrScheme name="MSB 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0000"/>
      </a:accent1>
      <a:accent2>
        <a:srgbClr val="822757"/>
      </a:accent2>
      <a:accent3>
        <a:srgbClr val="6F6E67"/>
      </a:accent3>
      <a:accent4>
        <a:srgbClr val="E06666"/>
      </a:accent4>
      <a:accent5>
        <a:srgbClr val="B47D9A"/>
      </a:accent5>
      <a:accent6>
        <a:srgbClr val="A9A8A4"/>
      </a:accent6>
      <a:hlink>
        <a:srgbClr val="0563C1"/>
      </a:hlink>
      <a:folHlink>
        <a:srgbClr val="954F72"/>
      </a:folHlink>
    </a:clrScheme>
    <a:fontScheme name="MSB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MSB Röd 100%">
      <a:srgbClr val="CC0000"/>
    </a:custClr>
    <a:custClr name="MSB Röd 80%">
      <a:srgbClr val="D63333"/>
    </a:custClr>
    <a:custClr name="MSB Röd 60%">
      <a:srgbClr val="E06666"/>
    </a:custClr>
    <a:custClr name="MSB Röd 40%">
      <a:srgbClr val="EB9999"/>
    </a:custClr>
    <a:custClr name="MSB Röd 20%">
      <a:srgbClr val="F5CCCC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MSB Lila 100%">
      <a:srgbClr val="822757"/>
    </a:custClr>
    <a:custClr name="MSB Lila 80%">
      <a:srgbClr val="9B5279"/>
    </a:custClr>
    <a:custClr name="MSB Lila 60%">
      <a:srgbClr val="B47D9A"/>
    </a:custClr>
    <a:custClr name="MSB Lila 40%">
      <a:srgbClr val="CDA9BC"/>
    </a:custClr>
    <a:custClr name="MSB Lila 20%">
      <a:srgbClr val="E6D4DD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MSB Grå 100%">
      <a:srgbClr val="6F6E67"/>
    </a:custClr>
    <a:custClr name="MSB Grå 80%">
      <a:srgbClr val="8C8B85"/>
    </a:custClr>
    <a:custClr name="MSB Grå 60%">
      <a:srgbClr val="A9A8A4"/>
    </a:custClr>
    <a:custClr name="MSB Grå 40%">
      <a:srgbClr val="C5C5C2"/>
    </a:custClr>
    <a:custClr name="MSB Grå 20%">
      <a:srgbClr val="E2E2E1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Presentation1" id="{89AA5344-C299-41F0-A921-1053E497170D}" vid="{5CA668B2-1CCC-4561-8043-75AF856BBBA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NY MALL</Template>
  <TotalTime>0</TotalTime>
  <Words>343</Words>
  <Application>Microsoft Office PowerPoint</Application>
  <PresentationFormat>Bredbild</PresentationFormat>
  <Paragraphs>35</Paragraphs>
  <Slides>12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Century Gothic</vt:lpstr>
      <vt:lpstr>MSB PPT Egna</vt:lpstr>
      <vt:lpstr>Bilder som illustrerar verksamheter med och utan en plan B</vt:lpstr>
      <vt:lpstr>Om materialet</vt:lpstr>
      <vt:lpstr>Stora delar av samhället har drabbats av ett strömavbrott som varar flera dygn. Vad händer i er verksamhet?</vt:lpstr>
      <vt:lpstr>Samhället har drabbats av ett allvarligt IT-avbrott.  Vad händer i er verksamhet?</vt:lpstr>
      <vt:lpstr>Över 50% av personalen kan inte komma till jobbet.  Vad händer i er verksamhet?</vt:lpstr>
      <vt:lpstr>Har din verksamhet en plan B när elen försvinner? </vt:lpstr>
      <vt:lpstr>Har din verksamhet en plan B när kritiska delar i verksamheten inte fungerar?</vt:lpstr>
      <vt:lpstr>Har din verksamhet en plan B om matleveranserna  inte kommer? </vt:lpstr>
      <vt:lpstr>Har din verksamhet en plan B när viktiga lokaler  inte är tillgängliga?</vt:lpstr>
      <vt:lpstr>Har din verksamhet en plan B när nödvändiga sjukvårdsmaterial inte finns på plats?</vt:lpstr>
      <vt:lpstr>Har din verksamhet en plan B om viktiga kommunikationsmedel inte fungerar? </vt:lpstr>
      <vt:lpstr>PowerPoint-presentation</vt:lpstr>
    </vt:vector>
  </TitlesOfParts>
  <Company>MSB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Kontinuitetshantering</dc:title>
  <dc:creator>Julia Karlsson</dc:creator>
  <cp:lastModifiedBy>Grundel Alexandra</cp:lastModifiedBy>
  <cp:revision>46</cp:revision>
  <dcterms:created xsi:type="dcterms:W3CDTF">2019-03-20T13:05:00Z</dcterms:created>
  <dcterms:modified xsi:type="dcterms:W3CDTF">2020-03-05T11:46:59Z</dcterms:modified>
</cp:coreProperties>
</file>