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4" r:id="rId5"/>
  </p:sldMasterIdLst>
  <p:notesMasterIdLst>
    <p:notesMasterId r:id="rId32"/>
  </p:notesMasterIdLst>
  <p:sldIdLst>
    <p:sldId id="256" r:id="rId6"/>
    <p:sldId id="258" r:id="rId7"/>
    <p:sldId id="259" r:id="rId8"/>
    <p:sldId id="296" r:id="rId9"/>
    <p:sldId id="327" r:id="rId10"/>
    <p:sldId id="329" r:id="rId11"/>
    <p:sldId id="330" r:id="rId12"/>
    <p:sldId id="266" r:id="rId13"/>
    <p:sldId id="339" r:id="rId14"/>
    <p:sldId id="332" r:id="rId15"/>
    <p:sldId id="331" r:id="rId16"/>
    <p:sldId id="340" r:id="rId17"/>
    <p:sldId id="333" r:id="rId18"/>
    <p:sldId id="341" r:id="rId19"/>
    <p:sldId id="334" r:id="rId20"/>
    <p:sldId id="275" r:id="rId21"/>
    <p:sldId id="336" r:id="rId22"/>
    <p:sldId id="337" r:id="rId23"/>
    <p:sldId id="279" r:id="rId24"/>
    <p:sldId id="311" r:id="rId25"/>
    <p:sldId id="338" r:id="rId26"/>
    <p:sldId id="322" r:id="rId27"/>
    <p:sldId id="324" r:id="rId28"/>
    <p:sldId id="325" r:id="rId29"/>
    <p:sldId id="323" r:id="rId30"/>
    <p:sldId id="342" r:id="rId31"/>
  </p:sldIdLst>
  <p:sldSz cx="9144000" cy="5143500" type="screen16x9"/>
  <p:notesSz cx="6858000" cy="9144000"/>
  <p:defaultTextStyle>
    <a:defPPr>
      <a:defRPr lang="da-DK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F78DC9-8A9D-412F-9D2D-89DEC28D9B27}">
          <p14:sldIdLst>
            <p14:sldId id="256"/>
            <p14:sldId id="258"/>
            <p14:sldId id="259"/>
            <p14:sldId id="296"/>
            <p14:sldId id="327"/>
            <p14:sldId id="329"/>
            <p14:sldId id="330"/>
            <p14:sldId id="266"/>
            <p14:sldId id="339"/>
            <p14:sldId id="332"/>
            <p14:sldId id="331"/>
            <p14:sldId id="340"/>
            <p14:sldId id="333"/>
            <p14:sldId id="341"/>
            <p14:sldId id="334"/>
            <p14:sldId id="275"/>
            <p14:sldId id="336"/>
            <p14:sldId id="337"/>
            <p14:sldId id="279"/>
            <p14:sldId id="311"/>
          </p14:sldIdLst>
        </p14:section>
        <p14:section name="Underlag som stöd vid genomförande" id="{034D6BE9-1199-43D0-9CA5-42C618B2EBAB}">
          <p14:sldIdLst>
            <p14:sldId id="338"/>
            <p14:sldId id="322"/>
            <p14:sldId id="324"/>
            <p14:sldId id="325"/>
            <p14:sldId id="323"/>
            <p14:sldId id="34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0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85609" autoAdjust="0"/>
  </p:normalViewPr>
  <p:slideViewPr>
    <p:cSldViewPr snapToGrid="0">
      <p:cViewPr varScale="1">
        <p:scale>
          <a:sx n="99" d="100"/>
          <a:sy n="99" d="100"/>
        </p:scale>
        <p:origin x="797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B6A66-D963-423D-9F6A-3B842C7738BA}" type="datetimeFigureOut">
              <a:rPr lang="sv-SE" smtClean="0"/>
              <a:t>2019-04-28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1D09F-19E6-46C9-A273-C28B96A3302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19319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D09F-19E6-46C9-A273-C28B96A3302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1468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Skriv ut och använd</a:t>
            </a:r>
            <a:r>
              <a:rPr lang="sv-SE" baseline="0" dirty="0"/>
              <a:t> som underlag vid workshopen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1093-2F41-4322-9538-11340DA15CAF}" type="slidenum">
              <a:rPr lang="sv-SE" smtClean="0"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36850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Skriv ut och använd</a:t>
            </a:r>
            <a:r>
              <a:rPr lang="sv-SE" baseline="0" dirty="0"/>
              <a:t> som underlag vid workshopen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1093-2F41-4322-9538-11340DA15CAF}" type="slidenum">
              <a:rPr lang="sv-SE" smtClean="0"/>
              <a:t>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1191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Skriv ut och använd</a:t>
            </a:r>
            <a:r>
              <a:rPr lang="sv-SE" baseline="0" dirty="0"/>
              <a:t> som underlag vid workshopen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1093-2F41-4322-9538-11340DA15CAF}" type="slidenum">
              <a:rPr lang="sv-SE" smtClean="0"/>
              <a:t>24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14817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Skriv ut och använd</a:t>
            </a:r>
            <a:r>
              <a:rPr lang="sv-SE" baseline="0" dirty="0"/>
              <a:t> som underlag vid workshopen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1093-2F41-4322-9538-11340DA15CAF}" type="slidenum">
              <a:rPr lang="sv-SE" smtClean="0"/>
              <a:t>25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6012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D09F-19E6-46C9-A273-C28B96A3302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9161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D09F-19E6-46C9-A273-C28B96A33029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2019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D09F-19E6-46C9-A273-C28B96A33029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8189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Kopiera</a:t>
            </a:r>
            <a:r>
              <a:rPr lang="sv-SE" baseline="0" dirty="0"/>
              <a:t> och klistra in fler rutor om det är nödvändigt.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1093-2F41-4322-9538-11340DA15CAF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4381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Kopiera</a:t>
            </a:r>
            <a:r>
              <a:rPr lang="sv-SE" baseline="0" dirty="0"/>
              <a:t> och klistra in fler rutor om det är nödvändigt.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1093-2F41-4322-9538-11340DA15CAF}" type="slidenum">
              <a:rPr lang="sv-SE" smtClean="0"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2694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A1D09F-19E6-46C9-A273-C28B96A33029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6310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För särskilt kritiska resurser bör verksamheten upprätta kontinuitetsplaner. Planerna ska vara enkla och kortfattade där verksamhetens reservrutiner vid ett avbrott i den ordinarie resursen beskrivs. Kontinuitetsplanerna behöver inte inkluderas i riskrapporten eller internkontrollplanen.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1093-2F41-4322-9538-11340DA15CAF}" type="slidenum">
              <a:rPr lang="sv-SE" smtClean="0"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9413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Kopiera</a:t>
            </a:r>
            <a:r>
              <a:rPr lang="sv-SE" baseline="0" dirty="0"/>
              <a:t> och klistra in fler rutor om det är nödvändigt.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1093-2F41-4322-9538-11340DA15CAF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7453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erskrift"/>
          <p:cNvSpPr>
            <a:spLocks noGrp="1"/>
          </p:cNvSpPr>
          <p:nvPr>
            <p:ph type="body" sz="quarter" idx="10" hasCustomPrompt="1"/>
          </p:nvPr>
        </p:nvSpPr>
        <p:spPr>
          <a:xfrm>
            <a:off x="1346400" y="2052000"/>
            <a:ext cx="6001200" cy="6480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600">
                <a:solidFill>
                  <a:srgbClr val="254061"/>
                </a:solidFill>
              </a:defRPr>
            </a:lvl1pPr>
          </a:lstStyle>
          <a:p>
            <a:pPr lvl="0"/>
            <a:r>
              <a:rPr lang="da-DK" sz="3600" dirty="0"/>
              <a:t>&lt;Overskrift&gt;</a:t>
            </a:r>
            <a:endParaRPr lang="da-DK" dirty="0"/>
          </a:p>
        </p:txBody>
      </p:sp>
      <p:sp>
        <p:nvSpPr>
          <p:cNvPr id="7" name="Underrubrik"/>
          <p:cNvSpPr>
            <a:spLocks noGrp="1"/>
          </p:cNvSpPr>
          <p:nvPr>
            <p:ph type="body" sz="quarter" idx="11" hasCustomPrompt="1"/>
          </p:nvPr>
        </p:nvSpPr>
        <p:spPr>
          <a:xfrm>
            <a:off x="1346400" y="2707200"/>
            <a:ext cx="6001200" cy="4680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>
                <a:solidFill>
                  <a:srgbClr val="254061"/>
                </a:solidFill>
              </a:defRPr>
            </a:lvl1pPr>
          </a:lstStyle>
          <a:p>
            <a:pPr lvl="0"/>
            <a:r>
              <a:rPr lang="da-DK" dirty="0"/>
              <a:t>&lt;Underrubrik&gt;</a:t>
            </a:r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600" y="1933200"/>
            <a:ext cx="1036410" cy="14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51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6198-9B03-4C62-B2B8-FBDD6C22E8A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E7B2-50B3-41F9-ACDF-5B626F91496D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69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6198-9B03-4C62-B2B8-FBDD6C22E8A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E7B2-50B3-41F9-ACDF-5B626F91496D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745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6198-9B03-4C62-B2B8-FBDD6C22E8A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E7B2-50B3-41F9-ACDF-5B626F91496D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229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6198-9B03-4C62-B2B8-FBDD6C22E8A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E7B2-50B3-41F9-ACDF-5B626F91496D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9336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6198-9B03-4C62-B2B8-FBDD6C22E8A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E7B2-50B3-41F9-ACDF-5B626F91496D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090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6198-9B03-4C62-B2B8-FBDD6C22E8A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E7B2-50B3-41F9-ACDF-5B626F91496D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7146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6198-9B03-4C62-B2B8-FBDD6C22E8A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E7B2-50B3-41F9-ACDF-5B626F91496D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511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numm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17B10-5C6C-45E1-9F4D-4DF14C920B15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3630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tan punktuppställ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"/>
          <p:cNvSpPr>
            <a:spLocks noGrp="1"/>
          </p:cNvSpPr>
          <p:nvPr>
            <p:ph type="title" hasCustomPrompt="1"/>
          </p:nvPr>
        </p:nvSpPr>
        <p:spPr>
          <a:xfrm>
            <a:off x="486000" y="187200"/>
            <a:ext cx="8352000" cy="615600"/>
          </a:xfrm>
          <a:prstGeom prst="rect">
            <a:avLst/>
          </a:prstGeom>
        </p:spPr>
        <p:txBody>
          <a:bodyPr lIns="0" tIns="0" rIns="0" bIns="0"/>
          <a:lstStyle>
            <a:lvl1pPr>
              <a:defRPr sz="3400">
                <a:solidFill>
                  <a:srgbClr val="254061"/>
                </a:solidFill>
              </a:defRPr>
            </a:lvl1pPr>
          </a:lstStyle>
          <a:p>
            <a:r>
              <a:rPr lang="en-US" dirty="0"/>
              <a:t>&lt;</a:t>
            </a:r>
            <a:r>
              <a:rPr lang="en-US" dirty="0" err="1"/>
              <a:t>Titel</a:t>
            </a:r>
            <a:r>
              <a:rPr lang="en-US" dirty="0"/>
              <a:t>&gt;</a:t>
            </a:r>
            <a:endParaRPr lang="da-DK" dirty="0"/>
          </a:p>
        </p:txBody>
      </p:sp>
      <p:sp>
        <p:nvSpPr>
          <p:cNvPr id="10" name="Bröd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86000" y="1044000"/>
            <a:ext cx="8352000" cy="37989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>
                <a:solidFill>
                  <a:srgbClr val="254061"/>
                </a:solidFill>
              </a:defRPr>
            </a:lvl1pPr>
          </a:lstStyle>
          <a:p>
            <a:pPr lvl="0"/>
            <a:r>
              <a:rPr lang="da-DK" dirty="0"/>
              <a:t>&lt;</a:t>
            </a:r>
            <a:r>
              <a:rPr lang="da-DK" dirty="0" err="1"/>
              <a:t>Brödtext</a:t>
            </a:r>
            <a:r>
              <a:rPr lang="da-DK" dirty="0"/>
              <a:t>&gt;</a:t>
            </a:r>
          </a:p>
        </p:txBody>
      </p:sp>
      <p:sp>
        <p:nvSpPr>
          <p:cNvPr id="5" name="Department"/>
          <p:cNvSpPr txBox="1"/>
          <p:nvPr userDrawn="1"/>
        </p:nvSpPr>
        <p:spPr>
          <a:xfrm>
            <a:off x="4795200" y="4494979"/>
            <a:ext cx="3600000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>
                <a:solidFill>
                  <a:srgbClr val="254061"/>
                </a:solidFill>
                <a:latin typeface="+mn-lt"/>
                <a:ea typeface="+mn-ea"/>
                <a:cs typeface="+mn-cs"/>
              </a:rPr>
              <a:t>Stadsledningskontoret / 2017-04-19</a:t>
            </a:r>
            <a:endParaRPr lang="da-DK" sz="1000" kern="1200" dirty="0">
              <a:solidFill>
                <a:srgbClr val="25406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800" y="4528800"/>
            <a:ext cx="317019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"/>
          <p:cNvSpPr>
            <a:spLocks noGrp="1"/>
          </p:cNvSpPr>
          <p:nvPr>
            <p:ph type="title" hasCustomPrompt="1"/>
          </p:nvPr>
        </p:nvSpPr>
        <p:spPr>
          <a:xfrm>
            <a:off x="457200" y="122400"/>
            <a:ext cx="8229600" cy="615600"/>
          </a:xfrm>
          <a:prstGeom prst="rect">
            <a:avLst/>
          </a:prstGeom>
        </p:spPr>
        <p:txBody>
          <a:bodyPr lIns="0" tIns="0" rIns="0" bIns="0"/>
          <a:lstStyle>
            <a:lvl1pPr>
              <a:defRPr sz="3400">
                <a:solidFill>
                  <a:srgbClr val="254061"/>
                </a:solidFill>
              </a:defRPr>
            </a:lvl1pPr>
          </a:lstStyle>
          <a:p>
            <a:r>
              <a:rPr lang="en-US" dirty="0"/>
              <a:t>&lt;</a:t>
            </a:r>
            <a:r>
              <a:rPr lang="en-US" dirty="0" err="1"/>
              <a:t>Titel</a:t>
            </a:r>
            <a:r>
              <a:rPr lang="en-US" dirty="0"/>
              <a:t>&gt;</a:t>
            </a:r>
            <a:endParaRPr lang="da-DK" dirty="0"/>
          </a:p>
        </p:txBody>
      </p:sp>
      <p:sp>
        <p:nvSpPr>
          <p:cNvPr id="6" name="Department"/>
          <p:cNvSpPr txBox="1"/>
          <p:nvPr userDrawn="1"/>
        </p:nvSpPr>
        <p:spPr>
          <a:xfrm>
            <a:off x="4795200" y="4494979"/>
            <a:ext cx="3600000" cy="24622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000" kern="1200">
                <a:solidFill>
                  <a:srgbClr val="254061"/>
                </a:solidFill>
                <a:latin typeface="+mn-lt"/>
                <a:ea typeface="+mn-ea"/>
                <a:cs typeface="+mn-cs"/>
              </a:rPr>
              <a:t>Stadsledningskontoret / 2017-04-19</a:t>
            </a:r>
            <a:endParaRPr lang="da-DK" sz="1000" kern="1200" dirty="0">
              <a:solidFill>
                <a:srgbClr val="25406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Brödtext1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198800"/>
            <a:ext cx="4039200" cy="3394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254061"/>
                </a:solidFill>
              </a:defRPr>
            </a:lvl1pPr>
            <a:lvl2pPr marL="514290" indent="-171431">
              <a:buFont typeface="Calibri" panose="020F0502020204030204" pitchFamily="34" charset="0"/>
              <a:buChar char="‐"/>
              <a:defRPr sz="2400">
                <a:solidFill>
                  <a:srgbClr val="254061"/>
                </a:solidFill>
              </a:defRPr>
            </a:lvl2pPr>
            <a:lvl3pPr>
              <a:defRPr sz="2000">
                <a:solidFill>
                  <a:srgbClr val="254061"/>
                </a:solidFill>
              </a:defRPr>
            </a:lvl3pPr>
            <a:lvl4pPr marL="1200010" indent="-171431">
              <a:buFont typeface="Calibri" panose="020F0502020204030204" pitchFamily="34" charset="0"/>
              <a:buChar char="‐"/>
              <a:defRPr sz="1800">
                <a:solidFill>
                  <a:srgbClr val="254061"/>
                </a:solidFill>
              </a:defRPr>
            </a:lvl4pPr>
            <a:lvl5pPr marL="1542869" indent="-171431">
              <a:buFont typeface="Calibri" panose="020F0502020204030204" pitchFamily="34" charset="0"/>
              <a:buChar char="”"/>
              <a:defRPr sz="1800">
                <a:solidFill>
                  <a:srgbClr val="254061"/>
                </a:solidFill>
              </a:defRPr>
            </a:lvl5pPr>
          </a:lstStyle>
          <a:p>
            <a:pPr lvl="0"/>
            <a:r>
              <a:rPr lang="en-US" dirty="0"/>
              <a:t>&lt;</a:t>
            </a:r>
            <a:r>
              <a:rPr lang="en-US" dirty="0" err="1"/>
              <a:t>Brödtext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Brödtext</a:t>
            </a:r>
            <a:r>
              <a:rPr lang="en-US" dirty="0"/>
              <a:t>&gt;</a:t>
            </a:r>
          </a:p>
          <a:p>
            <a:pPr lvl="2"/>
            <a:r>
              <a:rPr lang="en-US" dirty="0"/>
              <a:t>&lt;</a:t>
            </a:r>
            <a:r>
              <a:rPr lang="en-US" dirty="0" err="1"/>
              <a:t>Brödtext</a:t>
            </a:r>
            <a:r>
              <a:rPr lang="en-US" dirty="0"/>
              <a:t>&gt;</a:t>
            </a:r>
          </a:p>
          <a:p>
            <a:pPr lvl="3"/>
            <a:r>
              <a:rPr lang="en-US" dirty="0"/>
              <a:t>&lt;</a:t>
            </a:r>
            <a:r>
              <a:rPr lang="en-US" dirty="0" err="1"/>
              <a:t>Brödtext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&lt;</a:t>
            </a:r>
            <a:r>
              <a:rPr lang="en-US" dirty="0" err="1"/>
              <a:t>Brödtext</a:t>
            </a:r>
            <a:r>
              <a:rPr lang="en-US" dirty="0"/>
              <a:t>&gt;</a:t>
            </a:r>
            <a:endParaRPr lang="da-DK" dirty="0"/>
          </a:p>
        </p:txBody>
      </p:sp>
      <p:sp>
        <p:nvSpPr>
          <p:cNvPr id="8" name="Brödtext2"/>
          <p:cNvSpPr>
            <a:spLocks noGrp="1"/>
          </p:cNvSpPr>
          <p:nvPr>
            <p:ph type="body" sz="quarter" idx="11" hasCustomPrompt="1"/>
          </p:nvPr>
        </p:nvSpPr>
        <p:spPr>
          <a:xfrm>
            <a:off x="4647600" y="1198800"/>
            <a:ext cx="4039200" cy="3394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254061"/>
                </a:solidFill>
              </a:defRPr>
            </a:lvl1pPr>
            <a:lvl2pPr marL="514290" indent="-171431">
              <a:buFont typeface="Calibri" panose="020F0502020204030204" pitchFamily="34" charset="0"/>
              <a:buChar char="‐"/>
              <a:defRPr sz="2400">
                <a:solidFill>
                  <a:srgbClr val="254061"/>
                </a:solidFill>
              </a:defRPr>
            </a:lvl2pPr>
            <a:lvl3pPr>
              <a:defRPr sz="2000">
                <a:solidFill>
                  <a:srgbClr val="254061"/>
                </a:solidFill>
              </a:defRPr>
            </a:lvl3pPr>
            <a:lvl4pPr marL="1200010" indent="-171431">
              <a:buFont typeface="Calibri" panose="020F0502020204030204" pitchFamily="34" charset="0"/>
              <a:buChar char="‐"/>
              <a:defRPr sz="1800">
                <a:solidFill>
                  <a:srgbClr val="254061"/>
                </a:solidFill>
              </a:defRPr>
            </a:lvl4pPr>
            <a:lvl5pPr marL="1542869" indent="-171431">
              <a:buFont typeface="Calibri" panose="020F0502020204030204" pitchFamily="34" charset="0"/>
              <a:buChar char="”"/>
              <a:defRPr sz="1800">
                <a:solidFill>
                  <a:srgbClr val="254061"/>
                </a:solidFill>
              </a:defRPr>
            </a:lvl5pPr>
          </a:lstStyle>
          <a:p>
            <a:pPr lvl="0"/>
            <a:r>
              <a:rPr lang="en-US" dirty="0"/>
              <a:t>&lt;</a:t>
            </a:r>
            <a:r>
              <a:rPr lang="en-US" dirty="0" err="1"/>
              <a:t>Brödtext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Brödtext</a:t>
            </a:r>
            <a:r>
              <a:rPr lang="en-US" dirty="0"/>
              <a:t>&gt;</a:t>
            </a:r>
          </a:p>
          <a:p>
            <a:pPr lvl="2"/>
            <a:r>
              <a:rPr lang="en-US" dirty="0"/>
              <a:t>&lt;</a:t>
            </a:r>
            <a:r>
              <a:rPr lang="en-US" dirty="0" err="1"/>
              <a:t>Brödtext</a:t>
            </a:r>
            <a:r>
              <a:rPr lang="en-US" dirty="0"/>
              <a:t>&gt;</a:t>
            </a:r>
          </a:p>
          <a:p>
            <a:pPr lvl="3"/>
            <a:r>
              <a:rPr lang="en-US" dirty="0"/>
              <a:t>&lt;</a:t>
            </a:r>
            <a:r>
              <a:rPr lang="en-US" dirty="0" err="1"/>
              <a:t>Brödtext</a:t>
            </a:r>
            <a:r>
              <a:rPr lang="en-US" dirty="0"/>
              <a:t>&gt;</a:t>
            </a:r>
          </a:p>
          <a:p>
            <a:pPr lvl="4"/>
            <a:r>
              <a:rPr lang="en-US" dirty="0"/>
              <a:t>&lt;</a:t>
            </a:r>
            <a:r>
              <a:rPr lang="en-US" dirty="0" err="1"/>
              <a:t>Brödtext</a:t>
            </a:r>
            <a:r>
              <a:rPr lang="en-US" dirty="0"/>
              <a:t>&gt;</a:t>
            </a:r>
            <a:endParaRPr lang="da-DK" dirty="0"/>
          </a:p>
        </p:txBody>
      </p:sp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800" y="4528800"/>
            <a:ext cx="317019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34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85505" y="138975"/>
            <a:ext cx="8348050" cy="461665"/>
          </a:xfrm>
        </p:spPr>
        <p:txBody>
          <a:bodyPr wrap="square" anchor="ctr" anchorCtr="0">
            <a:spAutoFit/>
          </a:bodyPr>
          <a:lstStyle>
            <a:lvl1pPr algn="l">
              <a:defRPr sz="255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srgbClr val="000000">
                      <a:alpha val="36000"/>
                    </a:srgbClr>
                  </a:outerShdw>
                </a:effectLst>
              </a:defRPr>
            </a:lvl1pPr>
          </a:lstStyle>
          <a:p>
            <a:r>
              <a:rPr lang="sv-SE" dirty="0"/>
              <a:t>Klicka här för att ändra rubriken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98508" y="782174"/>
            <a:ext cx="8351225" cy="3798590"/>
          </a:xfrm>
        </p:spPr>
        <p:txBody>
          <a:bodyPr/>
          <a:lstStyle>
            <a:lvl1pPr marL="0" indent="0">
              <a:buNone/>
              <a:defRPr sz="1800" baseline="0">
                <a:solidFill>
                  <a:schemeClr val="accent1">
                    <a:lumMod val="50000"/>
                  </a:schemeClr>
                </a:solidFill>
                <a:effectLst/>
              </a:defRPr>
            </a:lvl1pPr>
            <a:lvl2pPr>
              <a:defRPr sz="1650">
                <a:solidFill>
                  <a:schemeClr val="accent1">
                    <a:lumMod val="50000"/>
                  </a:schemeClr>
                </a:solidFill>
                <a:effectLst/>
              </a:defRPr>
            </a:lvl2pPr>
            <a:lvl3pPr>
              <a:defRPr sz="15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35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200"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sv-SE" dirty="0"/>
              <a:t>Klicka här för att ändra 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8" name="Bildobjekt 7" descr="vasteras stad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650" y="4527487"/>
            <a:ext cx="444997" cy="458999"/>
          </a:xfrm>
          <a:prstGeom prst="rect">
            <a:avLst/>
          </a:prstGeom>
        </p:spPr>
      </p:pic>
      <p:pic>
        <p:nvPicPr>
          <p:cNvPr id="6" name="Bildobjekt 5" descr="grafiskborder20130229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29597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704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numm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17B10-5C6C-45E1-9F4D-4DF14C920B15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0710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6198-9B03-4C62-B2B8-FBDD6C22E8A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E7B2-50B3-41F9-ACDF-5B626F91496D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25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6198-9B03-4C62-B2B8-FBDD6C22E8A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E7B2-50B3-41F9-ACDF-5B626F91496D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67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6198-9B03-4C62-B2B8-FBDD6C22E8A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E7B2-50B3-41F9-ACDF-5B626F91496D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607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6198-9B03-4C62-B2B8-FBDD6C22E8A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3E7B2-50B3-41F9-ACDF-5B626F91496D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78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4" descr="grafiskborder20130229.jpg"/>
          <p:cNvPicPr preferRelativeResize="0"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0"/>
            <a:ext cx="165895" cy="3882348"/>
          </a:xfrm>
          <a:prstGeom prst="rect">
            <a:avLst/>
          </a:prstGeom>
        </p:spPr>
      </p:pic>
      <p:pic>
        <p:nvPicPr>
          <p:cNvPr id="8" name="Bildobjekt 4" descr="grafiskborder20130229.jpg"/>
          <p:cNvPicPr preferRelativeResize="0">
            <a:picLocks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914"/>
          <a:stretch/>
        </p:blipFill>
        <p:spPr>
          <a:xfrm>
            <a:off x="3" y="2577817"/>
            <a:ext cx="165895" cy="2565683"/>
          </a:xfrm>
          <a:prstGeom prst="rect">
            <a:avLst/>
          </a:prstGeom>
        </p:spPr>
      </p:pic>
      <p:sp>
        <p:nvSpPr>
          <p:cNvPr id="2" name="Rektangel 1" descr="TagShapePrint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906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6" r:id="rId4"/>
    <p:sldLayoutId id="2147483667" r:id="rId5"/>
  </p:sldLayoutIdLst>
  <p:txStyles>
    <p:titleStyle>
      <a:lvl1pPr algn="l" defTabSz="68572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1" indent="-171431" algn="l" defTabSz="68572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90" indent="-171431" algn="l" defTabSz="68572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857150" indent="-171431" algn="l" defTabSz="68572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0" indent="-171431" algn="l" defTabSz="68572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542869" indent="-171431" algn="l" defTabSz="68572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885730" indent="-171431" algn="l" defTabSz="68572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228590" indent="-171431" algn="l" defTabSz="68572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571450" indent="-171431" algn="l" defTabSz="68572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914310" indent="-171431" algn="l" defTabSz="68572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8572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860" algn="l" defTabSz="68572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720" algn="l" defTabSz="68572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579" algn="l" defTabSz="68572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440" algn="l" defTabSz="68572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300" algn="l" defTabSz="68572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160" algn="l" defTabSz="68572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400020" algn="l" defTabSz="68572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2881" algn="l" defTabSz="685720" rtl="0" eaLnBrk="1" latinLnBrk="0" hangingPunct="1">
        <a:defRPr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C6198-9B03-4C62-B2B8-FBDD6C22E8A5}" type="datetimeFigureOut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2019-04-28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3E7B2-50B3-41F9-ACDF-5B626F91496D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4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insidan.vasteras.se/sajobbarvi/trygghet-och-sakerhet/riskhantering/riskanalys-och-internkontroll/Sidor/default.aspx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6.emf"/><Relationship Id="rId4" Type="http://schemas.openxmlformats.org/officeDocument/2006/relationships/oleObject" Target="file:///\\vst.local\employees\Home03\bj241\Riskanalys%20och%20internkontroll\Strategisk%20riskanalys\Metod\Ta%20fram%20risk%20internkontrollplan\Till&#228;mpningsanvisningar\Bilder%20anvisningar\Riskanalys%20och%20internkontroll_bilder.vsd\Drawing\~Sida-12\Varningsikon.8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>
          <a:xfrm>
            <a:off x="436880" y="2052000"/>
            <a:ext cx="6910720" cy="648000"/>
          </a:xfrm>
        </p:spPr>
        <p:txBody>
          <a:bodyPr/>
          <a:lstStyle/>
          <a:p>
            <a:r>
              <a:rPr lang="sv-SE" b="1" dirty="0"/>
              <a:t>Kontinuitetshantering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1276350" y="2686257"/>
            <a:ext cx="5932735" cy="468000"/>
          </a:xfrm>
        </p:spPr>
        <p:txBody>
          <a:bodyPr/>
          <a:lstStyle/>
          <a:p>
            <a:r>
              <a:rPr lang="sv-SE" sz="1600" dirty="0"/>
              <a:t>Metodpresentation</a:t>
            </a:r>
          </a:p>
        </p:txBody>
      </p:sp>
    </p:spTree>
    <p:extLst>
      <p:ext uri="{BB962C8B-B14F-4D97-AF65-F5344CB8AC3E}">
        <p14:creationId xmlns:p14="http://schemas.microsoft.com/office/powerpoint/2010/main" val="3476319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995803" y="3183374"/>
            <a:ext cx="864394" cy="31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80" tIns="34241" rIns="68480" bIns="34241">
            <a:spAutoFit/>
          </a:bodyPr>
          <a:lstStyle/>
          <a:p>
            <a:pPr algn="r">
              <a:spcBef>
                <a:spcPct val="50000"/>
              </a:spcBef>
              <a:buClr>
                <a:srgbClr val="960000"/>
              </a:buClr>
              <a:defRPr/>
            </a:pPr>
            <a:r>
              <a:rPr lang="sv-SE" sz="800" b="1" dirty="0">
                <a:latin typeface="+mj-lt"/>
              </a:rPr>
              <a:t>Interna beroenden</a:t>
            </a:r>
          </a:p>
        </p:txBody>
      </p:sp>
      <p:sp>
        <p:nvSpPr>
          <p:cNvPr id="5" name="Text Box 73"/>
          <p:cNvSpPr txBox="1">
            <a:spLocks noChangeArrowheads="1"/>
          </p:cNvSpPr>
          <p:nvPr/>
        </p:nvSpPr>
        <p:spPr bwMode="auto">
          <a:xfrm>
            <a:off x="1000566" y="4357456"/>
            <a:ext cx="862013" cy="31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80" tIns="34241" rIns="68480" bIns="34241">
            <a:spAutoFit/>
          </a:bodyPr>
          <a:lstStyle/>
          <a:p>
            <a:pPr algn="r">
              <a:spcBef>
                <a:spcPct val="50000"/>
              </a:spcBef>
              <a:buClr>
                <a:srgbClr val="960000"/>
              </a:buClr>
              <a:defRPr/>
            </a:pPr>
            <a:r>
              <a:rPr lang="sv-SE" sz="800" b="1" dirty="0">
                <a:latin typeface="+mj-lt"/>
              </a:rPr>
              <a:t>Externa </a:t>
            </a:r>
            <a:br>
              <a:rPr lang="sv-SE" sz="800" b="1" dirty="0">
                <a:latin typeface="+mj-lt"/>
              </a:rPr>
            </a:br>
            <a:r>
              <a:rPr lang="sv-SE" sz="800" b="1" dirty="0">
                <a:latin typeface="+mj-lt"/>
              </a:rPr>
              <a:t>beroenden </a:t>
            </a:r>
            <a:endParaRPr lang="sv-SE" sz="800" dirty="0">
              <a:latin typeface="+mj-lt"/>
            </a:endParaRPr>
          </a:p>
        </p:txBody>
      </p:sp>
      <p:sp>
        <p:nvSpPr>
          <p:cNvPr id="7" name="Bildtext höger 6"/>
          <p:cNvSpPr/>
          <p:nvPr/>
        </p:nvSpPr>
        <p:spPr>
          <a:xfrm rot="16200000">
            <a:off x="4141306" y="589726"/>
            <a:ext cx="1142065" cy="5699522"/>
          </a:xfrm>
          <a:prstGeom prst="rightArrowCallout">
            <a:avLst>
              <a:gd name="adj1" fmla="val 6155"/>
              <a:gd name="adj2" fmla="val 10574"/>
              <a:gd name="adj3" fmla="val 5495"/>
              <a:gd name="adj4" fmla="val 92243"/>
            </a:avLst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>
            <a:normAutofit/>
          </a:bodyPr>
          <a:lstStyle/>
          <a:p>
            <a:pPr algn="ctr">
              <a:defRPr/>
            </a:pPr>
            <a:endParaRPr lang="sv-SE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1000565" y="2328615"/>
            <a:ext cx="862013" cy="31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80" tIns="34241" rIns="68480" bIns="34241" anchor="ctr">
            <a:spAutoFit/>
          </a:bodyPr>
          <a:lstStyle/>
          <a:p>
            <a:pPr algn="r">
              <a:spcBef>
                <a:spcPct val="50000"/>
              </a:spcBef>
              <a:buClr>
                <a:srgbClr val="960000"/>
              </a:buClr>
              <a:defRPr/>
            </a:pPr>
            <a:r>
              <a:rPr lang="sv-SE" sz="800" b="1" dirty="0">
                <a:latin typeface="+mj-lt"/>
              </a:rPr>
              <a:t>Kritiska aktiviteter</a:t>
            </a:r>
          </a:p>
        </p:txBody>
      </p:sp>
      <p:sp>
        <p:nvSpPr>
          <p:cNvPr id="44" name="Text Box 84"/>
          <p:cNvSpPr txBox="1">
            <a:spLocks noChangeArrowheads="1"/>
          </p:cNvSpPr>
          <p:nvPr/>
        </p:nvSpPr>
        <p:spPr bwMode="auto">
          <a:xfrm>
            <a:off x="998184" y="1509159"/>
            <a:ext cx="862013" cy="561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80" tIns="34241" rIns="68480" bIns="34241">
            <a:spAutoFit/>
          </a:bodyPr>
          <a:lstStyle/>
          <a:p>
            <a:pPr algn="r">
              <a:defRPr/>
            </a:pPr>
            <a:r>
              <a:rPr lang="sv-SE" sz="800" b="1" dirty="0">
                <a:latin typeface="+mj-lt"/>
              </a:rPr>
              <a:t>Samhällsviktig funktion</a:t>
            </a:r>
          </a:p>
          <a:p>
            <a:pPr algn="r">
              <a:defRPr/>
            </a:pPr>
            <a:endParaRPr lang="sv-SE" sz="800" b="1" dirty="0">
              <a:latin typeface="+mj-lt"/>
            </a:endParaRPr>
          </a:p>
          <a:p>
            <a:pPr algn="r">
              <a:defRPr/>
            </a:pPr>
            <a:r>
              <a:rPr lang="sv-SE" sz="800" b="1" dirty="0">
                <a:latin typeface="+mj-lt"/>
              </a:rPr>
              <a:t>Delprocesser</a:t>
            </a:r>
          </a:p>
        </p:txBody>
      </p:sp>
      <p:sp>
        <p:nvSpPr>
          <p:cNvPr id="45" name="AutoShape 18"/>
          <p:cNvSpPr>
            <a:spLocks noChangeArrowheads="1"/>
          </p:cNvSpPr>
          <p:nvPr/>
        </p:nvSpPr>
        <p:spPr bwMode="auto">
          <a:xfrm>
            <a:off x="1862578" y="1474036"/>
            <a:ext cx="5699522" cy="601266"/>
          </a:xfrm>
          <a:prstGeom prst="flowChartAlternateProcess">
            <a:avLst/>
          </a:prstGeom>
          <a:noFill/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480" tIns="34241" rIns="68480" bIns="34241"/>
          <a:lstStyle/>
          <a:p>
            <a:pPr algn="ctr">
              <a:spcBef>
                <a:spcPct val="50000"/>
              </a:spcBef>
              <a:buClr>
                <a:srgbClr val="960000"/>
              </a:buClr>
              <a:defRPr/>
            </a:pPr>
            <a:r>
              <a:rPr lang="sv-SE" sz="1100" b="1" cap="all" dirty="0">
                <a:solidFill>
                  <a:schemeClr val="tx1"/>
                </a:solidFill>
                <a:latin typeface="+mj-lt"/>
              </a:rPr>
              <a:t>Tekniska nämnden</a:t>
            </a:r>
          </a:p>
        </p:txBody>
      </p:sp>
      <p:sp>
        <p:nvSpPr>
          <p:cNvPr id="46" name="V-form 45"/>
          <p:cNvSpPr/>
          <p:nvPr/>
        </p:nvSpPr>
        <p:spPr>
          <a:xfrm>
            <a:off x="4892350" y="2291636"/>
            <a:ext cx="1431131" cy="35004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800" dirty="0">
                <a:solidFill>
                  <a:schemeClr val="tx1"/>
                </a:solidFill>
                <a:latin typeface="+mj-lt"/>
              </a:rPr>
              <a:t>3. Prioritera områden</a:t>
            </a:r>
          </a:p>
        </p:txBody>
      </p:sp>
      <p:sp>
        <p:nvSpPr>
          <p:cNvPr id="47" name="V-form 46"/>
          <p:cNvSpPr/>
          <p:nvPr/>
        </p:nvSpPr>
        <p:spPr>
          <a:xfrm>
            <a:off x="1778865" y="2291636"/>
            <a:ext cx="1502570" cy="35004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800" dirty="0">
                <a:solidFill>
                  <a:schemeClr val="tx1"/>
                </a:solidFill>
                <a:latin typeface="+mj-lt"/>
              </a:rPr>
              <a:t>1. </a:t>
            </a:r>
            <a:r>
              <a:rPr lang="sv-SE" sz="800" dirty="0" err="1">
                <a:solidFill>
                  <a:schemeClr val="tx1"/>
                </a:solidFill>
                <a:latin typeface="+mj-lt"/>
              </a:rPr>
              <a:t>Monitorera</a:t>
            </a:r>
            <a:r>
              <a:rPr lang="sv-SE" sz="800" dirty="0">
                <a:solidFill>
                  <a:schemeClr val="tx1"/>
                </a:solidFill>
                <a:latin typeface="+mj-lt"/>
              </a:rPr>
              <a:t> väderprognos</a:t>
            </a:r>
          </a:p>
        </p:txBody>
      </p:sp>
      <p:sp>
        <p:nvSpPr>
          <p:cNvPr id="50" name="AutoShape 107"/>
          <p:cNvSpPr>
            <a:spLocks noChangeArrowheads="1"/>
          </p:cNvSpPr>
          <p:nvPr/>
        </p:nvSpPr>
        <p:spPr bwMode="auto">
          <a:xfrm>
            <a:off x="3899165" y="1775559"/>
            <a:ext cx="1609724" cy="23455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480" tIns="34241" rIns="68480" bIns="34241" anchor="ctr"/>
          <a:lstStyle/>
          <a:p>
            <a:pPr algn="ctr">
              <a:spcBef>
                <a:spcPct val="50000"/>
              </a:spcBef>
              <a:buClr>
                <a:srgbClr val="960000"/>
              </a:buClr>
            </a:pPr>
            <a: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  <a:t>Säkerställa drift av gator - vintertid</a:t>
            </a:r>
          </a:p>
        </p:txBody>
      </p:sp>
      <p:sp>
        <p:nvSpPr>
          <p:cNvPr id="115" name="Bildtext höger 114"/>
          <p:cNvSpPr/>
          <p:nvPr/>
        </p:nvSpPr>
        <p:spPr>
          <a:xfrm rot="16200000">
            <a:off x="4275380" y="1724496"/>
            <a:ext cx="873919" cy="5699522"/>
          </a:xfrm>
          <a:prstGeom prst="rightArrowCallout">
            <a:avLst>
              <a:gd name="adj1" fmla="val 10375"/>
              <a:gd name="adj2" fmla="val 13387"/>
              <a:gd name="adj3" fmla="val 8308"/>
              <a:gd name="adj4" fmla="val 89430"/>
            </a:avLst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>
            <a:normAutofit/>
          </a:bodyPr>
          <a:lstStyle/>
          <a:p>
            <a:pPr marL="128588" indent="-128588" algn="ctr">
              <a:buFontTx/>
              <a:buChar char="-"/>
              <a:defRPr/>
            </a:pPr>
            <a:endParaRPr lang="sv-SE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16" name="V-form 115"/>
          <p:cNvSpPr/>
          <p:nvPr/>
        </p:nvSpPr>
        <p:spPr>
          <a:xfrm>
            <a:off x="3281435" y="2291636"/>
            <a:ext cx="1645442" cy="35004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800" dirty="0">
                <a:solidFill>
                  <a:schemeClr val="tx1"/>
                </a:solidFill>
                <a:latin typeface="+mj-lt"/>
              </a:rPr>
              <a:t>2. Larma entreprenörer</a:t>
            </a:r>
          </a:p>
        </p:txBody>
      </p:sp>
      <p:sp>
        <p:nvSpPr>
          <p:cNvPr id="51" name="Beslut 50"/>
          <p:cNvSpPr/>
          <p:nvPr/>
        </p:nvSpPr>
        <p:spPr bwMode="auto">
          <a:xfrm>
            <a:off x="2489435" y="3030378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800" dirty="0">
                <a:solidFill>
                  <a:schemeClr val="tx1"/>
                </a:solidFill>
              </a:rPr>
              <a:t>1, 3-4. Dator</a:t>
            </a:r>
          </a:p>
        </p:txBody>
      </p:sp>
      <p:sp>
        <p:nvSpPr>
          <p:cNvPr id="99" name="Ellips 98"/>
          <p:cNvSpPr/>
          <p:nvPr/>
        </p:nvSpPr>
        <p:spPr bwMode="auto">
          <a:xfrm>
            <a:off x="2699520" y="4324229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800" dirty="0"/>
              <a:t>1. Internet-</a:t>
            </a:r>
            <a:br>
              <a:rPr lang="sv-SE" altLang="sv-SE" sz="800" dirty="0"/>
            </a:br>
            <a:r>
              <a:rPr lang="sv-SE" altLang="sv-SE" sz="800" dirty="0"/>
              <a:t>uppkoppling</a:t>
            </a:r>
          </a:p>
        </p:txBody>
      </p:sp>
      <p:sp>
        <p:nvSpPr>
          <p:cNvPr id="118" name="V-form 117"/>
          <p:cNvSpPr/>
          <p:nvPr/>
        </p:nvSpPr>
        <p:spPr>
          <a:xfrm>
            <a:off x="6269254" y="2290446"/>
            <a:ext cx="1507332" cy="35123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800" dirty="0">
                <a:solidFill>
                  <a:schemeClr val="tx1"/>
                </a:solidFill>
                <a:latin typeface="+mj-lt"/>
              </a:rPr>
              <a:t>4. Följa upp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2832165" y="2591682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74" name="textruta 73"/>
          <p:cNvSpPr txBox="1"/>
          <p:nvPr/>
        </p:nvSpPr>
        <p:spPr>
          <a:xfrm>
            <a:off x="3060029" y="4839671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80" name="textruta 79"/>
          <p:cNvSpPr txBox="1"/>
          <p:nvPr/>
        </p:nvSpPr>
        <p:spPr>
          <a:xfrm>
            <a:off x="4352322" y="2595529"/>
            <a:ext cx="301083" cy="1231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30 m</a:t>
            </a:r>
          </a:p>
        </p:txBody>
      </p:sp>
      <p:sp>
        <p:nvSpPr>
          <p:cNvPr id="86" name="textruta 85"/>
          <p:cNvSpPr txBox="1"/>
          <p:nvPr/>
        </p:nvSpPr>
        <p:spPr>
          <a:xfrm>
            <a:off x="5872479" y="2591682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88" name="textruta 87"/>
          <p:cNvSpPr txBox="1"/>
          <p:nvPr/>
        </p:nvSpPr>
        <p:spPr>
          <a:xfrm>
            <a:off x="7392635" y="2591682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4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90" name="textruta 89"/>
          <p:cNvSpPr txBox="1"/>
          <p:nvPr/>
        </p:nvSpPr>
        <p:spPr>
          <a:xfrm>
            <a:off x="5267784" y="1934178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4 </a:t>
            </a:r>
            <a:r>
              <a:rPr lang="sv-SE" sz="800" dirty="0" err="1"/>
              <a:t>tim</a:t>
            </a:r>
            <a:endParaRPr lang="sv-SE" sz="800" dirty="0"/>
          </a:p>
        </p:txBody>
      </p:sp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Beslut 50"/>
          <p:cNvSpPr/>
          <p:nvPr/>
        </p:nvSpPr>
        <p:spPr bwMode="auto">
          <a:xfrm>
            <a:off x="3408326" y="3044039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800" dirty="0">
                <a:solidFill>
                  <a:schemeClr val="tx1"/>
                </a:solidFill>
              </a:rPr>
              <a:t>2. Larmlista</a:t>
            </a:r>
          </a:p>
        </p:txBody>
      </p:sp>
      <p:sp>
        <p:nvSpPr>
          <p:cNvPr id="97" name="Beslut 50"/>
          <p:cNvSpPr/>
          <p:nvPr/>
        </p:nvSpPr>
        <p:spPr bwMode="auto">
          <a:xfrm>
            <a:off x="4327217" y="3059901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800" dirty="0">
                <a:solidFill>
                  <a:schemeClr val="tx1"/>
                </a:solidFill>
              </a:rPr>
              <a:t>2,4. Mobiltelefon</a:t>
            </a:r>
          </a:p>
        </p:txBody>
      </p:sp>
      <p:sp>
        <p:nvSpPr>
          <p:cNvPr id="100" name="Beslut 50"/>
          <p:cNvSpPr/>
          <p:nvPr/>
        </p:nvSpPr>
        <p:spPr bwMode="auto">
          <a:xfrm>
            <a:off x="5207704" y="3066920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800" dirty="0">
                <a:solidFill>
                  <a:schemeClr val="tx1"/>
                </a:solidFill>
              </a:rPr>
              <a:t>3. Kartsystem</a:t>
            </a:r>
          </a:p>
        </p:txBody>
      </p:sp>
      <p:sp>
        <p:nvSpPr>
          <p:cNvPr id="103" name="Beslut 50"/>
          <p:cNvSpPr/>
          <p:nvPr/>
        </p:nvSpPr>
        <p:spPr bwMode="auto">
          <a:xfrm>
            <a:off x="6107601" y="3065171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800" dirty="0">
                <a:solidFill>
                  <a:schemeClr val="tx1"/>
                </a:solidFill>
              </a:rPr>
              <a:t>1-4. Egen personal</a:t>
            </a:r>
          </a:p>
        </p:txBody>
      </p:sp>
      <p:sp>
        <p:nvSpPr>
          <p:cNvPr id="72" name="textruta 71"/>
          <p:cNvSpPr txBox="1"/>
          <p:nvPr/>
        </p:nvSpPr>
        <p:spPr>
          <a:xfrm>
            <a:off x="2874498" y="3625316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96" name="textruta 95"/>
          <p:cNvSpPr txBox="1"/>
          <p:nvPr/>
        </p:nvSpPr>
        <p:spPr>
          <a:xfrm>
            <a:off x="3793389" y="3640901"/>
            <a:ext cx="301083" cy="1231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30 m</a:t>
            </a:r>
          </a:p>
        </p:txBody>
      </p:sp>
      <p:sp>
        <p:nvSpPr>
          <p:cNvPr id="98" name="textruta 97"/>
          <p:cNvSpPr txBox="1"/>
          <p:nvPr/>
        </p:nvSpPr>
        <p:spPr>
          <a:xfrm>
            <a:off x="4712280" y="3654839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101" name="textruta 100"/>
          <p:cNvSpPr txBox="1"/>
          <p:nvPr/>
        </p:nvSpPr>
        <p:spPr>
          <a:xfrm>
            <a:off x="5592767" y="3661858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104" name="textruta 103"/>
          <p:cNvSpPr txBox="1"/>
          <p:nvPr/>
        </p:nvSpPr>
        <p:spPr>
          <a:xfrm>
            <a:off x="6492664" y="3660109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30 m</a:t>
            </a:r>
          </a:p>
        </p:txBody>
      </p:sp>
      <p:sp>
        <p:nvSpPr>
          <p:cNvPr id="113" name="Ellips 112"/>
          <p:cNvSpPr/>
          <p:nvPr/>
        </p:nvSpPr>
        <p:spPr bwMode="auto">
          <a:xfrm>
            <a:off x="3545653" y="4324229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800" dirty="0"/>
              <a:t>1. SMHI</a:t>
            </a:r>
          </a:p>
        </p:txBody>
      </p:sp>
      <p:sp>
        <p:nvSpPr>
          <p:cNvPr id="114" name="textruta 113"/>
          <p:cNvSpPr txBox="1"/>
          <p:nvPr/>
        </p:nvSpPr>
        <p:spPr>
          <a:xfrm>
            <a:off x="3906162" y="4839671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117" name="Ellips 116"/>
          <p:cNvSpPr/>
          <p:nvPr/>
        </p:nvSpPr>
        <p:spPr bwMode="auto">
          <a:xfrm>
            <a:off x="4391786" y="4324229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800" dirty="0"/>
              <a:t>2, 4. Tele2</a:t>
            </a:r>
          </a:p>
        </p:txBody>
      </p:sp>
      <p:sp>
        <p:nvSpPr>
          <p:cNvPr id="119" name="textruta 118"/>
          <p:cNvSpPr txBox="1"/>
          <p:nvPr/>
        </p:nvSpPr>
        <p:spPr>
          <a:xfrm>
            <a:off x="4752295" y="4839671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120" name="Ellips 119"/>
          <p:cNvSpPr/>
          <p:nvPr/>
        </p:nvSpPr>
        <p:spPr bwMode="auto">
          <a:xfrm>
            <a:off x="5237919" y="4324229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800" dirty="0"/>
              <a:t>3,4. Systemstöd</a:t>
            </a:r>
          </a:p>
        </p:txBody>
      </p:sp>
      <p:sp>
        <p:nvSpPr>
          <p:cNvPr id="121" name="textruta 120"/>
          <p:cNvSpPr txBox="1"/>
          <p:nvPr/>
        </p:nvSpPr>
        <p:spPr>
          <a:xfrm>
            <a:off x="5598428" y="4839671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122" name="Ellips 121"/>
          <p:cNvSpPr/>
          <p:nvPr/>
        </p:nvSpPr>
        <p:spPr bwMode="auto">
          <a:xfrm>
            <a:off x="6084053" y="4324229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800" dirty="0"/>
              <a:t>2-4. Entreprenör</a:t>
            </a:r>
          </a:p>
        </p:txBody>
      </p:sp>
      <p:sp>
        <p:nvSpPr>
          <p:cNvPr id="123" name="textruta 122"/>
          <p:cNvSpPr txBox="1"/>
          <p:nvPr/>
        </p:nvSpPr>
        <p:spPr>
          <a:xfrm>
            <a:off x="6444562" y="4841595"/>
            <a:ext cx="301083" cy="1231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30 m</a:t>
            </a:r>
          </a:p>
        </p:txBody>
      </p:sp>
      <p:cxnSp>
        <p:nvCxnSpPr>
          <p:cNvPr id="8" name="Rak pilkoppling 7"/>
          <p:cNvCxnSpPr>
            <a:stCxn id="99" idx="0"/>
            <a:endCxn id="51" idx="2"/>
          </p:cNvCxnSpPr>
          <p:nvPr/>
        </p:nvCxnSpPr>
        <p:spPr>
          <a:xfrm flipH="1" flipV="1">
            <a:off x="2885435" y="3822378"/>
            <a:ext cx="120085" cy="501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ak pilkoppling 123"/>
          <p:cNvCxnSpPr>
            <a:stCxn id="99" idx="0"/>
            <a:endCxn id="100" idx="2"/>
          </p:cNvCxnSpPr>
          <p:nvPr/>
        </p:nvCxnSpPr>
        <p:spPr>
          <a:xfrm flipV="1">
            <a:off x="3005520" y="3858920"/>
            <a:ext cx="2598184" cy="465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ak pilkoppling 124"/>
          <p:cNvCxnSpPr>
            <a:stCxn id="117" idx="0"/>
            <a:endCxn id="97" idx="2"/>
          </p:cNvCxnSpPr>
          <p:nvPr/>
        </p:nvCxnSpPr>
        <p:spPr>
          <a:xfrm flipV="1">
            <a:off x="4697786" y="3851901"/>
            <a:ext cx="25431" cy="472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Rak pilkoppling 125"/>
          <p:cNvCxnSpPr>
            <a:stCxn id="51" idx="3"/>
            <a:endCxn id="120" idx="1"/>
          </p:cNvCxnSpPr>
          <p:nvPr/>
        </p:nvCxnSpPr>
        <p:spPr>
          <a:xfrm>
            <a:off x="3281435" y="3426378"/>
            <a:ext cx="2046109" cy="987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ubrik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Exempel på beroendeanalys</a:t>
            </a:r>
          </a:p>
        </p:txBody>
      </p:sp>
      <p:sp>
        <p:nvSpPr>
          <p:cNvPr id="18" name="Platshållare för text 17"/>
          <p:cNvSpPr>
            <a:spLocks noGrp="1"/>
          </p:cNvSpPr>
          <p:nvPr>
            <p:ph type="body" sz="quarter" idx="11"/>
          </p:nvPr>
        </p:nvSpPr>
        <p:spPr>
          <a:xfrm>
            <a:off x="486000" y="827433"/>
            <a:ext cx="8352000" cy="3798900"/>
          </a:xfrm>
        </p:spPr>
        <p:txBody>
          <a:bodyPr/>
          <a:lstStyle/>
          <a:p>
            <a:r>
              <a:rPr lang="sv-SE" sz="1600" dirty="0"/>
              <a:t>Nedan visas ett förenklat exempel på en kartläggning av ett åtagande. Resurserna kopplas med hjälp av siffror till den aktivitet den stödjer. Beroenden mellan resurser visas med pilar</a:t>
            </a:r>
          </a:p>
        </p:txBody>
      </p:sp>
    </p:spTree>
    <p:extLst>
      <p:ext uri="{BB962C8B-B14F-4D97-AF65-F5344CB8AC3E}">
        <p14:creationId xmlns:p14="http://schemas.microsoft.com/office/powerpoint/2010/main" val="2063650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>
                <a:solidFill>
                  <a:srgbClr val="254061"/>
                </a:solidFill>
                <a:effectLst/>
              </a:rPr>
              <a:t>Tillvägagångssätt – kartläggning av beroenden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/>
              <a:t>Ta hjälp av den tomma mallen sist i presentationen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/>
              <a:t>Börja med att identifiera åtagandets aktiviteter.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/>
              <a:t>Diskutera i mindre grupper och redovisa sedan i storgrupp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/>
              <a:t>Sortera bort dubbletter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/>
              <a:t>Identifiera resurser som behövs för att kunna genomföra respektive aktivitet. Markera med siffra eller pilar vilka beroenden som kopplas till vilken aktivitet.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/>
              <a:t>Sortera resurser som interna och externa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7344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995803" y="3183374"/>
            <a:ext cx="864394" cy="31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80" tIns="34241" rIns="68480" bIns="34241">
            <a:spAutoFit/>
          </a:bodyPr>
          <a:lstStyle/>
          <a:p>
            <a:pPr algn="r">
              <a:spcBef>
                <a:spcPct val="50000"/>
              </a:spcBef>
              <a:buClr>
                <a:srgbClr val="960000"/>
              </a:buClr>
              <a:defRPr/>
            </a:pPr>
            <a:r>
              <a:rPr lang="sv-SE" sz="800" b="1" dirty="0">
                <a:latin typeface="+mj-lt"/>
              </a:rPr>
              <a:t>Interna beroenden</a:t>
            </a:r>
          </a:p>
        </p:txBody>
      </p:sp>
      <p:sp>
        <p:nvSpPr>
          <p:cNvPr id="5" name="Text Box 73"/>
          <p:cNvSpPr txBox="1">
            <a:spLocks noChangeArrowheads="1"/>
          </p:cNvSpPr>
          <p:nvPr/>
        </p:nvSpPr>
        <p:spPr bwMode="auto">
          <a:xfrm>
            <a:off x="1000566" y="4357456"/>
            <a:ext cx="862013" cy="31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80" tIns="34241" rIns="68480" bIns="34241">
            <a:spAutoFit/>
          </a:bodyPr>
          <a:lstStyle/>
          <a:p>
            <a:pPr algn="r">
              <a:spcBef>
                <a:spcPct val="50000"/>
              </a:spcBef>
              <a:buClr>
                <a:srgbClr val="960000"/>
              </a:buClr>
              <a:defRPr/>
            </a:pPr>
            <a:r>
              <a:rPr lang="sv-SE" sz="800" b="1" dirty="0">
                <a:latin typeface="+mj-lt"/>
              </a:rPr>
              <a:t>Externa </a:t>
            </a:r>
            <a:br>
              <a:rPr lang="sv-SE" sz="800" b="1" dirty="0">
                <a:latin typeface="+mj-lt"/>
              </a:rPr>
            </a:br>
            <a:r>
              <a:rPr lang="sv-SE" sz="800" b="1" dirty="0">
                <a:latin typeface="+mj-lt"/>
              </a:rPr>
              <a:t>beroenden </a:t>
            </a:r>
            <a:endParaRPr lang="sv-SE" sz="800" dirty="0">
              <a:latin typeface="+mj-lt"/>
            </a:endParaRPr>
          </a:p>
        </p:txBody>
      </p:sp>
      <p:sp>
        <p:nvSpPr>
          <p:cNvPr id="7" name="Bildtext höger 6"/>
          <p:cNvSpPr/>
          <p:nvPr/>
        </p:nvSpPr>
        <p:spPr>
          <a:xfrm rot="16200000">
            <a:off x="4141306" y="589726"/>
            <a:ext cx="1142065" cy="5699522"/>
          </a:xfrm>
          <a:prstGeom prst="rightArrowCallout">
            <a:avLst>
              <a:gd name="adj1" fmla="val 6155"/>
              <a:gd name="adj2" fmla="val 10574"/>
              <a:gd name="adj3" fmla="val 5495"/>
              <a:gd name="adj4" fmla="val 92243"/>
            </a:avLst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>
            <a:normAutofit/>
          </a:bodyPr>
          <a:lstStyle/>
          <a:p>
            <a:pPr algn="ctr">
              <a:defRPr/>
            </a:pPr>
            <a:endParaRPr lang="sv-SE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1000565" y="2328615"/>
            <a:ext cx="862013" cy="315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80" tIns="34241" rIns="68480" bIns="34241" anchor="ctr">
            <a:spAutoFit/>
          </a:bodyPr>
          <a:lstStyle/>
          <a:p>
            <a:pPr algn="r">
              <a:spcBef>
                <a:spcPct val="50000"/>
              </a:spcBef>
              <a:buClr>
                <a:srgbClr val="960000"/>
              </a:buClr>
              <a:defRPr/>
            </a:pPr>
            <a:r>
              <a:rPr lang="sv-SE" sz="800" b="1" dirty="0">
                <a:latin typeface="+mj-lt"/>
              </a:rPr>
              <a:t>Kritiska aktiviteter</a:t>
            </a:r>
          </a:p>
        </p:txBody>
      </p:sp>
      <p:sp>
        <p:nvSpPr>
          <p:cNvPr id="44" name="Text Box 84"/>
          <p:cNvSpPr txBox="1">
            <a:spLocks noChangeArrowheads="1"/>
          </p:cNvSpPr>
          <p:nvPr/>
        </p:nvSpPr>
        <p:spPr bwMode="auto">
          <a:xfrm>
            <a:off x="998184" y="1509159"/>
            <a:ext cx="862013" cy="561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80" tIns="34241" rIns="68480" bIns="34241">
            <a:spAutoFit/>
          </a:bodyPr>
          <a:lstStyle/>
          <a:p>
            <a:pPr algn="r">
              <a:defRPr/>
            </a:pPr>
            <a:r>
              <a:rPr lang="sv-SE" sz="800" b="1" dirty="0">
                <a:latin typeface="+mj-lt"/>
              </a:rPr>
              <a:t>Samhällsviktig funktion</a:t>
            </a:r>
          </a:p>
          <a:p>
            <a:pPr algn="r">
              <a:defRPr/>
            </a:pPr>
            <a:endParaRPr lang="sv-SE" sz="800" b="1" dirty="0">
              <a:latin typeface="+mj-lt"/>
            </a:endParaRPr>
          </a:p>
          <a:p>
            <a:pPr algn="r">
              <a:defRPr/>
            </a:pPr>
            <a:r>
              <a:rPr lang="sv-SE" sz="800" b="1" dirty="0">
                <a:latin typeface="+mj-lt"/>
              </a:rPr>
              <a:t>Delprocesser</a:t>
            </a:r>
          </a:p>
        </p:txBody>
      </p:sp>
      <p:sp>
        <p:nvSpPr>
          <p:cNvPr id="45" name="AutoShape 18"/>
          <p:cNvSpPr>
            <a:spLocks noChangeArrowheads="1"/>
          </p:cNvSpPr>
          <p:nvPr/>
        </p:nvSpPr>
        <p:spPr bwMode="auto">
          <a:xfrm>
            <a:off x="1862578" y="1474036"/>
            <a:ext cx="5699522" cy="601266"/>
          </a:xfrm>
          <a:prstGeom prst="flowChartAlternateProcess">
            <a:avLst/>
          </a:prstGeom>
          <a:noFill/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480" tIns="34241" rIns="68480" bIns="34241"/>
          <a:lstStyle/>
          <a:p>
            <a:pPr algn="ctr">
              <a:spcBef>
                <a:spcPct val="50000"/>
              </a:spcBef>
              <a:buClr>
                <a:srgbClr val="960000"/>
              </a:buClr>
              <a:defRPr/>
            </a:pPr>
            <a:r>
              <a:rPr lang="sv-SE" sz="1100" b="1" cap="all" dirty="0">
                <a:solidFill>
                  <a:schemeClr val="tx1"/>
                </a:solidFill>
                <a:latin typeface="+mj-lt"/>
              </a:rPr>
              <a:t>Tekniska nämnden</a:t>
            </a:r>
          </a:p>
        </p:txBody>
      </p:sp>
      <p:sp>
        <p:nvSpPr>
          <p:cNvPr id="46" name="V-form 45"/>
          <p:cNvSpPr/>
          <p:nvPr/>
        </p:nvSpPr>
        <p:spPr>
          <a:xfrm>
            <a:off x="4892350" y="2291636"/>
            <a:ext cx="1431131" cy="35004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800" dirty="0">
                <a:solidFill>
                  <a:schemeClr val="tx1"/>
                </a:solidFill>
                <a:latin typeface="+mj-lt"/>
              </a:rPr>
              <a:t>3. Prioritera områden</a:t>
            </a:r>
          </a:p>
        </p:txBody>
      </p:sp>
      <p:sp>
        <p:nvSpPr>
          <p:cNvPr id="47" name="V-form 46"/>
          <p:cNvSpPr/>
          <p:nvPr/>
        </p:nvSpPr>
        <p:spPr>
          <a:xfrm>
            <a:off x="1778865" y="2291636"/>
            <a:ext cx="1502570" cy="35004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800" dirty="0">
                <a:solidFill>
                  <a:schemeClr val="tx1"/>
                </a:solidFill>
                <a:latin typeface="+mj-lt"/>
              </a:rPr>
              <a:t>1. </a:t>
            </a:r>
            <a:r>
              <a:rPr lang="sv-SE" sz="800" dirty="0" err="1">
                <a:solidFill>
                  <a:schemeClr val="tx1"/>
                </a:solidFill>
                <a:latin typeface="+mj-lt"/>
              </a:rPr>
              <a:t>Monitorera</a:t>
            </a:r>
            <a:r>
              <a:rPr lang="sv-SE" sz="800" dirty="0">
                <a:solidFill>
                  <a:schemeClr val="tx1"/>
                </a:solidFill>
                <a:latin typeface="+mj-lt"/>
              </a:rPr>
              <a:t> väderprognos</a:t>
            </a:r>
          </a:p>
        </p:txBody>
      </p:sp>
      <p:sp>
        <p:nvSpPr>
          <p:cNvPr id="50" name="AutoShape 107"/>
          <p:cNvSpPr>
            <a:spLocks noChangeArrowheads="1"/>
          </p:cNvSpPr>
          <p:nvPr/>
        </p:nvSpPr>
        <p:spPr bwMode="auto">
          <a:xfrm>
            <a:off x="3899165" y="1775559"/>
            <a:ext cx="1609724" cy="23455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480" tIns="34241" rIns="68480" bIns="34241" anchor="ctr"/>
          <a:lstStyle/>
          <a:p>
            <a:pPr algn="ctr">
              <a:spcBef>
                <a:spcPct val="50000"/>
              </a:spcBef>
              <a:buClr>
                <a:srgbClr val="960000"/>
              </a:buClr>
            </a:pPr>
            <a:r>
              <a:rPr lang="sv-SE" sz="800" dirty="0">
                <a:latin typeface="Arial" panose="020B0604020202020204" pitchFamily="34" charset="0"/>
                <a:cs typeface="Arial" panose="020B0604020202020204" pitchFamily="34" charset="0"/>
              </a:rPr>
              <a:t>Säkerställa drift av gator - vintertid</a:t>
            </a:r>
          </a:p>
        </p:txBody>
      </p:sp>
      <p:sp>
        <p:nvSpPr>
          <p:cNvPr id="115" name="Bildtext höger 114"/>
          <p:cNvSpPr/>
          <p:nvPr/>
        </p:nvSpPr>
        <p:spPr>
          <a:xfrm rot="16200000">
            <a:off x="4275380" y="1724496"/>
            <a:ext cx="873919" cy="5699522"/>
          </a:xfrm>
          <a:prstGeom prst="rightArrowCallout">
            <a:avLst>
              <a:gd name="adj1" fmla="val 10375"/>
              <a:gd name="adj2" fmla="val 13387"/>
              <a:gd name="adj3" fmla="val 8308"/>
              <a:gd name="adj4" fmla="val 89430"/>
            </a:avLst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>
            <a:normAutofit/>
          </a:bodyPr>
          <a:lstStyle/>
          <a:p>
            <a:pPr marL="128588" indent="-128588" algn="ctr">
              <a:buFontTx/>
              <a:buChar char="-"/>
              <a:defRPr/>
            </a:pPr>
            <a:endParaRPr lang="sv-SE" sz="800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16" name="V-form 115"/>
          <p:cNvSpPr/>
          <p:nvPr/>
        </p:nvSpPr>
        <p:spPr>
          <a:xfrm>
            <a:off x="3281435" y="2291636"/>
            <a:ext cx="1645442" cy="35004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800" dirty="0">
                <a:solidFill>
                  <a:schemeClr val="tx1"/>
                </a:solidFill>
                <a:latin typeface="+mj-lt"/>
              </a:rPr>
              <a:t>2. Larma entreprenörer</a:t>
            </a:r>
          </a:p>
        </p:txBody>
      </p:sp>
      <p:sp>
        <p:nvSpPr>
          <p:cNvPr id="51" name="Beslut 50"/>
          <p:cNvSpPr/>
          <p:nvPr/>
        </p:nvSpPr>
        <p:spPr bwMode="auto">
          <a:xfrm>
            <a:off x="2489435" y="3030378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800" dirty="0">
                <a:solidFill>
                  <a:schemeClr val="tx1"/>
                </a:solidFill>
              </a:rPr>
              <a:t>1, 3-4. Dator</a:t>
            </a:r>
          </a:p>
        </p:txBody>
      </p:sp>
      <p:sp>
        <p:nvSpPr>
          <p:cNvPr id="99" name="Ellips 98"/>
          <p:cNvSpPr/>
          <p:nvPr/>
        </p:nvSpPr>
        <p:spPr bwMode="auto">
          <a:xfrm>
            <a:off x="2699520" y="4324229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800" dirty="0"/>
              <a:t>1. Internet-</a:t>
            </a:r>
            <a:br>
              <a:rPr lang="sv-SE" altLang="sv-SE" sz="800" dirty="0"/>
            </a:br>
            <a:r>
              <a:rPr lang="sv-SE" altLang="sv-SE" sz="800" dirty="0"/>
              <a:t>uppkoppling</a:t>
            </a:r>
          </a:p>
        </p:txBody>
      </p:sp>
      <p:sp>
        <p:nvSpPr>
          <p:cNvPr id="118" name="V-form 117"/>
          <p:cNvSpPr/>
          <p:nvPr/>
        </p:nvSpPr>
        <p:spPr>
          <a:xfrm>
            <a:off x="6269254" y="2290446"/>
            <a:ext cx="1507332" cy="35123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800" dirty="0">
                <a:solidFill>
                  <a:schemeClr val="tx1"/>
                </a:solidFill>
                <a:latin typeface="+mj-lt"/>
              </a:rPr>
              <a:t>4. Följa upp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2832165" y="2591682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74" name="textruta 73"/>
          <p:cNvSpPr txBox="1"/>
          <p:nvPr/>
        </p:nvSpPr>
        <p:spPr>
          <a:xfrm>
            <a:off x="3060029" y="4839671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80" name="textruta 79"/>
          <p:cNvSpPr txBox="1"/>
          <p:nvPr/>
        </p:nvSpPr>
        <p:spPr>
          <a:xfrm>
            <a:off x="4352322" y="2595529"/>
            <a:ext cx="301083" cy="1231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30 m</a:t>
            </a:r>
          </a:p>
        </p:txBody>
      </p:sp>
      <p:sp>
        <p:nvSpPr>
          <p:cNvPr id="86" name="textruta 85"/>
          <p:cNvSpPr txBox="1"/>
          <p:nvPr/>
        </p:nvSpPr>
        <p:spPr>
          <a:xfrm>
            <a:off x="5872479" y="2591682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88" name="textruta 87"/>
          <p:cNvSpPr txBox="1"/>
          <p:nvPr/>
        </p:nvSpPr>
        <p:spPr>
          <a:xfrm>
            <a:off x="7392635" y="2591682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4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90" name="textruta 89"/>
          <p:cNvSpPr txBox="1"/>
          <p:nvPr/>
        </p:nvSpPr>
        <p:spPr>
          <a:xfrm>
            <a:off x="5267784" y="1934178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4 </a:t>
            </a:r>
            <a:r>
              <a:rPr lang="sv-SE" sz="800" dirty="0" err="1"/>
              <a:t>tim</a:t>
            </a:r>
            <a:endParaRPr lang="sv-SE" sz="800" dirty="0"/>
          </a:p>
        </p:txBody>
      </p:sp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Beslut 50"/>
          <p:cNvSpPr/>
          <p:nvPr/>
        </p:nvSpPr>
        <p:spPr bwMode="auto">
          <a:xfrm>
            <a:off x="3408326" y="3044039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800" dirty="0">
                <a:solidFill>
                  <a:schemeClr val="tx1"/>
                </a:solidFill>
              </a:rPr>
              <a:t>2. Larmlista</a:t>
            </a:r>
          </a:p>
        </p:txBody>
      </p:sp>
      <p:sp>
        <p:nvSpPr>
          <p:cNvPr id="97" name="Beslut 50"/>
          <p:cNvSpPr/>
          <p:nvPr/>
        </p:nvSpPr>
        <p:spPr bwMode="auto">
          <a:xfrm>
            <a:off x="4327217" y="3059901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800" dirty="0">
                <a:solidFill>
                  <a:schemeClr val="tx1"/>
                </a:solidFill>
              </a:rPr>
              <a:t>2,4. Mobiltelefon</a:t>
            </a:r>
          </a:p>
        </p:txBody>
      </p:sp>
      <p:sp>
        <p:nvSpPr>
          <p:cNvPr id="100" name="Beslut 50"/>
          <p:cNvSpPr/>
          <p:nvPr/>
        </p:nvSpPr>
        <p:spPr bwMode="auto">
          <a:xfrm>
            <a:off x="5207704" y="3066920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800" dirty="0">
                <a:solidFill>
                  <a:schemeClr val="tx1"/>
                </a:solidFill>
              </a:rPr>
              <a:t>3. Kartsystem</a:t>
            </a:r>
          </a:p>
        </p:txBody>
      </p:sp>
      <p:sp>
        <p:nvSpPr>
          <p:cNvPr id="103" name="Beslut 50"/>
          <p:cNvSpPr/>
          <p:nvPr/>
        </p:nvSpPr>
        <p:spPr bwMode="auto">
          <a:xfrm>
            <a:off x="6107601" y="3065171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800" dirty="0">
                <a:solidFill>
                  <a:schemeClr val="tx1"/>
                </a:solidFill>
              </a:rPr>
              <a:t>1-4. Egen personal</a:t>
            </a:r>
          </a:p>
        </p:txBody>
      </p:sp>
      <p:sp>
        <p:nvSpPr>
          <p:cNvPr id="72" name="textruta 71"/>
          <p:cNvSpPr txBox="1"/>
          <p:nvPr/>
        </p:nvSpPr>
        <p:spPr>
          <a:xfrm>
            <a:off x="2874498" y="3625316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96" name="textruta 95"/>
          <p:cNvSpPr txBox="1"/>
          <p:nvPr/>
        </p:nvSpPr>
        <p:spPr>
          <a:xfrm>
            <a:off x="3793389" y="3640901"/>
            <a:ext cx="301083" cy="1231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30 m</a:t>
            </a:r>
          </a:p>
        </p:txBody>
      </p:sp>
      <p:sp>
        <p:nvSpPr>
          <p:cNvPr id="98" name="textruta 97"/>
          <p:cNvSpPr txBox="1"/>
          <p:nvPr/>
        </p:nvSpPr>
        <p:spPr>
          <a:xfrm>
            <a:off x="4712280" y="3654839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101" name="textruta 100"/>
          <p:cNvSpPr txBox="1"/>
          <p:nvPr/>
        </p:nvSpPr>
        <p:spPr>
          <a:xfrm>
            <a:off x="5592767" y="3661858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104" name="textruta 103"/>
          <p:cNvSpPr txBox="1"/>
          <p:nvPr/>
        </p:nvSpPr>
        <p:spPr>
          <a:xfrm>
            <a:off x="6492664" y="3660109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30 m</a:t>
            </a:r>
          </a:p>
        </p:txBody>
      </p:sp>
      <p:sp>
        <p:nvSpPr>
          <p:cNvPr id="113" name="Ellips 112"/>
          <p:cNvSpPr/>
          <p:nvPr/>
        </p:nvSpPr>
        <p:spPr bwMode="auto">
          <a:xfrm>
            <a:off x="3545653" y="4324229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800" dirty="0"/>
              <a:t>1. SMHI</a:t>
            </a:r>
          </a:p>
        </p:txBody>
      </p:sp>
      <p:sp>
        <p:nvSpPr>
          <p:cNvPr id="114" name="textruta 113"/>
          <p:cNvSpPr txBox="1"/>
          <p:nvPr/>
        </p:nvSpPr>
        <p:spPr>
          <a:xfrm>
            <a:off x="3906162" y="4839671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117" name="Ellips 116"/>
          <p:cNvSpPr/>
          <p:nvPr/>
        </p:nvSpPr>
        <p:spPr bwMode="auto">
          <a:xfrm>
            <a:off x="4391786" y="4324229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800" dirty="0"/>
              <a:t>2, 4. Tele2</a:t>
            </a:r>
          </a:p>
        </p:txBody>
      </p:sp>
      <p:sp>
        <p:nvSpPr>
          <p:cNvPr id="119" name="textruta 118"/>
          <p:cNvSpPr txBox="1"/>
          <p:nvPr/>
        </p:nvSpPr>
        <p:spPr>
          <a:xfrm>
            <a:off x="4752295" y="4839671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120" name="Ellips 119"/>
          <p:cNvSpPr/>
          <p:nvPr/>
        </p:nvSpPr>
        <p:spPr bwMode="auto">
          <a:xfrm>
            <a:off x="5237919" y="4324229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800" dirty="0"/>
              <a:t>3,4. Systemstöd</a:t>
            </a:r>
          </a:p>
        </p:txBody>
      </p:sp>
      <p:sp>
        <p:nvSpPr>
          <p:cNvPr id="121" name="textruta 120"/>
          <p:cNvSpPr txBox="1"/>
          <p:nvPr/>
        </p:nvSpPr>
        <p:spPr>
          <a:xfrm>
            <a:off x="5598428" y="4839671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2 </a:t>
            </a:r>
            <a:r>
              <a:rPr lang="sv-SE" sz="800" dirty="0" err="1"/>
              <a:t>tim</a:t>
            </a:r>
            <a:endParaRPr lang="sv-SE" sz="800" dirty="0"/>
          </a:p>
        </p:txBody>
      </p:sp>
      <p:sp>
        <p:nvSpPr>
          <p:cNvPr id="122" name="Ellips 121"/>
          <p:cNvSpPr/>
          <p:nvPr/>
        </p:nvSpPr>
        <p:spPr bwMode="auto">
          <a:xfrm>
            <a:off x="6084053" y="4324229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800" dirty="0"/>
              <a:t>2-4. Entreprenör</a:t>
            </a:r>
          </a:p>
        </p:txBody>
      </p:sp>
      <p:sp>
        <p:nvSpPr>
          <p:cNvPr id="123" name="textruta 122"/>
          <p:cNvSpPr txBox="1"/>
          <p:nvPr/>
        </p:nvSpPr>
        <p:spPr>
          <a:xfrm>
            <a:off x="6444562" y="4841595"/>
            <a:ext cx="301083" cy="12311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00" dirty="0"/>
              <a:t>30 m</a:t>
            </a:r>
          </a:p>
        </p:txBody>
      </p:sp>
      <p:cxnSp>
        <p:nvCxnSpPr>
          <p:cNvPr id="8" name="Rak pilkoppling 7"/>
          <p:cNvCxnSpPr>
            <a:stCxn id="99" idx="0"/>
            <a:endCxn id="51" idx="2"/>
          </p:cNvCxnSpPr>
          <p:nvPr/>
        </p:nvCxnSpPr>
        <p:spPr>
          <a:xfrm flipH="1" flipV="1">
            <a:off x="2885435" y="3822378"/>
            <a:ext cx="120085" cy="5018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ak pilkoppling 123"/>
          <p:cNvCxnSpPr>
            <a:stCxn id="99" idx="0"/>
            <a:endCxn id="100" idx="2"/>
          </p:cNvCxnSpPr>
          <p:nvPr/>
        </p:nvCxnSpPr>
        <p:spPr>
          <a:xfrm flipV="1">
            <a:off x="3005520" y="3858920"/>
            <a:ext cx="2598184" cy="465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ak pilkoppling 124"/>
          <p:cNvCxnSpPr>
            <a:stCxn id="117" idx="0"/>
            <a:endCxn id="97" idx="2"/>
          </p:cNvCxnSpPr>
          <p:nvPr/>
        </p:nvCxnSpPr>
        <p:spPr>
          <a:xfrm flipV="1">
            <a:off x="4697786" y="3851901"/>
            <a:ext cx="25431" cy="472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Rak pilkoppling 125"/>
          <p:cNvCxnSpPr>
            <a:stCxn id="51" idx="3"/>
            <a:endCxn id="120" idx="1"/>
          </p:cNvCxnSpPr>
          <p:nvPr/>
        </p:nvCxnSpPr>
        <p:spPr>
          <a:xfrm>
            <a:off x="3281435" y="3426378"/>
            <a:ext cx="2046109" cy="9874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ubrik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Avbrottstider</a:t>
            </a:r>
          </a:p>
        </p:txBody>
      </p:sp>
      <p:sp>
        <p:nvSpPr>
          <p:cNvPr id="18" name="Platshållare för text 17"/>
          <p:cNvSpPr>
            <a:spLocks noGrp="1"/>
          </p:cNvSpPr>
          <p:nvPr>
            <p:ph type="body" sz="quarter" idx="11"/>
          </p:nvPr>
        </p:nvSpPr>
        <p:spPr>
          <a:xfrm>
            <a:off x="486000" y="779307"/>
            <a:ext cx="8352000" cy="3798900"/>
          </a:xfrm>
        </p:spPr>
        <p:txBody>
          <a:bodyPr/>
          <a:lstStyle/>
          <a:p>
            <a:r>
              <a:rPr lang="sv-SE" sz="1600" dirty="0"/>
              <a:t>När beroenden kartlagts identifieras maximala avbrottstider för aktiviteterna och resurserna, dvs hur länge vi kan acceptera avbrott i en enskild aktivitet Tiderna bör inte överstiga åtagandets övergripande tillgänglighetskrav.</a:t>
            </a:r>
          </a:p>
        </p:txBody>
      </p:sp>
      <p:sp>
        <p:nvSpPr>
          <p:cNvPr id="48" name="Rektangel 47"/>
          <p:cNvSpPr/>
          <p:nvPr/>
        </p:nvSpPr>
        <p:spPr>
          <a:xfrm>
            <a:off x="5208691" y="1899575"/>
            <a:ext cx="398918" cy="20089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Rektangel 48"/>
          <p:cNvSpPr/>
          <p:nvPr/>
        </p:nvSpPr>
        <p:spPr>
          <a:xfrm>
            <a:off x="2786825" y="2564115"/>
            <a:ext cx="398918" cy="20089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Rektangel 51"/>
          <p:cNvSpPr/>
          <p:nvPr/>
        </p:nvSpPr>
        <p:spPr>
          <a:xfrm>
            <a:off x="3009408" y="4809854"/>
            <a:ext cx="398918" cy="20089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3" name="Rektangel 52"/>
          <p:cNvSpPr/>
          <p:nvPr/>
        </p:nvSpPr>
        <p:spPr>
          <a:xfrm>
            <a:off x="4310693" y="2555677"/>
            <a:ext cx="398918" cy="20089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4" name="Rektangel 53"/>
          <p:cNvSpPr/>
          <p:nvPr/>
        </p:nvSpPr>
        <p:spPr>
          <a:xfrm>
            <a:off x="3744471" y="3593575"/>
            <a:ext cx="398918" cy="20089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Rektangel 54"/>
          <p:cNvSpPr/>
          <p:nvPr/>
        </p:nvSpPr>
        <p:spPr>
          <a:xfrm>
            <a:off x="2825580" y="3593574"/>
            <a:ext cx="398918" cy="20089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Rektangel 55"/>
          <p:cNvSpPr/>
          <p:nvPr/>
        </p:nvSpPr>
        <p:spPr>
          <a:xfrm>
            <a:off x="6438195" y="3624891"/>
            <a:ext cx="398918" cy="20089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Rektangel 56"/>
          <p:cNvSpPr/>
          <p:nvPr/>
        </p:nvSpPr>
        <p:spPr>
          <a:xfrm>
            <a:off x="6396327" y="4802936"/>
            <a:ext cx="398918" cy="20089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303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49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400" dirty="0">
                <a:solidFill>
                  <a:srgbClr val="254061"/>
                </a:solidFill>
              </a:rPr>
              <a:t>Tillvägagångssätt – maximala avbrottstider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sz="2400" dirty="0"/>
              <a:t>Utgå ifrån kartläggningen som ni har gjort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sz="2400" dirty="0"/>
              <a:t>Diskutera tillgänglighetskrav för respektive aktivitet (är det samma som tillgänglighetskravet för åtagandet i stort eller är någon aktivitet mer eller mindre tidskritisk?)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sz="2400" dirty="0"/>
              <a:t>Är det någon resurs som har en återhämtningstid (dvs. en uppstartstid)? Om inte så har resurserna samma tid som aktiviteten den stöttar.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v-SE" sz="2400" dirty="0"/>
              <a:t>För in tillgänglighetskraven och återhämtningstiderna i mallen.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1591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Riskbedömning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När kartläggningen är klar analyseras risker för respektive resurs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	Vilka risker finns för att resursen inte skulle vara tillgänglig?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	Hur sannolik är risken?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	Vilka befintliga alternativ finns redan?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	Finns behov av åtgärder för att minska sårbarheten?</a:t>
            </a:r>
          </a:p>
          <a:p>
            <a:endParaRPr lang="sv-SE" sz="2000" dirty="0"/>
          </a:p>
          <a:p>
            <a:r>
              <a:rPr lang="sv-SE" sz="2000" dirty="0"/>
              <a:t>Riskerna dokumenteras tillsammans med övriga risker i förvaltningens eller processens </a:t>
            </a:r>
            <a:r>
              <a:rPr lang="sv-SE" sz="2000" dirty="0" err="1"/>
              <a:t>risklista</a:t>
            </a:r>
            <a:r>
              <a:rPr lang="sv-SE" sz="2000" dirty="0"/>
              <a:t>.</a:t>
            </a:r>
          </a:p>
          <a:p>
            <a:r>
              <a:rPr lang="sv-SE" sz="2000" dirty="0"/>
              <a:t>Till hjälp används stadens gemensamma kriteriemodell som återfinns längst bak i presentationen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551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>
                <a:solidFill>
                  <a:srgbClr val="254061"/>
                </a:solidFill>
                <a:effectLst/>
              </a:rPr>
              <a:t>Tillvägagångssätt - kontinuitetsriskbedömning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/>
              <a:t>Fördela de identifierade resurserna på flera mindre grupper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/>
              <a:t>Fundera i grupperna om det finns några specifika risker mot dessa resurser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/>
              <a:t>Analysera resurserna precis som under riskhanteringsarbetet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/>
              <a:t>Diskutera riskerna i storgrupp och för in de risker ni kommer fram till i riskhanteringsverktyget. Skriv en kommentar för vilken resurs och åtagande som risken berör.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sv-SE" sz="2400" dirty="0"/>
              <a:t>Dokumentera befintlig redundans och eventuella åtgärder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1499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Åtgärder eller planer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För resurser där det i dagsläget inte finns någon redundans eller reservrutiner bör åtgärder föreslås. </a:t>
            </a:r>
          </a:p>
          <a:p>
            <a:r>
              <a:rPr lang="sv-SE" dirty="0"/>
              <a:t>I de fall befintliga alternativ och rutiner redan finns bör dessa dokumenteras i så kallade kontinuitetsplaner. </a:t>
            </a:r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59541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9"/>
          <p:cNvSpPr/>
          <p:nvPr/>
        </p:nvSpPr>
        <p:spPr bwMode="auto">
          <a:xfrm>
            <a:off x="1365662" y="1991762"/>
            <a:ext cx="6634954" cy="276999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endParaRPr lang="sv-SE" dirty="0">
              <a:latin typeface="Gill Sans MT" pitchFamily="34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400" dirty="0">
                <a:solidFill>
                  <a:srgbClr val="254061"/>
                </a:solidFill>
                <a:effectLst/>
              </a:rPr>
              <a:t>Utveckling av kontinuitetsplaner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1350"/>
              </a:spcBef>
            </a:pPr>
            <a:r>
              <a:rPr lang="sv-SE" sz="2400" dirty="0"/>
              <a:t>I kontinuitetsplanen beskrivs reserv- och återgångsrutiner för identifierade kritiska resurser</a:t>
            </a:r>
          </a:p>
          <a:p>
            <a:pPr lvl="1">
              <a:spcBef>
                <a:spcPts val="900"/>
              </a:spcBef>
            </a:pPr>
            <a:r>
              <a:rPr lang="sv-SE" sz="2400" dirty="0"/>
              <a:t>Vem gör vad, hur och när? </a:t>
            </a:r>
          </a:p>
          <a:p>
            <a:pPr lvl="1">
              <a:spcBef>
                <a:spcPts val="900"/>
              </a:spcBef>
            </a:pPr>
            <a:r>
              <a:rPr lang="sv-SE" sz="2400" dirty="0"/>
              <a:t>Kontaktuppgifter till relevanta personer</a:t>
            </a:r>
          </a:p>
          <a:p>
            <a:pPr lvl="1">
              <a:spcBef>
                <a:spcPts val="900"/>
              </a:spcBef>
            </a:pPr>
            <a:r>
              <a:rPr lang="sv-SE" sz="2400" dirty="0"/>
              <a:t>Åtgärdslistor/Checklistor</a:t>
            </a:r>
          </a:p>
          <a:p>
            <a:endParaRPr lang="sv-SE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1622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400" dirty="0">
                <a:solidFill>
                  <a:srgbClr val="254061"/>
                </a:solidFill>
              </a:rPr>
              <a:t>Kontinuitetsplan – exempel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421405181"/>
              </p:ext>
            </p:extLst>
          </p:nvPr>
        </p:nvGraphicFramePr>
        <p:xfrm>
          <a:off x="988676" y="738519"/>
          <a:ext cx="6264695" cy="384048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750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4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solidFill>
                            <a:schemeClr val="tx1"/>
                          </a:solidFill>
                          <a:effectLst/>
                        </a:rPr>
                        <a:t>Kritisk</a:t>
                      </a:r>
                      <a:r>
                        <a:rPr lang="sv-SE" sz="11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sv-SE" sz="1100" dirty="0">
                          <a:solidFill>
                            <a:schemeClr val="tx1"/>
                          </a:solidFill>
                          <a:effectLst/>
                        </a:rPr>
                        <a:t>utrustning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solidFill>
                            <a:schemeClr val="tx1"/>
                          </a:solidFill>
                          <a:effectLst/>
                        </a:rPr>
                        <a:t>(krav på återhämtningstid):</a:t>
                      </a:r>
                      <a:endParaRPr lang="sv-SE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53" marR="68153" marT="34076" marB="34076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100" dirty="0">
                          <a:solidFill>
                            <a:schemeClr val="tx1"/>
                          </a:solidFill>
                          <a:effectLst/>
                        </a:rPr>
                        <a:t>Reserv- och återgångsrutin:</a:t>
                      </a:r>
                      <a:endParaRPr lang="sv-SE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53" marR="68153" marT="34076" marB="34076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2413">
                <a:tc>
                  <a:txBody>
                    <a:bodyPr/>
                    <a:lstStyle/>
                    <a:p>
                      <a:endParaRPr lang="sv-SE" sz="1200" dirty="0">
                        <a:effectLst/>
                        <a:latin typeface="+mn-lt"/>
                      </a:endParaRPr>
                    </a:p>
                  </a:txBody>
                  <a:tcPr marL="68153" marR="68153" marT="34076" marB="34076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Reservrutin: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Återgångsrutin: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Nödvändiga kontaktuppgifter: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53" marR="68153" marT="34076" marB="34076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3153656" y="1559889"/>
            <a:ext cx="40997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050" dirty="0"/>
              <a:t>Vid avbrott i kartsystemet finns manuella kartor att tillgå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050" dirty="0"/>
              <a:t>Kartorna förvaras dels i skåpet inne i konferensrummet på våning fyra, skåpet är olåst och kartorna finns i en pärm som är märkt kartor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050" dirty="0"/>
              <a:t>Kartorna finns även tillgängliga på G i mappen kartor som ligger direkt under vinterdrift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050" dirty="0"/>
              <a:t>Markering av prioriterade områden görs med hjälp av penna och papper och kommuniceras muntligt eller via MMS till entreprenörer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3153655" y="3095372"/>
            <a:ext cx="409971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050" dirty="0"/>
              <a:t>När systemet är tillgängligt igen dokumenteras prioriterade områden i efterhand med hjälp av ”efterregistrera”- funktionen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050" dirty="0"/>
              <a:t>En sammanfattning av ärendet görs och bifogas till ärendet i kartsystemet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050" dirty="0"/>
              <a:t>Vid upptäckt av fel i de manuella kartorna ska nya printas ut omgående från systemet.</a:t>
            </a:r>
          </a:p>
        </p:txBody>
      </p:sp>
      <p:sp>
        <p:nvSpPr>
          <p:cNvPr id="12" name="textruta 11"/>
          <p:cNvSpPr txBox="1"/>
          <p:nvPr/>
        </p:nvSpPr>
        <p:spPr>
          <a:xfrm>
            <a:off x="3155558" y="4325088"/>
            <a:ext cx="409781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050" dirty="0"/>
              <a:t>Systemförvaltare: Per Karlsson, Telefon – 073 946 99 90, </a:t>
            </a:r>
          </a:p>
        </p:txBody>
      </p:sp>
      <p:sp>
        <p:nvSpPr>
          <p:cNvPr id="13" name="textruta 12"/>
          <p:cNvSpPr txBox="1"/>
          <p:nvPr/>
        </p:nvSpPr>
        <p:spPr>
          <a:xfrm>
            <a:off x="1053659" y="1432931"/>
            <a:ext cx="14398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b="1" dirty="0"/>
              <a:t>Kartsystem (2 timmar)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0689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 </a:t>
            </a:r>
            <a:endParaRPr lang="sv-SE" b="1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Efter genomförd kontinuitetshantering har ett särskilt kritiskt åtaganden kartlagts.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Åtgärder har tagits fram för de områden där sårbarheter/avsaknad av reservlösningar har identifierats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Planer har tagits fram för de befintliga reservlösningarna som tidigare kanske varit informella eller ad-hoc-baserade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r>
              <a:rPr lang="sv-SE" dirty="0"/>
              <a:t>Kontinuitetsplanen bör sedan testas under övningar och revideras och uppdateras vid behov</a:t>
            </a:r>
          </a:p>
          <a:p>
            <a:endParaRPr lang="sv-SE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5202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308200" y="2257300"/>
            <a:ext cx="8352000" cy="615600"/>
          </a:xfrm>
        </p:spPr>
        <p:txBody>
          <a:bodyPr/>
          <a:lstStyle/>
          <a:p>
            <a:pPr algn="ctr"/>
            <a:r>
              <a:rPr lang="sv-SE" dirty="0"/>
              <a:t>Om arbetet</a:t>
            </a:r>
          </a:p>
        </p:txBody>
      </p:sp>
    </p:spTree>
    <p:extLst>
      <p:ext uri="{BB962C8B-B14F-4D97-AF65-F5344CB8AC3E}">
        <p14:creationId xmlns:p14="http://schemas.microsoft.com/office/powerpoint/2010/main" val="16272818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>
          <a:xfrm>
            <a:off x="436880" y="2052000"/>
            <a:ext cx="6910720" cy="648000"/>
          </a:xfrm>
        </p:spPr>
        <p:txBody>
          <a:bodyPr/>
          <a:lstStyle/>
          <a:p>
            <a:r>
              <a:rPr lang="sv-SE" b="1" dirty="0"/>
              <a:t>Riskhantering</a:t>
            </a:r>
            <a:r>
              <a:rPr lang="sv-SE" dirty="0"/>
              <a:t> och internkontroll</a:t>
            </a:r>
          </a:p>
          <a:p>
            <a:endParaRPr lang="sv-SE" dirty="0">
              <a:hlinkClick r:id="rId2"/>
            </a:endParaRPr>
          </a:p>
          <a:p>
            <a:pPr algn="l"/>
            <a:r>
              <a:rPr lang="sv-SE" sz="2800" dirty="0">
                <a:hlinkClick r:id="rId2"/>
              </a:rPr>
              <a:t>Läs mer på insidan&gt;</a:t>
            </a:r>
            <a:endParaRPr lang="sv-SE" sz="2800" dirty="0"/>
          </a:p>
          <a:p>
            <a:pPr algn="l"/>
            <a:r>
              <a:rPr lang="sv-SE" sz="2800" b="1" dirty="0"/>
              <a:t>Systemsupport: </a:t>
            </a:r>
            <a:r>
              <a:rPr lang="sv-SE" sz="2800" dirty="0"/>
              <a:t>exonaut.support@vasteras.se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>
          <a:xfrm>
            <a:off x="872519" y="4515057"/>
            <a:ext cx="8110937" cy="468000"/>
          </a:xfrm>
        </p:spPr>
        <p:txBody>
          <a:bodyPr/>
          <a:lstStyle/>
          <a:p>
            <a:r>
              <a:rPr lang="sv-SE" sz="1600" dirty="0"/>
              <a:t>Metodpresentation 2017-07-10</a:t>
            </a:r>
          </a:p>
        </p:txBody>
      </p:sp>
    </p:spTree>
    <p:extLst>
      <p:ext uri="{BB962C8B-B14F-4D97-AF65-F5344CB8AC3E}">
        <p14:creationId xmlns:p14="http://schemas.microsoft.com/office/powerpoint/2010/main" val="3319242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220391" y="2686072"/>
            <a:ext cx="864394" cy="184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80" tIns="34241" rIns="68480" bIns="34241">
            <a:spAutoFit/>
          </a:bodyPr>
          <a:lstStyle/>
          <a:p>
            <a:pPr algn="r">
              <a:spcBef>
                <a:spcPct val="50000"/>
              </a:spcBef>
              <a:buClr>
                <a:srgbClr val="960000"/>
              </a:buClr>
              <a:defRPr/>
            </a:pPr>
            <a:r>
              <a:rPr lang="sv-SE" sz="750" b="1" dirty="0">
                <a:latin typeface="+mj-lt"/>
              </a:rPr>
              <a:t>Interna beroenden</a:t>
            </a:r>
          </a:p>
        </p:txBody>
      </p:sp>
      <p:sp>
        <p:nvSpPr>
          <p:cNvPr id="5" name="Text Box 73"/>
          <p:cNvSpPr txBox="1">
            <a:spLocks noChangeArrowheads="1"/>
          </p:cNvSpPr>
          <p:nvPr/>
        </p:nvSpPr>
        <p:spPr bwMode="auto">
          <a:xfrm>
            <a:off x="1225153" y="4070067"/>
            <a:ext cx="862013" cy="299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80" tIns="34241" rIns="68480" bIns="34241">
            <a:spAutoFit/>
          </a:bodyPr>
          <a:lstStyle/>
          <a:p>
            <a:pPr algn="r">
              <a:spcBef>
                <a:spcPct val="50000"/>
              </a:spcBef>
              <a:buClr>
                <a:srgbClr val="960000"/>
              </a:buClr>
              <a:defRPr/>
            </a:pPr>
            <a:r>
              <a:rPr lang="sv-SE" sz="750" b="1" dirty="0">
                <a:latin typeface="+mj-lt"/>
              </a:rPr>
              <a:t>Externa </a:t>
            </a:r>
            <a:br>
              <a:rPr lang="sv-SE" sz="750" b="1" dirty="0">
                <a:latin typeface="+mj-lt"/>
              </a:rPr>
            </a:br>
            <a:r>
              <a:rPr lang="sv-SE" sz="750" b="1" dirty="0">
                <a:latin typeface="+mj-lt"/>
              </a:rPr>
              <a:t>beroenden </a:t>
            </a:r>
            <a:endParaRPr lang="sv-SE" sz="675" dirty="0">
              <a:latin typeface="+mj-lt"/>
            </a:endParaRPr>
          </a:p>
        </p:txBody>
      </p:sp>
      <p:sp>
        <p:nvSpPr>
          <p:cNvPr id="7" name="Bildtext höger 6"/>
          <p:cNvSpPr/>
          <p:nvPr/>
        </p:nvSpPr>
        <p:spPr>
          <a:xfrm rot="16200000">
            <a:off x="4208264" y="250054"/>
            <a:ext cx="1457325" cy="5699522"/>
          </a:xfrm>
          <a:prstGeom prst="rightArrowCallout">
            <a:avLst>
              <a:gd name="adj1" fmla="val 6155"/>
              <a:gd name="adj2" fmla="val 10574"/>
              <a:gd name="adj3" fmla="val 5495"/>
              <a:gd name="adj4" fmla="val 92243"/>
            </a:avLst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>
            <a:normAutofit/>
          </a:bodyPr>
          <a:lstStyle/>
          <a:p>
            <a:pPr algn="ctr">
              <a:defRPr/>
            </a:pPr>
            <a:endParaRPr lang="sv-SE" sz="825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1225153" y="1471602"/>
            <a:ext cx="862013" cy="184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80" tIns="34241" rIns="68480" bIns="34241" anchor="ctr">
            <a:spAutoFit/>
          </a:bodyPr>
          <a:lstStyle/>
          <a:p>
            <a:pPr algn="r">
              <a:spcBef>
                <a:spcPct val="50000"/>
              </a:spcBef>
              <a:buClr>
                <a:srgbClr val="960000"/>
              </a:buClr>
              <a:defRPr/>
            </a:pPr>
            <a:r>
              <a:rPr lang="sv-SE" sz="750" b="1" dirty="0">
                <a:latin typeface="+mj-lt"/>
              </a:rPr>
              <a:t>Kritiska aktiviteter</a:t>
            </a:r>
          </a:p>
        </p:txBody>
      </p:sp>
      <p:sp>
        <p:nvSpPr>
          <p:cNvPr id="44" name="Text Box 84"/>
          <p:cNvSpPr txBox="1">
            <a:spLocks noChangeArrowheads="1"/>
          </p:cNvSpPr>
          <p:nvPr/>
        </p:nvSpPr>
        <p:spPr bwMode="auto">
          <a:xfrm>
            <a:off x="1222772" y="346114"/>
            <a:ext cx="862013" cy="530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480" tIns="34241" rIns="68480" bIns="34241">
            <a:spAutoFit/>
          </a:bodyPr>
          <a:lstStyle/>
          <a:p>
            <a:pPr algn="r">
              <a:defRPr/>
            </a:pPr>
            <a:r>
              <a:rPr lang="sv-SE" sz="750" b="1" dirty="0">
                <a:latin typeface="+mj-lt"/>
              </a:rPr>
              <a:t>Samhällsviktig funktion</a:t>
            </a:r>
          </a:p>
          <a:p>
            <a:pPr algn="r">
              <a:defRPr/>
            </a:pPr>
            <a:endParaRPr lang="sv-SE" sz="750" b="1" dirty="0">
              <a:latin typeface="+mj-lt"/>
            </a:endParaRPr>
          </a:p>
          <a:p>
            <a:pPr algn="r">
              <a:defRPr/>
            </a:pPr>
            <a:r>
              <a:rPr lang="sv-SE" sz="750" b="1" dirty="0">
                <a:latin typeface="+mj-lt"/>
              </a:rPr>
              <a:t>Delprocesser</a:t>
            </a:r>
          </a:p>
        </p:txBody>
      </p:sp>
      <p:sp>
        <p:nvSpPr>
          <p:cNvPr id="45" name="AutoShape 18"/>
          <p:cNvSpPr>
            <a:spLocks noChangeArrowheads="1"/>
          </p:cNvSpPr>
          <p:nvPr/>
        </p:nvSpPr>
        <p:spPr bwMode="auto">
          <a:xfrm>
            <a:off x="2087166" y="310991"/>
            <a:ext cx="5699522" cy="601266"/>
          </a:xfrm>
          <a:prstGeom prst="flowChartAlternateProcess">
            <a:avLst/>
          </a:prstGeom>
          <a:noFill/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480" tIns="34241" rIns="68480" bIns="34241"/>
          <a:lstStyle/>
          <a:p>
            <a:pPr algn="ctr">
              <a:spcBef>
                <a:spcPct val="50000"/>
              </a:spcBef>
              <a:buClr>
                <a:srgbClr val="960000"/>
              </a:buClr>
              <a:defRPr/>
            </a:pPr>
            <a:r>
              <a:rPr lang="sv-SE" sz="1050" b="1" cap="all" dirty="0">
                <a:solidFill>
                  <a:schemeClr val="tx1"/>
                </a:solidFill>
                <a:latin typeface="+mj-lt"/>
              </a:rPr>
              <a:t>Process/nämnd</a:t>
            </a:r>
          </a:p>
        </p:txBody>
      </p:sp>
      <p:sp>
        <p:nvSpPr>
          <p:cNvPr id="46" name="V-form 45"/>
          <p:cNvSpPr/>
          <p:nvPr/>
        </p:nvSpPr>
        <p:spPr>
          <a:xfrm>
            <a:off x="5758266" y="1219002"/>
            <a:ext cx="1431131" cy="35004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750" dirty="0">
                <a:solidFill>
                  <a:schemeClr val="tx1"/>
                </a:solidFill>
                <a:latin typeface="+mj-lt"/>
              </a:rPr>
              <a:t>Aktivitet</a:t>
            </a:r>
          </a:p>
        </p:txBody>
      </p:sp>
      <p:sp>
        <p:nvSpPr>
          <p:cNvPr id="47" name="V-form 46"/>
          <p:cNvSpPr/>
          <p:nvPr/>
        </p:nvSpPr>
        <p:spPr>
          <a:xfrm>
            <a:off x="2644781" y="1219002"/>
            <a:ext cx="1502570" cy="35004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750" dirty="0">
                <a:solidFill>
                  <a:schemeClr val="tx1"/>
                </a:solidFill>
                <a:latin typeface="+mj-lt"/>
              </a:rPr>
              <a:t>Aktivitet</a:t>
            </a:r>
          </a:p>
        </p:txBody>
      </p:sp>
      <p:sp>
        <p:nvSpPr>
          <p:cNvPr id="48" name="V-form 47"/>
          <p:cNvSpPr/>
          <p:nvPr/>
        </p:nvSpPr>
        <p:spPr>
          <a:xfrm>
            <a:off x="4203322" y="1739305"/>
            <a:ext cx="1589471" cy="35123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750" dirty="0">
                <a:solidFill>
                  <a:schemeClr val="tx1"/>
                </a:solidFill>
                <a:latin typeface="+mj-lt"/>
              </a:rPr>
              <a:t>Aktivitet</a:t>
            </a:r>
          </a:p>
        </p:txBody>
      </p:sp>
      <p:sp>
        <p:nvSpPr>
          <p:cNvPr id="50" name="AutoShape 107"/>
          <p:cNvSpPr>
            <a:spLocks noChangeArrowheads="1"/>
          </p:cNvSpPr>
          <p:nvPr/>
        </p:nvSpPr>
        <p:spPr bwMode="auto">
          <a:xfrm>
            <a:off x="4052889" y="613409"/>
            <a:ext cx="1609724" cy="23455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68480" tIns="34241" rIns="68480" bIns="34241" anchor="ctr"/>
          <a:lstStyle/>
          <a:p>
            <a:pPr algn="ctr">
              <a:spcBef>
                <a:spcPct val="50000"/>
              </a:spcBef>
              <a:buClr>
                <a:srgbClr val="960000"/>
              </a:buClr>
            </a:pPr>
            <a:r>
              <a:rPr lang="sv-SE" sz="750" dirty="0">
                <a:latin typeface="Arial" panose="020B0604020202020204" pitchFamily="34" charset="0"/>
                <a:cs typeface="Arial" panose="020B0604020202020204" pitchFamily="34" charset="0"/>
              </a:rPr>
              <a:t>Åtagande</a:t>
            </a:r>
          </a:p>
        </p:txBody>
      </p:sp>
      <p:sp>
        <p:nvSpPr>
          <p:cNvPr id="115" name="Bildtext höger 114"/>
          <p:cNvSpPr/>
          <p:nvPr/>
        </p:nvSpPr>
        <p:spPr>
          <a:xfrm rot="16200000">
            <a:off x="4499967" y="1437107"/>
            <a:ext cx="873919" cy="5699522"/>
          </a:xfrm>
          <a:prstGeom prst="rightArrowCallout">
            <a:avLst>
              <a:gd name="adj1" fmla="val 10375"/>
              <a:gd name="adj2" fmla="val 13387"/>
              <a:gd name="adj3" fmla="val 8308"/>
              <a:gd name="adj4" fmla="val 89430"/>
            </a:avLst>
          </a:prstGeom>
          <a:noFill/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>
            <a:normAutofit/>
          </a:bodyPr>
          <a:lstStyle/>
          <a:p>
            <a:pPr marL="128588" indent="-128588" algn="ctr">
              <a:buFontTx/>
              <a:buChar char="-"/>
              <a:defRPr/>
            </a:pPr>
            <a:endParaRPr lang="sv-SE" sz="825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16" name="V-form 115"/>
          <p:cNvSpPr/>
          <p:nvPr/>
        </p:nvSpPr>
        <p:spPr>
          <a:xfrm>
            <a:off x="4147351" y="1219002"/>
            <a:ext cx="1645442" cy="35004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750" dirty="0">
                <a:solidFill>
                  <a:schemeClr val="tx1"/>
                </a:solidFill>
                <a:latin typeface="+mj-lt"/>
              </a:rPr>
              <a:t>Aktivitet</a:t>
            </a:r>
          </a:p>
        </p:txBody>
      </p:sp>
      <p:sp>
        <p:nvSpPr>
          <p:cNvPr id="17" name="V-form 16"/>
          <p:cNvSpPr/>
          <p:nvPr/>
        </p:nvSpPr>
        <p:spPr>
          <a:xfrm>
            <a:off x="5758266" y="1726254"/>
            <a:ext cx="1472234" cy="377336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750" dirty="0">
                <a:solidFill>
                  <a:schemeClr val="tx1"/>
                </a:solidFill>
                <a:latin typeface="+mj-lt"/>
              </a:rPr>
              <a:t>Aktivitet</a:t>
            </a:r>
          </a:p>
        </p:txBody>
      </p:sp>
      <p:sp>
        <p:nvSpPr>
          <p:cNvPr id="51" name="Beslut 50"/>
          <p:cNvSpPr/>
          <p:nvPr/>
        </p:nvSpPr>
        <p:spPr bwMode="auto">
          <a:xfrm>
            <a:off x="2714023" y="2533076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900" dirty="0">
                <a:solidFill>
                  <a:schemeClr val="tx1"/>
                </a:solidFill>
              </a:rPr>
              <a:t>Intern resurs</a:t>
            </a:r>
          </a:p>
        </p:txBody>
      </p:sp>
      <p:sp>
        <p:nvSpPr>
          <p:cNvPr id="99" name="Ellips 98"/>
          <p:cNvSpPr/>
          <p:nvPr/>
        </p:nvSpPr>
        <p:spPr bwMode="auto">
          <a:xfrm>
            <a:off x="2924107" y="4036840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750" dirty="0"/>
              <a:t>Extern resurs</a:t>
            </a:r>
          </a:p>
        </p:txBody>
      </p:sp>
      <p:sp>
        <p:nvSpPr>
          <p:cNvPr id="118" name="V-form 117"/>
          <p:cNvSpPr/>
          <p:nvPr/>
        </p:nvSpPr>
        <p:spPr>
          <a:xfrm>
            <a:off x="2640019" y="1739305"/>
            <a:ext cx="1507332" cy="35123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68480" tIns="34241" rIns="68480" bIns="34241" anchor="ctr"/>
          <a:lstStyle/>
          <a:p>
            <a:pPr algn="ctr">
              <a:spcBef>
                <a:spcPct val="50000"/>
              </a:spcBef>
              <a:buClr>
                <a:schemeClr val="bg1"/>
              </a:buClr>
              <a:defRPr/>
            </a:pPr>
            <a:r>
              <a:rPr lang="sv-SE" sz="750" dirty="0">
                <a:solidFill>
                  <a:schemeClr val="tx1"/>
                </a:solidFill>
                <a:latin typeface="+mj-lt"/>
              </a:rPr>
              <a:t>Aktivitet</a:t>
            </a:r>
          </a:p>
        </p:txBody>
      </p:sp>
      <p:sp>
        <p:nvSpPr>
          <p:cNvPr id="2" name="textruta 1"/>
          <p:cNvSpPr txBox="1"/>
          <p:nvPr/>
        </p:nvSpPr>
        <p:spPr>
          <a:xfrm>
            <a:off x="3698081" y="1472528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74" name="textruta 73"/>
          <p:cNvSpPr txBox="1"/>
          <p:nvPr/>
        </p:nvSpPr>
        <p:spPr>
          <a:xfrm>
            <a:off x="3284616" y="4552282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80" name="textruta 79"/>
          <p:cNvSpPr txBox="1"/>
          <p:nvPr/>
        </p:nvSpPr>
        <p:spPr>
          <a:xfrm>
            <a:off x="5390348" y="1512092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86" name="textruta 85"/>
          <p:cNvSpPr txBox="1"/>
          <p:nvPr/>
        </p:nvSpPr>
        <p:spPr>
          <a:xfrm>
            <a:off x="6777948" y="1479159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87" name="textruta 86"/>
          <p:cNvSpPr txBox="1"/>
          <p:nvPr/>
        </p:nvSpPr>
        <p:spPr>
          <a:xfrm>
            <a:off x="5374024" y="2036554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88" name="textruta 87"/>
          <p:cNvSpPr txBox="1"/>
          <p:nvPr/>
        </p:nvSpPr>
        <p:spPr>
          <a:xfrm>
            <a:off x="3763400" y="2040541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89" name="textruta 88"/>
          <p:cNvSpPr txBox="1"/>
          <p:nvPr/>
        </p:nvSpPr>
        <p:spPr>
          <a:xfrm>
            <a:off x="6889692" y="2046934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90" name="textruta 89"/>
          <p:cNvSpPr txBox="1"/>
          <p:nvPr/>
        </p:nvSpPr>
        <p:spPr>
          <a:xfrm>
            <a:off x="5492372" y="771133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" name="Beslut 50"/>
          <p:cNvSpPr/>
          <p:nvPr/>
        </p:nvSpPr>
        <p:spPr bwMode="auto">
          <a:xfrm>
            <a:off x="3632914" y="2546737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900" dirty="0">
                <a:solidFill>
                  <a:schemeClr val="tx1"/>
                </a:solidFill>
              </a:rPr>
              <a:t>Intern resurs</a:t>
            </a:r>
          </a:p>
        </p:txBody>
      </p:sp>
      <p:sp>
        <p:nvSpPr>
          <p:cNvPr id="97" name="Beslut 50"/>
          <p:cNvSpPr/>
          <p:nvPr/>
        </p:nvSpPr>
        <p:spPr bwMode="auto">
          <a:xfrm>
            <a:off x="4551805" y="2562599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900" dirty="0">
                <a:solidFill>
                  <a:schemeClr val="tx1"/>
                </a:solidFill>
              </a:rPr>
              <a:t>Intern resurs</a:t>
            </a:r>
          </a:p>
        </p:txBody>
      </p:sp>
      <p:sp>
        <p:nvSpPr>
          <p:cNvPr id="100" name="Beslut 50"/>
          <p:cNvSpPr/>
          <p:nvPr/>
        </p:nvSpPr>
        <p:spPr bwMode="auto">
          <a:xfrm>
            <a:off x="5432292" y="2569618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900" dirty="0">
                <a:solidFill>
                  <a:schemeClr val="tx1"/>
                </a:solidFill>
              </a:rPr>
              <a:t>Intern resurs</a:t>
            </a:r>
          </a:p>
        </p:txBody>
      </p:sp>
      <p:sp>
        <p:nvSpPr>
          <p:cNvPr id="103" name="Beslut 50"/>
          <p:cNvSpPr/>
          <p:nvPr/>
        </p:nvSpPr>
        <p:spPr bwMode="auto">
          <a:xfrm>
            <a:off x="6332189" y="2567869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900" dirty="0">
                <a:solidFill>
                  <a:schemeClr val="tx1"/>
                </a:solidFill>
              </a:rPr>
              <a:t>Intern resurs</a:t>
            </a:r>
          </a:p>
        </p:txBody>
      </p:sp>
      <p:sp>
        <p:nvSpPr>
          <p:cNvPr id="105" name="Beslut 50"/>
          <p:cNvSpPr/>
          <p:nvPr/>
        </p:nvSpPr>
        <p:spPr bwMode="auto">
          <a:xfrm>
            <a:off x="3162532" y="2998979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900" dirty="0">
                <a:solidFill>
                  <a:schemeClr val="tx1"/>
                </a:solidFill>
              </a:rPr>
              <a:t>Intern resurs</a:t>
            </a:r>
          </a:p>
        </p:txBody>
      </p:sp>
      <p:sp>
        <p:nvSpPr>
          <p:cNvPr id="107" name="Beslut 50"/>
          <p:cNvSpPr/>
          <p:nvPr/>
        </p:nvSpPr>
        <p:spPr bwMode="auto">
          <a:xfrm>
            <a:off x="4101857" y="3024023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900" dirty="0">
                <a:solidFill>
                  <a:schemeClr val="tx1"/>
                </a:solidFill>
              </a:rPr>
              <a:t>Intern resurs</a:t>
            </a:r>
          </a:p>
        </p:txBody>
      </p:sp>
      <p:sp>
        <p:nvSpPr>
          <p:cNvPr id="109" name="Beslut 50"/>
          <p:cNvSpPr/>
          <p:nvPr/>
        </p:nvSpPr>
        <p:spPr bwMode="auto">
          <a:xfrm>
            <a:off x="4992049" y="3016437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900" dirty="0">
                <a:solidFill>
                  <a:schemeClr val="tx1"/>
                </a:solidFill>
              </a:rPr>
              <a:t>Intern resurs</a:t>
            </a:r>
          </a:p>
        </p:txBody>
      </p:sp>
      <p:sp>
        <p:nvSpPr>
          <p:cNvPr id="111" name="Beslut 50"/>
          <p:cNvSpPr/>
          <p:nvPr/>
        </p:nvSpPr>
        <p:spPr bwMode="auto">
          <a:xfrm>
            <a:off x="5890563" y="3016437"/>
            <a:ext cx="792000" cy="792000"/>
          </a:xfrm>
          <a:prstGeom prst="flowChartDecision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sv-SE" altLang="sv-SE" sz="900" dirty="0">
                <a:solidFill>
                  <a:schemeClr val="tx1"/>
                </a:solidFill>
              </a:rPr>
              <a:t>Intern resurs</a:t>
            </a:r>
          </a:p>
        </p:txBody>
      </p:sp>
      <p:sp>
        <p:nvSpPr>
          <p:cNvPr id="72" name="textruta 71"/>
          <p:cNvSpPr txBox="1"/>
          <p:nvPr/>
        </p:nvSpPr>
        <p:spPr>
          <a:xfrm>
            <a:off x="3099086" y="3128014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96" name="textruta 95"/>
          <p:cNvSpPr txBox="1"/>
          <p:nvPr/>
        </p:nvSpPr>
        <p:spPr>
          <a:xfrm>
            <a:off x="4017977" y="3141675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98" name="textruta 97"/>
          <p:cNvSpPr txBox="1"/>
          <p:nvPr/>
        </p:nvSpPr>
        <p:spPr>
          <a:xfrm>
            <a:off x="4936868" y="3157537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101" name="textruta 100"/>
          <p:cNvSpPr txBox="1"/>
          <p:nvPr/>
        </p:nvSpPr>
        <p:spPr>
          <a:xfrm>
            <a:off x="5817355" y="3164556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104" name="textruta 103"/>
          <p:cNvSpPr txBox="1"/>
          <p:nvPr/>
        </p:nvSpPr>
        <p:spPr>
          <a:xfrm>
            <a:off x="6717252" y="3162807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106" name="textruta 105"/>
          <p:cNvSpPr txBox="1"/>
          <p:nvPr/>
        </p:nvSpPr>
        <p:spPr>
          <a:xfrm>
            <a:off x="3547595" y="3593917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108" name="textruta 107"/>
          <p:cNvSpPr txBox="1"/>
          <p:nvPr/>
        </p:nvSpPr>
        <p:spPr>
          <a:xfrm>
            <a:off x="4486920" y="3618961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110" name="textruta 109"/>
          <p:cNvSpPr txBox="1"/>
          <p:nvPr/>
        </p:nvSpPr>
        <p:spPr>
          <a:xfrm>
            <a:off x="5377112" y="3611375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112" name="textruta 111"/>
          <p:cNvSpPr txBox="1"/>
          <p:nvPr/>
        </p:nvSpPr>
        <p:spPr>
          <a:xfrm>
            <a:off x="6275626" y="3611375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113" name="Ellips 112"/>
          <p:cNvSpPr/>
          <p:nvPr/>
        </p:nvSpPr>
        <p:spPr bwMode="auto">
          <a:xfrm>
            <a:off x="3770240" y="4036840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750" dirty="0"/>
              <a:t>Extern resurs</a:t>
            </a:r>
          </a:p>
        </p:txBody>
      </p:sp>
      <p:sp>
        <p:nvSpPr>
          <p:cNvPr id="114" name="textruta 113"/>
          <p:cNvSpPr txBox="1"/>
          <p:nvPr/>
        </p:nvSpPr>
        <p:spPr>
          <a:xfrm>
            <a:off x="4130749" y="4552282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117" name="Ellips 116"/>
          <p:cNvSpPr/>
          <p:nvPr/>
        </p:nvSpPr>
        <p:spPr bwMode="auto">
          <a:xfrm>
            <a:off x="4616373" y="4036840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750" dirty="0"/>
              <a:t>Extern resurs</a:t>
            </a:r>
          </a:p>
        </p:txBody>
      </p:sp>
      <p:sp>
        <p:nvSpPr>
          <p:cNvPr id="119" name="textruta 118"/>
          <p:cNvSpPr txBox="1"/>
          <p:nvPr/>
        </p:nvSpPr>
        <p:spPr>
          <a:xfrm>
            <a:off x="4976882" y="4552282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120" name="Ellips 119"/>
          <p:cNvSpPr/>
          <p:nvPr/>
        </p:nvSpPr>
        <p:spPr bwMode="auto">
          <a:xfrm>
            <a:off x="5462506" y="4036840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750" dirty="0"/>
              <a:t>Extern resurs</a:t>
            </a:r>
          </a:p>
        </p:txBody>
      </p:sp>
      <p:sp>
        <p:nvSpPr>
          <p:cNvPr id="121" name="textruta 120"/>
          <p:cNvSpPr txBox="1"/>
          <p:nvPr/>
        </p:nvSpPr>
        <p:spPr>
          <a:xfrm>
            <a:off x="5823015" y="4552282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  <p:sp>
        <p:nvSpPr>
          <p:cNvPr id="122" name="Ellips 121"/>
          <p:cNvSpPr/>
          <p:nvPr/>
        </p:nvSpPr>
        <p:spPr bwMode="auto">
          <a:xfrm>
            <a:off x="6308640" y="4036840"/>
            <a:ext cx="612000" cy="6120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sv-SE" altLang="sv-SE" sz="750" dirty="0"/>
              <a:t>Extern resurs</a:t>
            </a:r>
          </a:p>
        </p:txBody>
      </p:sp>
      <p:sp>
        <p:nvSpPr>
          <p:cNvPr id="123" name="textruta 122"/>
          <p:cNvSpPr txBox="1"/>
          <p:nvPr/>
        </p:nvSpPr>
        <p:spPr>
          <a:xfrm>
            <a:off x="6669149" y="4552282"/>
            <a:ext cx="301083" cy="1269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7000" tIns="0" rIns="27000" bIns="0" rtlCol="0" anchor="ctr">
            <a:spAutoFit/>
          </a:bodyPr>
          <a:lstStyle/>
          <a:p>
            <a:pPr algn="ctr"/>
            <a:r>
              <a:rPr lang="sv-SE" sz="825" dirty="0"/>
              <a:t>Tid</a:t>
            </a:r>
          </a:p>
        </p:txBody>
      </p:sp>
    </p:spTree>
    <p:extLst>
      <p:ext uri="{BB962C8B-B14F-4D97-AF65-F5344CB8AC3E}">
        <p14:creationId xmlns:p14="http://schemas.microsoft.com/office/powerpoint/2010/main" val="41907828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Konsekvenskategorier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4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146672"/>
              </p:ext>
            </p:extLst>
          </p:nvPr>
        </p:nvGraphicFramePr>
        <p:xfrm>
          <a:off x="384182" y="802800"/>
          <a:ext cx="8013860" cy="39085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9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49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479">
                <a:tc>
                  <a:txBody>
                    <a:bodyPr/>
                    <a:lstStyle/>
                    <a:p>
                      <a:pPr algn="l"/>
                      <a:r>
                        <a:rPr lang="sv-SE" sz="1400" b="1" kern="1200" noProof="0" dirty="0"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Konsekvenskategori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400" b="1" kern="1200" noProof="0" dirty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Övergripande</a:t>
                      </a:r>
                      <a:r>
                        <a:rPr lang="sv-SE" sz="1400" b="1" kern="1200" baseline="0" noProof="0" dirty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beskrivning av kategorierna</a:t>
                      </a:r>
                      <a:endParaRPr lang="sv-SE" sz="1400" b="1" kern="1200" noProof="0" dirty="0">
                        <a:solidFill>
                          <a:schemeClr val="bg1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178">
                <a:tc>
                  <a:txBody>
                    <a:bodyPr/>
                    <a:lstStyle/>
                    <a:p>
                      <a:pPr algn="l"/>
                      <a:r>
                        <a:rPr lang="sv-SE" sz="1000" noProof="0" dirty="0">
                          <a:latin typeface="Arial" pitchFamily="34" charset="0"/>
                          <a:cs typeface="Arial" pitchFamily="34" charset="0"/>
                        </a:rPr>
                        <a:t>Liv och</a:t>
                      </a:r>
                      <a:r>
                        <a:rPr lang="sv-SE" sz="1000" baseline="0" noProof="0" dirty="0">
                          <a:latin typeface="Arial" pitchFamily="34" charset="0"/>
                          <a:cs typeface="Arial" pitchFamily="34" charset="0"/>
                        </a:rPr>
                        <a:t> hälsa</a:t>
                      </a:r>
                      <a:r>
                        <a:rPr lang="sv-SE" sz="1000" noProof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sv-SE" sz="900" noProof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sv-SE" sz="9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v-SE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Människor som bor, besöker eller verkar i Västerås ska skyddas mot personskador eller dödsfall och känna</a:t>
                      </a:r>
                      <a:r>
                        <a:rPr lang="sv-SE" sz="10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sig trygga</a:t>
                      </a:r>
                      <a:r>
                        <a:rPr lang="sv-SE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 Som</a:t>
                      </a:r>
                      <a:r>
                        <a:rPr lang="sv-SE" sz="10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arbetsgivare ska Västerås </a:t>
                      </a:r>
                      <a:r>
                        <a:rPr lang="sv-SE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även analysera risker för personskador och trygghet på arbetsplatsen.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076">
                <a:tc>
                  <a:txBody>
                    <a:bodyPr/>
                    <a:lstStyle/>
                    <a:p>
                      <a:pPr algn="l"/>
                      <a:r>
                        <a:rPr lang="sv-SE" sz="1000" baseline="0" noProof="0" dirty="0">
                          <a:latin typeface="Arial" pitchFamily="34" charset="0"/>
                          <a:cs typeface="Arial" pitchFamily="34" charset="0"/>
                        </a:rPr>
                        <a:t>Samhällets </a:t>
                      </a:r>
                      <a:r>
                        <a:rPr lang="sv-SE" sz="1000" b="1" baseline="0" noProof="0" dirty="0">
                          <a:latin typeface="Arial" pitchFamily="34" charset="0"/>
                          <a:cs typeface="Arial" pitchFamily="34" charset="0"/>
                        </a:rPr>
                        <a:t>funktionalitet  och  grundläggande värden</a:t>
                      </a:r>
                      <a:endParaRPr lang="sv-SE" sz="1000" b="1" kern="1200" baseline="0" noProof="0" dirty="0">
                        <a:solidFill>
                          <a:schemeClr val="lt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v-SE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Åtaganden, verksamheter, infrastruktur, värden och traditioner som säkerställer att samhället</a:t>
                      </a:r>
                      <a:r>
                        <a:rPr lang="sv-SE" sz="10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och </a:t>
                      </a:r>
                      <a:r>
                        <a:rPr lang="sv-SE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staden kan fungera i enlighet med</a:t>
                      </a:r>
                      <a:r>
                        <a:rPr lang="sv-SE" sz="10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samhällets </a:t>
                      </a:r>
                      <a:r>
                        <a:rPr lang="sv-SE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grundläggande principer</a:t>
                      </a:r>
                      <a:r>
                        <a:rPr lang="sv-SE" sz="10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om människors lika värde, jämställdhet och rättssäkerhet.</a:t>
                      </a:r>
                      <a:endParaRPr lang="sv-SE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82">
                <a:tc>
                  <a:txBody>
                    <a:bodyPr/>
                    <a:lstStyle/>
                    <a:p>
                      <a:pPr algn="l"/>
                      <a:r>
                        <a:rPr lang="sv-SE" sz="1000" b="1" kern="1200" baseline="0" noProof="0" dirty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Stadens attraktivitet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v-SE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Västerås ska vara en attraktiv stad och besöksmål, där företag vill verka, där människor vill bo och arbeta, och som utomstående vill besöka.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8668">
                <a:tc>
                  <a:txBody>
                    <a:bodyPr/>
                    <a:lstStyle/>
                    <a:p>
                      <a:pPr algn="l"/>
                      <a:r>
                        <a:rPr lang="sv-SE" sz="1000" noProof="0" dirty="0">
                          <a:latin typeface="Arial" pitchFamily="34" charset="0"/>
                          <a:cs typeface="Arial" pitchFamily="34" charset="0"/>
                        </a:rPr>
                        <a:t>Miljö och egendom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v-SE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Skador på miljö eller egendom kan vara oåterkalleliga. Risker mot miljö och egendom liksom mot immateriella</a:t>
                      </a:r>
                      <a:r>
                        <a:rPr lang="sv-SE" sz="10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värden</a:t>
                      </a:r>
                      <a:r>
                        <a:rPr lang="sv-SE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ska därför analyseras och behandlas.</a:t>
                      </a:r>
                      <a:r>
                        <a:rPr lang="sv-SE" sz="10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Med egendom menas såväl stadens som andras fysiska eller monetära egendom.</a:t>
                      </a:r>
                      <a:endParaRPr lang="sv-SE" sz="10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8668">
                <a:tc>
                  <a:txBody>
                    <a:bodyPr/>
                    <a:lstStyle/>
                    <a:p>
                      <a:pPr algn="l"/>
                      <a:r>
                        <a:rPr lang="sv-SE" sz="1000" noProof="0" dirty="0">
                          <a:latin typeface="Arial" pitchFamily="34" charset="0"/>
                          <a:cs typeface="Arial" pitchFamily="34" charset="0"/>
                        </a:rPr>
                        <a:t>Ändamålsenlig och effektiv verksamhet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v-SE" sz="10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Tillgängliga resurser används så att ändamålsenlig och effektiv</a:t>
                      </a:r>
                      <a:r>
                        <a:rPr lang="sv-SE" sz="10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verksamhet </a:t>
                      </a:r>
                      <a:r>
                        <a:rPr lang="sv-SE" sz="10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nås såväl ur ett finansiellt perspektiv som ur ett verksamhetsperspektiv. Ändamålsenlig och effektiv verksamhet skapas genom att Västerås stads verksamhet drivs i enlighet med direktiv från</a:t>
                      </a:r>
                      <a:r>
                        <a:rPr lang="sv-SE" sz="10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kommunfullmäktige</a:t>
                      </a:r>
                      <a:r>
                        <a:rPr lang="sv-SE" sz="10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482">
                <a:tc>
                  <a:txBody>
                    <a:bodyPr/>
                    <a:lstStyle/>
                    <a:p>
                      <a:pPr algn="l"/>
                      <a:r>
                        <a:rPr lang="sv-SE" sz="1000" noProof="0" dirty="0">
                          <a:latin typeface="Arial" pitchFamily="34" charset="0"/>
                          <a:cs typeface="Arial" pitchFamily="34" charset="0"/>
                        </a:rPr>
                        <a:t>Regelefterlevnad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v-SE" sz="10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Västerås ska</a:t>
                      </a:r>
                      <a:r>
                        <a:rPr lang="sv-SE" sz="10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i all sin verksamhet följa de lagar och regler som styr respektive verksamhet.</a:t>
                      </a:r>
                      <a:endParaRPr lang="sv-SE" sz="10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482">
                <a:tc>
                  <a:txBody>
                    <a:bodyPr/>
                    <a:lstStyle/>
                    <a:p>
                      <a:pPr algn="l"/>
                      <a:r>
                        <a:rPr lang="sv-SE" sz="1000" baseline="0" noProof="0" dirty="0">
                          <a:latin typeface="Arial" pitchFamily="34" charset="0"/>
                          <a:cs typeface="Arial" pitchFamily="34" charset="0"/>
                        </a:rPr>
                        <a:t>Egna områden</a:t>
                      </a:r>
                      <a:endParaRPr lang="sv-SE" sz="1000" noProof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sv-SE" sz="100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Definieras vid behov av den</a:t>
                      </a:r>
                      <a:r>
                        <a:rPr lang="sv-SE" sz="100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enskilda förvaltningen eller bolaget, med utgångspunkt i styrande dokument</a:t>
                      </a:r>
                      <a:endParaRPr lang="sv-SE" sz="100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2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/>
              <a:t>Konsekvenser</a:t>
            </a:r>
          </a:p>
        </p:txBody>
      </p:sp>
      <p:sp>
        <p:nvSpPr>
          <p:cNvPr id="2" name="Platshållare för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5" name="Platshållare för innehåll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45027079"/>
              </p:ext>
            </p:extLst>
          </p:nvPr>
        </p:nvGraphicFramePr>
        <p:xfrm>
          <a:off x="485999" y="1018144"/>
          <a:ext cx="7920063" cy="3830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7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9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3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5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4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5677">
                <a:tc>
                  <a:txBody>
                    <a:bodyPr/>
                    <a:lstStyle/>
                    <a:p>
                      <a:r>
                        <a:rPr lang="sv-SE" sz="1050" dirty="0"/>
                        <a:t>Konsekvens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r>
                        <a:rPr lang="sv-SE" sz="1050" dirty="0"/>
                        <a:t>Klass 1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r>
                        <a:rPr lang="sv-SE" sz="1050" dirty="0"/>
                        <a:t>Klass 2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r>
                        <a:rPr lang="sv-SE" sz="1050" dirty="0"/>
                        <a:t>Klass 3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r>
                        <a:rPr lang="sv-SE" sz="1050" dirty="0"/>
                        <a:t>Klass 4</a:t>
                      </a:r>
                    </a:p>
                  </a:txBody>
                  <a:tcPr marL="68580" marR="68580" marT="34291" marB="342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272">
                <a:tc>
                  <a:txBody>
                    <a:bodyPr/>
                    <a:lstStyle/>
                    <a:p>
                      <a:pPr algn="l"/>
                      <a:r>
                        <a:rPr lang="sv-SE" sz="1050" b="1" kern="1200" dirty="0">
                          <a:solidFill>
                            <a:schemeClr val="bg1"/>
                          </a:solidFill>
                        </a:rPr>
                        <a:t>Liv</a:t>
                      </a:r>
                      <a:r>
                        <a:rPr lang="sv-SE" sz="1050" b="1" kern="1200" baseline="0" dirty="0">
                          <a:solidFill>
                            <a:schemeClr val="bg1"/>
                          </a:solidFill>
                        </a:rPr>
                        <a:t> och hälsa</a:t>
                      </a:r>
                      <a:endParaRPr lang="sv-SE" sz="10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1" marB="34291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>
                          <a:latin typeface="+mj-lt"/>
                        </a:rPr>
                        <a:t>Försumbar personskada (fysisk</a:t>
                      </a:r>
                      <a:r>
                        <a:rPr lang="sv-SE" sz="1050" kern="1200" baseline="0" dirty="0">
                          <a:latin typeface="+mj-lt"/>
                        </a:rPr>
                        <a:t> eller psykisk). Ingen v</a:t>
                      </a:r>
                      <a:r>
                        <a:rPr lang="sv-SE" sz="105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ård eller sjukskrivning. </a:t>
                      </a:r>
                      <a:endParaRPr lang="sv-SE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sv-SE" sz="1050" kern="1200" baseline="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1" marB="34291">
                    <a:solidFill>
                      <a:srgbClr val="0B8E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50" kern="1200" dirty="0">
                          <a:latin typeface="+mj-lt"/>
                        </a:rPr>
                        <a:t>Lindrig</a:t>
                      </a:r>
                      <a:r>
                        <a:rPr lang="sv-SE" sz="1050" kern="1200" baseline="0" dirty="0">
                          <a:latin typeface="+mj-lt"/>
                        </a:rPr>
                        <a:t> p</a:t>
                      </a:r>
                      <a:r>
                        <a:rPr lang="sv-SE" sz="1050" kern="1200" dirty="0">
                          <a:latin typeface="+mj-lt"/>
                        </a:rPr>
                        <a:t>ersonskada (fysisk</a:t>
                      </a:r>
                      <a:r>
                        <a:rPr lang="sv-SE" sz="1050" kern="1200" baseline="0" dirty="0">
                          <a:latin typeface="+mj-lt"/>
                        </a:rPr>
                        <a:t> eller psykisk). Vård eller sjukskrivning krävs.</a:t>
                      </a:r>
                      <a:endParaRPr lang="sv-SE" sz="105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1" marB="34291">
                    <a:solidFill>
                      <a:srgbClr val="FFED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sv-SE" sz="105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Allvarlig personskada (fysisk eller psykisk) med bestående men/enstaka dödsfall</a:t>
                      </a:r>
                    </a:p>
                  </a:txBody>
                  <a:tcPr marL="68580" marR="68580" marT="34291" marB="34291">
                    <a:solidFill>
                      <a:srgbClr val="E303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50" kern="1200" dirty="0">
                          <a:latin typeface="+mj-lt"/>
                        </a:rPr>
                        <a:t>Flertalet dödsfall</a:t>
                      </a:r>
                      <a:endParaRPr lang="sv-SE" sz="1050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34291" marB="34291">
                    <a:solidFill>
                      <a:srgbClr val="E303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5282">
                <a:tc>
                  <a:txBody>
                    <a:bodyPr/>
                    <a:lstStyle/>
                    <a:p>
                      <a:r>
                        <a:rPr lang="sv-SE" sz="1050" b="1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Samhällets funktionalitet</a:t>
                      </a:r>
                      <a:r>
                        <a:rPr lang="sv-SE" sz="1050" b="1" kern="1200" baseline="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50" b="1" kern="1200" noProof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och  grundläggande värden</a:t>
                      </a:r>
                      <a:endParaRPr lang="sv-SE" sz="10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1" marB="34291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baseline="0" dirty="0">
                          <a:latin typeface="+mj-lt"/>
                        </a:rPr>
                        <a:t>Försumbar påverkan på samhällets funktionalitet och förmågan att upprätthålla grundläggande värden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kern="1200" baseline="0" dirty="0"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baseline="0" dirty="0">
                          <a:latin typeface="+mj-lt"/>
                        </a:rPr>
                        <a:t>Händelsen kan hanteras i ordinarie organisation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kern="1200" baseline="0" dirty="0">
                        <a:latin typeface="+mj-lt"/>
                      </a:endParaRPr>
                    </a:p>
                  </a:txBody>
                  <a:tcPr marL="68580" marR="68580" marT="34291" marB="34291">
                    <a:solidFill>
                      <a:srgbClr val="0B8E3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baseline="0" dirty="0">
                          <a:latin typeface="+mj-lt"/>
                        </a:rPr>
                        <a:t>Lindrig påverkan på samhällets funktionalitet och förmågan att upprätthålla grundläggande värden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kern="1200" baseline="0" dirty="0"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baseline="0" dirty="0">
                          <a:solidFill>
                            <a:schemeClr val="tx1"/>
                          </a:solidFill>
                          <a:latin typeface="+mj-lt"/>
                        </a:rPr>
                        <a:t>Stabs- eller förstärkningsläge krävs</a:t>
                      </a:r>
                    </a:p>
                  </a:txBody>
                  <a:tcPr marL="68580" marR="68580" marT="34291" marB="34291">
                    <a:solidFill>
                      <a:srgbClr val="FFED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>
                          <a:latin typeface="+mj-lt"/>
                        </a:rPr>
                        <a:t>Kännbar</a:t>
                      </a:r>
                      <a:r>
                        <a:rPr lang="sv-SE" sz="1050" kern="1200" baseline="0" dirty="0">
                          <a:latin typeface="+mj-lt"/>
                        </a:rPr>
                        <a:t> påverkan på samhällets funktionalitet och förmågan att upprätthålla grundläggande värden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kern="1200" baseline="0" dirty="0"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baseline="0" dirty="0">
                          <a:latin typeface="+mj-lt"/>
                        </a:rPr>
                        <a:t>Regionalt stöd krävs för att hantera händelsen</a:t>
                      </a:r>
                    </a:p>
                  </a:txBody>
                  <a:tcPr marL="68580" marR="68580" marT="34291" marB="34291">
                    <a:solidFill>
                      <a:srgbClr val="E303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>
                          <a:latin typeface="+mj-lt"/>
                        </a:rPr>
                        <a:t>Allvarlig </a:t>
                      </a:r>
                      <a:r>
                        <a:rPr lang="sv-SE" sz="1050" kern="1200" baseline="0" dirty="0">
                          <a:latin typeface="+mj-lt"/>
                        </a:rPr>
                        <a:t>påverkan på samhällets funktionalitet och förmågan att upprätthålla grundläggande värden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kern="1200" baseline="0" dirty="0">
                        <a:latin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baseline="0" dirty="0">
                          <a:latin typeface="+mj-lt"/>
                        </a:rPr>
                        <a:t>Nationellt stöd krävs för att hantera händelsen</a:t>
                      </a:r>
                    </a:p>
                  </a:txBody>
                  <a:tcPr marL="68580" marR="68580" marT="34291" marB="34291">
                    <a:solidFill>
                      <a:srgbClr val="E303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0066">
                <a:tc>
                  <a:txBody>
                    <a:bodyPr/>
                    <a:lstStyle/>
                    <a:p>
                      <a:r>
                        <a:rPr lang="sv-SE" sz="105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Stadens attraktivitet</a:t>
                      </a:r>
                    </a:p>
                  </a:txBody>
                  <a:tcPr marL="68580" marR="68580" marT="34291" marB="34291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050" dirty="0">
                          <a:effectLst/>
                          <a:latin typeface="+mj-lt"/>
                        </a:rPr>
                        <a:t>Försumbar påverkan på stadens attraktivitet. </a:t>
                      </a:r>
                    </a:p>
                  </a:txBody>
                  <a:tcPr marL="37334" marR="37334" marT="18667" marB="18667">
                    <a:solidFill>
                      <a:srgbClr val="0B8E3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Lindrig påverkan på stadens attraktivitet. </a:t>
                      </a:r>
                      <a:r>
                        <a:rPr lang="sv-SE" sz="10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Besöksnäringen fortsätter att utvecklas (350 000 gästnätter 2013)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105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0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Befolkningstillväxt fortsatt positiv, minst 1.3%, 140 000 invånare*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334" marR="37334" marT="18667" marB="18667">
                    <a:solidFill>
                      <a:srgbClr val="FFED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0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Kännbar </a:t>
                      </a:r>
                      <a:r>
                        <a:rPr lang="sv-SE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påverkan på stadens attraktivitet. Ingen tillväxt</a:t>
                      </a:r>
                      <a:r>
                        <a:rPr lang="sv-SE" sz="10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 besöks-näring.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sv-SE" sz="105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0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Ingen befolkningstillväxt (0%).</a:t>
                      </a:r>
                      <a:endParaRPr lang="sv-SE" sz="105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37334" marR="37334" marT="18667" marB="18667">
                    <a:solidFill>
                      <a:srgbClr val="E3031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Allvarlig påverkan på stadens attraktivitet. Besöksnäring minskar med</a:t>
                      </a:r>
                      <a:r>
                        <a:rPr lang="sv-SE" sz="10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mer än 5%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Befolkningsförändring</a:t>
                      </a:r>
                      <a:r>
                        <a:rPr lang="sv-SE" sz="10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avsevärt negativ (mer</a:t>
                      </a:r>
                      <a:r>
                        <a:rPr lang="sv-SE" sz="105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än -5%/år, 7 000 färre invånare)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7334" marR="37334" marT="18667" marB="18667">
                    <a:solidFill>
                      <a:srgbClr val="E303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Rak 8"/>
          <p:cNvCxnSpPr/>
          <p:nvPr/>
        </p:nvCxnSpPr>
        <p:spPr>
          <a:xfrm>
            <a:off x="5278210" y="1120241"/>
            <a:ext cx="0" cy="369123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83383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Konsekvenser forts.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41914750"/>
              </p:ext>
            </p:extLst>
          </p:nvPr>
        </p:nvGraphicFramePr>
        <p:xfrm>
          <a:off x="485999" y="1048200"/>
          <a:ext cx="7871937" cy="3847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8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2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6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5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0311">
                <a:tc>
                  <a:txBody>
                    <a:bodyPr/>
                    <a:lstStyle/>
                    <a:p>
                      <a:r>
                        <a:rPr lang="sv-SE" sz="1000" dirty="0"/>
                        <a:t>Konsekvens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Klass 1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Klass 2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Klass 3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r>
                        <a:rPr lang="sv-SE" sz="1000" dirty="0"/>
                        <a:t>Klass 4</a:t>
                      </a:r>
                    </a:p>
                  </a:txBody>
                  <a:tcPr marL="68580" marR="68580" marT="34291" marB="342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1571">
                <a:tc>
                  <a:txBody>
                    <a:bodyPr/>
                    <a:lstStyle/>
                    <a:p>
                      <a:r>
                        <a:rPr lang="sv-SE" sz="1000" b="1" kern="1200" dirty="0">
                          <a:solidFill>
                            <a:schemeClr val="bg1"/>
                          </a:solidFill>
                        </a:rPr>
                        <a:t>Miljö och egendom</a:t>
                      </a:r>
                      <a:endParaRPr lang="sv-SE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1" marB="34291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kern="1200" dirty="0"/>
                        <a:t>Försumbar skada på luft, mark,</a:t>
                      </a:r>
                      <a:r>
                        <a:rPr lang="sv-SE" sz="1000" kern="1200" baseline="0" dirty="0"/>
                        <a:t> </a:t>
                      </a:r>
                      <a:r>
                        <a:rPr lang="sv-SE" sz="1000" kern="1200" dirty="0"/>
                        <a:t>sjö eller egendom</a:t>
                      </a:r>
                      <a:r>
                        <a:rPr lang="sv-SE" sz="1000" kern="1200" baseline="0" dirty="0"/>
                        <a:t>/närings-verksamhet</a:t>
                      </a:r>
                    </a:p>
                    <a:p>
                      <a:endParaRPr lang="sv-SE" sz="1000" kern="1200" baseline="0" dirty="0"/>
                    </a:p>
                    <a:p>
                      <a:r>
                        <a:rPr lang="sv-SE" sz="1000" kern="1200" baseline="0" dirty="0"/>
                        <a:t>Försumbar återställningskostnad i tid och pengar</a:t>
                      </a:r>
                    </a:p>
                  </a:txBody>
                  <a:tcPr marL="68580" marR="68580" marT="34291" marB="34291">
                    <a:solidFill>
                      <a:srgbClr val="0B8E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kern="1200" dirty="0"/>
                        <a:t>Lindrig</a:t>
                      </a:r>
                      <a:r>
                        <a:rPr lang="sv-SE" sz="1000" kern="1200" baseline="0" dirty="0"/>
                        <a:t> </a:t>
                      </a:r>
                      <a:r>
                        <a:rPr lang="sv-SE" sz="1000" kern="1200" dirty="0"/>
                        <a:t>skada på luft, mark ,</a:t>
                      </a:r>
                      <a:r>
                        <a:rPr lang="sv-SE" sz="1000" kern="1200" baseline="0" dirty="0"/>
                        <a:t> </a:t>
                      </a:r>
                      <a:r>
                        <a:rPr lang="sv-SE" sz="1000" kern="1200" dirty="0"/>
                        <a:t>sjö eller egendom/närings-verksamhet</a:t>
                      </a:r>
                      <a:r>
                        <a:rPr lang="sv-SE" sz="1000" kern="1200" baseline="0" dirty="0"/>
                        <a:t> </a:t>
                      </a:r>
                    </a:p>
                    <a:p>
                      <a:endParaRPr lang="sv-SE" sz="1000" kern="1200" baseline="0" dirty="0"/>
                    </a:p>
                    <a:p>
                      <a:r>
                        <a:rPr lang="sv-SE" sz="1000" kern="1200" baseline="0" dirty="0"/>
                        <a:t>Låg återställnings-kostnad i tid och pengar</a:t>
                      </a:r>
                    </a:p>
                  </a:txBody>
                  <a:tcPr marL="68580" marR="68580" marT="34291" marB="34291">
                    <a:solidFill>
                      <a:srgbClr val="FFED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kern="1200" dirty="0"/>
                        <a:t>Omfattande skada på luft, mark,</a:t>
                      </a:r>
                      <a:r>
                        <a:rPr lang="sv-SE" sz="1000" kern="1200" baseline="0" dirty="0"/>
                        <a:t> </a:t>
                      </a:r>
                      <a:r>
                        <a:rPr lang="sv-SE" sz="1000" kern="1200" dirty="0"/>
                        <a:t>sjö eller egendom/närings-verksamhet</a:t>
                      </a:r>
                      <a:endParaRPr lang="sv-SE" sz="1000" kern="1200" baseline="0" dirty="0"/>
                    </a:p>
                    <a:p>
                      <a:endParaRPr lang="sv-SE" sz="1000" kern="1200" baseline="0" dirty="0"/>
                    </a:p>
                    <a:p>
                      <a:r>
                        <a:rPr lang="sv-SE" sz="1000" kern="1200" baseline="0" dirty="0"/>
                        <a:t>Hög återställnings-kostnad i tid och pengar</a:t>
                      </a:r>
                    </a:p>
                  </a:txBody>
                  <a:tcPr marL="68580" marR="68580" marT="34291" marB="34291">
                    <a:solidFill>
                      <a:srgbClr val="E303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kern="1200" dirty="0"/>
                        <a:t>Allvarlig eller permanent skada på luft, mark ,</a:t>
                      </a:r>
                      <a:r>
                        <a:rPr lang="sv-SE" sz="1000" kern="1200" baseline="0" dirty="0"/>
                        <a:t> </a:t>
                      </a:r>
                      <a:r>
                        <a:rPr lang="sv-SE" sz="1000" kern="1200" dirty="0"/>
                        <a:t>sjö eller  egendom/närings-verksamhet</a:t>
                      </a:r>
                      <a:endParaRPr lang="sv-SE" sz="1000" kern="12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kern="12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kern="1200" baseline="0" dirty="0"/>
                        <a:t>Oförsvarlig återställningskostnad i tid och pengar</a:t>
                      </a:r>
                    </a:p>
                  </a:txBody>
                  <a:tcPr marL="68580" marR="68580" marT="34291" marB="34291">
                    <a:solidFill>
                      <a:srgbClr val="E303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28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sv-SE" sz="1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Ändamålsenlig</a:t>
                      </a:r>
                      <a:r>
                        <a:rPr lang="sv-SE" sz="1000" b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och effektiv verksamhet</a:t>
                      </a:r>
                      <a:endParaRPr lang="sv-SE" sz="1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1" marB="34291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kern="1200" baseline="0" dirty="0"/>
                        <a:t>Försumbar finansiell skada</a:t>
                      </a:r>
                    </a:p>
                    <a:p>
                      <a:endParaRPr lang="sv-SE" sz="1000" kern="1200" baseline="0" dirty="0"/>
                    </a:p>
                    <a:p>
                      <a:r>
                        <a:rPr lang="sv-SE" sz="1000" kern="1200" baseline="0" dirty="0"/>
                        <a:t>Verksamheten kan upprätthållas enligt fastställda mål</a:t>
                      </a:r>
                    </a:p>
                  </a:txBody>
                  <a:tcPr marL="68580" marR="68580" marT="34291" marB="34291">
                    <a:solidFill>
                      <a:srgbClr val="0B8E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kern="1200" baseline="0" dirty="0"/>
                        <a:t>Lindrig finansiell skada </a:t>
                      </a:r>
                    </a:p>
                    <a:p>
                      <a:endParaRPr lang="sv-SE" sz="1000" kern="1200" baseline="0" dirty="0"/>
                    </a:p>
                    <a:p>
                      <a:r>
                        <a:rPr lang="sv-SE" sz="1000" kern="1200" baseline="0" dirty="0"/>
                        <a:t>Kortsiktiga avsteg måste göras från fastställda mål</a:t>
                      </a:r>
                    </a:p>
                  </a:txBody>
                  <a:tcPr marL="68580" marR="68580" marT="34291" marB="34291">
                    <a:solidFill>
                      <a:srgbClr val="FFED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kern="1200" baseline="0" dirty="0"/>
                        <a:t>Kännbar finansiell skada, motsvarande mer än 5% av verksamhetsbudget </a:t>
                      </a:r>
                    </a:p>
                    <a:p>
                      <a:endParaRPr lang="sv-SE" sz="1000" kern="1200" baseline="0" dirty="0"/>
                    </a:p>
                    <a:p>
                      <a:r>
                        <a:rPr lang="sv-SE" sz="1000" kern="1200" baseline="0" dirty="0"/>
                        <a:t>Fastställda mål uppfylls inte under verksamhetsåret</a:t>
                      </a:r>
                    </a:p>
                  </a:txBody>
                  <a:tcPr marL="68580" marR="68580" marT="34291" marB="34291">
                    <a:solidFill>
                      <a:srgbClr val="E303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kern="1200" baseline="0" dirty="0"/>
                        <a:t>Allvarlig finansiell skada motsvarande mer än 10% av verksamhetsbudget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00" kern="12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kern="1200" baseline="0" dirty="0"/>
                        <a:t>Flerårig påverkan på möjligheten att nå fastställda mål</a:t>
                      </a:r>
                    </a:p>
                  </a:txBody>
                  <a:tcPr marL="68580" marR="68580" marT="34291" marB="34291">
                    <a:solidFill>
                      <a:srgbClr val="E303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538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sv-SE" sz="1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Regelefterlevnad</a:t>
                      </a:r>
                    </a:p>
                  </a:txBody>
                  <a:tcPr marL="68580" marR="68580" marT="34291" marB="34291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kern="1200" baseline="0" dirty="0"/>
                        <a:t>Kortsiktigt avsteg från interna styrdokument, externa rekommendationer och övriga regelverk</a:t>
                      </a:r>
                    </a:p>
                  </a:txBody>
                  <a:tcPr marL="68580" marR="68580" marT="34291" marB="34291">
                    <a:solidFill>
                      <a:srgbClr val="0B8E3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kern="1200" baseline="0" dirty="0"/>
                        <a:t>Brott mot interna styrdokument, externa rekommendationer och övriga regelverk  möjligt skadeståndskrav</a:t>
                      </a:r>
                    </a:p>
                  </a:txBody>
                  <a:tcPr marL="68580" marR="68580" marT="34291" marB="34291">
                    <a:solidFill>
                      <a:srgbClr val="FFED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kern="1200" baseline="0" dirty="0"/>
                        <a:t>Lagbrott, böter eller vite i straffskalan</a:t>
                      </a:r>
                    </a:p>
                  </a:txBody>
                  <a:tcPr marL="68580" marR="68580" marT="34291" marB="34291">
                    <a:solidFill>
                      <a:srgbClr val="E303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kern="1200" baseline="0" dirty="0"/>
                        <a:t>Mycket allvarligt lagbrott, fängelse i straffskalan</a:t>
                      </a:r>
                    </a:p>
                  </a:txBody>
                  <a:tcPr marL="68580" marR="68580" marT="34291" marB="34291">
                    <a:solidFill>
                      <a:srgbClr val="E3031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0" name="Rak 9"/>
          <p:cNvCxnSpPr/>
          <p:nvPr/>
        </p:nvCxnSpPr>
        <p:spPr>
          <a:xfrm>
            <a:off x="5224476" y="1099850"/>
            <a:ext cx="0" cy="374305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868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Sannolikhetskriterier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4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001272"/>
              </p:ext>
            </p:extLst>
          </p:nvPr>
        </p:nvGraphicFramePr>
        <p:xfrm>
          <a:off x="486001" y="1022744"/>
          <a:ext cx="8398799" cy="1525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2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9800">
                <a:tc>
                  <a:txBody>
                    <a:bodyPr/>
                    <a:lstStyle/>
                    <a:p>
                      <a:r>
                        <a:rPr lang="sv-SE" sz="1200" b="1" kern="1200" dirty="0"/>
                        <a:t>Sannolikhet 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1" dirty="0"/>
                        <a:t>Klass 1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1" dirty="0"/>
                        <a:t>Klass 2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1" dirty="0"/>
                        <a:t>Klass 3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1" dirty="0"/>
                        <a:t>Klass</a:t>
                      </a:r>
                      <a:r>
                        <a:rPr lang="sv-SE" sz="1200" b="1" baseline="0" dirty="0"/>
                        <a:t> 4</a:t>
                      </a:r>
                    </a:p>
                  </a:txBody>
                  <a:tcPr marL="68580" marR="68580" marT="34291" marB="3429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8563"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Mått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1" kern="1200" dirty="0"/>
                        <a:t>Osannolik</a:t>
                      </a:r>
                      <a:endParaRPr lang="sv-SE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1" kern="1200" dirty="0"/>
                        <a:t>Mindre sannolik</a:t>
                      </a:r>
                      <a:endParaRPr lang="sv-SE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1" kern="1200" dirty="0"/>
                        <a:t>Möjlig</a:t>
                      </a:r>
                      <a:endParaRPr lang="sv-SE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b="1" kern="1200" dirty="0"/>
                        <a:t>Sannolik</a:t>
                      </a:r>
                      <a:endParaRPr lang="sv-SE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1" marB="34291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2"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Frekvens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Inträffar</a:t>
                      </a:r>
                      <a:r>
                        <a:rPr lang="sv-SE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var 30:e år eller mer sällan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Inträffar vart 10:e år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Inträffar</a:t>
                      </a:r>
                      <a:r>
                        <a:rPr lang="sv-SE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 gång/år</a:t>
                      </a:r>
                      <a:endParaRPr lang="sv-SE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Inträffar 6 gånger/år eller oftare</a:t>
                      </a:r>
                    </a:p>
                  </a:txBody>
                  <a:tcPr marL="68580" marR="68580" marT="34291" marB="34291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563"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Procent</a:t>
                      </a: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25 %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68580" marR="68580" marT="34291" marB="34291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3" descr="C:\Users\anro\AppData\Local\Microsoft\Windows\Temporary Internet Files\Content.IE5\CDB1K4QZ\MP900385333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82" b="18014"/>
          <a:stretch/>
        </p:blipFill>
        <p:spPr bwMode="auto">
          <a:xfrm>
            <a:off x="3668716" y="2965535"/>
            <a:ext cx="2138211" cy="19578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2736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400" dirty="0">
                <a:solidFill>
                  <a:srgbClr val="254061"/>
                </a:solidFill>
              </a:rPr>
              <a:t>Kontinuitetsplan – mall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  <p:extLst/>
          </p:nvPr>
        </p:nvGraphicFramePr>
        <p:xfrm>
          <a:off x="988676" y="738519"/>
          <a:ext cx="6264695" cy="384048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750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14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solidFill>
                            <a:schemeClr val="tx1"/>
                          </a:solidFill>
                          <a:effectLst/>
                        </a:rPr>
                        <a:t>Kritisk</a:t>
                      </a:r>
                      <a:r>
                        <a:rPr lang="sv-SE" sz="1100" baseline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sv-SE" sz="1100" dirty="0">
                          <a:solidFill>
                            <a:schemeClr val="tx1"/>
                          </a:solidFill>
                          <a:effectLst/>
                        </a:rPr>
                        <a:t>utrustning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v-SE" sz="1100" dirty="0">
                          <a:solidFill>
                            <a:schemeClr val="tx1"/>
                          </a:solidFill>
                          <a:effectLst/>
                        </a:rPr>
                        <a:t>(krav på återhämtningstid):</a:t>
                      </a:r>
                      <a:endParaRPr lang="sv-SE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53" marR="68153" marT="34076" marB="34076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v-SE" sz="1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100" dirty="0">
                          <a:solidFill>
                            <a:schemeClr val="tx1"/>
                          </a:solidFill>
                          <a:effectLst/>
                        </a:rPr>
                        <a:t>Reserv- och återgångsrutin:</a:t>
                      </a:r>
                      <a:endParaRPr lang="sv-SE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53" marR="68153" marT="34076" marB="34076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2413">
                <a:tc>
                  <a:txBody>
                    <a:bodyPr/>
                    <a:lstStyle/>
                    <a:p>
                      <a:endParaRPr lang="sv-SE" sz="1200" dirty="0">
                        <a:effectLst/>
                        <a:latin typeface="+mn-lt"/>
                      </a:endParaRPr>
                    </a:p>
                  </a:txBody>
                  <a:tcPr marL="68153" marR="68153" marT="34076" marB="34076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Reservrutin: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Återgångsrutin: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sv-SE" sz="12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Nödvändiga kontaktuppgifter: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sv-SE" sz="1200" dirty="0">
                          <a:effectLst/>
                        </a:rPr>
                        <a:t> </a:t>
                      </a:r>
                      <a:endParaRPr lang="sv-SE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153" marR="68153" marT="34076" marB="34076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extruta 12"/>
          <p:cNvSpPr txBox="1"/>
          <p:nvPr/>
        </p:nvSpPr>
        <p:spPr>
          <a:xfrm>
            <a:off x="988676" y="1416889"/>
            <a:ext cx="17908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50" b="1" dirty="0"/>
              <a:t>Resurs ( maximal avbrottstid</a:t>
            </a:r>
          </a:p>
        </p:txBody>
      </p:sp>
    </p:spTree>
    <p:extLst>
      <p:ext uri="{BB962C8B-B14F-4D97-AF65-F5344CB8AC3E}">
        <p14:creationId xmlns:p14="http://schemas.microsoft.com/office/powerpoint/2010/main" val="969586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Ökad robusthet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Kontinuitetshantering riktar sig till verksamheter som ansvarar för särskilt kritisk verksamhet och syftar till att öka verksamheternas förmåga att, oavsett händelse, upprätthålla sin mest kritiska verksamhet.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I arbetet identifieras resurser, beroenden, risker och befintlig redundans. Resultatet blir dels åtgärder och dels planer.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Arbetet finns med i Västerås stads modell för riskhantering och internkontroll där resultatet från arbetet ger ingångsvärden för kontinuitetshanteringsarbetet (steg 4)</a:t>
            </a:r>
          </a:p>
        </p:txBody>
      </p:sp>
    </p:spTree>
    <p:extLst>
      <p:ext uri="{BB962C8B-B14F-4D97-AF65-F5344CB8AC3E}">
        <p14:creationId xmlns:p14="http://schemas.microsoft.com/office/powerpoint/2010/main" val="1946104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Modellen för riskhantering och internkontroll</a:t>
            </a:r>
          </a:p>
        </p:txBody>
      </p:sp>
      <p:sp>
        <p:nvSpPr>
          <p:cNvPr id="4" name="Rektangel 3"/>
          <p:cNvSpPr/>
          <p:nvPr/>
        </p:nvSpPr>
        <p:spPr>
          <a:xfrm>
            <a:off x="413683" y="2622357"/>
            <a:ext cx="2045470" cy="1678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lvl="0" indent="-18000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tx1"/>
                </a:solidFill>
              </a:rPr>
              <a:t>Vilka åtaganden finns i verksamheten styrande dokument?</a:t>
            </a:r>
          </a:p>
          <a:p>
            <a:pPr marL="180000" lvl="0" indent="-18000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tx1"/>
                </a:solidFill>
              </a:rPr>
              <a:t>Hur tidskritiska är dessa åtaganden?</a:t>
            </a:r>
          </a:p>
        </p:txBody>
      </p:sp>
      <p:sp>
        <p:nvSpPr>
          <p:cNvPr id="5" name="Rektangel 4"/>
          <p:cNvSpPr/>
          <p:nvPr/>
        </p:nvSpPr>
        <p:spPr>
          <a:xfrm>
            <a:off x="413682" y="2169079"/>
            <a:ext cx="2045470" cy="357010"/>
          </a:xfrm>
          <a:prstGeom prst="rect">
            <a:avLst/>
          </a:prstGeom>
          <a:solidFill>
            <a:srgbClr val="26496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sv-SE" sz="1200" dirty="0"/>
              <a:t>1. Verksamhetsanalys</a:t>
            </a:r>
          </a:p>
        </p:txBody>
      </p:sp>
      <p:sp>
        <p:nvSpPr>
          <p:cNvPr id="6" name="Rektangel 5"/>
          <p:cNvSpPr/>
          <p:nvPr/>
        </p:nvSpPr>
        <p:spPr>
          <a:xfrm>
            <a:off x="2593220" y="2622357"/>
            <a:ext cx="2045470" cy="1678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tx1"/>
                </a:solidFill>
              </a:rPr>
              <a:t>Vilka risker finns kopplat till de identifierade åtagandena?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tx1"/>
                </a:solidFill>
              </a:rPr>
              <a:t>Finns särskilda risker kopplade till indikatorer i verksamhetens styrkort?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tx1"/>
                </a:solidFill>
              </a:rPr>
              <a:t>Vilken konsekvens och sannolikhet har riskerna?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tx1"/>
                </a:solidFill>
              </a:rPr>
              <a:t>Kan riskerna accepteras eller krävs åtgärder?</a:t>
            </a:r>
          </a:p>
        </p:txBody>
      </p:sp>
      <p:sp>
        <p:nvSpPr>
          <p:cNvPr id="7" name="Rektangel 6"/>
          <p:cNvSpPr/>
          <p:nvPr/>
        </p:nvSpPr>
        <p:spPr>
          <a:xfrm>
            <a:off x="2593219" y="2169079"/>
            <a:ext cx="2045470" cy="357010"/>
          </a:xfrm>
          <a:prstGeom prst="rect">
            <a:avLst/>
          </a:prstGeom>
          <a:solidFill>
            <a:srgbClr val="26496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sv-SE" sz="1200" dirty="0"/>
              <a:t>2. Riskhantering</a:t>
            </a:r>
          </a:p>
        </p:txBody>
      </p:sp>
      <p:sp>
        <p:nvSpPr>
          <p:cNvPr id="8" name="Rektangel 7"/>
          <p:cNvSpPr/>
          <p:nvPr/>
        </p:nvSpPr>
        <p:spPr>
          <a:xfrm>
            <a:off x="4772757" y="2622357"/>
            <a:ext cx="2045470" cy="1678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lvl="0" indent="-18000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tx1"/>
                </a:solidFill>
              </a:rPr>
              <a:t>Vilka risker ska ingå i nämndens risk- och internkontrollplan för kommande år?</a:t>
            </a:r>
          </a:p>
          <a:p>
            <a:pPr marL="180000" lvl="0" indent="-18000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tx1"/>
                </a:solidFill>
              </a:rPr>
              <a:t>Vilken status har riskerna i nämndens befintliga risk- och internkontrollplan</a:t>
            </a:r>
          </a:p>
        </p:txBody>
      </p:sp>
      <p:sp>
        <p:nvSpPr>
          <p:cNvPr id="9" name="Rektangel 8"/>
          <p:cNvSpPr/>
          <p:nvPr/>
        </p:nvSpPr>
        <p:spPr>
          <a:xfrm>
            <a:off x="4772756" y="2169079"/>
            <a:ext cx="2045470" cy="357010"/>
          </a:xfrm>
          <a:prstGeom prst="rect">
            <a:avLst/>
          </a:prstGeom>
          <a:solidFill>
            <a:srgbClr val="26496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sv-SE" sz="1200" dirty="0"/>
              <a:t>3. Risk- och internkontrollplan</a:t>
            </a:r>
          </a:p>
        </p:txBody>
      </p:sp>
      <p:sp>
        <p:nvSpPr>
          <p:cNvPr id="10" name="Rektangel 9"/>
          <p:cNvSpPr/>
          <p:nvPr/>
        </p:nvSpPr>
        <p:spPr>
          <a:xfrm>
            <a:off x="6952293" y="2622357"/>
            <a:ext cx="2045470" cy="16781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0000" indent="-180000">
              <a:buFont typeface="Arial" panose="020B0604020202020204" pitchFamily="34" charset="0"/>
              <a:buChar char="•"/>
            </a:pPr>
            <a:r>
              <a:rPr lang="sv-SE" sz="1100" dirty="0">
                <a:solidFill>
                  <a:schemeClr val="tx1"/>
                </a:solidFill>
              </a:rPr>
              <a:t>Har verksamheten behov av ytterligare planer som exempelvis kontinuitetsplaner, försäkringsplaner, arbetsmiljöplaner eller krishanteringsplaner?</a:t>
            </a:r>
          </a:p>
          <a:p>
            <a:pPr algn="ctr"/>
            <a:endParaRPr lang="sv-SE" sz="1100" dirty="0">
              <a:solidFill>
                <a:schemeClr val="tx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6952292" y="2169079"/>
            <a:ext cx="2045470" cy="357010"/>
          </a:xfrm>
          <a:prstGeom prst="rect">
            <a:avLst/>
          </a:prstGeom>
          <a:solidFill>
            <a:srgbClr val="26496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sv-SE" sz="1200" dirty="0"/>
              <a:t>4. Övriga planverk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34"/>
          <a:stretch/>
        </p:blipFill>
        <p:spPr bwMode="auto">
          <a:xfrm>
            <a:off x="811803" y="965200"/>
            <a:ext cx="1249227" cy="1162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2811738"/>
              </p:ext>
            </p:extLst>
          </p:nvPr>
        </p:nvGraphicFramePr>
        <p:xfrm>
          <a:off x="2861154" y="1127720"/>
          <a:ext cx="1509600" cy="837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Visio" r:id="rId4" imgW="923639" imgH="512568" progId="Visio.Drawing.11">
                  <p:link updateAutomatic="1"/>
                </p:oleObj>
              </mc:Choice>
              <mc:Fallback>
                <p:oleObj name="Visio" r:id="rId4" imgW="923639" imgH="512568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61154" y="1127720"/>
                        <a:ext cx="1509600" cy="8378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111" y="959398"/>
            <a:ext cx="925189" cy="11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755" y="965200"/>
            <a:ext cx="667521" cy="80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155" y="1117600"/>
            <a:ext cx="667521" cy="80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1555" y="1270000"/>
            <a:ext cx="667521" cy="8085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ktangel 2"/>
          <p:cNvSpPr/>
          <p:nvPr/>
        </p:nvSpPr>
        <p:spPr>
          <a:xfrm>
            <a:off x="6818226" y="1965888"/>
            <a:ext cx="2295982" cy="247011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5453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Modellen för riskhantering och internkontroll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Identifierade och analyserade risker inom internkontrollarbetet</a:t>
            </a:r>
            <a:br>
              <a:rPr lang="sv-SE" dirty="0"/>
            </a:br>
            <a:r>
              <a:rPr lang="sv-SE" dirty="0"/>
              <a:t>ger ingångsvärden till stadens övergripande risk- och sårbarhetsanalys</a:t>
            </a:r>
          </a:p>
          <a:p>
            <a:endParaRPr lang="sv-SE" dirty="0"/>
          </a:p>
          <a:p>
            <a:r>
              <a:rPr lang="sv-SE" dirty="0"/>
              <a:t>Åtaganden som i steg 1 har identifierats ha höga tillgänglighetskrav bör ingå i en kontinuitetshanteringsanalys. Denna görs separat där specifikt stöd finns att få från säkerhetsenheten.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ruta 7"/>
          <p:cNvSpPr txBox="1"/>
          <p:nvPr/>
        </p:nvSpPr>
        <p:spPr>
          <a:xfrm>
            <a:off x="6269318" y="4482353"/>
            <a:ext cx="2145553" cy="45421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3454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308200" y="2257300"/>
            <a:ext cx="8352000" cy="615600"/>
          </a:xfrm>
        </p:spPr>
        <p:txBody>
          <a:bodyPr/>
          <a:lstStyle/>
          <a:p>
            <a:pPr algn="ctr"/>
            <a:r>
              <a:rPr lang="sv-SE" dirty="0"/>
              <a:t>Om kontinuitetshantering</a:t>
            </a:r>
          </a:p>
        </p:txBody>
      </p:sp>
    </p:spTree>
    <p:extLst>
      <p:ext uri="{BB962C8B-B14F-4D97-AF65-F5344CB8AC3E}">
        <p14:creationId xmlns:p14="http://schemas.microsoft.com/office/powerpoint/2010/main" val="1770813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bidrar kontinuitetshantering till?</a:t>
            </a:r>
          </a:p>
        </p:txBody>
      </p:sp>
      <p:grpSp>
        <p:nvGrpSpPr>
          <p:cNvPr id="4" name="Grupp 3"/>
          <p:cNvGrpSpPr/>
          <p:nvPr/>
        </p:nvGrpSpPr>
        <p:grpSpPr>
          <a:xfrm>
            <a:off x="537413" y="874296"/>
            <a:ext cx="7138734" cy="4130841"/>
            <a:chOff x="251520" y="1517247"/>
            <a:chExt cx="7722472" cy="4432033"/>
          </a:xfrm>
        </p:grpSpPr>
        <p:grpSp>
          <p:nvGrpSpPr>
            <p:cNvPr id="5" name="Grupp 4"/>
            <p:cNvGrpSpPr/>
            <p:nvPr/>
          </p:nvGrpSpPr>
          <p:grpSpPr>
            <a:xfrm>
              <a:off x="251520" y="1517247"/>
              <a:ext cx="7722472" cy="4432033"/>
              <a:chOff x="710764" y="1204492"/>
              <a:chExt cx="7722472" cy="4432033"/>
            </a:xfrm>
          </p:grpSpPr>
          <p:pic>
            <p:nvPicPr>
              <p:cNvPr id="7" name="Bildobjekt 6"/>
              <p:cNvPicPr>
                <a:picLocks noChangeAspect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6591"/>
              <a:stretch/>
            </p:blipFill>
            <p:spPr>
              <a:xfrm>
                <a:off x="710764" y="1204492"/>
                <a:ext cx="7722472" cy="443203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</p:spPr>
          </p:pic>
          <p:sp>
            <p:nvSpPr>
              <p:cNvPr id="8" name="Rektangulär 7"/>
              <p:cNvSpPr/>
              <p:nvPr/>
            </p:nvSpPr>
            <p:spPr bwMode="auto">
              <a:xfrm>
                <a:off x="6380610" y="2754849"/>
                <a:ext cx="1199502" cy="654570"/>
              </a:xfrm>
              <a:prstGeom prst="wedgeRectCallout">
                <a:avLst>
                  <a:gd name="adj1" fmla="val -63576"/>
                  <a:gd name="adj2" fmla="val -2080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rm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v-SE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+mj-lt"/>
                  </a:rPr>
                  <a:t>Reducera avbrottstid</a:t>
                </a:r>
              </a:p>
            </p:txBody>
          </p:sp>
          <p:sp>
            <p:nvSpPr>
              <p:cNvPr id="9" name="Rektangulär 8"/>
              <p:cNvSpPr/>
              <p:nvPr/>
            </p:nvSpPr>
            <p:spPr bwMode="auto">
              <a:xfrm>
                <a:off x="2971261" y="3959101"/>
                <a:ext cx="1318539" cy="648000"/>
              </a:xfrm>
              <a:prstGeom prst="wedgeRectCallout">
                <a:avLst>
                  <a:gd name="adj1" fmla="val -59544"/>
                  <a:gd name="adj2" fmla="val -22445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  <a:norm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v-SE" sz="1200" b="1" dirty="0">
                    <a:latin typeface="+mj-lt"/>
                  </a:rPr>
                  <a:t>Reducera konsekvens</a:t>
                </a:r>
                <a:endParaRPr kumimoji="0" lang="sv-SE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</a:endParaRPr>
              </a:p>
            </p:txBody>
          </p:sp>
        </p:grpSp>
        <p:sp>
          <p:nvSpPr>
            <p:cNvPr id="6" name="textruta 5"/>
            <p:cNvSpPr txBox="1"/>
            <p:nvPr/>
          </p:nvSpPr>
          <p:spPr>
            <a:xfrm>
              <a:off x="6838921" y="1586741"/>
              <a:ext cx="599751" cy="30279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sv-SE" dirty="0"/>
            </a:p>
          </p:txBody>
        </p:sp>
      </p:grp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5549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ruta 11"/>
          <p:cNvSpPr txBox="1"/>
          <p:nvPr/>
        </p:nvSpPr>
        <p:spPr>
          <a:xfrm>
            <a:off x="5505450" y="4129029"/>
            <a:ext cx="2813050" cy="6731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Utgångspunkter</a:t>
            </a:r>
            <a:endParaRPr lang="sv-SE" b="1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sz="2000" dirty="0"/>
              <a:t>Kontinuitetshanteringsarbetet utgår ifrån de åtaganden som har höga </a:t>
            </a:r>
            <a:br>
              <a:rPr lang="sv-SE" sz="2000" dirty="0"/>
            </a:br>
            <a:r>
              <a:rPr lang="sv-SE" sz="2000" dirty="0"/>
              <a:t>tillgänglighetskrav, dvs där endast mycket korta avbrott kan accepteras. </a:t>
            </a:r>
          </a:p>
          <a:p>
            <a:r>
              <a:rPr lang="sv-SE" sz="2000" dirty="0"/>
              <a:t>I riskhanterings- och internkontrollarbetet identifieras verksamhetens åtaganden och dess </a:t>
            </a:r>
            <a:r>
              <a:rPr lang="sv-SE" sz="2000" dirty="0" err="1"/>
              <a:t>kritikalitet</a:t>
            </a:r>
            <a:r>
              <a:rPr lang="sv-SE" sz="2000" dirty="0"/>
              <a:t> i arbetets första steg, verksamhetsanalysen.</a:t>
            </a:r>
          </a:p>
          <a:p>
            <a:r>
              <a:rPr lang="sv-SE" sz="2000" dirty="0"/>
              <a:t>Kontinuitetshanteringsarbetet görs för ett åtagande i taget</a:t>
            </a:r>
            <a:endParaRPr lang="sv-S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381" y="2999172"/>
            <a:ext cx="5236817" cy="149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ruta 7"/>
          <p:cNvSpPr txBox="1"/>
          <p:nvPr/>
        </p:nvSpPr>
        <p:spPr>
          <a:xfrm>
            <a:off x="2319852" y="4611983"/>
            <a:ext cx="452387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Exempel på åtaganden och identifierad </a:t>
            </a:r>
            <a:r>
              <a:rPr lang="sv-SE" dirty="0" err="1"/>
              <a:t>kritikalitet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212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Kartläggning av beroenden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/>
              <a:t>Inledningsvis bryts åtaganden ned i kritiska aktiviteter, dvs de delmoment som åtagandet består av. </a:t>
            </a:r>
          </a:p>
          <a:p>
            <a:r>
              <a:rPr lang="sv-SE" dirty="0"/>
              <a:t>Därefter identifieras de resurser som krävs för att genomföra respektive aktivitet</a:t>
            </a:r>
          </a:p>
          <a:p>
            <a:r>
              <a:rPr lang="sv-SE" dirty="0"/>
              <a:t>Aktiviteterna delas upp i interna, dvs resurser som verksamheten själv äger eller förfogar över, och externa, dvs resurser som levereras av andra aktörer</a:t>
            </a:r>
          </a:p>
          <a:p>
            <a:r>
              <a:rPr lang="sv-SE" dirty="0"/>
              <a:t>Kartläggningen dokumenteras i en mall, se exempel på nästa sida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4871" y="1340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7271" y="2864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9671" y="438898"/>
            <a:ext cx="300418" cy="363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337978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widescre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widescreen.potm" id="{7C4A679C-4D03-44C3-B931-2D7AB426BE30}" vid="{A805C743-3115-442D-B096-F0995A4312F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0222HSAS Core risk management" id="{E75DE201-153C-4E1E-9CBE-CB06480C6500}" vid="{47170468-43FF-46EE-8C35-16E10A3B1E6B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SB Dokument" ma:contentTypeID="0x0101008239AB5D3D2647B580F011DA2F3561110100CD08CD3D3B079D4886B36F5019EE6E21" ma:contentTypeVersion="4" ma:contentTypeDescription="Skapa ett nytt dokument." ma:contentTypeScope="" ma:versionID="79cac5e3351a12dfcef79bd9ce5e7f2b">
  <xsd:schema xmlns:xsd="http://www.w3.org/2001/XMLSchema" xmlns:xs="http://www.w3.org/2001/XMLSchema" xmlns:p="http://schemas.microsoft.com/office/2006/metadata/properties" xmlns:ns2="363035c7-4b1d-46fd-87a7-3f4457c92b72" xmlns:ns3="363035c7-4b1d-46fd-87a7-3f4457c92b72" targetNamespace="http://schemas.microsoft.com/office/2006/metadata/properties" ma:root="true" ma:fieldsID="b0a5042bb20e921e47fa1c5c0d2ff801" ns3:_="">
    <xsd:import namespace="363035c7-4b1d-46fd-87a7-3f4457c92b72"/>
    <xsd:import namespace="363035c7-4b1d-46fd-87a7-3f4457c92b72"/>
    <xsd:element name="properties">
      <xsd:complexType>
        <xsd:sequence>
          <xsd:element name="documentManagement">
            <xsd:complexType>
              <xsd:all>
                <xsd:element ref="ns2:msbLabel" minOccurs="0"/>
                <xsd:element ref="ns3:lea7eee07621496d80195129e04b1b2c" minOccurs="0"/>
                <xsd:element ref="ns3:TaxCatchAll" minOccurs="0"/>
                <xsd:element ref="ns3:TaxCatchAllLabel" minOccurs="0"/>
                <xsd:element ref="ns3:n4acaa6be89647c794a90969631e7208" minOccurs="0"/>
                <xsd:element ref="ns3:MSB_Record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3035c7-4b1d-46fd-87a7-3f4457c92b72" elementFormDefault="qualified">
    <xsd:import namespace="http://schemas.microsoft.com/office/2006/documentManagement/types"/>
    <xsd:import namespace="http://schemas.microsoft.com/office/infopath/2007/PartnerControls"/>
    <xsd:element name="msbLabel" ma:index="8" nillable="true" ma:displayName="Märkning" ma:list="f8247e1f-1567-4938-9e5c-39ef977ed365" ma:internalName="msbLabel" ma:showField="Title" ma:web="363035c7-4b1d-46fd-87a7-3f4457c92b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3035c7-4b1d-46fd-87a7-3f4457c92b72" elementFormDefault="qualified">
    <xsd:import namespace="http://schemas.microsoft.com/office/2006/documentManagement/types"/>
    <xsd:import namespace="http://schemas.microsoft.com/office/infopath/2007/PartnerControls"/>
    <xsd:element name="lea7eee07621496d80195129e04b1b2c" ma:index="9" nillable="true" ma:taxonomy="true" ma:internalName="lea7eee07621496d80195129e04b1b2c" ma:taxonomyFieldName="MSB_SiteBusinessProcess" ma:displayName="Handlingsslag" ma:default="1;#Standard|42db7290-f92b-446b-999c-1bee6d848af0" ma:fieldId="{5ea7eee0-7621-496d-8019-5129e04b1b2c}" ma:sspId="1d297c32-e349-4b6d-b895-deec35520f0b" ma:termSetId="84c5b001-a021-41b2-9608-e8b90a27b6c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Global taxonomikolumn" ma:hidden="true" ma:list="{acc5a767-e7ac-496d-81c0-b3322e2184f8}" ma:internalName="TaxCatchAll" ma:showField="CatchAllData" ma:web="363035c7-4b1d-46fd-87a7-3f4457c92b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Global taxonomikolumn1" ma:hidden="true" ma:list="{acc5a767-e7ac-496d-81c0-b3322e2184f8}" ma:internalName="TaxCatchAllLabel" ma:readOnly="true" ma:showField="CatchAllDataLabel" ma:web="363035c7-4b1d-46fd-87a7-3f4457c92b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4acaa6be89647c794a90969631e7208" ma:index="13" nillable="true" ma:taxonomy="true" ma:internalName="n4acaa6be89647c794a90969631e7208" ma:taxonomyFieldName="MSB_DocumentType" ma:displayName="Handlingstyp" ma:fieldId="{74acaa6b-e896-47c7-94a9-0969631e7208}" ma:sspId="1d297c32-e349-4b6d-b895-deec35520f0b" ma:termSetId="e3c19ec3-4bda-47fb-b9f4-9ecf798a87b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SB_RecordId" ma:index="15" nillable="true" ma:displayName="Diarienummer" ma:internalName="MSB_RecordId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63035c7-4b1d-46fd-87a7-3f4457c92b72">
      <Value>1</Value>
    </TaxCatchAll>
    <MSB_RecordId xmlns="363035c7-4b1d-46fd-87a7-3f4457c92b72" xsi:nil="true"/>
    <msbLabel xmlns="363035c7-4b1d-46fd-87a7-3f4457c92b72"/>
    <n4acaa6be89647c794a90969631e7208 xmlns="363035c7-4b1d-46fd-87a7-3f4457c92b72">
      <Terms xmlns="http://schemas.microsoft.com/office/infopath/2007/PartnerControls"/>
    </n4acaa6be89647c794a90969631e7208>
    <lea7eee07621496d80195129e04b1b2c xmlns="363035c7-4b1d-46fd-87a7-3f4457c92b72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</TermName>
          <TermId xmlns="http://schemas.microsoft.com/office/infopath/2007/PartnerControls">42db7290-f92b-446b-999c-1bee6d848af0</TermId>
        </TermInfo>
      </Terms>
    </lea7eee07621496d80195129e04b1b2c>
  </documentManagement>
</p:properties>
</file>

<file path=customXml/itemProps1.xml><?xml version="1.0" encoding="utf-8"?>
<ds:datastoreItem xmlns:ds="http://schemas.openxmlformats.org/officeDocument/2006/customXml" ds:itemID="{F2C788F9-D13F-4754-8016-6AF4F1D801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3035c7-4b1d-46fd-87a7-3f4457c92b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758C14-865D-44BD-9B57-8CF2EAE6CA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2B2CC6E-4C1F-4C4B-A997-ECFFC30DCB57}">
  <ds:schemaRefs>
    <ds:schemaRef ds:uri="363035c7-4b1d-46fd-87a7-3f4457c92b72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widescreen</Template>
  <TotalTime>0</TotalTime>
  <Words>1853</Words>
  <Application>Microsoft Office PowerPoint</Application>
  <PresentationFormat>Bildspel på skärmen (16:9)</PresentationFormat>
  <Paragraphs>399</Paragraphs>
  <Slides>26</Slides>
  <Notes>13</Notes>
  <HiddenSlides>0</HiddenSlides>
  <MMClips>0</MMClips>
  <ScaleCrop>false</ScaleCrop>
  <HeadingPairs>
    <vt:vector size="8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2</vt:i4>
      </vt:variant>
      <vt:variant>
        <vt:lpstr>Länkar</vt:lpstr>
      </vt:variant>
      <vt:variant>
        <vt:i4>1</vt:i4>
      </vt:variant>
      <vt:variant>
        <vt:lpstr>Bildrubriker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Gill Sans MT</vt:lpstr>
      <vt:lpstr>Times New Roman</vt:lpstr>
      <vt:lpstr>Wingdings</vt:lpstr>
      <vt:lpstr>Presentation widescreen</vt:lpstr>
      <vt:lpstr>Office-tema</vt:lpstr>
      <vt:lpstr>file:///\\vst.local\employees\Home03\bj241\Riskanalys%20och%20internkontroll\Strategisk%20riskanalys\Metod\Ta%20fram%20risk%20internkontrollplan\Tillämpningsanvisningar\Bilder%20anvisningar\Riskanalys%20och%20internkontroll_bilder.vsd\Drawing\~Sida-12\Varningsikon.8</vt:lpstr>
      <vt:lpstr>PowerPoint-presentation</vt:lpstr>
      <vt:lpstr>Om arbetet</vt:lpstr>
      <vt:lpstr>Ökad robusthet</vt:lpstr>
      <vt:lpstr>Modellen för riskhantering och internkontroll</vt:lpstr>
      <vt:lpstr>Modellen för riskhantering och internkontroll</vt:lpstr>
      <vt:lpstr>Om kontinuitetshantering</vt:lpstr>
      <vt:lpstr>Vad bidrar kontinuitetshantering till?</vt:lpstr>
      <vt:lpstr>Utgångspunkter</vt:lpstr>
      <vt:lpstr>Kartläggning av beroenden</vt:lpstr>
      <vt:lpstr>Exempel på beroendeanalys</vt:lpstr>
      <vt:lpstr>Tillvägagångssätt – kartläggning av beroenden</vt:lpstr>
      <vt:lpstr>Avbrottstider</vt:lpstr>
      <vt:lpstr>Tillvägagångssätt – maximala avbrottstider </vt:lpstr>
      <vt:lpstr>Riskbedömning</vt:lpstr>
      <vt:lpstr>Tillvägagångssätt - kontinuitetsriskbedömning</vt:lpstr>
      <vt:lpstr>Åtgärder eller planer</vt:lpstr>
      <vt:lpstr>Utveckling av kontinuitetsplaner</vt:lpstr>
      <vt:lpstr>Kontinuitetsplan – exempel</vt:lpstr>
      <vt:lpstr>Resultat </vt:lpstr>
      <vt:lpstr>PowerPoint-presentation</vt:lpstr>
      <vt:lpstr>PowerPoint-presentation</vt:lpstr>
      <vt:lpstr>Konsekvenskategorier</vt:lpstr>
      <vt:lpstr>Konsekvenser</vt:lpstr>
      <vt:lpstr>Konsekvenser forts.</vt:lpstr>
      <vt:lpstr>Sannolikhetskriterier</vt:lpstr>
      <vt:lpstr>Kontinuitetsplan – mall</vt:lpstr>
    </vt:vector>
  </TitlesOfParts>
  <Company>Västerås Stad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Metodpresentation kontinuitetshantering 2017</dc:title>
  <dc:creator>Forsberg, Christopher</dc:creator>
  <cp:lastModifiedBy>Georgsson Gunilla</cp:lastModifiedBy>
  <cp:revision>72</cp:revision>
  <dcterms:created xsi:type="dcterms:W3CDTF">2017-04-19T07:41:23Z</dcterms:created>
  <dcterms:modified xsi:type="dcterms:W3CDTF">2019-04-28T19:10:28Z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0x0101008239AB5D3D2647B580F011DA2F3561110100CD08CD3D3B079D4886B36F5019EE6E21</vt:lpwstr>
  </property>
  <property fmtid="{D5CDD505-2E9C-101B-9397-08002B2CF9AE}" pid="3" name="Forvaltning">
    <vt:lpwstr>930;#Stadsledningskontoret|e7a97f1b-8095-4846-bba6-66fbb4f44100</vt:lpwstr>
  </property>
  <property fmtid="{D5CDD505-2E9C-101B-9397-08002B2CF9AE}" pid="4" name="FSCD_DocumentType">
    <vt:lpwstr>854;#STÖDMATERIAL|55049b6d-438e-4a43-85fd-49016aad21f0</vt:lpwstr>
  </property>
  <property fmtid="{D5CDD505-2E9C-101B-9397-08002B2CF9AE}" pid="5" name="Process">
    <vt:lpwstr>1732;#Riskanalys och Intern kontroll|2f3570b7-40b5-4bb1-b812-a75db3498249</vt:lpwstr>
  </property>
  <property fmtid="{D5CDD505-2E9C-101B-9397-08002B2CF9AE}" pid="6" name="MSB_SiteBusinessProcess">
    <vt:lpwstr>1;#Standard|42db7290-f92b-446b-999c-1bee6d848af0</vt:lpwstr>
  </property>
  <property fmtid="{D5CDD505-2E9C-101B-9397-08002B2CF9AE}" pid="7" name="MSB_DocumentType">
    <vt:lpwstr/>
  </property>
</Properties>
</file>