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746" r:id="rId6"/>
  </p:sldMasterIdLst>
  <p:notesMasterIdLst>
    <p:notesMasterId r:id="rId103"/>
  </p:notesMasterIdLst>
  <p:sldIdLst>
    <p:sldId id="294" r:id="rId7"/>
    <p:sldId id="295" r:id="rId8"/>
    <p:sldId id="484" r:id="rId9"/>
    <p:sldId id="359" r:id="rId10"/>
    <p:sldId id="466"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436" r:id="rId24"/>
    <p:sldId id="442" r:id="rId25"/>
    <p:sldId id="372" r:id="rId26"/>
    <p:sldId id="373" r:id="rId27"/>
    <p:sldId id="374" r:id="rId28"/>
    <p:sldId id="477" r:id="rId29"/>
    <p:sldId id="355" r:id="rId30"/>
    <p:sldId id="356" r:id="rId31"/>
    <p:sldId id="377" r:id="rId32"/>
    <p:sldId id="296" r:id="rId33"/>
    <p:sldId id="297" r:id="rId34"/>
    <p:sldId id="272" r:id="rId35"/>
    <p:sldId id="303" r:id="rId36"/>
    <p:sldId id="478" r:id="rId37"/>
    <p:sldId id="480" r:id="rId38"/>
    <p:sldId id="378" r:id="rId39"/>
    <p:sldId id="300" r:id="rId40"/>
    <p:sldId id="299" r:id="rId41"/>
    <p:sldId id="301" r:id="rId42"/>
    <p:sldId id="302" r:id="rId43"/>
    <p:sldId id="447" r:id="rId44"/>
    <p:sldId id="482" r:id="rId45"/>
    <p:sldId id="380" r:id="rId46"/>
    <p:sldId id="381" r:id="rId47"/>
    <p:sldId id="382" r:id="rId48"/>
    <p:sldId id="307" r:id="rId49"/>
    <p:sldId id="308" r:id="rId50"/>
    <p:sldId id="309" r:id="rId51"/>
    <p:sldId id="383" r:id="rId52"/>
    <p:sldId id="435" r:id="rId53"/>
    <p:sldId id="357" r:id="rId54"/>
    <p:sldId id="313" r:id="rId55"/>
    <p:sldId id="385" r:id="rId56"/>
    <p:sldId id="312" r:id="rId57"/>
    <p:sldId id="314" r:id="rId58"/>
    <p:sldId id="315" r:id="rId59"/>
    <p:sldId id="316" r:id="rId60"/>
    <p:sldId id="317" r:id="rId61"/>
    <p:sldId id="469" r:id="rId62"/>
    <p:sldId id="386" r:id="rId63"/>
    <p:sldId id="318" r:id="rId64"/>
    <p:sldId id="319" r:id="rId65"/>
    <p:sldId id="320" r:id="rId66"/>
    <p:sldId id="321" r:id="rId67"/>
    <p:sldId id="322" r:id="rId68"/>
    <p:sldId id="323" r:id="rId69"/>
    <p:sldId id="483" r:id="rId70"/>
    <p:sldId id="463" r:id="rId71"/>
    <p:sldId id="464" r:id="rId72"/>
    <p:sldId id="465" r:id="rId73"/>
    <p:sldId id="387" r:id="rId74"/>
    <p:sldId id="324" r:id="rId75"/>
    <p:sldId id="290" r:id="rId76"/>
    <p:sldId id="325" r:id="rId77"/>
    <p:sldId id="326" r:id="rId78"/>
    <p:sldId id="327" r:id="rId79"/>
    <p:sldId id="328" r:id="rId80"/>
    <p:sldId id="329" r:id="rId81"/>
    <p:sldId id="461" r:id="rId82"/>
    <p:sldId id="330" r:id="rId83"/>
    <p:sldId id="388" r:id="rId84"/>
    <p:sldId id="331" r:id="rId85"/>
    <p:sldId id="389" r:id="rId86"/>
    <p:sldId id="332" r:id="rId87"/>
    <p:sldId id="336" r:id="rId88"/>
    <p:sldId id="343" r:id="rId89"/>
    <p:sldId id="342" r:id="rId90"/>
    <p:sldId id="340" r:id="rId91"/>
    <p:sldId id="341" r:id="rId92"/>
    <p:sldId id="344" r:id="rId93"/>
    <p:sldId id="345" r:id="rId94"/>
    <p:sldId id="346" r:id="rId95"/>
    <p:sldId id="347" r:id="rId96"/>
    <p:sldId id="390" r:id="rId97"/>
    <p:sldId id="337" r:id="rId98"/>
    <p:sldId id="391" r:id="rId99"/>
    <p:sldId id="474" r:id="rId100"/>
    <p:sldId id="458" r:id="rId101"/>
    <p:sldId id="485" r:id="rId10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1DBE3038-F729-4271-BC62-25AE3E793FA2}">
          <p14:sldIdLst>
            <p14:sldId id="294"/>
            <p14:sldId id="295"/>
          </p14:sldIdLst>
        </p14:section>
        <p14:section name="Bakgrund" id="{5DC941F9-918C-40AB-B8F8-534FB6724BEF}">
          <p14:sldIdLst>
            <p14:sldId id="484"/>
            <p14:sldId id="359"/>
            <p14:sldId id="466"/>
            <p14:sldId id="360"/>
            <p14:sldId id="361"/>
            <p14:sldId id="362"/>
          </p14:sldIdLst>
        </p14:section>
        <p14:section name="Utgångspunkter" id="{1DDBBFBC-CFC0-4AE3-A4AE-28475736F9C9}">
          <p14:sldIdLst>
            <p14:sldId id="363"/>
            <p14:sldId id="364"/>
            <p14:sldId id="365"/>
            <p14:sldId id="366"/>
            <p14:sldId id="367"/>
            <p14:sldId id="368"/>
            <p14:sldId id="369"/>
            <p14:sldId id="370"/>
            <p14:sldId id="371"/>
            <p14:sldId id="436"/>
            <p14:sldId id="442"/>
            <p14:sldId id="372"/>
          </p14:sldIdLst>
        </p14:section>
        <p14:section name="Förhållningssätt" id="{D1F3D2CA-EAE7-41E9-ABA3-4A7E5AFAEC06}">
          <p14:sldIdLst>
            <p14:sldId id="373"/>
            <p14:sldId id="374"/>
            <p14:sldId id="477"/>
            <p14:sldId id="355"/>
            <p14:sldId id="356"/>
            <p14:sldId id="377"/>
            <p14:sldId id="296"/>
            <p14:sldId id="297"/>
            <p14:sldId id="272"/>
            <p14:sldId id="303"/>
            <p14:sldId id="478"/>
            <p14:sldId id="480"/>
            <p14:sldId id="378"/>
            <p14:sldId id="300"/>
            <p14:sldId id="299"/>
            <p14:sldId id="301"/>
            <p14:sldId id="302"/>
            <p14:sldId id="447"/>
            <p14:sldId id="482"/>
          </p14:sldIdLst>
        </p14:section>
        <p14:section name="Arbetssätt" id="{CE1CB47A-DCA2-4B6F-ACD9-2DAB0258F5F2}">
          <p14:sldIdLst>
            <p14:sldId id="380"/>
            <p14:sldId id="381"/>
            <p14:sldId id="382"/>
            <p14:sldId id="307"/>
            <p14:sldId id="308"/>
            <p14:sldId id="309"/>
            <p14:sldId id="383"/>
            <p14:sldId id="435"/>
            <p14:sldId id="357"/>
            <p14:sldId id="313"/>
            <p14:sldId id="385"/>
            <p14:sldId id="312"/>
            <p14:sldId id="314"/>
            <p14:sldId id="315"/>
            <p14:sldId id="316"/>
            <p14:sldId id="317"/>
            <p14:sldId id="469"/>
            <p14:sldId id="386"/>
            <p14:sldId id="318"/>
            <p14:sldId id="319"/>
            <p14:sldId id="320"/>
            <p14:sldId id="321"/>
            <p14:sldId id="322"/>
            <p14:sldId id="323"/>
            <p14:sldId id="483"/>
            <p14:sldId id="463"/>
            <p14:sldId id="464"/>
            <p14:sldId id="465"/>
            <p14:sldId id="387"/>
            <p14:sldId id="324"/>
            <p14:sldId id="290"/>
            <p14:sldId id="325"/>
            <p14:sldId id="326"/>
            <p14:sldId id="327"/>
            <p14:sldId id="328"/>
            <p14:sldId id="329"/>
            <p14:sldId id="461"/>
            <p14:sldId id="330"/>
            <p14:sldId id="388"/>
            <p14:sldId id="331"/>
            <p14:sldId id="389"/>
            <p14:sldId id="332"/>
            <p14:sldId id="336"/>
            <p14:sldId id="343"/>
            <p14:sldId id="342"/>
            <p14:sldId id="340"/>
            <p14:sldId id="341"/>
            <p14:sldId id="344"/>
            <p14:sldId id="345"/>
            <p14:sldId id="346"/>
            <p14:sldId id="347"/>
            <p14:sldId id="390"/>
            <p14:sldId id="337"/>
            <p14:sldId id="391"/>
          </p14:sldIdLst>
        </p14:section>
        <p14:section name="Material" id="{D975AF4A-C1FC-46D2-95E0-DC79D5E38C45}">
          <p14:sldIdLst>
            <p14:sldId id="474"/>
            <p14:sldId id="458"/>
            <p14:sldId id="4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levensjö Lind" initials="SCL" lastIdx="6" clrIdx="0">
    <p:extLst>
      <p:ext uri="{19B8F6BF-5375-455C-9EA6-DF929625EA0E}">
        <p15:presenceInfo xmlns:p15="http://schemas.microsoft.com/office/powerpoint/2012/main" userId="439dcab90249de2d" providerId="Windows Live"/>
      </p:ext>
    </p:extLst>
  </p:cmAuthor>
  <p:cmAuthor id="2" name="Maria Pålsson" initials="MP" lastIdx="162" clrIdx="1">
    <p:extLst>
      <p:ext uri="{19B8F6BF-5375-455C-9EA6-DF929625EA0E}">
        <p15:presenceInfo xmlns:p15="http://schemas.microsoft.com/office/powerpoint/2012/main" userId="S-1-5-21-2495177171-1050080779-4099362488-2433" providerId="AD"/>
      </p:ext>
    </p:extLst>
  </p:cmAuthor>
  <p:cmAuthor id="3" name="Krister Arnell" initials="KA" lastIdx="40" clrIdx="2">
    <p:extLst>
      <p:ext uri="{19B8F6BF-5375-455C-9EA6-DF929625EA0E}">
        <p15:presenceInfo xmlns:p15="http://schemas.microsoft.com/office/powerpoint/2012/main" userId="77bfb70f3127e6f0" providerId="Windows Live"/>
      </p:ext>
    </p:extLst>
  </p:cmAuthor>
  <p:cmAuthor id="4" name="Rosenkvist Gunnel" initials="RG" lastIdx="71" clrIdx="3">
    <p:extLst>
      <p:ext uri="{19B8F6BF-5375-455C-9EA6-DF929625EA0E}">
        <p15:presenceInfo xmlns:p15="http://schemas.microsoft.com/office/powerpoint/2012/main" userId="S-1-5-21-466509168-1772936955-2901788264-30125" providerId="AD"/>
      </p:ext>
    </p:extLst>
  </p:cmAuthor>
  <p:cmAuthor id="5" name="Mia Dahlström" initials="MD" lastIdx="2" clrIdx="4">
    <p:extLst>
      <p:ext uri="{19B8F6BF-5375-455C-9EA6-DF929625EA0E}">
        <p15:presenceInfo xmlns:p15="http://schemas.microsoft.com/office/powerpoint/2012/main" userId="S::mia.dahlstrom@dharmia.se::02180681-0c8b-457d-970e-70a064a80d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67445" autoAdjust="0"/>
  </p:normalViewPr>
  <p:slideViewPr>
    <p:cSldViewPr snapToGrid="0" showGuides="1">
      <p:cViewPr varScale="1">
        <p:scale>
          <a:sx n="75" d="100"/>
          <a:sy n="75" d="100"/>
        </p:scale>
        <p:origin x="1756" y="60"/>
      </p:cViewPr>
      <p:guideLst>
        <p:guide orient="horz" pos="2160"/>
        <p:guide pos="3840"/>
      </p:guideLst>
    </p:cSldViewPr>
  </p:slideViewPr>
  <p:outlineViewPr>
    <p:cViewPr>
      <p:scale>
        <a:sx n="33" d="100"/>
        <a:sy n="33" d="100"/>
      </p:scale>
      <p:origin x="0" y="-27210"/>
    </p:cViewPr>
  </p:outlineViewPr>
  <p:notesTextViewPr>
    <p:cViewPr>
      <p:scale>
        <a:sx n="1" d="1"/>
        <a:sy n="1" d="1"/>
      </p:scale>
      <p:origin x="0" y="0"/>
    </p:cViewPr>
  </p:notesTextViewPr>
  <p:sorterViewPr>
    <p:cViewPr varScale="1">
      <p:scale>
        <a:sx n="100" d="100"/>
        <a:sy n="100" d="100"/>
      </p:scale>
      <p:origin x="0" y="-39528"/>
    </p:cViewPr>
  </p:sorterViewPr>
  <p:notesViewPr>
    <p:cSldViewPr snapToGrid="0">
      <p:cViewPr>
        <p:scale>
          <a:sx n="100" d="100"/>
          <a:sy n="100" d="100"/>
        </p:scale>
        <p:origin x="2694" y="-9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theme" Target="theme/theme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6/11/relationships/changesInfo" Target="changesInfos/changesInfo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evensjö Lind" userId="439dcab90249de2d" providerId="LiveId" clId="{72DEA7FE-AB3B-4B6C-B7C7-86D130D1B348}"/>
    <pc:docChg chg="custSel addSld delSld modSld modSection">
      <pc:chgData name="Sara Clevensjö Lind" userId="439dcab90249de2d" providerId="LiveId" clId="{72DEA7FE-AB3B-4B6C-B7C7-86D130D1B348}" dt="2020-11-10T12:54:38.253" v="6" actId="14100"/>
      <pc:docMkLst>
        <pc:docMk/>
      </pc:docMkLst>
      <pc:sldChg chg="addSp delSp mod">
        <pc:chgData name="Sara Clevensjö Lind" userId="439dcab90249de2d" providerId="LiveId" clId="{72DEA7FE-AB3B-4B6C-B7C7-86D130D1B348}" dt="2020-11-09T09:18:39.190" v="1" actId="22"/>
        <pc:sldMkLst>
          <pc:docMk/>
          <pc:sldMk cId="0" sldId="342"/>
        </pc:sldMkLst>
        <pc:spChg chg="add">
          <ac:chgData name="Sara Clevensjö Lind" userId="439dcab90249de2d" providerId="LiveId" clId="{72DEA7FE-AB3B-4B6C-B7C7-86D130D1B348}" dt="2020-11-09T09:18:39.190" v="1" actId="22"/>
          <ac:spMkLst>
            <pc:docMk/>
            <pc:sldMk cId="0" sldId="342"/>
            <ac:spMk id="2" creationId="{5F3A44BD-3CD2-4499-B9C6-BA6737773367}"/>
          </ac:spMkLst>
        </pc:spChg>
        <pc:spChg chg="del">
          <ac:chgData name="Sara Clevensjö Lind" userId="439dcab90249de2d" providerId="LiveId" clId="{72DEA7FE-AB3B-4B6C-B7C7-86D130D1B348}" dt="2020-11-09T09:18:37.820" v="0" actId="478"/>
          <ac:spMkLst>
            <pc:docMk/>
            <pc:sldMk cId="0" sldId="342"/>
            <ac:spMk id="6" creationId="{2D107C37-F776-4E25-B146-39B6F6779119}"/>
          </ac:spMkLst>
        </pc:spChg>
      </pc:sldChg>
      <pc:sldChg chg="modSp add mod">
        <pc:chgData name="Sara Clevensjö Lind" userId="439dcab90249de2d" providerId="LiveId" clId="{72DEA7FE-AB3B-4B6C-B7C7-86D130D1B348}" dt="2020-11-10T12:54:38.253" v="6" actId="14100"/>
        <pc:sldMkLst>
          <pc:docMk/>
          <pc:sldMk cId="0" sldId="361"/>
        </pc:sldMkLst>
        <pc:picChg chg="mod">
          <ac:chgData name="Sara Clevensjö Lind" userId="439dcab90249de2d" providerId="LiveId" clId="{72DEA7FE-AB3B-4B6C-B7C7-86D130D1B348}" dt="2020-11-10T12:54:38.253" v="6" actId="14100"/>
          <ac:picMkLst>
            <pc:docMk/>
            <pc:sldMk cId="0" sldId="361"/>
            <ac:picMk id="4" creationId="{CE782AA1-4389-41BB-B5D1-AA22BDC60383}"/>
          </ac:picMkLst>
        </pc:picChg>
      </pc:sldChg>
      <pc:sldChg chg="add">
        <pc:chgData name="Sara Clevensjö Lind" userId="439dcab90249de2d" providerId="LiveId" clId="{72DEA7FE-AB3B-4B6C-B7C7-86D130D1B348}" dt="2020-11-10T12:54:15.024" v="3"/>
        <pc:sldMkLst>
          <pc:docMk/>
          <pc:sldMk cId="0" sldId="362"/>
        </pc:sldMkLst>
      </pc:sldChg>
      <pc:sldChg chg="del">
        <pc:chgData name="Sara Clevensjö Lind" userId="439dcab90249de2d" providerId="LiveId" clId="{72DEA7FE-AB3B-4B6C-B7C7-86D130D1B348}" dt="2020-11-10T12:54:20.828" v="4" actId="47"/>
        <pc:sldMkLst>
          <pc:docMk/>
          <pc:sldMk cId="0" sldId="486"/>
        </pc:sldMkLst>
      </pc:sldChg>
      <pc:sldChg chg="modSp del mod">
        <pc:chgData name="Sara Clevensjö Lind" userId="439dcab90249de2d" providerId="LiveId" clId="{72DEA7FE-AB3B-4B6C-B7C7-86D130D1B348}" dt="2020-11-10T12:54:23.702" v="5" actId="47"/>
        <pc:sldMkLst>
          <pc:docMk/>
          <pc:sldMk cId="0" sldId="487"/>
        </pc:sldMkLst>
        <pc:spChg chg="mod">
          <ac:chgData name="Sara Clevensjö Lind" userId="439dcab90249de2d" providerId="LiveId" clId="{72DEA7FE-AB3B-4B6C-B7C7-86D130D1B348}" dt="2020-11-09T14:18:02.675" v="2" actId="20577"/>
          <ac:spMkLst>
            <pc:docMk/>
            <pc:sldMk cId="0" sldId="487"/>
            <ac:spMk id="5" creationId="{67285437-A6F1-489E-A339-514B744340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3DAAD-C530-4CE3-89A4-B70CCE6C0945}" type="doc">
      <dgm:prSet loTypeId="urn:microsoft.com/office/officeart/2005/8/layout/chevron1" loCatId="process" qsTypeId="urn:microsoft.com/office/officeart/2005/8/quickstyle/simple1" qsCatId="simple" csTypeId="urn:microsoft.com/office/officeart/2005/8/colors/accent1_2" csCatId="accent1" phldr="1"/>
      <dgm:spPr/>
    </dgm:pt>
    <dgm:pt modelId="{CCB7EE2E-94A5-4EC4-948E-7CA4DE97FBFA}">
      <dgm:prSet phldrT="[Text]"/>
      <dgm:spPr/>
      <dgm:t>
        <a:bodyPr/>
        <a:lstStyle/>
        <a:p>
          <a:r>
            <a:rPr lang="sv-SE" dirty="0"/>
            <a:t>Ta fram aktörsspecifik lägesbild</a:t>
          </a:r>
        </a:p>
      </dgm:t>
    </dgm:pt>
    <dgm:pt modelId="{CEB1E0C8-FCA4-4F6F-AAC4-74730E97C9E6}" type="parTrans" cxnId="{1C73F452-7470-4F5F-A522-9D63EF686F44}">
      <dgm:prSet/>
      <dgm:spPr/>
      <dgm:t>
        <a:bodyPr/>
        <a:lstStyle/>
        <a:p>
          <a:endParaRPr lang="sv-SE"/>
        </a:p>
      </dgm:t>
    </dgm:pt>
    <dgm:pt modelId="{CF97B622-2CB9-4775-8054-3305DF512049}" type="sibTrans" cxnId="{1C73F452-7470-4F5F-A522-9D63EF686F44}">
      <dgm:prSet/>
      <dgm:spPr/>
      <dgm:t>
        <a:bodyPr/>
        <a:lstStyle/>
        <a:p>
          <a:endParaRPr lang="sv-SE"/>
        </a:p>
      </dgm:t>
    </dgm:pt>
    <dgm:pt modelId="{774D8F1D-CBC4-4AE2-891F-6C3EE1A19DC4}">
      <dgm:prSet phldrT="[Text]"/>
      <dgm:spPr/>
      <dgm:t>
        <a:bodyPr/>
        <a:lstStyle/>
        <a:p>
          <a:r>
            <a:rPr lang="sv-SE" dirty="0"/>
            <a:t>Skicka aktörsspecifika lägesbilder</a:t>
          </a:r>
        </a:p>
      </dgm:t>
    </dgm:pt>
    <dgm:pt modelId="{300F3B12-BB2C-426F-9C59-44F58E5AE59A}" type="parTrans" cxnId="{E0A7802E-DA0B-46C8-8FDA-19EDDC25A911}">
      <dgm:prSet/>
      <dgm:spPr/>
      <dgm:t>
        <a:bodyPr/>
        <a:lstStyle/>
        <a:p>
          <a:endParaRPr lang="sv-SE"/>
        </a:p>
      </dgm:t>
    </dgm:pt>
    <dgm:pt modelId="{53B5AD03-0480-40A7-9851-30FA435A2354}" type="sibTrans" cxnId="{E0A7802E-DA0B-46C8-8FDA-19EDDC25A911}">
      <dgm:prSet/>
      <dgm:spPr/>
      <dgm:t>
        <a:bodyPr/>
        <a:lstStyle/>
        <a:p>
          <a:endParaRPr lang="sv-SE"/>
        </a:p>
      </dgm:t>
    </dgm:pt>
    <dgm:pt modelId="{845A19AB-101B-42E4-90F5-DB468C2E840C}">
      <dgm:prSet phldrT="[Text]"/>
      <dgm:spPr/>
      <dgm:t>
        <a:bodyPr/>
        <a:lstStyle/>
        <a:p>
          <a:r>
            <a:rPr lang="sv-SE" dirty="0"/>
            <a:t>Strukturera och reflektera i lägesanalys</a:t>
          </a:r>
        </a:p>
      </dgm:t>
    </dgm:pt>
    <dgm:pt modelId="{4D20D96F-7ACD-4265-902F-070DB13AEA04}" type="parTrans" cxnId="{8C815A10-87AC-409A-B2DC-C3A0AA65BA08}">
      <dgm:prSet/>
      <dgm:spPr/>
      <dgm:t>
        <a:bodyPr/>
        <a:lstStyle/>
        <a:p>
          <a:endParaRPr lang="sv-SE"/>
        </a:p>
      </dgm:t>
    </dgm:pt>
    <dgm:pt modelId="{FC76685B-D3DA-40D1-A63B-FBD7B097206D}" type="sibTrans" cxnId="{8C815A10-87AC-409A-B2DC-C3A0AA65BA08}">
      <dgm:prSet/>
      <dgm:spPr/>
      <dgm:t>
        <a:bodyPr/>
        <a:lstStyle/>
        <a:p>
          <a:endParaRPr lang="sv-SE"/>
        </a:p>
      </dgm:t>
    </dgm:pt>
    <dgm:pt modelId="{E9AB2649-74F6-481B-B7BE-82A9784F78A6}">
      <dgm:prSet/>
      <dgm:spPr/>
      <dgm:t>
        <a:bodyPr/>
        <a:lstStyle/>
        <a:p>
          <a:r>
            <a:rPr lang="sv-SE" dirty="0"/>
            <a:t>Presentera den samlade lägesbilden</a:t>
          </a:r>
        </a:p>
      </dgm:t>
    </dgm:pt>
    <dgm:pt modelId="{D179502E-BBB5-4063-8C89-596F9C3E3B2B}" type="parTrans" cxnId="{96FDCBD6-1F42-4800-89E1-D4F2849E5E54}">
      <dgm:prSet/>
      <dgm:spPr/>
      <dgm:t>
        <a:bodyPr/>
        <a:lstStyle/>
        <a:p>
          <a:endParaRPr lang="sv-SE"/>
        </a:p>
      </dgm:t>
    </dgm:pt>
    <dgm:pt modelId="{34681CF9-9C6E-4BAD-89BF-E2BDA1624666}" type="sibTrans" cxnId="{96FDCBD6-1F42-4800-89E1-D4F2849E5E54}">
      <dgm:prSet/>
      <dgm:spPr/>
      <dgm:t>
        <a:bodyPr/>
        <a:lstStyle/>
        <a:p>
          <a:endParaRPr lang="sv-SE"/>
        </a:p>
      </dgm:t>
    </dgm:pt>
    <dgm:pt modelId="{A455EA4C-C006-4F3A-8E0A-AE9FC42509D6}">
      <dgm:prSet/>
      <dgm:spPr/>
      <dgm:t>
        <a:bodyPr/>
        <a:lstStyle/>
        <a:p>
          <a:r>
            <a:rPr lang="sv-SE" dirty="0"/>
            <a:t>Diskussion och överenskommelser</a:t>
          </a:r>
        </a:p>
      </dgm:t>
    </dgm:pt>
    <dgm:pt modelId="{1874FBFB-3CA5-4E0A-8D93-7050CF88F6F3}" type="parTrans" cxnId="{9C0E3613-C80F-475D-A360-B57A347A5AEE}">
      <dgm:prSet/>
      <dgm:spPr/>
      <dgm:t>
        <a:bodyPr/>
        <a:lstStyle/>
        <a:p>
          <a:endParaRPr lang="sv-SE"/>
        </a:p>
      </dgm:t>
    </dgm:pt>
    <dgm:pt modelId="{957C3666-7045-45A3-97D9-D4415A4F9A1D}" type="sibTrans" cxnId="{9C0E3613-C80F-475D-A360-B57A347A5AEE}">
      <dgm:prSet/>
      <dgm:spPr/>
      <dgm:t>
        <a:bodyPr/>
        <a:lstStyle/>
        <a:p>
          <a:endParaRPr lang="sv-SE"/>
        </a:p>
      </dgm:t>
    </dgm:pt>
    <dgm:pt modelId="{AD07E3EC-33EC-477C-8CDB-04B3C479BD07}" type="pres">
      <dgm:prSet presAssocID="{6E23DAAD-C530-4CE3-89A4-B70CCE6C0945}" presName="Name0" presStyleCnt="0">
        <dgm:presLayoutVars>
          <dgm:dir/>
          <dgm:animLvl val="lvl"/>
          <dgm:resizeHandles val="exact"/>
        </dgm:presLayoutVars>
      </dgm:prSet>
      <dgm:spPr/>
    </dgm:pt>
    <dgm:pt modelId="{B2950495-FAC6-462F-B9BD-003FCBC28435}" type="pres">
      <dgm:prSet presAssocID="{CCB7EE2E-94A5-4EC4-948E-7CA4DE97FBFA}" presName="parTxOnly" presStyleLbl="node1" presStyleIdx="0" presStyleCnt="5" custLinFactY="-735" custLinFactNeighborX="-821" custLinFactNeighborY="-100000">
        <dgm:presLayoutVars>
          <dgm:chMax val="0"/>
          <dgm:chPref val="0"/>
          <dgm:bulletEnabled val="1"/>
        </dgm:presLayoutVars>
      </dgm:prSet>
      <dgm:spPr/>
      <dgm:t>
        <a:bodyPr/>
        <a:lstStyle/>
        <a:p>
          <a:endParaRPr lang="sv-SE"/>
        </a:p>
      </dgm:t>
    </dgm:pt>
    <dgm:pt modelId="{A781A088-2E1E-4738-B726-37A8F53B68E4}" type="pres">
      <dgm:prSet presAssocID="{CF97B622-2CB9-4775-8054-3305DF512049}" presName="parTxOnlySpace" presStyleCnt="0"/>
      <dgm:spPr/>
    </dgm:pt>
    <dgm:pt modelId="{EC37BB13-DA3C-41B8-A79F-AC07AEF4C0DE}" type="pres">
      <dgm:prSet presAssocID="{774D8F1D-CBC4-4AE2-891F-6C3EE1A19DC4}" presName="parTxOnly" presStyleLbl="node1" presStyleIdx="1" presStyleCnt="5" custLinFactY="-1094" custLinFactNeighborX="-10876" custLinFactNeighborY="-100000">
        <dgm:presLayoutVars>
          <dgm:chMax val="0"/>
          <dgm:chPref val="0"/>
          <dgm:bulletEnabled val="1"/>
        </dgm:presLayoutVars>
      </dgm:prSet>
      <dgm:spPr/>
      <dgm:t>
        <a:bodyPr/>
        <a:lstStyle/>
        <a:p>
          <a:endParaRPr lang="sv-SE"/>
        </a:p>
      </dgm:t>
    </dgm:pt>
    <dgm:pt modelId="{F39AAE7C-CBC8-49DF-AE02-5F9CBA767433}" type="pres">
      <dgm:prSet presAssocID="{53B5AD03-0480-40A7-9851-30FA435A2354}" presName="parTxOnlySpace" presStyleCnt="0"/>
      <dgm:spPr/>
    </dgm:pt>
    <dgm:pt modelId="{B0FF6442-C43B-467A-9945-A711BABD4143}" type="pres">
      <dgm:prSet presAssocID="{845A19AB-101B-42E4-90F5-DB468C2E840C}" presName="parTxOnly" presStyleLbl="node1" presStyleIdx="2" presStyleCnt="5" custLinFactY="-1094" custLinFactNeighborX="-10876" custLinFactNeighborY="-100000">
        <dgm:presLayoutVars>
          <dgm:chMax val="0"/>
          <dgm:chPref val="0"/>
          <dgm:bulletEnabled val="1"/>
        </dgm:presLayoutVars>
      </dgm:prSet>
      <dgm:spPr/>
      <dgm:t>
        <a:bodyPr/>
        <a:lstStyle/>
        <a:p>
          <a:endParaRPr lang="sv-SE"/>
        </a:p>
      </dgm:t>
    </dgm:pt>
    <dgm:pt modelId="{BC7E6E45-80FF-47C3-8F4A-923AAB421977}" type="pres">
      <dgm:prSet presAssocID="{FC76685B-D3DA-40D1-A63B-FBD7B097206D}" presName="parTxOnlySpace" presStyleCnt="0"/>
      <dgm:spPr/>
    </dgm:pt>
    <dgm:pt modelId="{EC8B9CEA-6F2D-46CC-BA60-64D68BFF3336}" type="pres">
      <dgm:prSet presAssocID="{E9AB2649-74F6-481B-B7BE-82A9784F78A6}" presName="parTxOnly" presStyleLbl="node1" presStyleIdx="3" presStyleCnt="5" custLinFactY="-720" custLinFactNeighborY="-100000">
        <dgm:presLayoutVars>
          <dgm:chMax val="0"/>
          <dgm:chPref val="0"/>
          <dgm:bulletEnabled val="1"/>
        </dgm:presLayoutVars>
      </dgm:prSet>
      <dgm:spPr/>
      <dgm:t>
        <a:bodyPr/>
        <a:lstStyle/>
        <a:p>
          <a:endParaRPr lang="sv-SE"/>
        </a:p>
      </dgm:t>
    </dgm:pt>
    <dgm:pt modelId="{DFDCFC71-EA2C-45B0-BEA0-166655C826AB}" type="pres">
      <dgm:prSet presAssocID="{34681CF9-9C6E-4BAD-89BF-E2BDA1624666}" presName="parTxOnlySpace" presStyleCnt="0"/>
      <dgm:spPr/>
    </dgm:pt>
    <dgm:pt modelId="{9C345D23-1232-4F40-8241-33888CEB3C42}" type="pres">
      <dgm:prSet presAssocID="{A455EA4C-C006-4F3A-8E0A-AE9FC42509D6}" presName="parTxOnly" presStyleLbl="node1" presStyleIdx="4" presStyleCnt="5" custLinFactY="-580" custLinFactNeighborY="-100000">
        <dgm:presLayoutVars>
          <dgm:chMax val="0"/>
          <dgm:chPref val="0"/>
          <dgm:bulletEnabled val="1"/>
        </dgm:presLayoutVars>
      </dgm:prSet>
      <dgm:spPr/>
      <dgm:t>
        <a:bodyPr/>
        <a:lstStyle/>
        <a:p>
          <a:endParaRPr lang="sv-SE"/>
        </a:p>
      </dgm:t>
    </dgm:pt>
  </dgm:ptLst>
  <dgm:cxnLst>
    <dgm:cxn modelId="{D3736CC6-B1FB-4F88-B4EB-02715D0099BD}" type="presOf" srcId="{E9AB2649-74F6-481B-B7BE-82A9784F78A6}" destId="{EC8B9CEA-6F2D-46CC-BA60-64D68BFF3336}" srcOrd="0" destOrd="0" presId="urn:microsoft.com/office/officeart/2005/8/layout/chevron1"/>
    <dgm:cxn modelId="{1C73F452-7470-4F5F-A522-9D63EF686F44}" srcId="{6E23DAAD-C530-4CE3-89A4-B70CCE6C0945}" destId="{CCB7EE2E-94A5-4EC4-948E-7CA4DE97FBFA}" srcOrd="0" destOrd="0" parTransId="{CEB1E0C8-FCA4-4F6F-AAC4-74730E97C9E6}" sibTransId="{CF97B622-2CB9-4775-8054-3305DF512049}"/>
    <dgm:cxn modelId="{8C815A10-87AC-409A-B2DC-C3A0AA65BA08}" srcId="{6E23DAAD-C530-4CE3-89A4-B70CCE6C0945}" destId="{845A19AB-101B-42E4-90F5-DB468C2E840C}" srcOrd="2" destOrd="0" parTransId="{4D20D96F-7ACD-4265-902F-070DB13AEA04}" sibTransId="{FC76685B-D3DA-40D1-A63B-FBD7B097206D}"/>
    <dgm:cxn modelId="{96FDCBD6-1F42-4800-89E1-D4F2849E5E54}" srcId="{6E23DAAD-C530-4CE3-89A4-B70CCE6C0945}" destId="{E9AB2649-74F6-481B-B7BE-82A9784F78A6}" srcOrd="3" destOrd="0" parTransId="{D179502E-BBB5-4063-8C89-596F9C3E3B2B}" sibTransId="{34681CF9-9C6E-4BAD-89BF-E2BDA1624666}"/>
    <dgm:cxn modelId="{9C0E3613-C80F-475D-A360-B57A347A5AEE}" srcId="{6E23DAAD-C530-4CE3-89A4-B70CCE6C0945}" destId="{A455EA4C-C006-4F3A-8E0A-AE9FC42509D6}" srcOrd="4" destOrd="0" parTransId="{1874FBFB-3CA5-4E0A-8D93-7050CF88F6F3}" sibTransId="{957C3666-7045-45A3-97D9-D4415A4F9A1D}"/>
    <dgm:cxn modelId="{67A3E21F-22FD-4EF0-A304-2047790AD166}" type="presOf" srcId="{845A19AB-101B-42E4-90F5-DB468C2E840C}" destId="{B0FF6442-C43B-467A-9945-A711BABD4143}" srcOrd="0" destOrd="0" presId="urn:microsoft.com/office/officeart/2005/8/layout/chevron1"/>
    <dgm:cxn modelId="{8E0FDBC1-D4BC-410E-BA4F-84087D07CB34}" type="presOf" srcId="{6E23DAAD-C530-4CE3-89A4-B70CCE6C0945}" destId="{AD07E3EC-33EC-477C-8CDB-04B3C479BD07}" srcOrd="0" destOrd="0" presId="urn:microsoft.com/office/officeart/2005/8/layout/chevron1"/>
    <dgm:cxn modelId="{4474F544-08EE-42B8-9CF2-04481AE4478E}" type="presOf" srcId="{A455EA4C-C006-4F3A-8E0A-AE9FC42509D6}" destId="{9C345D23-1232-4F40-8241-33888CEB3C42}" srcOrd="0" destOrd="0" presId="urn:microsoft.com/office/officeart/2005/8/layout/chevron1"/>
    <dgm:cxn modelId="{ABB3AA6B-D148-443F-93B1-86FDF9655EDF}" type="presOf" srcId="{CCB7EE2E-94A5-4EC4-948E-7CA4DE97FBFA}" destId="{B2950495-FAC6-462F-B9BD-003FCBC28435}" srcOrd="0" destOrd="0" presId="urn:microsoft.com/office/officeart/2005/8/layout/chevron1"/>
    <dgm:cxn modelId="{83036DAF-947C-43FF-B2E1-99071991A139}" type="presOf" srcId="{774D8F1D-CBC4-4AE2-891F-6C3EE1A19DC4}" destId="{EC37BB13-DA3C-41B8-A79F-AC07AEF4C0DE}" srcOrd="0" destOrd="0" presId="urn:microsoft.com/office/officeart/2005/8/layout/chevron1"/>
    <dgm:cxn modelId="{E0A7802E-DA0B-46C8-8FDA-19EDDC25A911}" srcId="{6E23DAAD-C530-4CE3-89A4-B70CCE6C0945}" destId="{774D8F1D-CBC4-4AE2-891F-6C3EE1A19DC4}" srcOrd="1" destOrd="0" parTransId="{300F3B12-BB2C-426F-9C59-44F58E5AE59A}" sibTransId="{53B5AD03-0480-40A7-9851-30FA435A2354}"/>
    <dgm:cxn modelId="{5A651147-D6E0-4B68-ABF9-45FA22AB071C}" type="presParOf" srcId="{AD07E3EC-33EC-477C-8CDB-04B3C479BD07}" destId="{B2950495-FAC6-462F-B9BD-003FCBC28435}" srcOrd="0" destOrd="0" presId="urn:microsoft.com/office/officeart/2005/8/layout/chevron1"/>
    <dgm:cxn modelId="{36B969E5-CCD8-40E3-9C31-DDBF8B7B1E12}" type="presParOf" srcId="{AD07E3EC-33EC-477C-8CDB-04B3C479BD07}" destId="{A781A088-2E1E-4738-B726-37A8F53B68E4}" srcOrd="1" destOrd="0" presId="urn:microsoft.com/office/officeart/2005/8/layout/chevron1"/>
    <dgm:cxn modelId="{BD422578-D78F-46B7-9A81-923C8162E94E}" type="presParOf" srcId="{AD07E3EC-33EC-477C-8CDB-04B3C479BD07}" destId="{EC37BB13-DA3C-41B8-A79F-AC07AEF4C0DE}" srcOrd="2" destOrd="0" presId="urn:microsoft.com/office/officeart/2005/8/layout/chevron1"/>
    <dgm:cxn modelId="{6B5C9D9B-8C4F-4098-BCCC-10233D4B41D6}" type="presParOf" srcId="{AD07E3EC-33EC-477C-8CDB-04B3C479BD07}" destId="{F39AAE7C-CBC8-49DF-AE02-5F9CBA767433}" srcOrd="3" destOrd="0" presId="urn:microsoft.com/office/officeart/2005/8/layout/chevron1"/>
    <dgm:cxn modelId="{2F912079-1936-4E30-BE03-D1844CBF99C6}" type="presParOf" srcId="{AD07E3EC-33EC-477C-8CDB-04B3C479BD07}" destId="{B0FF6442-C43B-467A-9945-A711BABD4143}" srcOrd="4" destOrd="0" presId="urn:microsoft.com/office/officeart/2005/8/layout/chevron1"/>
    <dgm:cxn modelId="{A4EB9DEB-B485-41D9-B736-7D62048A70E0}" type="presParOf" srcId="{AD07E3EC-33EC-477C-8CDB-04B3C479BD07}" destId="{BC7E6E45-80FF-47C3-8F4A-923AAB421977}" srcOrd="5" destOrd="0" presId="urn:microsoft.com/office/officeart/2005/8/layout/chevron1"/>
    <dgm:cxn modelId="{7F61A0D0-2F30-48F1-9E89-A1602B4B4E5E}" type="presParOf" srcId="{AD07E3EC-33EC-477C-8CDB-04B3C479BD07}" destId="{EC8B9CEA-6F2D-46CC-BA60-64D68BFF3336}" srcOrd="6" destOrd="0" presId="urn:microsoft.com/office/officeart/2005/8/layout/chevron1"/>
    <dgm:cxn modelId="{5B4C8278-4C8F-48A9-82A9-C2F3DCEEDEB8}" type="presParOf" srcId="{AD07E3EC-33EC-477C-8CDB-04B3C479BD07}" destId="{DFDCFC71-EA2C-45B0-BEA0-166655C826AB}" srcOrd="7" destOrd="0" presId="urn:microsoft.com/office/officeart/2005/8/layout/chevron1"/>
    <dgm:cxn modelId="{94FF0372-5B2F-472C-AE47-F7B28E38910D}" type="presParOf" srcId="{AD07E3EC-33EC-477C-8CDB-04B3C479BD07}" destId="{9C345D23-1232-4F40-8241-33888CEB3C4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50495-FAC6-462F-B9BD-003FCBC28435}">
      <dsp:nvSpPr>
        <dsp:cNvPr id="0" name=""/>
        <dsp:cNvSpPr/>
      </dsp:nvSpPr>
      <dsp:spPr>
        <a:xfrm>
          <a:off x="606" y="789601"/>
          <a:ext cx="2004714" cy="8018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sv-SE" sz="1000" kern="1200" dirty="0"/>
            <a:t>Ta fram aktörsspecifik lägesbild</a:t>
          </a:r>
        </a:p>
      </dsp:txBody>
      <dsp:txXfrm>
        <a:off x="401549" y="789601"/>
        <a:ext cx="1202829" cy="801885"/>
      </dsp:txXfrm>
    </dsp:sp>
    <dsp:sp modelId="{EC37BB13-DA3C-41B8-A79F-AC07AEF4C0DE}">
      <dsp:nvSpPr>
        <dsp:cNvPr id="0" name=""/>
        <dsp:cNvSpPr/>
      </dsp:nvSpPr>
      <dsp:spPr>
        <a:xfrm>
          <a:off x="1784692" y="786722"/>
          <a:ext cx="2004714" cy="8018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sv-SE" sz="1000" kern="1200" dirty="0"/>
            <a:t>Skicka aktörsspecifika lägesbilder</a:t>
          </a:r>
        </a:p>
      </dsp:txBody>
      <dsp:txXfrm>
        <a:off x="2185635" y="786722"/>
        <a:ext cx="1202829" cy="801885"/>
      </dsp:txXfrm>
    </dsp:sp>
    <dsp:sp modelId="{B0FF6442-C43B-467A-9945-A711BABD4143}">
      <dsp:nvSpPr>
        <dsp:cNvPr id="0" name=""/>
        <dsp:cNvSpPr/>
      </dsp:nvSpPr>
      <dsp:spPr>
        <a:xfrm>
          <a:off x="3588935" y="786722"/>
          <a:ext cx="2004714" cy="8018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sv-SE" sz="1000" kern="1200" dirty="0"/>
            <a:t>Strukturera och reflektera i lägesanalys</a:t>
          </a:r>
        </a:p>
      </dsp:txBody>
      <dsp:txXfrm>
        <a:off x="3989878" y="786722"/>
        <a:ext cx="1202829" cy="801885"/>
      </dsp:txXfrm>
    </dsp:sp>
    <dsp:sp modelId="{EC8B9CEA-6F2D-46CC-BA60-64D68BFF3336}">
      <dsp:nvSpPr>
        <dsp:cNvPr id="0" name=""/>
        <dsp:cNvSpPr/>
      </dsp:nvSpPr>
      <dsp:spPr>
        <a:xfrm>
          <a:off x="5414982" y="789721"/>
          <a:ext cx="2004714" cy="8018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sv-SE" sz="1000" kern="1200" dirty="0"/>
            <a:t>Presentera den samlade lägesbilden</a:t>
          </a:r>
        </a:p>
      </dsp:txBody>
      <dsp:txXfrm>
        <a:off x="5815925" y="789721"/>
        <a:ext cx="1202829" cy="801885"/>
      </dsp:txXfrm>
    </dsp:sp>
    <dsp:sp modelId="{9C345D23-1232-4F40-8241-33888CEB3C42}">
      <dsp:nvSpPr>
        <dsp:cNvPr id="0" name=""/>
        <dsp:cNvSpPr/>
      </dsp:nvSpPr>
      <dsp:spPr>
        <a:xfrm>
          <a:off x="7219225" y="790844"/>
          <a:ext cx="2004714" cy="8018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sv-SE" sz="1000" kern="1200" dirty="0"/>
            <a:t>Diskussion och överenskommelser</a:t>
          </a:r>
        </a:p>
      </dsp:txBody>
      <dsp:txXfrm>
        <a:off x="7620168" y="790844"/>
        <a:ext cx="1202829" cy="8018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30A1-F07A-4BAB-AA13-F484061CF7DC}" type="datetimeFigureOut">
              <a:rPr lang="sv-SE" smtClean="0"/>
              <a:t>2020-12-02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F2546-EB6E-48EB-B02F-80676DFB14CF}" type="slidenum">
              <a:rPr lang="sv-SE" smtClean="0"/>
              <a:t>‹#›</a:t>
            </a:fld>
            <a:endParaRPr lang="sv-SE"/>
          </a:p>
        </p:txBody>
      </p:sp>
    </p:spTree>
    <p:extLst>
      <p:ext uri="{BB962C8B-B14F-4D97-AF65-F5344CB8AC3E}">
        <p14:creationId xmlns:p14="http://schemas.microsoft.com/office/powerpoint/2010/main" val="3111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sb.se/sv/Om-MSB/Inriktning-samhallsskydd-och-beredskap/"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image" Target="../media/image18.png"/><Relationship Id="rId4" Type="http://schemas.openxmlformats.org/officeDocument/2006/relationships/hyperlink" Target="https://www.youtube.com/watch?v=CQ8V4XaPsCk&amp;index=8&amp;list=PLDB83134588A192F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cOR6g1tcB1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18.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bzFGLmM6fkg&amp;list=PLDB83134588A192F3&amp;index=1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8.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MB06vYGEhbU&amp;list=PLDB83134588A192F3&amp;index=1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maV7BCqXTH0&amp;list=PLDB83134588A192F3&amp;index=16"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37.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pv6j4NupOTA&amp;list=PLDB83134588A192F3&amp;index=1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41.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youtube.com/watch?v=XYZOWcb4kP4&amp;list=PLDB83134588A192F3&amp;index=12"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image" Target="../media/image41.png"/></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implementeraSOL@msb.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youtube.com/watch?v=LMigWpqyu8w&amp;list=PLDB83134588A192F3&amp;index=14"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image" Target="../media/image41.png"/></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youtube.com/watch?v=iHvqrHSYVIE&amp;list=PLDB83134588A192F3&amp;index=2"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image" Target="../media/image74.png"/></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youtube.com/watch?v=d9GIRGRGThU&amp;index=3&amp;list=PLDB83134588A192F3"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image" Target="../media/image83.png"/></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youtube.com/watch?v=Vefc1r9KY5g&amp;index=4&amp;list=PLDB83134588A192F3"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image" Target="../media/image83.png"/></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youtube.com/watch?v=7gFFtJGuTTU&amp;index=1&amp;list=PLDB83134588A192F3"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a:extLst>
              <a:ext uri="{FF2B5EF4-FFF2-40B4-BE49-F238E27FC236}">
                <a16:creationId xmlns:a16="http://schemas.microsoft.com/office/drawing/2014/main" id="{B12175FC-698F-446F-81C7-C5DD443A7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30F482B-25AB-43FD-AEED-6A6D68B6CF54}"/>
              </a:ext>
            </a:extLst>
          </p:cNvPr>
          <p:cNvSpPr>
            <a:spLocks noGrp="1"/>
          </p:cNvSpPr>
          <p:nvPr>
            <p:ph type="body" idx="1"/>
          </p:nvPr>
        </p:nvSpPr>
        <p:spPr/>
        <p:txBody>
          <a:bodyPr/>
          <a:lstStyle/>
          <a:p>
            <a:pPr eaLnBrk="1" fontAlgn="auto" hangingPunct="1">
              <a:spcBef>
                <a:spcPts val="0"/>
              </a:spcBef>
              <a:spcAft>
                <a:spcPts val="0"/>
              </a:spcAft>
              <a:defRPr/>
            </a:pPr>
            <a:endParaRPr lang="sv-SE" sz="1050" dirty="0"/>
          </a:p>
        </p:txBody>
      </p:sp>
      <p:sp>
        <p:nvSpPr>
          <p:cNvPr id="10244" name="Platshållare för bildnummer 3">
            <a:extLst>
              <a:ext uri="{FF2B5EF4-FFF2-40B4-BE49-F238E27FC236}">
                <a16:creationId xmlns:a16="http://schemas.microsoft.com/office/drawing/2014/main" id="{49D8CD0A-FDF0-4A08-AB99-FFA63D2FA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D16EAD06-7732-4B8E-82D0-A39C215DA3FB}" type="slidenum">
              <a:rPr lang="sv-SE" altLang="sv-SE" smtClean="0">
                <a:latin typeface="Calibri" panose="020F0502020204030204" pitchFamily="34" charset="0"/>
              </a:rPr>
              <a:pPr fontAlgn="base">
                <a:spcBef>
                  <a:spcPct val="0"/>
                </a:spcBef>
                <a:spcAft>
                  <a:spcPct val="0"/>
                </a:spcAft>
              </a:pPr>
              <a:t>1</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DD6B1C8-FEE0-427B-A157-18AE01B0CBA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89188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B1A8F142-8D19-4ACC-9436-6D5C41611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1AC27D0-8FC7-4D30-A27D-4863BFD1C54A}"/>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  Det skyddsvärda i samhället</a:t>
            </a:r>
            <a:br>
              <a:rPr lang="sv-SE" sz="1050" b="1" dirty="0"/>
            </a:br>
            <a:endParaRPr lang="sv-SE" sz="1050" b="1" dirty="0"/>
          </a:p>
          <a:p>
            <a:pPr eaLnBrk="1" fontAlgn="auto" hangingPunct="1">
              <a:spcBef>
                <a:spcPts val="0"/>
              </a:spcBef>
              <a:spcAft>
                <a:spcPts val="0"/>
              </a:spcAft>
              <a:defRPr/>
            </a:pPr>
            <a:r>
              <a:rPr lang="sv-SE" sz="1050" dirty="0"/>
              <a:t>I din yrkesroll har du en uppgift att tillsammans med andra säkerställa att samhället fungerar eller på något sätt bidra till att skydda samhällets skyddsvärden. Det är de värden som regering och riksdag har satt som mål för samhällets krisberedskap, det som ska skyddas. Det är: </a:t>
            </a:r>
          </a:p>
          <a:p>
            <a:pPr marL="171450" indent="-171450" eaLnBrk="1" fontAlgn="auto" hangingPunct="1">
              <a:spcBef>
                <a:spcPts val="0"/>
              </a:spcBef>
              <a:spcAft>
                <a:spcPts val="0"/>
              </a:spcAft>
              <a:buFont typeface="Arial" panose="020B0604020202020204" pitchFamily="34" charset="0"/>
              <a:buChar char="•"/>
              <a:defRPr/>
            </a:pPr>
            <a:r>
              <a:rPr lang="sv-SE" sz="1050" dirty="0"/>
              <a:t>Människors liv och hälsa</a:t>
            </a:r>
          </a:p>
          <a:p>
            <a:pPr marL="171450" indent="-171450" eaLnBrk="1" fontAlgn="auto" hangingPunct="1">
              <a:spcBef>
                <a:spcPts val="0"/>
              </a:spcBef>
              <a:spcAft>
                <a:spcPts val="0"/>
              </a:spcAft>
              <a:buFont typeface="Arial" panose="020B0604020202020204" pitchFamily="34" charset="0"/>
              <a:buChar char="•"/>
              <a:defRPr/>
            </a:pPr>
            <a:r>
              <a:rPr lang="sv-SE" sz="1050" dirty="0"/>
              <a:t>Samhällets funktionalitet</a:t>
            </a:r>
          </a:p>
          <a:p>
            <a:pPr marL="171450" indent="-171450" eaLnBrk="1" fontAlgn="auto" hangingPunct="1">
              <a:spcBef>
                <a:spcPts val="0"/>
              </a:spcBef>
              <a:spcAft>
                <a:spcPts val="0"/>
              </a:spcAft>
              <a:buFont typeface="Arial" panose="020B0604020202020204" pitchFamily="34" charset="0"/>
              <a:buChar char="•"/>
              <a:defRPr/>
            </a:pPr>
            <a:r>
              <a:rPr lang="sv-SE" sz="1050" dirty="0"/>
              <a:t>Demokrati, rättssäkerhet och mänskliga fri- och rättigheter</a:t>
            </a:r>
          </a:p>
          <a:p>
            <a:pPr marL="171450" indent="-171450" eaLnBrk="1" fontAlgn="auto" hangingPunct="1">
              <a:spcBef>
                <a:spcPts val="0"/>
              </a:spcBef>
              <a:spcAft>
                <a:spcPts val="0"/>
              </a:spcAft>
              <a:buFont typeface="Arial" panose="020B0604020202020204" pitchFamily="34" charset="0"/>
              <a:buChar char="•"/>
              <a:defRPr/>
            </a:pPr>
            <a:r>
              <a:rPr lang="sv-SE" sz="1050" dirty="0"/>
              <a:t>Miljö och ekonomiska värden</a:t>
            </a:r>
          </a:p>
          <a:p>
            <a:pPr marL="171450" indent="-171450" eaLnBrk="1" fontAlgn="auto" hangingPunct="1">
              <a:spcBef>
                <a:spcPts val="0"/>
              </a:spcBef>
              <a:spcAft>
                <a:spcPts val="0"/>
              </a:spcAft>
              <a:buFont typeface="Arial" panose="020B0604020202020204" pitchFamily="34" charset="0"/>
              <a:buChar char="•"/>
              <a:defRPr/>
            </a:pPr>
            <a:r>
              <a:rPr lang="sv-SE" sz="1050" dirty="0"/>
              <a:t>Nationell suveränitet.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 har alla ett ansvar, en skyldighet, att se till att vi på ett effektivt sätt samverkar för att skydda samhällets värden.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Källa: MSBs övergripande inriktning för samhällsskydd och  beredskap, MSB publikation 708. </a:t>
            </a:r>
            <a:r>
              <a:rPr lang="sv-SE" sz="1050" u="sng" dirty="0">
                <a:hlinkClick r:id="rId3"/>
              </a:rPr>
              <a:t>https://www.msb.se/sv/Om-MSB/Inriktning-samhallsskydd-och-beredskap/</a:t>
            </a: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MSB, berättar om den utökade ansvarsprincipen, vikten av helhetssyn samt behov och effekter:</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4"/>
              </a:rPr>
              <a:t>En övergripande presentation av utgångspunkter och förhållningssätt</a:t>
            </a:r>
            <a:r>
              <a:rPr lang="sv-SE" altLang="sv-SE" sz="1050" dirty="0">
                <a:ea typeface="Verdana" panose="020B0604030504040204" pitchFamily="34" charset="0"/>
                <a:cs typeface="Verdana" panose="020B0604030504040204" pitchFamily="34" charset="0"/>
              </a:rPr>
              <a:t> </a:t>
            </a:r>
            <a:r>
              <a:rPr lang="sv-SE" altLang="sv-SE" sz="1050" dirty="0">
                <a:latin typeface="Verdana" panose="020B0604030504040204" pitchFamily="34" charset="0"/>
                <a:ea typeface="Verdana" panose="020B0604030504040204" pitchFamily="34" charset="0"/>
                <a:cs typeface="Verdana" panose="020B0604030504040204" pitchFamily="34" charset="0"/>
              </a:rPr>
              <a:t/>
            </a:r>
            <a:br>
              <a:rPr lang="sv-SE" altLang="sv-SE" sz="1050" dirty="0">
                <a:latin typeface="Verdana" panose="020B0604030504040204" pitchFamily="34" charset="0"/>
                <a:ea typeface="Verdana" panose="020B0604030504040204" pitchFamily="34" charset="0"/>
                <a:cs typeface="Verdana" panose="020B0604030504040204" pitchFamily="34" charset="0"/>
              </a:rPr>
            </a:br>
            <a:endParaRPr lang="sv-SE" sz="1050" dirty="0"/>
          </a:p>
        </p:txBody>
      </p:sp>
      <p:sp>
        <p:nvSpPr>
          <p:cNvPr id="24580" name="Platshållare för bildnummer 3">
            <a:extLst>
              <a:ext uri="{FF2B5EF4-FFF2-40B4-BE49-F238E27FC236}">
                <a16:creationId xmlns:a16="http://schemas.microsoft.com/office/drawing/2014/main" id="{375AF22E-D1CE-49D5-B78F-F268F7A85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16A9AE-DA82-483D-8639-8CABAD277A2D}" type="slidenum">
              <a:rPr lang="sv-SE" altLang="sv-SE" smtClean="0">
                <a:latin typeface="Calibri" panose="020F0502020204030204" pitchFamily="34" charset="0"/>
              </a:rPr>
              <a:pPr fontAlgn="base">
                <a:spcBef>
                  <a:spcPct val="0"/>
                </a:spcBef>
                <a:spcAft>
                  <a:spcPct val="0"/>
                </a:spcAft>
              </a:pPr>
              <a:t>10</a:t>
            </a:fld>
            <a:endParaRPr lang="sv-SE" altLang="sv-SE" dirty="0">
              <a:latin typeface="Calibri" panose="020F0502020204030204" pitchFamily="34" charset="0"/>
            </a:endParaRPr>
          </a:p>
        </p:txBody>
      </p:sp>
      <p:pic>
        <p:nvPicPr>
          <p:cNvPr id="2" name="Bildobjekt 1"/>
          <p:cNvPicPr>
            <a:picLocks noChangeAspect="1"/>
          </p:cNvPicPr>
          <p:nvPr/>
        </p:nvPicPr>
        <p:blipFill>
          <a:blip r:embed="rId5"/>
          <a:stretch>
            <a:fillRect/>
          </a:stretch>
        </p:blipFill>
        <p:spPr>
          <a:xfrm>
            <a:off x="776874" y="7118252"/>
            <a:ext cx="212358" cy="206619"/>
          </a:xfrm>
          <a:prstGeom prst="rect">
            <a:avLst/>
          </a:prstGeom>
        </p:spPr>
      </p:pic>
    </p:spTree>
    <p:extLst>
      <p:ext uri="{BB962C8B-B14F-4D97-AF65-F5344CB8AC3E}">
        <p14:creationId xmlns:p14="http://schemas.microsoft.com/office/powerpoint/2010/main" val="70760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a:extLst>
              <a:ext uri="{FF2B5EF4-FFF2-40B4-BE49-F238E27FC236}">
                <a16:creationId xmlns:a16="http://schemas.microsoft.com/office/drawing/2014/main" id="{4E64798B-C3D1-4768-A6F8-1053867DF1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8CDA738-5C4E-4156-9277-1549E0C5577C}"/>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3. Ett aktörsgemensamt språk</a:t>
            </a:r>
            <a:br>
              <a:rPr lang="sv-SE" sz="1050" b="1" dirty="0"/>
            </a:br>
            <a:endParaRPr lang="sv-SE" sz="1050" b="1" dirty="0"/>
          </a:p>
          <a:p>
            <a:pPr eaLnBrk="1" fontAlgn="auto" hangingPunct="1">
              <a:spcBef>
                <a:spcPts val="0"/>
              </a:spcBef>
              <a:spcAft>
                <a:spcPts val="0"/>
              </a:spcAft>
              <a:defRPr/>
            </a:pPr>
            <a:r>
              <a:rPr lang="sv-SE" sz="1050" dirty="0"/>
              <a:t>Du kanske arbetar som beredskapssamordnare i en kommun, en region, en länsstyrelse. På ett privat företag som arbetar med samhällsviktig verksamhet. Eller en frivilligorganisation. Till exempel med säkerhet, sjukvård, hälsa, trafik, ekonomi, livsmedelsförsörjning, smittskydd. På en stor eller liten myndighet eller organisation, centralt, regionalt eller lokalt. De vi kallar aktörer i samhället.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gemensamma grunderna vi talar om här riktar sig till ALLA aktörer som har ett ansvar och kan bli inblandade i hanteringen av samhällsstörningar. På alla samhällsnivåer och inom alla samhällssektorer.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Och de gemensamma grunderna handlar om  aktörsgemensamma situationer – när vi ska agera tillsammans (inte i det aktörsinterna, dvs. inom en organisation). </a:t>
            </a:r>
          </a:p>
          <a:p>
            <a:pPr eaLnBrk="1" fontAlgn="auto" hangingPunct="1">
              <a:spcBef>
                <a:spcPts val="0"/>
              </a:spcBef>
              <a:spcAft>
                <a:spcPts val="0"/>
              </a:spcAft>
              <a:defRPr/>
            </a:pPr>
            <a:endParaRPr lang="sv-SE" altLang="sv-SE" sz="900" b="1" dirty="0">
              <a:latin typeface="Verdana" panose="020B0604030504040204" pitchFamily="34" charset="0"/>
              <a:ea typeface="Verdana" panose="020B0604030504040204" pitchFamily="34" charset="0"/>
              <a:cs typeface="Verdana" panose="020B0604030504040204" pitchFamily="34" charset="0"/>
              <a:hlinkClick r:id="rId3"/>
            </a:endParaRPr>
          </a:p>
          <a:p>
            <a:pPr eaLnBrk="1" fontAlgn="auto" hangingPunct="1">
              <a:spcBef>
                <a:spcPts val="0"/>
              </a:spcBef>
              <a:spcAft>
                <a:spcPts val="0"/>
              </a:spcAft>
              <a:defRPr/>
            </a:pPr>
            <a:r>
              <a:rPr lang="sv-SE" altLang="sv-SE" sz="900" dirty="0" err="1">
                <a:latin typeface="Verdana" panose="020B0604030504040204" pitchFamily="34" charset="0"/>
                <a:ea typeface="Verdana" panose="020B0604030504040204" pitchFamily="34" charset="0"/>
                <a:cs typeface="Verdana" panose="020B0604030504040204" pitchFamily="34" charset="0"/>
              </a:rPr>
              <a:t>Filmtips</a:t>
            </a:r>
            <a:r>
              <a:rPr lang="sv-SE" altLang="sv-SE" sz="900" dirty="0">
                <a:latin typeface="Verdana" panose="020B0604030504040204" pitchFamily="34" charset="0"/>
                <a:ea typeface="Verdana" panose="020B0604030504040204" pitchFamily="34" charset="0"/>
                <a:cs typeface="Verdana" panose="020B0604030504040204" pitchFamily="34" charset="0"/>
              </a:rPr>
              <a:t> där Olof Ekman, forskare och utvecklare på MSB, berättar om två viktiga termer som lyfts fram inom Gemensamma grunder för samverkan och ledning: </a:t>
            </a:r>
          </a:p>
          <a:p>
            <a:pPr eaLnBrk="1" fontAlgn="auto" hangingPunct="1">
              <a:spcBef>
                <a:spcPts val="0"/>
              </a:spcBef>
              <a:spcAft>
                <a:spcPts val="0"/>
              </a:spcAft>
              <a:defRPr/>
            </a:pPr>
            <a:r>
              <a:rPr lang="sv-SE" altLang="sv-SE" sz="900" dirty="0">
                <a:latin typeface="Verdana" panose="020B0604030504040204" pitchFamily="34" charset="0"/>
                <a:ea typeface="Verdana" panose="020B0604030504040204" pitchFamily="34" charset="0"/>
                <a:cs typeface="Verdana" panose="020B0604030504040204" pitchFamily="34" charset="0"/>
                <a:hlinkClick r:id="rId3"/>
              </a:rPr>
              <a:t>Ett aktörsgemensamt språk</a:t>
            </a:r>
            <a:r>
              <a:rPr lang="sv-SE" altLang="sv-SE" sz="900" b="1" dirty="0">
                <a:latin typeface="Verdana" panose="020B0604030504040204" pitchFamily="34" charset="0"/>
                <a:ea typeface="Verdana" panose="020B0604030504040204" pitchFamily="34" charset="0"/>
                <a:cs typeface="Verdana" panose="020B0604030504040204" pitchFamily="34" charset="0"/>
              </a:rPr>
              <a:t/>
            </a:r>
            <a:br>
              <a:rPr lang="sv-SE" altLang="sv-SE" sz="900" b="1" dirty="0">
                <a:latin typeface="Verdana" panose="020B0604030504040204" pitchFamily="34" charset="0"/>
                <a:ea typeface="Verdana" panose="020B0604030504040204" pitchFamily="34" charset="0"/>
                <a:cs typeface="Verdana" panose="020B0604030504040204" pitchFamily="34" charset="0"/>
              </a:rPr>
            </a:br>
            <a:endParaRPr lang="sv-SE" sz="900" dirty="0"/>
          </a:p>
        </p:txBody>
      </p:sp>
      <p:sp>
        <p:nvSpPr>
          <p:cNvPr id="26628" name="Platshållare för bildnummer 3">
            <a:extLst>
              <a:ext uri="{FF2B5EF4-FFF2-40B4-BE49-F238E27FC236}">
                <a16:creationId xmlns:a16="http://schemas.microsoft.com/office/drawing/2014/main" id="{2FC84FAA-8DD7-477D-A379-D3CDCBB9B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9C12148-0338-44D6-A7AE-3D8A8D0713BB}" type="slidenum">
              <a:rPr lang="sv-SE" altLang="sv-SE" smtClean="0">
                <a:latin typeface="Calibri" panose="020F0502020204030204" pitchFamily="34" charset="0"/>
              </a:rPr>
              <a:pPr fontAlgn="base">
                <a:spcBef>
                  <a:spcPct val="0"/>
                </a:spcBef>
                <a:spcAft>
                  <a:spcPct val="0"/>
                </a:spcAft>
              </a:pPr>
              <a:t>11</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90942" y="6772262"/>
            <a:ext cx="193797" cy="188559"/>
          </a:xfrm>
          <a:prstGeom prst="rect">
            <a:avLst/>
          </a:prstGeom>
        </p:spPr>
      </p:pic>
    </p:spTree>
    <p:extLst>
      <p:ext uri="{BB962C8B-B14F-4D97-AF65-F5344CB8AC3E}">
        <p14:creationId xmlns:p14="http://schemas.microsoft.com/office/powerpoint/2010/main" val="34456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pPr eaLnBrk="1" fontAlgn="auto" hangingPunct="1">
              <a:spcBef>
                <a:spcPts val="0"/>
              </a:spcBef>
              <a:spcAft>
                <a:spcPts val="0"/>
              </a:spcAft>
              <a:defRPr/>
            </a:pPr>
            <a:r>
              <a:rPr lang="sv-SE" sz="1050" dirty="0"/>
              <a:t>Det inträffar saker dagligen som hotar och skadar det som ska skyddas i samhället. I de gemensamma grunderna kallas det samhällsstörningar. Det kan vara allt från en mindre olycka, ett dammbrott, en skogsbrand eller ett dataintrång. Det kan till och med vara krigsfara eller krig. Det är ofta oväntat men det kan vara förväntat (ett oväder) eller till och med planerat (ett statsbesök, ett prinsessbröllop). Samhällsstörningar är alltså ett gemensamt uttryck för olyckor, kriser, krig och annat som har med samhällsskydd och beredskap att göra.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Normalt klarar vi av samhällsstörningar i samhället med en eller ett par aktörer inblandade, men det kan ibland krävas många fler. Erfarenheter från större övningar och verkliga händelser visar att samhället – aktörer – ofta brister i att hantera händelser tillsammans.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använda termen samhällsstörningar är ett sätt att öppna upp för att förstå en händelse ur flera perspektiv. Att använda termerna olycka, kris, krig riskerar att utgå mycket från lagstiftning och myndighetsuppdrag. Vi vill använda ordet samhällsstörningar för att det kan leda till att fler känner sig berörda av att hantera en, eller flera samtidiga, händelser. Säger man att det inträffat en ”olycka” kanske det främst är polisen, räddningstjänsten och akutsjukvården som känner sig berörda. Men säger man samhällsstörningar, då tror vi att det blir lättare för fler att snabbt komma på tå och tänka ”Hur kan denna samhällsstörning beröra mig och vår verksamhet?”, ”Vilka fler i kommunen, eller länet kan bli berörda?” Kanske det är en olycka som kräver expertis eller agerande från en nationell myndighet? Då ska man hellre prata om samhällsstörningar än om en olycka.</a:t>
            </a:r>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12</a:t>
            </a:fld>
            <a:endParaRPr lang="sv-SE" altLang="sv-SE" dirty="0">
              <a:latin typeface="Calibri" panose="020F0502020204030204" pitchFamily="34" charset="0"/>
            </a:endParaRPr>
          </a:p>
        </p:txBody>
      </p:sp>
    </p:spTree>
    <p:extLst>
      <p:ext uri="{BB962C8B-B14F-4D97-AF65-F5344CB8AC3E}">
        <p14:creationId xmlns:p14="http://schemas.microsoft.com/office/powerpoint/2010/main" val="123175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AA0EB6EE-966F-440E-B6F0-1EFF8CD0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7C406E2-31EC-4D41-A2B0-B8503AC48171}"/>
              </a:ext>
            </a:extLst>
          </p:cNvPr>
          <p:cNvSpPr>
            <a:spLocks noGrp="1"/>
          </p:cNvSpPr>
          <p:nvPr>
            <p:ph type="body" idx="1"/>
          </p:nvPr>
        </p:nvSpPr>
        <p:spPr/>
        <p:txBody>
          <a:bodyPr/>
          <a:lstStyle/>
          <a:p>
            <a:pPr eaLnBrk="1" fontAlgn="auto" hangingPunct="1">
              <a:spcBef>
                <a:spcPts val="0"/>
              </a:spcBef>
              <a:spcAft>
                <a:spcPts val="0"/>
              </a:spcAft>
              <a:defRPr/>
            </a:pPr>
            <a:r>
              <a:rPr lang="sv-SE" sz="1050" dirty="0"/>
              <a:t>För att förstå varandra behöver aktörerna mena samma sak när ett specifikt ord används. Man behöver bli ”tvåspråkig” för att både kunna använda den egna organisationens språk och det aktörsgemensamma. Några termer är särskilt viktiga: inriktning, samordning, ledning och samverkan.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Gemensamma grunder för samverkan och ledning är termerna inriktning och samordning centrala. Definitionerna av dessa termer sätter fokus på vad som ska uppnås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Fördelen med att beskriva inriktning och samordning som effekter är bland  annat att  tydligt uttrycka vad själva syftet är med samverkan och ledning. Det motverkar en  inåtblickande syn som fokuserar på aktiviteter istället för på det som ska  åstadkommas (effekterna).</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30724" name="Platshållare för bildnummer 3">
            <a:extLst>
              <a:ext uri="{FF2B5EF4-FFF2-40B4-BE49-F238E27FC236}">
                <a16:creationId xmlns:a16="http://schemas.microsoft.com/office/drawing/2014/main" id="{4CAB6F3E-8EE4-41D9-831D-F16E551E65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64E4E32-C727-4B12-8D36-7F54968B624E}" type="slidenum">
              <a:rPr lang="sv-SE" altLang="sv-SE" smtClean="0">
                <a:latin typeface="Calibri" panose="020F0502020204030204" pitchFamily="34" charset="0"/>
              </a:rPr>
              <a:pPr fontAlgn="base">
                <a:spcBef>
                  <a:spcPct val="0"/>
                </a:spcBef>
                <a:spcAft>
                  <a:spcPct val="0"/>
                </a:spcAft>
              </a:pPr>
              <a:t>13</a:t>
            </a:fld>
            <a:endParaRPr lang="sv-SE" altLang="sv-SE" dirty="0">
              <a:latin typeface="Calibri" panose="020F0502020204030204" pitchFamily="34" charset="0"/>
            </a:endParaRPr>
          </a:p>
        </p:txBody>
      </p:sp>
    </p:spTree>
    <p:extLst>
      <p:ext uri="{BB962C8B-B14F-4D97-AF65-F5344CB8AC3E}">
        <p14:creationId xmlns:p14="http://schemas.microsoft.com/office/powerpoint/2010/main" val="166258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B44888C-B085-40C8-AC9B-C5AD18C59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101A21-828D-4A0E-B50F-C48E2F4171F1}"/>
              </a:ext>
            </a:extLst>
          </p:cNvPr>
          <p:cNvSpPr>
            <a:spLocks noGrp="1"/>
          </p:cNvSpPr>
          <p:nvPr>
            <p:ph type="body" idx="1"/>
          </p:nvPr>
        </p:nvSpPr>
        <p:spPr>
          <a:xfrm>
            <a:off x="699867" y="4295041"/>
            <a:ext cx="5560256" cy="4750485"/>
          </a:xfrm>
        </p:spPr>
        <p:txBody>
          <a:bodyPr/>
          <a:lstStyle/>
          <a:p>
            <a:pPr eaLnBrk="1" fontAlgn="auto" hangingPunct="1">
              <a:spcBef>
                <a:spcPts val="0"/>
              </a:spcBef>
              <a:spcAft>
                <a:spcPts val="0"/>
              </a:spcAft>
              <a:defRPr/>
            </a:pPr>
            <a:r>
              <a:rPr lang="sv-SE" sz="1050" dirty="0"/>
              <a:t>Enkelt uttryckt handlar hanteringen av samhällsstörningar ytterst om att  omsätta aktörernas förmåga till effekt på bästa sätt. Om samhällets samlade  resurser ska kunna användas på bästa sätt behöver de kunna uppnå inriktning och  samordning. Inriktning och samordning är att se som effekter. Inriktning  och samordning kan då åstadkommas bland annat genom funktionerna samverkan eller ledning. </a:t>
            </a:r>
          </a:p>
          <a:p>
            <a:pPr eaLnBrk="1" fontAlgn="auto" hangingPunct="1">
              <a:spcBef>
                <a:spcPts val="0"/>
              </a:spcBef>
              <a:spcAft>
                <a:spcPts val="0"/>
              </a:spcAft>
              <a:defRPr/>
            </a:pPr>
            <a:r>
              <a:rPr lang="sv-SE" sz="1050" b="1" dirty="0"/>
              <a:t>Inriktning</a:t>
            </a:r>
            <a:r>
              <a:rPr lang="sv-SE" sz="1050" dirty="0"/>
              <a:t> är orientering av tillgängliga resurser mot formulerade mål. Inriktning är en effekt av ledning och/eller samverkan, hos de resurser som hanterar samhällsstörningar. Varje aktör har alltid en egen inriktning. När flera aktörer fungerar tillsammans finns det också en aktörsgemensam inriktning.</a:t>
            </a:r>
          </a:p>
          <a:p>
            <a:pPr eaLnBrk="1" fontAlgn="auto" hangingPunct="1">
              <a:spcBef>
                <a:spcPts val="0"/>
              </a:spcBef>
              <a:spcAft>
                <a:spcPts val="0"/>
              </a:spcAft>
              <a:defRPr/>
            </a:pPr>
            <a:endParaRPr lang="sv-SE" sz="900" dirty="0"/>
          </a:p>
          <a:p>
            <a:pPr eaLnBrk="1" fontAlgn="auto" hangingPunct="1">
              <a:spcBef>
                <a:spcPts val="0"/>
              </a:spcBef>
              <a:spcAft>
                <a:spcPts val="0"/>
              </a:spcAft>
              <a:defRPr/>
            </a:pPr>
            <a:r>
              <a:rPr lang="sv-SE" sz="1050" b="1" dirty="0"/>
              <a:t>Samordning</a:t>
            </a:r>
            <a:r>
              <a:rPr lang="sv-SE" sz="1050" dirty="0"/>
              <a:t> är anpassning av aktiviteter och delmål så att tillgängliga resurser kommer till största möjliga nytta. Samordning är en effekt av ledning och/eller samverkan hos de resurser som hanterar samhällsstörningar. Samordning handlar om att aktörer inte ska vara i vägen för varandra, och hjälpa varandra där det går.</a:t>
            </a:r>
          </a:p>
          <a:p>
            <a:pPr eaLnBrk="1" fontAlgn="auto" hangingPunct="1">
              <a:spcBef>
                <a:spcPts val="0"/>
              </a:spcBef>
              <a:spcAft>
                <a:spcPts val="0"/>
              </a:spcAft>
              <a:defRPr/>
            </a:pPr>
            <a:endParaRPr lang="sv-SE" sz="800" dirty="0"/>
          </a:p>
          <a:p>
            <a:pPr eaLnBrk="1" fontAlgn="auto" hangingPunct="1">
              <a:spcBef>
                <a:spcPts val="0"/>
              </a:spcBef>
              <a:spcAft>
                <a:spcPts val="0"/>
              </a:spcAft>
              <a:defRPr/>
            </a:pPr>
            <a:r>
              <a:rPr lang="sv-SE" sz="1050" b="1" dirty="0"/>
              <a:t>Ledning</a:t>
            </a:r>
            <a:r>
              <a:rPr lang="sv-SE" sz="1050" dirty="0"/>
              <a:t> är den funktion som, genom att en aktör bestämmer, åstadkommer inriktning och samordning av tillgängliga resurser. Ledning förknippas ofta med hierarkier och enskilda organisationer, men kan också ske i aktörsgemensamma situationer. Ledning kan grundas i mandat (juridisk grund) eller i överenskommelse (social grund).</a:t>
            </a:r>
          </a:p>
          <a:p>
            <a:pPr eaLnBrk="1" fontAlgn="auto" hangingPunct="1">
              <a:spcBef>
                <a:spcPts val="0"/>
              </a:spcBef>
              <a:spcAft>
                <a:spcPts val="0"/>
              </a:spcAft>
              <a:defRPr/>
            </a:pPr>
            <a:endParaRPr lang="sv-SE" sz="700" dirty="0"/>
          </a:p>
          <a:p>
            <a:pPr eaLnBrk="1" fontAlgn="auto" hangingPunct="1">
              <a:spcBef>
                <a:spcPts val="0"/>
              </a:spcBef>
              <a:spcAft>
                <a:spcPts val="0"/>
              </a:spcAft>
              <a:defRPr/>
            </a:pPr>
            <a:r>
              <a:rPr lang="sv-SE" sz="1050" b="1" dirty="0"/>
              <a:t>Samverkan</a:t>
            </a:r>
            <a:r>
              <a:rPr lang="sv-SE" sz="1050" dirty="0"/>
              <a:t> är den funktion som, genom att aktörer kommer överens, åstadkommer inriktning och samordning av tillgängliga resurser.</a:t>
            </a:r>
          </a:p>
          <a:p>
            <a:pPr eaLnBrk="1" fontAlgn="auto" hangingPunct="1">
              <a:spcBef>
                <a:spcPts val="0"/>
              </a:spcBef>
              <a:spcAft>
                <a:spcPts val="0"/>
              </a:spcAft>
              <a:defRPr/>
            </a:pPr>
            <a:endParaRPr lang="sv-SE" sz="600" dirty="0"/>
          </a:p>
          <a:p>
            <a:pPr eaLnBrk="1" fontAlgn="auto" hangingPunct="1">
              <a:spcBef>
                <a:spcPts val="0"/>
              </a:spcBef>
              <a:spcAft>
                <a:spcPts val="0"/>
              </a:spcAft>
              <a:defRPr/>
            </a:pPr>
            <a:r>
              <a:rPr lang="sv-SE" sz="1050" dirty="0"/>
              <a:t>Med dessa definitioner blir det tydligare vad vi vill uppnå i det aktörsgemensamma arbetet – att fokusera på effekten. I de gemensamma grunderna använder vi framförallt termerna inriktning och samordning eftersom det sätter fokus på effekten som ska uppnås med hjälp av samverkan eller ledning.</a:t>
            </a:r>
            <a:br>
              <a:rPr lang="sv-SE" sz="1050" dirty="0"/>
            </a:br>
            <a:r>
              <a:rPr lang="sv-SE" sz="1050" dirty="0"/>
              <a:t> </a:t>
            </a:r>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innebörden i termerna inriktning, samordning, samverkan och ledning:.  </a:t>
            </a:r>
            <a:r>
              <a:rPr lang="sv-SE" altLang="sv-SE" sz="1050" dirty="0">
                <a:ea typeface="Verdana" panose="020B0604030504040204" pitchFamily="34" charset="0"/>
                <a:cs typeface="Verdana" panose="020B0604030504040204" pitchFamily="34" charset="0"/>
                <a:hlinkClick r:id="rId3"/>
              </a:rPr>
              <a:t>Inriktning och samordning som effekter</a:t>
            </a:r>
            <a:br>
              <a:rPr lang="sv-SE" altLang="sv-SE" sz="1050" dirty="0">
                <a:ea typeface="Verdana" panose="020B0604030504040204" pitchFamily="34" charset="0"/>
                <a:cs typeface="Verdana" panose="020B0604030504040204" pitchFamily="34" charset="0"/>
                <a:hlinkClick r:id="rId3"/>
              </a:rPr>
            </a:br>
            <a:endParaRPr lang="sv-SE" sz="1050" dirty="0"/>
          </a:p>
        </p:txBody>
      </p:sp>
      <p:sp>
        <p:nvSpPr>
          <p:cNvPr id="32772" name="Slide Number Placeholder 3">
            <a:extLst>
              <a:ext uri="{FF2B5EF4-FFF2-40B4-BE49-F238E27FC236}">
                <a16:creationId xmlns:a16="http://schemas.microsoft.com/office/drawing/2014/main" id="{1432946D-716F-4AB0-9CDD-C6EFD3E01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2422618-D286-4618-81CE-CAB9932F4943}" type="slidenum">
              <a:rPr lang="sv-SE" altLang="sv-SE" smtClean="0">
                <a:latin typeface="Calibri" panose="020F0502020204030204" pitchFamily="34" charset="0"/>
              </a:rPr>
              <a:pPr fontAlgn="base">
                <a:spcBef>
                  <a:spcPct val="0"/>
                </a:spcBef>
                <a:spcAft>
                  <a:spcPct val="0"/>
                </a:spcAft>
              </a:pPr>
              <a:t>14</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76873" y="8651630"/>
            <a:ext cx="190671" cy="185518"/>
          </a:xfrm>
          <a:prstGeom prst="rect">
            <a:avLst/>
          </a:prstGeom>
        </p:spPr>
      </p:pic>
    </p:spTree>
    <p:extLst>
      <p:ext uri="{BB962C8B-B14F-4D97-AF65-F5344CB8AC3E}">
        <p14:creationId xmlns:p14="http://schemas.microsoft.com/office/powerpoint/2010/main" val="70877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a:extLst>
              <a:ext uri="{FF2B5EF4-FFF2-40B4-BE49-F238E27FC236}">
                <a16:creationId xmlns:a16="http://schemas.microsoft.com/office/drawing/2014/main" id="{CCEF4330-AF6F-4327-8E32-CB407F2B3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FABC8A1-3B89-4595-BF98-10D89041307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4 Den svenska modellen</a:t>
            </a:r>
            <a:br>
              <a:rPr lang="sv-SE" sz="1050" b="1" dirty="0"/>
            </a:br>
            <a:endParaRPr lang="sv-SE" sz="1050" b="1" dirty="0"/>
          </a:p>
          <a:p>
            <a:pPr eaLnBrk="1" fontAlgn="auto" hangingPunct="1">
              <a:spcBef>
                <a:spcPts val="0"/>
              </a:spcBef>
              <a:spcAft>
                <a:spcPts val="0"/>
              </a:spcAft>
              <a:defRPr/>
            </a:pPr>
            <a:r>
              <a:rPr lang="sv-SE" sz="1050" dirty="0"/>
              <a:t>Först några grundläggande fakta om hur samhället är uppbyggt för att lägga en grund för det vi ska tala om framöver: Vi har tre samhällsnivåer. Till dessa tre nivåer tillkommer förstås även den internationella nivån. Den dimensionen kommer vi inte att fördjupa oss i denna presentation, fokus ligger på hanteringen i Sverige. Det är ändå viktigt att känna till att vi enligt internationella avtal i kris- och olyckssammanhang måste samarbeta andra länder oaktat om de är med inom EU eller inte. Det gäller t.ex. avtal och regelverk inom energiområdet eller hälso-/smittskydd. Överenskommelser som finns t.ex. inom IEA, International Energy Agency, kring hanteringen av oljekriser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i samhället har olika roller, ansvar och mandat. Detta ska vi inte fördjupa oss i denna presentation, men i </a:t>
            </a:r>
            <a:r>
              <a:rPr lang="sv-SE" sz="1050" i="1" dirty="0"/>
              <a:t>Gemensamma grunder för samverkan och ledning vid samhällsstörningar</a:t>
            </a:r>
            <a:r>
              <a:rPr lang="sv-SE" sz="1050" dirty="0"/>
              <a:t> finns en genomgång av aktörer, roller och ansvar och regelverk som styr hanteringen av samhällsstörningar. </a:t>
            </a:r>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sz="900" dirty="0"/>
          </a:p>
        </p:txBody>
      </p:sp>
      <p:sp>
        <p:nvSpPr>
          <p:cNvPr id="34820" name="Platshållare för bildnummer 3">
            <a:extLst>
              <a:ext uri="{FF2B5EF4-FFF2-40B4-BE49-F238E27FC236}">
                <a16:creationId xmlns:a16="http://schemas.microsoft.com/office/drawing/2014/main" id="{2B56611C-DD24-42A7-B2A8-FB9C803BC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48CC48D-D2BF-4FF0-8ABF-7DD4FD3E0CE8}" type="slidenum">
              <a:rPr lang="sv-SE" altLang="sv-SE" smtClean="0">
                <a:latin typeface="Calibri" panose="020F0502020204030204" pitchFamily="34" charset="0"/>
              </a:rPr>
              <a:pPr fontAlgn="base">
                <a:spcBef>
                  <a:spcPct val="0"/>
                </a:spcBef>
                <a:spcAft>
                  <a:spcPct val="0"/>
                </a:spcAft>
              </a:pPr>
              <a:t>15</a:t>
            </a:fld>
            <a:endParaRPr lang="sv-SE" altLang="sv-SE" dirty="0">
              <a:latin typeface="Calibri" panose="020F0502020204030204" pitchFamily="34" charset="0"/>
            </a:endParaRPr>
          </a:p>
        </p:txBody>
      </p:sp>
    </p:spTree>
    <p:extLst>
      <p:ext uri="{BB962C8B-B14F-4D97-AF65-F5344CB8AC3E}">
        <p14:creationId xmlns:p14="http://schemas.microsoft.com/office/powerpoint/2010/main" val="127814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a:extLst>
              <a:ext uri="{FF2B5EF4-FFF2-40B4-BE49-F238E27FC236}">
                <a16:creationId xmlns:a16="http://schemas.microsoft.com/office/drawing/2014/main" id="{05ECB8FE-99DC-4E66-9897-8F51D3698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08D84A3-D941-4413-8DD1-13821BA64D19}"/>
              </a:ext>
            </a:extLst>
          </p:cNvPr>
          <p:cNvSpPr>
            <a:spLocks noGrp="1"/>
          </p:cNvSpPr>
          <p:nvPr>
            <p:ph type="body" idx="1"/>
          </p:nvPr>
        </p:nvSpPr>
        <p:spPr/>
        <p:txBody>
          <a:bodyPr/>
          <a:lstStyle/>
          <a:p>
            <a:pPr eaLnBrk="1" fontAlgn="auto" hangingPunct="1">
              <a:spcBef>
                <a:spcPts val="0"/>
              </a:spcBef>
              <a:spcAft>
                <a:spcPts val="0"/>
              </a:spcAft>
              <a:defRPr/>
            </a:pPr>
            <a:r>
              <a:rPr lang="sv-SE" sz="1050" dirty="0"/>
              <a:t>Svensk krishantering bygger på tre principer – ansvarsprincipen, likhetsprincipen och närhetsprincipen (se text i bilden):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att den som har ansvar för en verksamhet i normala situationer också har motsvarande ansvar vid en störning i samhället. Regeringen har tydliggjort att ansvarsprincipen även innebär att alla aktörer som berörs av en störning, direkt, indirekt eller som kan bidra till att hantera konsekvenserna har ett ansvar att agera även i osäkra lägen.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också att aktörerna ska stödja och samverka med varandra, detta brukar kallas den utökade ansvarsprincipen.</a:t>
            </a:r>
          </a:p>
          <a:p>
            <a:pPr>
              <a:defRPr/>
            </a:pPr>
            <a:endParaRPr lang="sv-SE" sz="1050" dirty="0"/>
          </a:p>
          <a:p>
            <a:pPr>
              <a:defRPr/>
            </a:pPr>
            <a:r>
              <a:rPr lang="sv-SE" sz="1050" dirty="0"/>
              <a:t>• Ansvarsprincipen innebär att den som har ett ansvar i normala situationer har motsvarande ansvar inför och under olyckor och kriser. </a:t>
            </a:r>
          </a:p>
          <a:p>
            <a:pPr>
              <a:defRPr/>
            </a:pPr>
            <a:r>
              <a:rPr lang="sv-SE" sz="1050" dirty="0"/>
              <a:t>• Samverkansprincipen innebär att aktörer som berörs av en kris ska samverka med varandra för att säkerställa god samordning och effektivt resursutnyttjande. </a:t>
            </a:r>
          </a:p>
          <a:p>
            <a:pPr>
              <a:defRPr/>
            </a:pPr>
            <a:r>
              <a:rPr lang="sv-SE" sz="1050" dirty="0"/>
              <a:t>• Handlingsprincipen innebär att aktörerna ska agera proaktivt och vidta nödvändiga åtgärder även i osäkra situationer med brist på information. </a:t>
            </a:r>
          </a:p>
          <a:p>
            <a:pPr>
              <a:defRPr/>
            </a:pPr>
            <a:endParaRPr lang="sv-SE" sz="1050" dirty="0"/>
          </a:p>
          <a:p>
            <a:pPr>
              <a:defRPr/>
            </a:pPr>
            <a:r>
              <a:rPr lang="sv-SE" sz="1050" dirty="0"/>
              <a:t>Kritik mot närhetsprincipen – aktörerna tenderar att uppfatta principen som en signal om försiktighet och att undvika att lägga sig i andra aktörers arbete.</a:t>
            </a:r>
          </a:p>
          <a:p>
            <a:pPr>
              <a:defRPr/>
            </a:pPr>
            <a:r>
              <a:rPr lang="sv-SE" sz="1050" dirty="0"/>
              <a:t>Kritik mot likhetsprincipen – ger signal om att avvakta med att anpassa organisation och arbetssätt till aktuella behov vid händelsen.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900" dirty="0"/>
          </a:p>
        </p:txBody>
      </p:sp>
      <p:sp>
        <p:nvSpPr>
          <p:cNvPr id="36868" name="Platshållare för bildnummer 3">
            <a:extLst>
              <a:ext uri="{FF2B5EF4-FFF2-40B4-BE49-F238E27FC236}">
                <a16:creationId xmlns:a16="http://schemas.microsoft.com/office/drawing/2014/main" id="{40372BC3-41BF-4C99-A4B6-EB2FA4AED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BD22E90-0341-4F98-AF1D-3F54BBCD08A4}" type="slidenum">
              <a:rPr lang="sv-SE" altLang="sv-SE" smtClean="0">
                <a:latin typeface="Calibri" panose="020F0502020204030204" pitchFamily="34" charset="0"/>
              </a:rPr>
              <a:pPr fontAlgn="base">
                <a:spcBef>
                  <a:spcPct val="0"/>
                </a:spcBef>
                <a:spcAft>
                  <a:spcPct val="0"/>
                </a:spcAft>
              </a:pPr>
              <a:t>16</a:t>
            </a:fld>
            <a:endParaRPr lang="sv-SE" altLang="sv-SE" dirty="0">
              <a:latin typeface="Calibri" panose="020F0502020204030204" pitchFamily="34" charset="0"/>
            </a:endParaRPr>
          </a:p>
        </p:txBody>
      </p:sp>
    </p:spTree>
    <p:extLst>
      <p:ext uri="{BB962C8B-B14F-4D97-AF65-F5344CB8AC3E}">
        <p14:creationId xmlns:p14="http://schemas.microsoft.com/office/powerpoint/2010/main" val="176208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a:extLst>
              <a:ext uri="{FF2B5EF4-FFF2-40B4-BE49-F238E27FC236}">
                <a16:creationId xmlns:a16="http://schemas.microsoft.com/office/drawing/2014/main" id="{5F3F35D2-5F6C-4142-8DA5-9940D6459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8BB302E-59A0-4BFC-8AAD-3883FEB47821}"/>
              </a:ext>
            </a:extLst>
          </p:cNvPr>
          <p:cNvSpPr>
            <a:spLocks noGrp="1"/>
          </p:cNvSpPr>
          <p:nvPr>
            <p:ph type="body" idx="1"/>
          </p:nvPr>
        </p:nvSpPr>
        <p:spPr/>
        <p:txBody>
          <a:bodyPr/>
          <a:lstStyle/>
          <a:p>
            <a:pPr eaLnBrk="1" fontAlgn="auto" hangingPunct="1">
              <a:spcBef>
                <a:spcPts val="0"/>
              </a:spcBef>
              <a:spcAft>
                <a:spcPts val="0"/>
              </a:spcAft>
              <a:defRPr/>
            </a:pPr>
            <a:r>
              <a:rPr lang="sv-SE" sz="1050" dirty="0"/>
              <a:t>Även principen om geografiskt områdesansvar är viktigt att nämna eftersom det är något vi kommer att återkomma till (när vi pratar om aktörsgemensamma former). Det är ansvar att verka för att samordningen fungerar mellan alla som är inblandade i hanteringen.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Kommunerna har det geografiska områdesansvaret i kommunen, </a:t>
            </a:r>
          </a:p>
          <a:p>
            <a:pPr marL="171450" indent="-171450" eaLnBrk="1" fontAlgn="auto" hangingPunct="1">
              <a:spcBef>
                <a:spcPts val="0"/>
              </a:spcBef>
              <a:spcAft>
                <a:spcPts val="0"/>
              </a:spcAft>
              <a:buFont typeface="Arial" panose="020B0604020202020204" pitchFamily="34" charset="0"/>
              <a:buChar char="•"/>
              <a:defRPr/>
            </a:pPr>
            <a:r>
              <a:rPr lang="sv-SE" sz="1050" dirty="0"/>
              <a:t>länsstyrelserna i länet och </a:t>
            </a:r>
          </a:p>
          <a:p>
            <a:pPr marL="171450" indent="-171450" eaLnBrk="1" fontAlgn="auto" hangingPunct="1">
              <a:spcBef>
                <a:spcPts val="0"/>
              </a:spcBef>
              <a:spcAft>
                <a:spcPts val="0"/>
              </a:spcAft>
              <a:buFont typeface="Arial" panose="020B0604020202020204" pitchFamily="34" charset="0"/>
              <a:buChar char="•"/>
              <a:defRPr/>
            </a:pPr>
            <a:r>
              <a:rPr lang="sv-SE" sz="1050" dirty="0"/>
              <a:t>regeringen för hela landet. </a:t>
            </a: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r>
              <a:rPr lang="sv-SE" sz="1050" dirty="0"/>
              <a:t>Hur ansvaret ser ut och vad det innebär är olika på de olika nivåerna.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38916" name="Platshållare för bildnummer 3">
            <a:extLst>
              <a:ext uri="{FF2B5EF4-FFF2-40B4-BE49-F238E27FC236}">
                <a16:creationId xmlns:a16="http://schemas.microsoft.com/office/drawing/2014/main" id="{8C71B457-0CE4-43CD-B152-EF2D0A54C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585CFFC-08ED-4789-AFB4-A2112946D632}" type="slidenum">
              <a:rPr lang="sv-SE" altLang="sv-SE" smtClean="0">
                <a:latin typeface="Calibri" panose="020F0502020204030204" pitchFamily="34" charset="0"/>
              </a:rPr>
              <a:pPr fontAlgn="base">
                <a:spcBef>
                  <a:spcPct val="0"/>
                </a:spcBef>
                <a:spcAft>
                  <a:spcPct val="0"/>
                </a:spcAft>
              </a:pPr>
              <a:t>17</a:t>
            </a:fld>
            <a:endParaRPr lang="sv-SE" altLang="sv-SE" dirty="0">
              <a:latin typeface="Calibri" panose="020F0502020204030204" pitchFamily="34" charset="0"/>
            </a:endParaRPr>
          </a:p>
        </p:txBody>
      </p:sp>
    </p:spTree>
    <p:extLst>
      <p:ext uri="{BB962C8B-B14F-4D97-AF65-F5344CB8AC3E}">
        <p14:creationId xmlns:p14="http://schemas.microsoft.com/office/powerpoint/2010/main" val="224102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kern="1200" dirty="0">
                <a:solidFill>
                  <a:schemeClr val="tx1"/>
                </a:solidFill>
                <a:effectLst/>
                <a:latin typeface="+mn-lt"/>
                <a:ea typeface="+mn-ea"/>
                <a:cs typeface="+mn-cs"/>
              </a:rPr>
              <a:t>Det geografiska områdesansvaret leder till att de aktörer som är geografiskt områdesansvariga har flera olika uppdrag under en samhällsstörning. </a:t>
            </a:r>
          </a:p>
          <a:p>
            <a:endParaRPr lang="sv-SE" sz="1050" kern="1200" dirty="0">
              <a:solidFill>
                <a:schemeClr val="tx1"/>
              </a:solidFill>
              <a:effectLst/>
              <a:latin typeface="+mn-lt"/>
              <a:ea typeface="+mn-ea"/>
              <a:cs typeface="+mn-cs"/>
            </a:endParaRPr>
          </a:p>
          <a:p>
            <a:r>
              <a:rPr lang="sv-SE" sz="1050" kern="1200" dirty="0">
                <a:solidFill>
                  <a:schemeClr val="tx1"/>
                </a:solidFill>
                <a:effectLst/>
                <a:latin typeface="+mn-lt"/>
                <a:ea typeface="+mn-ea"/>
                <a:cs typeface="+mn-cs"/>
              </a:rPr>
              <a:t>I bilden ser vi exempel hur sambanden kan se ut på lokal nivå. (Från Vägledning för</a:t>
            </a:r>
            <a:r>
              <a:rPr lang="sv-SE" sz="1050" kern="1200" baseline="0" dirty="0">
                <a:solidFill>
                  <a:schemeClr val="tx1"/>
                </a:solidFill>
                <a:effectLst/>
                <a:latin typeface="+mn-lt"/>
                <a:ea typeface="+mn-ea"/>
                <a:cs typeface="+mn-cs"/>
              </a:rPr>
              <a:t> lokal ISF)</a:t>
            </a:r>
            <a:endParaRPr lang="sv-SE" sz="1050" kern="1200" dirty="0">
              <a:solidFill>
                <a:schemeClr val="tx1"/>
              </a:solidFill>
              <a:effectLst/>
              <a:latin typeface="+mn-lt"/>
              <a:ea typeface="+mn-ea"/>
              <a:cs typeface="+mn-cs"/>
            </a:endParaRPr>
          </a:p>
          <a:p>
            <a:endParaRPr lang="sv-SE" sz="1050" kern="1200" dirty="0">
              <a:solidFill>
                <a:schemeClr val="tx1"/>
              </a:solidFill>
              <a:effectLst/>
              <a:latin typeface="+mn-lt"/>
              <a:ea typeface="+mn-ea"/>
              <a:cs typeface="+mn-cs"/>
            </a:endParaRPr>
          </a:p>
          <a:p>
            <a:r>
              <a:rPr lang="sv-SE" sz="1050" kern="1200" dirty="0">
                <a:solidFill>
                  <a:schemeClr val="tx1"/>
                </a:solidFill>
                <a:effectLst/>
                <a:latin typeface="+mn-lt"/>
                <a:ea typeface="+mn-ea"/>
                <a:cs typeface="+mn-cs"/>
              </a:rPr>
              <a:t>En kommun har flera uppdrag i en samhälls­störning. Dels att driva egen verksamhet och dels att verka för att åstadkomma inriktning och samordning mellan olika aktörer i sitt geogra­fiska område. Kommunen ska också kunna delta i regional inriktning och samordning, där länsstyrelsen är geografiskt områdesansvarig.</a:t>
            </a:r>
          </a:p>
          <a:p>
            <a:endParaRPr lang="sv-SE" sz="1050" kern="1200" dirty="0">
              <a:solidFill>
                <a:schemeClr val="tx1"/>
              </a:solidFill>
              <a:effectLst/>
              <a:latin typeface="+mn-lt"/>
              <a:ea typeface="+mn-ea"/>
              <a:cs typeface="+mn-cs"/>
            </a:endParaRPr>
          </a:p>
          <a:p>
            <a:r>
              <a:rPr lang="sv-SE" sz="1050" kern="1200" dirty="0">
                <a:solidFill>
                  <a:schemeClr val="tx1"/>
                </a:solidFill>
                <a:effectLst/>
                <a:latin typeface="+mn-lt"/>
                <a:ea typeface="+mn-ea"/>
                <a:cs typeface="+mn-cs"/>
              </a:rPr>
              <a:t>Motsvarande gäller också för regional och nationell nivå.</a:t>
            </a:r>
          </a:p>
        </p:txBody>
      </p:sp>
      <p:sp>
        <p:nvSpPr>
          <p:cNvPr id="4" name="Platshållare för bildnummer 3"/>
          <p:cNvSpPr>
            <a:spLocks noGrp="1"/>
          </p:cNvSpPr>
          <p:nvPr>
            <p:ph type="sldNum" sz="quarter" idx="10"/>
          </p:nvPr>
        </p:nvSpPr>
        <p:spPr/>
        <p:txBody>
          <a:bodyPr/>
          <a:lstStyle/>
          <a:p>
            <a:fld id="{ED5636FA-E1AF-47F1-9C4F-947462A82950}" type="slidenum">
              <a:rPr lang="sv-SE" smtClean="0"/>
              <a:t>18</a:t>
            </a:fld>
            <a:endParaRPr lang="sv-SE" dirty="0"/>
          </a:p>
        </p:txBody>
      </p:sp>
    </p:spTree>
    <p:extLst>
      <p:ext uri="{BB962C8B-B14F-4D97-AF65-F5344CB8AC3E}">
        <p14:creationId xmlns:p14="http://schemas.microsoft.com/office/powerpoint/2010/main" val="1654638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I det geografiska områdesansvaret är kriskommunikation en viktig del. Den är också särskilt utpekad i lagstiftningen, liksom myndigheternas skyldighet att samverka och stödja varandra vid en krissituation.</a:t>
            </a:r>
          </a:p>
          <a:p>
            <a:endParaRPr lang="sv-SE" sz="1050" dirty="0"/>
          </a:p>
          <a:p>
            <a:r>
              <a:rPr lang="sv-SE" sz="1050" dirty="0"/>
              <a:t>Regleringen av kommunikationssamordning på de olika nivåerna finns på följande ställen:</a:t>
            </a:r>
          </a:p>
          <a:p>
            <a:endParaRPr lang="sv-SE" sz="1050" dirty="0"/>
          </a:p>
          <a:p>
            <a:r>
              <a:rPr lang="sv-SE" sz="1050" dirty="0"/>
              <a:t>*2 kap. 7 § lagen (2006:544) om kommuners och regioners åtgärder inför och vid extraordinära händelser i fredstid och höjd beredskap (LEH). </a:t>
            </a:r>
          </a:p>
          <a:p>
            <a:r>
              <a:rPr lang="sv-SE" sz="1050" dirty="0"/>
              <a:t>**6 § förordningen (2015:1052) om krisberedskap och bevakningsansvariga myndigheters åtgärder vid höjd beredskap, 3 och 4 §§ förordningen (2017:870) om länsstyrelsernas krisberedskap och uppgifter vid höjd beredskap samt 7 § förordningen (2017:868) med länsstyrelseinstruktion.</a:t>
            </a:r>
          </a:p>
          <a:p>
            <a:r>
              <a:rPr lang="sv-SE" sz="1050" dirty="0"/>
              <a:t>***7 § förordningen (2008:1002) med instruktion för Myndigheten för samhällsskydd och beredskap.</a:t>
            </a: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19</a:t>
            </a:fld>
            <a:endParaRPr lang="sv-SE" dirty="0"/>
          </a:p>
        </p:txBody>
      </p:sp>
    </p:spTree>
    <p:extLst>
      <p:ext uri="{BB962C8B-B14F-4D97-AF65-F5344CB8AC3E}">
        <p14:creationId xmlns:p14="http://schemas.microsoft.com/office/powerpoint/2010/main" val="340907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id="{90673FDE-B0DA-4E1F-BBFC-5F5E1BF2A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64B79E2-92B1-4163-9837-589F6509FF40}"/>
              </a:ext>
            </a:extLst>
          </p:cNvPr>
          <p:cNvSpPr>
            <a:spLocks noGrp="1"/>
          </p:cNvSpPr>
          <p:nvPr>
            <p:ph type="body" idx="1"/>
          </p:nvPr>
        </p:nvSpPr>
        <p:spPr/>
        <p:txBody>
          <a:bodyPr/>
          <a:lstStyle/>
          <a:p>
            <a:pPr eaLnBrk="1" fontAlgn="auto" hangingPunct="1">
              <a:spcBef>
                <a:spcPts val="0"/>
              </a:spcBef>
              <a:spcAft>
                <a:spcPts val="0"/>
              </a:spcAft>
              <a:defRPr/>
            </a:pPr>
            <a:r>
              <a:rPr lang="sv-SE" sz="1050" dirty="0"/>
              <a:t>Den här presentationen bygger på innehållet i </a:t>
            </a:r>
            <a:r>
              <a:rPr lang="sv-SE" sz="1050" i="1" dirty="0"/>
              <a:t>Gemensamma grunder för samverkan och ledning vid samhällsstörningar </a:t>
            </a:r>
            <a:r>
              <a:rPr lang="sv-SE" sz="1050" i="0" dirty="0"/>
              <a:t>(MSB777). </a:t>
            </a:r>
            <a:r>
              <a:rPr lang="sv-SE" sz="1050" dirty="0"/>
              <a:t>Det är en presentation som ska kunna användas av alla som vill berätta om grunderna</a:t>
            </a:r>
            <a:r>
              <a:rPr lang="sv-SE" sz="1050" baseline="0" dirty="0"/>
              <a:t> och inleds med en bakgrund.</a:t>
            </a:r>
            <a:endParaRPr lang="sv-SE" sz="1050" dirty="0"/>
          </a:p>
          <a:p>
            <a:pPr eaLnBrk="1" fontAlgn="auto" hangingPunct="1">
              <a:spcBef>
                <a:spcPts val="0"/>
              </a:spcBef>
              <a:spcAft>
                <a:spcPts val="0"/>
              </a:spcAft>
              <a:defRPr/>
            </a:pPr>
            <a:endParaRPr lang="sv-SE" sz="1050" i="1" dirty="0"/>
          </a:p>
          <a:p>
            <a:pPr eaLnBrk="1" fontAlgn="auto" hangingPunct="1">
              <a:spcBef>
                <a:spcPts val="0"/>
              </a:spcBef>
              <a:spcAft>
                <a:spcPts val="0"/>
              </a:spcAft>
              <a:defRPr/>
            </a:pPr>
            <a:r>
              <a:rPr lang="sv-SE" sz="1050" dirty="0"/>
              <a:t>Den är indelad i tre delar: Utgångspunkter, Förhållningssätt och Arbetssätt.</a:t>
            </a:r>
            <a:r>
              <a:rPr lang="sv-SE" sz="1050" baseline="0" dirty="0"/>
              <a:t> </a:t>
            </a:r>
            <a:endParaRPr lang="sv-SE" sz="1050" dirty="0"/>
          </a:p>
          <a:p>
            <a:pPr eaLnBrk="1" fontAlgn="auto" hangingPunct="1">
              <a:spcBef>
                <a:spcPts val="0"/>
              </a:spcBef>
              <a:spcAft>
                <a:spcPts val="0"/>
              </a:spcAft>
              <a:defRPr/>
            </a:pPr>
            <a:endParaRPr lang="sv-SE" sz="1050" dirty="0">
              <a:ea typeface="+mn-ea"/>
              <a:cs typeface="+mn-cs"/>
            </a:endParaRPr>
          </a:p>
          <a:p>
            <a:pPr eaLnBrk="1" fontAlgn="auto" hangingPunct="1">
              <a:spcBef>
                <a:spcPts val="0"/>
              </a:spcBef>
              <a:spcAft>
                <a:spcPts val="0"/>
              </a:spcAft>
              <a:defRPr/>
            </a:pPr>
            <a:r>
              <a:rPr lang="sv-SE" sz="1050" dirty="0" err="1">
                <a:ea typeface="Verdana" panose="020B0604030504040204" pitchFamily="34" charset="0"/>
                <a:cs typeface="Verdana" panose="020B0604030504040204" pitchFamily="34" charset="0"/>
              </a:rPr>
              <a:t>Filmtips</a:t>
            </a:r>
            <a:r>
              <a:rPr lang="sv-SE" sz="1050" dirty="0">
                <a:ea typeface="Verdana" panose="020B0604030504040204" pitchFamily="34" charset="0"/>
                <a:cs typeface="Verdana" panose="020B0604030504040204" pitchFamily="34" charset="0"/>
              </a:rPr>
              <a:t> om </a:t>
            </a:r>
            <a:r>
              <a:rPr lang="sv-SE" sz="1050" dirty="0"/>
              <a:t>bakgrunden till projektet, syftet och resultat. Medverkande: Olof Ekman, Per-Åke Nilsson, Jenny </a:t>
            </a:r>
            <a:r>
              <a:rPr lang="sv-SE" sz="1050" dirty="0" err="1"/>
              <a:t>Knuthammar</a:t>
            </a:r>
            <a:r>
              <a:rPr lang="sv-SE" sz="1050" dirty="0"/>
              <a:t> och Lena Mäenpää.</a:t>
            </a:r>
          </a:p>
          <a:p>
            <a:pPr eaLnBrk="1" fontAlgn="auto" hangingPunct="1">
              <a:spcBef>
                <a:spcPts val="0"/>
              </a:spcBef>
              <a:spcAft>
                <a:spcPts val="0"/>
              </a:spcAft>
              <a:defRPr/>
            </a:pPr>
            <a:r>
              <a:rPr lang="sv-SE" sz="1050" dirty="0">
                <a:ea typeface="Verdana" panose="020B0604030504040204" pitchFamily="34" charset="0"/>
                <a:cs typeface="Verdana" panose="020B0604030504040204" pitchFamily="34" charset="0"/>
                <a:hlinkClick r:id="rId3"/>
              </a:rPr>
              <a:t>Introduktion till gemensamma grunder för samverkan och ledning vid samhällsstörningar</a:t>
            </a:r>
            <a:r>
              <a:rPr lang="sv-SE" sz="1050" dirty="0">
                <a:ea typeface="Verdana" panose="020B0604030504040204" pitchFamily="34" charset="0"/>
                <a:cs typeface="Verdana" panose="020B0604030504040204" pitchFamily="34" charset="0"/>
              </a:rPr>
              <a:t/>
            </a:r>
            <a:br>
              <a:rPr 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12292" name="Platshållare för bildnummer 3">
            <a:extLst>
              <a:ext uri="{FF2B5EF4-FFF2-40B4-BE49-F238E27FC236}">
                <a16:creationId xmlns:a16="http://schemas.microsoft.com/office/drawing/2014/main" id="{4CEB287D-BBAA-4A4E-B07E-B993DD0778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70D9C37-A773-4420-B6D1-0C5EF9D6F663}" type="slidenum">
              <a:rPr lang="sv-SE" altLang="sv-SE" smtClean="0">
                <a:latin typeface="Calibri" panose="020F0502020204030204" pitchFamily="34" charset="0"/>
              </a:rPr>
              <a:pPr fontAlgn="base">
                <a:spcBef>
                  <a:spcPct val="0"/>
                </a:spcBef>
                <a:spcAft>
                  <a:spcPct val="0"/>
                </a:spcAft>
              </a:pPr>
              <a:t>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9A74580-E3DD-44FE-B078-D3C167A4B620}"/>
              </a:ext>
            </a:extLst>
          </p:cNvPr>
          <p:cNvSpPr>
            <a:spLocks noGrp="1"/>
          </p:cNvSpPr>
          <p:nvPr>
            <p:ph type="ftr" sz="quarter" idx="4"/>
          </p:nvPr>
        </p:nvSpPr>
        <p:spPr/>
        <p:txBody>
          <a:bodyPr/>
          <a:lstStyle/>
          <a:p>
            <a:pPr>
              <a:defRPr/>
            </a:pPr>
            <a:r>
              <a:rPr lang="sv-SE" dirty="0"/>
              <a:t>Version 0.96 2017-11-15</a:t>
            </a:r>
          </a:p>
        </p:txBody>
      </p:sp>
      <p:pic>
        <p:nvPicPr>
          <p:cNvPr id="4" name="Bildobjekt 3"/>
          <p:cNvPicPr>
            <a:picLocks noChangeAspect="1"/>
          </p:cNvPicPr>
          <p:nvPr/>
        </p:nvPicPr>
        <p:blipFill>
          <a:blip r:embed="rId4"/>
          <a:stretch>
            <a:fillRect/>
          </a:stretch>
        </p:blipFill>
        <p:spPr>
          <a:xfrm>
            <a:off x="774384" y="5387925"/>
            <a:ext cx="199805" cy="199805"/>
          </a:xfrm>
          <a:prstGeom prst="rect">
            <a:avLst/>
          </a:prstGeom>
        </p:spPr>
      </p:pic>
    </p:spTree>
    <p:extLst>
      <p:ext uri="{BB962C8B-B14F-4D97-AF65-F5344CB8AC3E}">
        <p14:creationId xmlns:p14="http://schemas.microsoft.com/office/powerpoint/2010/main" val="1041964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a:extLst>
              <a:ext uri="{FF2B5EF4-FFF2-40B4-BE49-F238E27FC236}">
                <a16:creationId xmlns:a16="http://schemas.microsoft.com/office/drawing/2014/main" id="{C90B9143-E0A6-4482-81E3-B138E3F95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E94A331-31DE-4906-AB57-190946FD8ECF}"/>
              </a:ext>
            </a:extLst>
          </p:cNvPr>
          <p:cNvSpPr>
            <a:spLocks noGrp="1"/>
          </p:cNvSpPr>
          <p:nvPr>
            <p:ph type="body" idx="1"/>
          </p:nvPr>
        </p:nvSpPr>
        <p:spPr/>
        <p:txBody>
          <a:bodyPr/>
          <a:lstStyle/>
          <a:p>
            <a:pPr eaLnBrk="1" fontAlgn="auto" hangingPunct="1">
              <a:spcBef>
                <a:spcPts val="0"/>
              </a:spcBef>
              <a:spcAft>
                <a:spcPts val="0"/>
              </a:spcAft>
              <a:defRPr/>
            </a:pPr>
            <a:r>
              <a:rPr lang="sv-SE" sz="1050" dirty="0"/>
              <a:t>Höjd beredskap: Regler, förhållningssätt och arbetssätt under höjd beredskap, det vill säga vid krigsfara och krig, är i stort desamma som för krisberedskapen i fred.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Utöver denna grundberedskap finns det vid höjd beredskap ett regelverk som kompletterar och till viss del ersätter det vanliga. Regeringens befogenheter och mandat är dessutom utvidgade under höjd beredskap och Regeringsformen ger möjligheter till utökade befogenheter för enskilda myndigheter. </a:t>
            </a:r>
          </a:p>
          <a:p>
            <a:pPr eaLnBrk="1" fontAlgn="auto" hangingPunct="1">
              <a:spcBef>
                <a:spcPts val="0"/>
              </a:spcBef>
              <a:spcAft>
                <a:spcPts val="0"/>
              </a:spcAft>
              <a:defRPr/>
            </a:pPr>
            <a:endParaRPr lang="sv-SE" sz="1050" dirty="0"/>
          </a:p>
          <a:p>
            <a:pPr>
              <a:defRPr/>
            </a:pPr>
            <a:r>
              <a:rPr lang="sv-SE" sz="1050" dirty="0"/>
              <a:t>-Vilken koppling finns mellan civilt försvar och gemensamma grunder för samverkan och ledning vid samhällsstörningar?</a:t>
            </a:r>
          </a:p>
          <a:p>
            <a:pPr>
              <a:defRPr/>
            </a:pPr>
            <a:endParaRPr lang="sv-SE" sz="1050" dirty="0"/>
          </a:p>
          <a:p>
            <a:pPr>
              <a:defRPr/>
            </a:pPr>
            <a:r>
              <a:rPr lang="sv-SE" sz="1050" dirty="0"/>
              <a:t>Gemensamma grunder för samverkan och ledning innehåller förhållningssätt och arbetssätt som baseras på nuvarande lagstiftning. Förmågan att hantera samhällsstörningar i fred ger grundläggande förmåga att hantera samhällsstörningar vid krigsfara och krig. </a:t>
            </a:r>
          </a:p>
          <a:p>
            <a:pPr>
              <a:defRPr/>
            </a:pPr>
            <a:endParaRPr lang="sv-SE" sz="1050" dirty="0"/>
          </a:p>
          <a:p>
            <a:pPr>
              <a:defRPr/>
            </a:pPr>
            <a:r>
              <a:rPr lang="sv-SE" sz="1050" dirty="0"/>
              <a:t>Således utgör Gemensamma grunder för samverkan och ledning grunden vid alla typer av samhällsstörningar, även vid höjd beredskap </a:t>
            </a:r>
            <a:br>
              <a:rPr lang="sv-SE" sz="1050" dirty="0"/>
            </a:br>
            <a:r>
              <a:rPr lang="sv-SE" sz="1050" dirty="0"/>
              <a:t>(se t.ex. ”Grundsyn för planering av totalförsvaret”). </a:t>
            </a:r>
          </a:p>
          <a:p>
            <a:pPr>
              <a:defRPr/>
            </a:pPr>
            <a:endParaRPr lang="sv-SE" sz="1050" dirty="0"/>
          </a:p>
          <a:p>
            <a:pPr>
              <a:defRPr/>
            </a:pPr>
            <a:r>
              <a:rPr lang="sv-SE" sz="1050" dirty="0"/>
              <a:t>I samband med den återupptagna planeringen av civilt försvar kommer arbetssätten i Gemensamma grunder för samverkan och ledning successivt att vidareutvecklas.</a:t>
            </a:r>
          </a:p>
          <a:p>
            <a:pPr>
              <a:defRPr/>
            </a:pPr>
            <a:endParaRPr lang="sv-SE" sz="1050" dirty="0"/>
          </a:p>
          <a:p>
            <a:pPr>
              <a:defRPr/>
            </a:pPr>
            <a:endParaRPr lang="sv-SE" sz="1050" dirty="0"/>
          </a:p>
          <a:p>
            <a:pPr>
              <a:defRPr/>
            </a:pPr>
            <a:endParaRPr lang="sv-SE" sz="1050" dirty="0"/>
          </a:p>
          <a:p>
            <a:pPr>
              <a:defRPr/>
            </a:pPr>
            <a:endParaRPr lang="sv-SE" sz="1050" dirty="0"/>
          </a:p>
        </p:txBody>
      </p:sp>
      <p:sp>
        <p:nvSpPr>
          <p:cNvPr id="4" name="Platshållare för bildnummer 3">
            <a:extLst>
              <a:ext uri="{FF2B5EF4-FFF2-40B4-BE49-F238E27FC236}">
                <a16:creationId xmlns:a16="http://schemas.microsoft.com/office/drawing/2014/main" id="{60B28E28-BE27-46A2-890D-4CA1B71A47D5}"/>
              </a:ext>
            </a:extLst>
          </p:cNvPr>
          <p:cNvSpPr>
            <a:spLocks noGrp="1"/>
          </p:cNvSpPr>
          <p:nvPr>
            <p:ph type="sldNum" sz="quarter" idx="5"/>
          </p:nvPr>
        </p:nvSpPr>
        <p:spPr/>
        <p:txBody>
          <a:bodyPr/>
          <a:lstStyle/>
          <a:p>
            <a:pPr>
              <a:defRPr/>
            </a:pPr>
            <a:fld id="{3A6E8A99-D22F-4006-B676-DE88CD3643FB}" type="slidenum">
              <a:rPr lang="sv-SE" smtClean="0"/>
              <a:pPr>
                <a:defRPr/>
              </a:pPr>
              <a:t>20</a:t>
            </a:fld>
            <a:endParaRPr lang="sv-SE" dirty="0"/>
          </a:p>
        </p:txBody>
      </p:sp>
    </p:spTree>
    <p:extLst>
      <p:ext uri="{BB962C8B-B14F-4D97-AF65-F5344CB8AC3E}">
        <p14:creationId xmlns:p14="http://schemas.microsoft.com/office/powerpoint/2010/main" val="188863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a:extLst>
              <a:ext uri="{FF2B5EF4-FFF2-40B4-BE49-F238E27FC236}">
                <a16:creationId xmlns:a16="http://schemas.microsoft.com/office/drawing/2014/main" id="{87979A67-5671-410E-A80E-292E49169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D5FE5FF-5F44-4377-B7A7-59C3495691EB}"/>
              </a:ext>
            </a:extLst>
          </p:cNvPr>
          <p:cNvSpPr>
            <a:spLocks noGrp="1"/>
          </p:cNvSpPr>
          <p:nvPr>
            <p:ph type="body" idx="1"/>
          </p:nvPr>
        </p:nvSpPr>
        <p:spPr/>
        <p:txBody>
          <a:bodyPr/>
          <a:lstStyle/>
          <a:p>
            <a:pPr eaLnBrk="1" fontAlgn="auto" hangingPunct="1">
              <a:spcBef>
                <a:spcPts val="0"/>
              </a:spcBef>
              <a:spcAft>
                <a:spcPts val="0"/>
              </a:spcAft>
              <a:defRPr/>
            </a:pPr>
            <a:r>
              <a:rPr lang="sv-SE" sz="1050" dirty="0"/>
              <a:t>De gemensamma grunderna handlar inte bara om kunskap om hur samhället fungerar, regelverk och lagar. Det handlar också om vår inställning till hur vi agerar tillsammans. Det</a:t>
            </a:r>
            <a:r>
              <a:rPr lang="sv-SE" sz="1050" baseline="0" dirty="0"/>
              <a:t> kan kallas </a:t>
            </a:r>
            <a:r>
              <a:rPr lang="sv-SE" sz="1050" dirty="0"/>
              <a:t>attityder eller förhållningssätt.  Vi</a:t>
            </a:r>
            <a:r>
              <a:rPr lang="sv-SE" sz="1050" baseline="0" dirty="0"/>
              <a:t> pratar om ett  ”</a:t>
            </a:r>
            <a:r>
              <a:rPr lang="sv-SE" sz="1050" dirty="0"/>
              <a:t>Sätt att tänka”. </a:t>
            </a:r>
          </a:p>
          <a:p>
            <a:pPr eaLnBrk="1" fontAlgn="auto" hangingPunct="1">
              <a:spcBef>
                <a:spcPts val="0"/>
              </a:spcBef>
              <a:spcAft>
                <a:spcPts val="0"/>
              </a:spcAft>
              <a:defRPr/>
            </a:pPr>
            <a:endParaRPr lang="sv-SE" sz="900" dirty="0"/>
          </a:p>
        </p:txBody>
      </p:sp>
      <p:sp>
        <p:nvSpPr>
          <p:cNvPr id="43012" name="Platshållare för bildnummer 3">
            <a:extLst>
              <a:ext uri="{FF2B5EF4-FFF2-40B4-BE49-F238E27FC236}">
                <a16:creationId xmlns:a16="http://schemas.microsoft.com/office/drawing/2014/main" id="{36B360DD-7EB3-4BB7-BA96-407EC80C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B35354D1-ECE7-4323-BA0B-F90902F04892}" type="slidenum">
              <a:rPr lang="sv-SE" altLang="sv-SE" smtClean="0">
                <a:latin typeface="Calibri" panose="020F0502020204030204" pitchFamily="34" charset="0"/>
              </a:rPr>
              <a:pPr fontAlgn="base">
                <a:spcBef>
                  <a:spcPct val="0"/>
                </a:spcBef>
                <a:spcAft>
                  <a:spcPct val="0"/>
                </a:spcAft>
              </a:pPr>
              <a:t>21</a:t>
            </a:fld>
            <a:endParaRPr lang="sv-SE" altLang="sv-SE" dirty="0">
              <a:latin typeface="Calibri" panose="020F0502020204030204" pitchFamily="34" charset="0"/>
            </a:endParaRPr>
          </a:p>
        </p:txBody>
      </p:sp>
    </p:spTree>
    <p:extLst>
      <p:ext uri="{BB962C8B-B14F-4D97-AF65-F5344CB8AC3E}">
        <p14:creationId xmlns:p14="http://schemas.microsoft.com/office/powerpoint/2010/main" val="284596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706438" y="11366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eaLnBrk="1" fontAlgn="auto" hangingPunct="1">
              <a:spcBef>
                <a:spcPts val="0"/>
              </a:spcBef>
              <a:spcAft>
                <a:spcPts val="0"/>
              </a:spcAft>
              <a:defRPr/>
            </a:pPr>
            <a:r>
              <a:rPr lang="sv-SE" sz="1200" b="1" dirty="0"/>
              <a:t>Kap 5 </a:t>
            </a:r>
            <a:r>
              <a:rPr lang="sv-SE" b="1" dirty="0"/>
              <a:t>- 10</a:t>
            </a:r>
            <a:r>
              <a:rPr lang="sv-SE" sz="1200" b="1" dirty="0"/>
              <a:t/>
            </a:r>
            <a:br>
              <a:rPr lang="sv-SE" sz="1200" b="1" dirty="0"/>
            </a:br>
            <a:endParaRPr lang="sv-SE" sz="1200" b="1" dirty="0"/>
          </a:p>
          <a:p>
            <a:pPr eaLnBrk="1" fontAlgn="auto" hangingPunct="1">
              <a:spcBef>
                <a:spcPts val="0"/>
              </a:spcBef>
              <a:spcAft>
                <a:spcPts val="0"/>
              </a:spcAft>
              <a:defRPr/>
            </a:pPr>
            <a:r>
              <a:rPr lang="sv-SE" sz="1050" dirty="0"/>
              <a:t>I grunderna finns det några förhållningssätt som kommer att underlätta den gemensamma hanteringen, de är indelade i de här huvudrubrikerna: </a:t>
            </a:r>
          </a:p>
          <a:p>
            <a:pPr marL="171450" indent="-171450" eaLnBrk="1" fontAlgn="auto" hangingPunct="1">
              <a:spcBef>
                <a:spcPts val="0"/>
              </a:spcBef>
              <a:spcAft>
                <a:spcPts val="0"/>
              </a:spcAft>
              <a:buFont typeface="Arial" panose="020B0604020202020204" pitchFamily="34" charset="0"/>
              <a:buChar char="•"/>
              <a:defRPr/>
            </a:pPr>
            <a:r>
              <a:rPr lang="sv-SE" sz="1050" dirty="0"/>
              <a:t>Ha en helhetssyn på det som ska skyddas, på vilka hjälpbehov som finns, på resurser och på effekter av olika sätt att agera.</a:t>
            </a:r>
          </a:p>
          <a:p>
            <a:pPr marL="171450" indent="-171450" eaLnBrk="1" fontAlgn="auto" hangingPunct="1">
              <a:spcBef>
                <a:spcPts val="0"/>
              </a:spcBef>
              <a:spcAft>
                <a:spcPts val="0"/>
              </a:spcAft>
              <a:buFont typeface="Arial" panose="020B0604020202020204" pitchFamily="34" charset="0"/>
              <a:buChar char="•"/>
              <a:defRPr/>
            </a:pPr>
            <a:r>
              <a:rPr lang="sv-SE" sz="1050" dirty="0"/>
              <a:t>Se olika perspektiv för att förstå hela skeenden och identifiera flera behov.</a:t>
            </a:r>
          </a:p>
          <a:p>
            <a:pPr marL="171450" indent="-171450" eaLnBrk="1" fontAlgn="auto" hangingPunct="1">
              <a:spcBef>
                <a:spcPts val="0"/>
              </a:spcBef>
              <a:spcAft>
                <a:spcPts val="0"/>
              </a:spcAft>
              <a:buFont typeface="Arial" panose="020B0604020202020204" pitchFamily="34" charset="0"/>
              <a:buChar char="•"/>
              <a:defRPr/>
            </a:pPr>
            <a:r>
              <a:rPr lang="sv-SE" sz="1050" dirty="0"/>
              <a:t>Att fatta beslut i en medveten process, gärna tillsammans med andra.</a:t>
            </a:r>
          </a:p>
          <a:p>
            <a:pPr marL="171450" indent="-171450" eaLnBrk="1" fontAlgn="auto" hangingPunct="1">
              <a:spcBef>
                <a:spcPts val="0"/>
              </a:spcBef>
              <a:spcAft>
                <a:spcPts val="0"/>
              </a:spcAft>
              <a:buFont typeface="Arial" panose="020B0604020202020204" pitchFamily="34" charset="0"/>
              <a:buChar char="•"/>
              <a:defRPr/>
            </a:pPr>
            <a:r>
              <a:rPr lang="sv-SE" sz="1050" dirty="0"/>
              <a:t>Ta hänsyn till människan som en del av systemet.</a:t>
            </a:r>
          </a:p>
          <a:p>
            <a:pPr marL="171450" indent="-171450" eaLnBrk="1" fontAlgn="auto" hangingPunct="1">
              <a:spcBef>
                <a:spcPts val="0"/>
              </a:spcBef>
              <a:spcAft>
                <a:spcPts val="0"/>
              </a:spcAft>
              <a:buFont typeface="Arial" panose="020B0604020202020204" pitchFamily="34" charset="0"/>
              <a:buChar char="•"/>
              <a:defRPr/>
            </a:pPr>
            <a:r>
              <a:rPr lang="sv-SE" sz="1050" dirty="0"/>
              <a:t>Ta hänsyn till tidsskalor, proaktivitet och samtidighet.</a:t>
            </a:r>
          </a:p>
          <a:p>
            <a:pPr marL="171450" indent="-171450" eaLnBrk="1" fontAlgn="auto" hangingPunct="1">
              <a:spcBef>
                <a:spcPts val="0"/>
              </a:spcBef>
              <a:spcAft>
                <a:spcPts val="0"/>
              </a:spcAft>
              <a:buFont typeface="Arial" panose="020B0604020202020204" pitchFamily="34" charset="0"/>
              <a:buChar char="•"/>
              <a:defRPr/>
            </a:pPr>
            <a:r>
              <a:rPr lang="sv-SE" sz="1050" dirty="0"/>
              <a:t>Ha snabb, tidig öppen och korrekt kriskommunikation.</a:t>
            </a:r>
          </a:p>
          <a:p>
            <a:pPr eaLnBrk="1" fontAlgn="auto" hangingPunct="1">
              <a:spcBef>
                <a:spcPts val="0"/>
              </a:spcBef>
              <a:spcAft>
                <a:spcPts val="0"/>
              </a:spcAft>
              <a:defRPr/>
            </a:pPr>
            <a:endParaRPr lang="sv-SE" sz="1050" i="1" dirty="0"/>
          </a:p>
          <a:p>
            <a:pPr eaLnBrk="1" fontAlgn="auto" hangingPunct="1">
              <a:spcBef>
                <a:spcPts val="0"/>
              </a:spcBef>
              <a:spcAft>
                <a:spcPts val="0"/>
              </a:spcAft>
              <a:defRPr/>
            </a:pPr>
            <a:r>
              <a:rPr lang="sv-SE" sz="1050" i="1" dirty="0"/>
              <a:t>TIPS! Om du har kort om tid för din presentation kan du välja att bara visa denna bild när du pratar om förhållningssätten. Bilderna 23-40 kan du visa om du vill fördjupa dig i något av förhållningssätten. </a:t>
            </a:r>
          </a:p>
          <a:p>
            <a:pPr fontAlgn="auto">
              <a:spcBef>
                <a:spcPts val="0"/>
              </a:spcBef>
              <a:spcAft>
                <a:spcPts val="0"/>
              </a:spcAft>
              <a:defRPr/>
            </a:pPr>
            <a:endParaRPr lang="sv-SE" dirty="0"/>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41828A-3D79-4591-8C0B-8E124E4D4D2D}" type="slidenum">
              <a:rPr lang="sv-SE" altLang="sv-SE">
                <a:latin typeface="Calibri" panose="020F0502020204030204" pitchFamily="34" charset="0"/>
              </a:rPr>
              <a:pPr fontAlgn="base">
                <a:spcBef>
                  <a:spcPct val="0"/>
                </a:spcBef>
                <a:spcAft>
                  <a:spcPct val="0"/>
                </a:spcAft>
              </a:pPr>
              <a:t>22</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2948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b="1" dirty="0"/>
              <a:t>Kap 5 Helhetssyn</a:t>
            </a:r>
            <a:br>
              <a:rPr lang="sv-SE" sz="1200" b="1" dirty="0"/>
            </a:br>
            <a:endParaRPr lang="sv-SE" sz="1200" b="1" dirty="0"/>
          </a:p>
          <a:p>
            <a:pPr eaLnBrk="1" fontAlgn="auto" hangingPunct="1">
              <a:spcBef>
                <a:spcPts val="0"/>
              </a:spcBef>
              <a:spcAft>
                <a:spcPts val="0"/>
              </a:spcAft>
              <a:defRPr/>
            </a:pPr>
            <a:r>
              <a:rPr lang="sv-SE" sz="1200" dirty="0"/>
              <a:t>Ett centralt förhållningssätt är att ha en </a:t>
            </a:r>
            <a:r>
              <a:rPr lang="sv-SE" sz="1200" b="1" dirty="0"/>
              <a:t>helhetssyn</a:t>
            </a:r>
            <a:r>
              <a:rPr lang="sv-SE" sz="1200" dirty="0"/>
              <a:t>, vilket innebär att känna ansvar för mer än den egna uppgiften. Att se sin egen och andra aktörers hanteringar som en helhet. Och bidra till att helheten använder samhällets samlade resurser effektivt.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Tänk igenom:</a:t>
            </a:r>
          </a:p>
          <a:p>
            <a:pPr eaLnBrk="1" fontAlgn="auto" hangingPunct="1">
              <a:spcBef>
                <a:spcPts val="0"/>
              </a:spcBef>
              <a:spcAft>
                <a:spcPts val="0"/>
              </a:spcAft>
              <a:defRPr/>
            </a:pPr>
            <a:r>
              <a:rPr lang="sv-SE" sz="1200" dirty="0"/>
              <a:t>Skeendet - Vad har hänt, vilka behov och konsekvenser kan uppstå?</a:t>
            </a:r>
          </a:p>
          <a:p>
            <a:pPr eaLnBrk="1" fontAlgn="auto" hangingPunct="1">
              <a:spcBef>
                <a:spcPts val="0"/>
              </a:spcBef>
              <a:spcAft>
                <a:spcPts val="0"/>
              </a:spcAft>
              <a:defRPr/>
            </a:pPr>
            <a:r>
              <a:rPr lang="sv-SE" sz="1200" dirty="0"/>
              <a:t>Behoven - Vem kan ha info och resurser som jag kan ha nytta av?</a:t>
            </a:r>
          </a:p>
          <a:p>
            <a:pPr eaLnBrk="1" fontAlgn="auto" hangingPunct="1">
              <a:spcBef>
                <a:spcPts val="0"/>
              </a:spcBef>
              <a:spcAft>
                <a:spcPts val="0"/>
              </a:spcAft>
              <a:defRPr/>
            </a:pPr>
            <a:r>
              <a:rPr lang="sv-SE" sz="1200" dirty="0"/>
              <a:t>Resurserna - Vem kan ha nytta av den info och de resurser jag har?</a:t>
            </a:r>
          </a:p>
          <a:p>
            <a:pPr eaLnBrk="1" fontAlgn="auto" hangingPunct="1">
              <a:spcBef>
                <a:spcPts val="0"/>
              </a:spcBef>
              <a:spcAft>
                <a:spcPts val="0"/>
              </a:spcAft>
              <a:defRPr/>
            </a:pPr>
            <a:r>
              <a:rPr lang="sv-SE" sz="1200" dirty="0"/>
              <a:t>Effekterna - Var får tidiga åtgärder störst effekt?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Till dig som utbildar:</a:t>
            </a:r>
          </a:p>
          <a:p>
            <a:pPr eaLnBrk="1" fontAlgn="auto" hangingPunct="1">
              <a:spcBef>
                <a:spcPts val="0"/>
              </a:spcBef>
              <a:spcAft>
                <a:spcPts val="0"/>
              </a:spcAft>
              <a:defRPr/>
            </a:pPr>
            <a:r>
              <a:rPr lang="sv-SE" sz="1200" dirty="0"/>
              <a:t>Denna</a:t>
            </a:r>
            <a:r>
              <a:rPr lang="sv-SE" sz="1200" baseline="0" dirty="0"/>
              <a:t> bild gör det möjligt att animera texten i varje tankemoln.</a:t>
            </a:r>
            <a:endParaRPr lang="sv-SE" sz="1200" dirty="0"/>
          </a:p>
          <a:p>
            <a:pPr eaLnBrk="1" fontAlgn="auto" hangingPunct="1">
              <a:spcBef>
                <a:spcPts val="0"/>
              </a:spcBef>
              <a:spcAft>
                <a:spcPts val="0"/>
              </a:spcAft>
              <a:defRPr/>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2546-EB6E-48EB-B02F-80676DFB14C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77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A58211D-7CDF-4DAA-AB43-A190C9964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C7DF77-0C83-410F-A31C-5B0CA8AA274B}"/>
              </a:ext>
            </a:extLst>
          </p:cNvPr>
          <p:cNvSpPr>
            <a:spLocks noGrp="1"/>
          </p:cNvSpPr>
          <p:nvPr>
            <p:ph type="body" idx="1"/>
          </p:nvPr>
        </p:nvSpPr>
        <p:spPr/>
        <p:txBody>
          <a:bodyPr/>
          <a:lstStyle/>
          <a:p>
            <a:pPr eaLnBrk="1" fontAlgn="auto" hangingPunct="1">
              <a:spcBef>
                <a:spcPts val="0"/>
              </a:spcBef>
              <a:spcAft>
                <a:spcPts val="0"/>
              </a:spcAft>
              <a:defRPr/>
            </a:pPr>
            <a:r>
              <a:rPr lang="sv-SE" sz="1050" dirty="0"/>
              <a:t>De delar av samhället som drabbas av samhällsstörningar är delar av system med ömsesidiga beroenden. Även de aktörer som hanterar samhällsstörningar är delar av system med ömsesidiga beroenden. Därför påverkar de olika effekterna varandra. Som ett resultat av detta måste en helhetssyn etableras så att de olika behoven och effekterna betraktas både var för sig och sammantaget. Detta är skälet till att en helhetssyn alltid måste inbegripa den samlade bilden av det totala behovet och den totala effekten.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Förhållningssättet är direkt kopplad till den helhetsmetod som presenteras lite längre fram för att analysera behov, resurser, effekter och åtgärder.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gäller att förstå vilka behov skeendet leder till. Behoven finns där en eller flera av samhällets skyddsvärden inte kan upprätthållas. Därför är det viktigt att kunna tänka utanför hanteringen av det egna uppdraget i en given situation. När man förstår behoven kan man också förstå vilka effekter som behöver uppnås för att tillgodose dem. Genom att först se vilka effekter som redan har uppnåtts eller håller på att uppnås, kan man identifiera de effekter som saknas. Det är dessa saknade effekter som helhetssynens praktiska tillämpning ska fokusera på.</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Eftersom varje aktör alltid har en egen inriktning för sitt agerande utifrån sitt ansvar eller intresse gäller det att skapa en bild av hur de olika aktörernas inriktningar tillsammans värnar samhällets skyddsvärden.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Vilka skyddsvärden som är mest angelägna kan variera över tid och rum. Därför är det bra om en planering, så långt det är möjligt, genomförs i förhand för att identifiera sådant som är viktigt för att sam­hället ska fungera. Prioritera om de samlade resurserna inte räcker för att möta alla behov. Prioriteringen bör vara genomtänkt och gemensam för att bäst tillgodose helheten.</a:t>
            </a:r>
          </a:p>
          <a:p>
            <a:pPr eaLnBrk="1" fontAlgn="auto" hangingPunct="1">
              <a:spcBef>
                <a:spcPts val="0"/>
              </a:spcBef>
              <a:spcAft>
                <a:spcPts val="0"/>
              </a:spcAft>
              <a:defRPr/>
            </a:pPr>
            <a:endParaRPr lang="sv-SE" sz="1050" dirty="0"/>
          </a:p>
        </p:txBody>
      </p:sp>
      <p:sp>
        <p:nvSpPr>
          <p:cNvPr id="49156" name="Slide Number Placeholder 3">
            <a:extLst>
              <a:ext uri="{FF2B5EF4-FFF2-40B4-BE49-F238E27FC236}">
                <a16:creationId xmlns:a16="http://schemas.microsoft.com/office/drawing/2014/main" id="{4B2D71B5-0A25-45DC-8215-6C38F3FC7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2056BCA-E0E3-4681-A570-E8A0DB33ED16}" type="slidenum">
              <a:rPr lang="sv-SE" altLang="sv-SE" smtClean="0">
                <a:latin typeface="Calibri" panose="020F0502020204030204" pitchFamily="34" charset="0"/>
              </a:rPr>
              <a:pPr fontAlgn="base">
                <a:spcBef>
                  <a:spcPct val="0"/>
                </a:spcBef>
                <a:spcAft>
                  <a:spcPct val="0"/>
                </a:spcAft>
              </a:pPr>
              <a:t>24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7DAA2384-46CC-4EEC-93F6-E4319BD62D6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891324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18922A1-C986-466A-B2D6-1E62F6F63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544BC22-6DB4-4F9D-B769-BC23AC8810DD}"/>
              </a:ext>
            </a:extLst>
          </p:cNvPr>
          <p:cNvSpPr>
            <a:spLocks noGrp="1"/>
          </p:cNvSpPr>
          <p:nvPr>
            <p:ph type="body" idx="1"/>
          </p:nvPr>
        </p:nvSpPr>
        <p:spPr/>
        <p:txBody>
          <a:bodyPr/>
          <a:lstStyle/>
          <a:p>
            <a:pPr eaLnBrk="1" fontAlgn="auto" hangingPunct="1">
              <a:spcBef>
                <a:spcPts val="0"/>
              </a:spcBef>
              <a:spcAft>
                <a:spcPts val="0"/>
              </a:spcAft>
              <a:defRPr/>
            </a:pPr>
            <a:r>
              <a:rPr lang="sv-SE" sz="1050" dirty="0"/>
              <a:t>Att vara medveten om att aktörer har olika perspektiv av samhällsstörningar ökar möjligheten till ett lyckat gemensamt agerande.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förstå andra aktörers perspektiv kan säga något om vad dessa andra aktörer behöver för att utföra sina uppdrag, och om hur dessa aktörer kan bidra till andras uppdrag.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 god förståelse för varandras perspektiv och värdegrunder bör utvecklas redan i planeringsarbetet för att ge en gemensam nyttoeffekt.</a:t>
            </a:r>
          </a:p>
        </p:txBody>
      </p:sp>
      <p:sp>
        <p:nvSpPr>
          <p:cNvPr id="53252" name="Slide Number Placeholder 3">
            <a:extLst>
              <a:ext uri="{FF2B5EF4-FFF2-40B4-BE49-F238E27FC236}">
                <a16:creationId xmlns:a16="http://schemas.microsoft.com/office/drawing/2014/main" id="{39709EC3-5154-4871-A3A8-A1C6673DE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2F7A90F-1D23-41DF-BB55-4808F2A1A309}" type="slidenum">
              <a:rPr lang="sv-SE" altLang="sv-SE" smtClean="0">
                <a:latin typeface="Calibri" panose="020F0502020204030204" pitchFamily="34" charset="0"/>
              </a:rPr>
              <a:pPr fontAlgn="base">
                <a:spcBef>
                  <a:spcPct val="0"/>
                </a:spcBef>
                <a:spcAft>
                  <a:spcPct val="0"/>
                </a:spcAft>
              </a:pPr>
              <a:t>25</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ABA8A58-3852-47FC-81A8-6C9877CF370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49216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a:extLst>
              <a:ext uri="{FF2B5EF4-FFF2-40B4-BE49-F238E27FC236}">
                <a16:creationId xmlns:a16="http://schemas.microsoft.com/office/drawing/2014/main" id="{FE300AA2-0BAD-469F-AE2A-AEE788084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E7863401-34FE-4C48-976F-7719277B0B5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7  Människors samspel i grupp och ledarskap</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det aktörsgemensamma arbetet behöver personer, grupper och organisationer bygga upp förtroende för varandra. Det kan tyckas som en självklarhet men det är viktigt att arbeta med att bygga upp förtroende, i det dagliga arbetet, med andra aktörer.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som det här avsnittet vill peka på är att vi behöver se ”</a:t>
            </a:r>
            <a:r>
              <a:rPr lang="sv-SE" sz="1050" b="1" dirty="0"/>
              <a:t>människan som en del av systemet</a:t>
            </a:r>
            <a:r>
              <a:rPr lang="sv-SE" sz="1050" dirty="0"/>
              <a:t>”. Att ha med sig i arbetet att hur människor, både individer och grupper påverkar och påverkas av varandra.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Några aspekter som vi pekar på här är att goda samarbeten och relationer växer ofta fram över tid. Men det finns också sätt att bygga upp förtroende i tillfälligt sammansatta grupper, som ju ofta är fallet vid samhällsstörningar där människor som inte är vana vid att arbeta med varandra ska samarbeta.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Men i en tillfälligt sammansatt grupp kan så kallad snabb tillit uppstå, det innebär att man agerar som om tillit redan finns. Snabb tillit utvecklas bättre om man till exempel aktivt lyfter fram synpunkter från medlemmar som har kunskap om och erfarenhet av liknande situationer som den man nu står inför. </a:t>
            </a:r>
          </a:p>
          <a:p>
            <a:pPr eaLnBrk="1" fontAlgn="auto" hangingPunct="1">
              <a:spcBef>
                <a:spcPts val="0"/>
              </a:spcBef>
              <a:spcAft>
                <a:spcPts val="0"/>
              </a:spcAft>
              <a:defRPr/>
            </a:pPr>
            <a:endParaRPr lang="sv-SE" sz="1050" dirty="0"/>
          </a:p>
        </p:txBody>
      </p:sp>
      <p:sp>
        <p:nvSpPr>
          <p:cNvPr id="51204" name="Platshållare för bildnummer 3">
            <a:extLst>
              <a:ext uri="{FF2B5EF4-FFF2-40B4-BE49-F238E27FC236}">
                <a16:creationId xmlns:a16="http://schemas.microsoft.com/office/drawing/2014/main" id="{42C4BA2C-26D2-48D9-8CDA-05E8D08C5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5FC388-AE71-4B77-ACD2-3DA0EF2C9E04}" type="slidenum">
              <a:rPr lang="sv-SE" altLang="sv-SE" smtClean="0">
                <a:latin typeface="Calibri" panose="020F0502020204030204" pitchFamily="34" charset="0"/>
              </a:rPr>
              <a:pPr fontAlgn="base">
                <a:spcBef>
                  <a:spcPct val="0"/>
                </a:spcBef>
                <a:spcAft>
                  <a:spcPct val="0"/>
                </a:spcAft>
              </a:pPr>
              <a:t>26</a:t>
            </a:fld>
            <a:endParaRPr lang="sv-SE" altLang="sv-SE" dirty="0">
              <a:latin typeface="Calibri" panose="020F0502020204030204" pitchFamily="34" charset="0"/>
            </a:endParaRPr>
          </a:p>
        </p:txBody>
      </p:sp>
    </p:spTree>
    <p:extLst>
      <p:ext uri="{BB962C8B-B14F-4D97-AF65-F5344CB8AC3E}">
        <p14:creationId xmlns:p14="http://schemas.microsoft.com/office/powerpoint/2010/main" val="166102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45777DA-4A0C-41E8-B31F-93E358A95C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F305AF-D67A-4DA2-B7CA-575E1BA8CDC7}"/>
              </a:ext>
            </a:extLst>
          </p:cNvPr>
          <p:cNvSpPr>
            <a:spLocks noGrp="1"/>
          </p:cNvSpPr>
          <p:nvPr>
            <p:ph type="body" idx="1"/>
          </p:nvPr>
        </p:nvSpPr>
        <p:spPr/>
        <p:txBody>
          <a:bodyPr/>
          <a:lstStyle/>
          <a:p>
            <a:pPr eaLnBrk="1" fontAlgn="auto" hangingPunct="1">
              <a:spcBef>
                <a:spcPts val="0"/>
              </a:spcBef>
              <a:spcAft>
                <a:spcPts val="0"/>
              </a:spcAft>
              <a:defRPr/>
            </a:pPr>
            <a:r>
              <a:rPr lang="sv-SE" sz="1050" dirty="0"/>
              <a:t>Framgångsrikt samarbete bygger på kunskap, förtroende och ömsesidig respekt. Aktörer som känner till varandras organisationskulturer, har förtroende  för varandra och visar varandra respekt samarbetar bättre. Sådana goda samarbeten och relationer växer ofta fram över tid, men ibland kräver hanteringen av samhällsstörningar mer tillfälliga och spontana samarbeten.</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Det är viktigt att</a:t>
            </a:r>
          </a:p>
          <a:p>
            <a:pPr eaLnBrk="1" fontAlgn="auto" hangingPunct="1">
              <a:spcBef>
                <a:spcPts val="0"/>
              </a:spcBef>
              <a:spcAft>
                <a:spcPts val="0"/>
              </a:spcAft>
              <a:defRPr/>
            </a:pPr>
            <a:r>
              <a:rPr lang="sv-SE" sz="1050" dirty="0"/>
              <a:t>• uppmuntra människor att komma med synpunkter utifrån sin kunskap och erfarenheter</a:t>
            </a:r>
          </a:p>
          <a:p>
            <a:pPr eaLnBrk="1" fontAlgn="auto" hangingPunct="1">
              <a:spcBef>
                <a:spcPts val="0"/>
              </a:spcBef>
              <a:spcAft>
                <a:spcPts val="0"/>
              </a:spcAft>
              <a:defRPr/>
            </a:pPr>
            <a:r>
              <a:rPr lang="sv-SE" sz="1050" dirty="0"/>
              <a:t>• arbeta för att stärka gruppens sammanhållning </a:t>
            </a:r>
          </a:p>
          <a:p>
            <a:pPr eaLnBrk="1" fontAlgn="auto" hangingPunct="1">
              <a:spcBef>
                <a:spcPts val="0"/>
              </a:spcBef>
              <a:spcAft>
                <a:spcPts val="0"/>
              </a:spcAft>
              <a:defRPr/>
            </a:pPr>
            <a:r>
              <a:rPr lang="sv-SE" sz="1050" dirty="0"/>
              <a:t>• vara vaksam på tankemässig likriktning.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Arbete över aktörsgränserna bygger på social och kulturell kompetens. Det handlar om att kunna hantera och anpassa sig till andra aktörers kulturella koder, vanor och ritualer. Strukturell smidighet handlar om att kunna känna in och hantera maktrelationer, status och </a:t>
            </a:r>
          </a:p>
          <a:p>
            <a:pPr eaLnBrk="1" fontAlgn="auto" hangingPunct="1">
              <a:spcBef>
                <a:spcPts val="0"/>
              </a:spcBef>
              <a:spcAft>
                <a:spcPts val="0"/>
              </a:spcAft>
              <a:defRPr/>
            </a:pPr>
            <a:r>
              <a:rPr lang="sv-SE" sz="1050" dirty="0"/>
              <a:t>hierarkier hos den andre.</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57348" name="Slide Number Placeholder 3">
            <a:extLst>
              <a:ext uri="{FF2B5EF4-FFF2-40B4-BE49-F238E27FC236}">
                <a16:creationId xmlns:a16="http://schemas.microsoft.com/office/drawing/2014/main" id="{252A012C-D4D1-4B7D-9BC2-C89B2D352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42C4679-931E-4FF1-9EEE-9AFB255A137D}" type="slidenum">
              <a:rPr lang="sv-SE" altLang="sv-SE" smtClean="0">
                <a:latin typeface="Calibri" panose="020F0502020204030204" pitchFamily="34" charset="0"/>
              </a:rPr>
              <a:pPr fontAlgn="base">
                <a:spcBef>
                  <a:spcPct val="0"/>
                </a:spcBef>
                <a:spcAft>
                  <a:spcPct val="0"/>
                </a:spcAft>
              </a:pPr>
              <a:t>27</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F97A8562-9212-4C8C-83B7-9D1270ED8A8F}"/>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998966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99991DF-0EF3-43E9-B63C-E3A06C1C0E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C06AE8-F177-48CE-A360-2E14F937C42C}"/>
              </a:ext>
            </a:extLst>
          </p:cNvPr>
          <p:cNvSpPr>
            <a:spLocks noGrp="1"/>
          </p:cNvSpPr>
          <p:nvPr>
            <p:ph type="body" idx="1"/>
          </p:nvPr>
        </p:nvSpPr>
        <p:spPr/>
        <p:txBody>
          <a:bodyPr/>
          <a:lstStyle/>
          <a:p>
            <a:pPr eaLnBrk="1" fontAlgn="auto" hangingPunct="1">
              <a:spcBef>
                <a:spcPts val="0"/>
              </a:spcBef>
              <a:spcAft>
                <a:spcPts val="0"/>
              </a:spcAft>
              <a:defRPr/>
            </a:pPr>
            <a:r>
              <a:rPr lang="sv-SE" sz="1050" dirty="0"/>
              <a:t>Hög stresstolerans är nödvändigt för att fungera bra i en påfrestande miljö. Arbete över aktörsgränserna bygger också känsla för socialt samspel, det vill säga social och kulturell kompetens. Människor som är bra på socialt samspel har ett försprång när det gäller ledarskap.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aktörsgemensam hantering är det till exempel viktigt att kunna anpassa ordval och undvika tekniska termer som bara förstås av personer ur de egna leden. Till social kompetens hör också att vara bra på att lyssna på andra, liksom att kunna uppmärksamma alla i gruppen och visa att de är betydelsefulla. Kulturell kompetens är att vara medveten om den egna organisationens syn på världen och attityden till andra aktörer. Även omvänt, att ha kunskap om hur andra aktörer arbetar och ser på världen och kunna anpassa kommunikationen med andra aktörer, utifrån deras  organisationskultur.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Dessa delar kan tränas och förbättras utifrån nya erfarenheter. Kulturell kompetens är inte bara viktig för ledaren själv, utan kan också hjälpa honom eller henne att utbilda och vägleda sina underställda så att de i sin tur blir bättre rustade att samverka med aktörer med annan bakgrund.</a:t>
            </a:r>
          </a:p>
        </p:txBody>
      </p:sp>
      <p:sp>
        <p:nvSpPr>
          <p:cNvPr id="61444" name="Slide Number Placeholder 3">
            <a:extLst>
              <a:ext uri="{FF2B5EF4-FFF2-40B4-BE49-F238E27FC236}">
                <a16:creationId xmlns:a16="http://schemas.microsoft.com/office/drawing/2014/main" id="{DA77AA72-CB27-44CB-926D-9E0176A239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0AF5422-9E7F-4BEC-8F6B-28956DB0C236}" type="slidenum">
              <a:rPr lang="sv-SE" altLang="sv-SE" smtClean="0">
                <a:latin typeface="Calibri" panose="020F0502020204030204" pitchFamily="34" charset="0"/>
              </a:rPr>
              <a:pPr fontAlgn="base">
                <a:spcBef>
                  <a:spcPct val="0"/>
                </a:spcBef>
                <a:spcAft>
                  <a:spcPct val="0"/>
                </a:spcAft>
              </a:pPr>
              <a:t>28</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7B1864E-FD6D-4571-BE46-6C63BC034ED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911343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F8DEA0F1-82DC-4AAD-BC97-AD877FA41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6903BE1-0294-428C-BF88-64F43998392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8 Medvetet beslutsfattande</a:t>
            </a:r>
            <a:br>
              <a:rPr lang="sv-SE" sz="1050" b="1" dirty="0"/>
            </a:br>
            <a:r>
              <a:rPr lang="sv-SE" sz="1050" dirty="0"/>
              <a:t/>
            </a:r>
            <a:br>
              <a:rPr lang="sv-SE" sz="1050" dirty="0"/>
            </a:br>
            <a:r>
              <a:rPr lang="sv-SE" sz="1050" dirty="0"/>
              <a:t>Ibland är det bråttom att fatta beslut. Då kan det vara frestande att gå på sin intuition, magkänslan. Problemet med intuition är att den använder sig av den erfarenhet som vi har i minnet, antingen medvetet eller omedvetet. Ju mindre erfarenhet vi har, desto större är risken att vi fattar beslut som riskerar att få olyckliga konsekvenser.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Så långt du kan bör du fatta beslut </a:t>
            </a:r>
          </a:p>
          <a:p>
            <a:pPr marL="171450" indent="-171450" eaLnBrk="1" fontAlgn="auto" hangingPunct="1">
              <a:spcBef>
                <a:spcPts val="0"/>
              </a:spcBef>
              <a:spcAft>
                <a:spcPts val="0"/>
              </a:spcAft>
              <a:buFont typeface="Arial" panose="020B0604020202020204" pitchFamily="34" charset="0"/>
              <a:buChar char="•"/>
              <a:defRPr/>
            </a:pPr>
            <a:r>
              <a:rPr lang="sv-SE" sz="1050" dirty="0"/>
              <a:t>i en medveten process som är transparent och kommunicerbar, även om det tar tid och är jobbigt</a:t>
            </a:r>
          </a:p>
          <a:p>
            <a:pPr marL="171450" indent="-171450" eaLnBrk="1" fontAlgn="auto" hangingPunct="1">
              <a:spcBef>
                <a:spcPts val="0"/>
              </a:spcBef>
              <a:spcAft>
                <a:spcPts val="0"/>
              </a:spcAft>
              <a:buFont typeface="Arial" panose="020B0604020202020204" pitchFamily="34" charset="0"/>
              <a:buChar char="•"/>
              <a:defRPr/>
            </a:pPr>
            <a:r>
              <a:rPr lang="sv-SE" sz="1050" dirty="0"/>
              <a:t>”med penna och papper”, eftersom det bidrar till att tänka analytiskt och hjälper till att hålla ordning på mycket information</a:t>
            </a:r>
          </a:p>
          <a:p>
            <a:pPr marL="171450" indent="-171450" eaLnBrk="1" fontAlgn="auto" hangingPunct="1">
              <a:spcBef>
                <a:spcPts val="0"/>
              </a:spcBef>
              <a:spcAft>
                <a:spcPts val="0"/>
              </a:spcAft>
              <a:buFont typeface="Arial" panose="020B0604020202020204" pitchFamily="34" charset="0"/>
              <a:buChar char="•"/>
              <a:defRPr/>
            </a:pPr>
            <a:r>
              <a:rPr lang="sv-SE" sz="1050" dirty="0"/>
              <a:t>tillsammans med andra människor, så att ni kan hjälpas åt att upptäcka felaktigheter och missuppfattningar.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Vid beslutsfattande under samhällsstörningar finns inte alltid möjlighet att identifiera och värdera olika alternativ. Istället får man ofta fokusera på att hitta en tillräckligt bra lösning på ett problem.  Det är viktigt att komma ihåg att magkänslan inte kan stängas av och att beslutsfattare alltid är begränsat rationella. </a:t>
            </a:r>
          </a:p>
          <a:p>
            <a:pPr eaLnBrk="1" fontAlgn="auto" hangingPunct="1">
              <a:spcBef>
                <a:spcPts val="0"/>
              </a:spcBef>
              <a:spcAft>
                <a:spcPts val="0"/>
              </a:spcAft>
              <a:defRPr/>
            </a:pPr>
            <a:endParaRPr lang="sv-SE" altLang="sv-SE" sz="1050" dirty="0">
              <a:ea typeface="+mn-ea"/>
              <a:cs typeface="+mn-cs"/>
            </a:endParaRPr>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beslutsfattande i aktörsgemensamma sammanhang: </a:t>
            </a:r>
            <a:r>
              <a:rPr lang="sv-SE" altLang="sv-SE" sz="1050" dirty="0">
                <a:ea typeface="Verdana" panose="020B0604030504040204" pitchFamily="34" charset="0"/>
                <a:cs typeface="Verdana" panose="020B0604030504040204" pitchFamily="34" charset="0"/>
                <a:hlinkClick r:id="rId3"/>
              </a:rPr>
              <a:t>Medvetet beslutsfattande</a:t>
            </a:r>
            <a:endParaRPr lang="sv-SE" sz="1050" dirty="0"/>
          </a:p>
        </p:txBody>
      </p:sp>
      <p:sp>
        <p:nvSpPr>
          <p:cNvPr id="63492" name="Platshållare för bildnummer 3">
            <a:extLst>
              <a:ext uri="{FF2B5EF4-FFF2-40B4-BE49-F238E27FC236}">
                <a16:creationId xmlns:a16="http://schemas.microsoft.com/office/drawing/2014/main" id="{8CDEC333-E7E2-4EAA-8BB0-D485D9771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D05F965-3A8F-47A3-A692-576CAF8E093A}" type="slidenum">
              <a:rPr lang="sv-SE" altLang="sv-SE" smtClean="0">
                <a:latin typeface="Calibri" panose="020F0502020204030204" pitchFamily="34" charset="0"/>
              </a:rPr>
              <a:pPr fontAlgn="base">
                <a:spcBef>
                  <a:spcPct val="0"/>
                </a:spcBef>
                <a:spcAft>
                  <a:spcPct val="0"/>
                </a:spcAft>
              </a:pPr>
              <a:t>29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555AD044-82E8-42FF-BDF7-8AC2DD1288F4}"/>
              </a:ext>
            </a:extLst>
          </p:cNvPr>
          <p:cNvSpPr>
            <a:spLocks noGrp="1"/>
          </p:cNvSpPr>
          <p:nvPr>
            <p:ph type="ftr" sz="quarter" idx="4"/>
          </p:nvPr>
        </p:nvSpPr>
        <p:spPr/>
        <p:txBody>
          <a:bodyPr/>
          <a:lstStyle/>
          <a:p>
            <a:pPr>
              <a:defRPr/>
            </a:pPr>
            <a:r>
              <a:rPr lang="sv-SE" dirty="0"/>
              <a:t>Version 0.96 2017-11-15</a:t>
            </a:r>
          </a:p>
        </p:txBody>
      </p:sp>
      <p:pic>
        <p:nvPicPr>
          <p:cNvPr id="4" name="Bildobjekt 3"/>
          <p:cNvPicPr>
            <a:picLocks noChangeAspect="1"/>
          </p:cNvPicPr>
          <p:nvPr/>
        </p:nvPicPr>
        <p:blipFill>
          <a:blip r:embed="rId4"/>
          <a:stretch>
            <a:fillRect/>
          </a:stretch>
        </p:blipFill>
        <p:spPr>
          <a:xfrm>
            <a:off x="730127" y="7645790"/>
            <a:ext cx="160209" cy="173941"/>
          </a:xfrm>
          <a:prstGeom prst="rect">
            <a:avLst/>
          </a:prstGeom>
        </p:spPr>
      </p:pic>
    </p:spTree>
    <p:extLst>
      <p:ext uri="{BB962C8B-B14F-4D97-AF65-F5344CB8AC3E}">
        <p14:creationId xmlns:p14="http://schemas.microsoft.com/office/powerpoint/2010/main" val="424107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a:extLst>
              <a:ext uri="{FF2B5EF4-FFF2-40B4-BE49-F238E27FC236}">
                <a16:creationId xmlns:a16="http://schemas.microsoft.com/office/drawing/2014/main" id="{87979A67-5671-410E-A80E-292E49169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D5FE5FF-5F44-4377-B7A7-59C3495691EB}"/>
              </a:ext>
            </a:extLst>
          </p:cNvPr>
          <p:cNvSpPr>
            <a:spLocks noGrp="1"/>
          </p:cNvSpPr>
          <p:nvPr>
            <p:ph type="body" idx="1"/>
          </p:nvPr>
        </p:nvSpPr>
        <p:spPr/>
        <p:txBody>
          <a:bodyPr/>
          <a:lstStyle/>
          <a:p>
            <a:pPr eaLnBrk="1" fontAlgn="auto" hangingPunct="1">
              <a:spcBef>
                <a:spcPts val="0"/>
              </a:spcBef>
              <a:spcAft>
                <a:spcPts val="0"/>
              </a:spcAft>
              <a:defRPr/>
            </a:pPr>
            <a:endParaRPr lang="sv-SE" sz="900" dirty="0"/>
          </a:p>
        </p:txBody>
      </p:sp>
      <p:sp>
        <p:nvSpPr>
          <p:cNvPr id="43012" name="Platshållare för bildnummer 3">
            <a:extLst>
              <a:ext uri="{FF2B5EF4-FFF2-40B4-BE49-F238E27FC236}">
                <a16:creationId xmlns:a16="http://schemas.microsoft.com/office/drawing/2014/main" id="{36B360DD-7EB3-4BB7-BA96-407EC80C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354D1-ECE7-4323-BA0B-F90902F04892}"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7085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A8CF236-1B12-4A95-8798-532479F557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641BEA0-1671-4907-BC02-C3E7CE37C62B}"/>
              </a:ext>
            </a:extLst>
          </p:cNvPr>
          <p:cNvSpPr>
            <a:spLocks noGrp="1"/>
          </p:cNvSpPr>
          <p:nvPr>
            <p:ph type="body" idx="1"/>
          </p:nvPr>
        </p:nvSpPr>
        <p:spPr/>
        <p:txBody>
          <a:bodyPr/>
          <a:lstStyle/>
          <a:p>
            <a:pPr eaLnBrk="1" fontAlgn="auto" hangingPunct="1">
              <a:spcBef>
                <a:spcPts val="0"/>
              </a:spcBef>
              <a:spcAft>
                <a:spcPts val="0"/>
              </a:spcAft>
              <a:defRPr/>
            </a:pPr>
            <a:r>
              <a:rPr lang="sv-SE" sz="1050" dirty="0"/>
              <a:t>Vänta inte på förutsättningarna för det perfekta beslutet. Den som ska fatta ett beslut vid hanteringen av samhällsstörningar har inte alltid tillgång till alla alternativ, eller kan räkna ut vilket alternativ som ger det bästa resultatet. Eftersom tid oftast är en bristvara så ska du välja det första tillräckligt tillfredsställande alternativ som dyker upp, och som åtminstone motsvarar dina egna förväntningar på vad som kommer att fungera, grundat på din erfarenhet.</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Var beredd på att hantera konsekvenserna av dåliga beslut. Beslut under samhällsstörningar är alltid förknippade med osäkerhet. Det betyder att det kan gå illa, trots att besluten är fattade så omsorgsfullt som det går. Då måste man dels ha beredskap för att hantera när det inte går som man tänkt sig, dels kunna utvärdera beslutsfattande efter hur besluten fattats, inte efter hur utfallet blev.</a:t>
            </a:r>
          </a:p>
          <a:p>
            <a:pPr eaLnBrk="1" fontAlgn="auto" hangingPunct="1">
              <a:spcBef>
                <a:spcPts val="0"/>
              </a:spcBef>
              <a:spcAft>
                <a:spcPts val="0"/>
              </a:spcAft>
              <a:defRPr/>
            </a:pPr>
            <a:endParaRPr lang="sv-SE" sz="1050" dirty="0"/>
          </a:p>
        </p:txBody>
      </p:sp>
      <p:sp>
        <p:nvSpPr>
          <p:cNvPr id="65540" name="Slide Number Placeholder 3">
            <a:extLst>
              <a:ext uri="{FF2B5EF4-FFF2-40B4-BE49-F238E27FC236}">
                <a16:creationId xmlns:a16="http://schemas.microsoft.com/office/drawing/2014/main" id="{43740FAA-EBD8-4E87-AB3F-E00F32720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C3EFF85-6A73-451C-B9AA-317B25058E74}" type="slidenum">
              <a:rPr lang="sv-SE" altLang="sv-SE" smtClean="0">
                <a:latin typeface="Calibri" panose="020F0502020204030204" pitchFamily="34" charset="0"/>
              </a:rPr>
              <a:pPr fontAlgn="base">
                <a:spcBef>
                  <a:spcPct val="0"/>
                </a:spcBef>
                <a:spcAft>
                  <a:spcPct val="0"/>
                </a:spcAft>
              </a:pPr>
              <a:t>30</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691FCC41-B739-4708-8E05-28404A0EFFA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74348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i="0" dirty="0"/>
              <a:t>Under</a:t>
            </a:r>
            <a:r>
              <a:rPr lang="sv-SE" sz="1050" i="0" baseline="0" dirty="0"/>
              <a:t> 2018 kom denna vägledning: </a:t>
            </a:r>
            <a:r>
              <a:rPr lang="sv-SE" sz="1200" b="1" i="0" u="none" strike="noStrike" kern="1200" dirty="0">
                <a:solidFill>
                  <a:schemeClr val="tx1"/>
                </a:solidFill>
                <a:effectLst/>
                <a:latin typeface="+mn-lt"/>
                <a:ea typeface="+mn-ea"/>
                <a:cs typeface="+mn-cs"/>
              </a:rPr>
              <a:t>Vägledning för beslutsfattande i samband med samhällsstörningar : Metod, fördjupning och exempel, samverkan och ledning</a:t>
            </a:r>
            <a:r>
              <a:rPr lang="sv-SE" sz="1050" b="1" i="0" u="none" strike="noStrike" kern="1200" baseline="0" dirty="0">
                <a:solidFill>
                  <a:schemeClr val="tx1"/>
                </a:solidFill>
                <a:effectLst/>
                <a:latin typeface="+mn-lt"/>
                <a:ea typeface="+mn-ea"/>
                <a:cs typeface="+mn-cs"/>
              </a:rPr>
              <a:t> </a:t>
            </a:r>
            <a:r>
              <a:rPr lang="sv-SE" sz="1050" b="0" i="0" u="none" strike="noStrike" kern="1200" baseline="0" dirty="0">
                <a:solidFill>
                  <a:schemeClr val="tx1"/>
                </a:solidFill>
                <a:effectLst/>
                <a:latin typeface="+mn-lt"/>
                <a:ea typeface="+mn-ea"/>
                <a:cs typeface="+mn-cs"/>
              </a:rPr>
              <a:t>(MSB1135). Den är</a:t>
            </a:r>
            <a:r>
              <a:rPr lang="sv-SE" sz="1050" b="1" i="0" u="none" strike="noStrike" kern="1200" baseline="0" dirty="0">
                <a:solidFill>
                  <a:schemeClr val="tx1"/>
                </a:solidFill>
                <a:effectLst/>
                <a:latin typeface="+mn-lt"/>
                <a:ea typeface="+mn-ea"/>
                <a:cs typeface="+mn-cs"/>
              </a:rPr>
              <a:t> </a:t>
            </a:r>
            <a:r>
              <a:rPr lang="sv-SE" sz="1050" i="0" baseline="0" dirty="0"/>
              <a:t>ett</a:t>
            </a:r>
            <a:r>
              <a:rPr lang="sv-SE" sz="1050" i="0" dirty="0"/>
              <a:t> komplement</a:t>
            </a:r>
            <a:r>
              <a:rPr lang="sv-SE" sz="1050" i="0" baseline="0" dirty="0"/>
              <a:t> till och i samklang med Gemensamma grunder från 2014 </a:t>
            </a:r>
            <a:r>
              <a:rPr lang="sv-SE" sz="1050" kern="1200" dirty="0">
                <a:solidFill>
                  <a:schemeClr val="tx1"/>
                </a:solidFill>
                <a:effectLst/>
              </a:rPr>
              <a:t>(MSB777) </a:t>
            </a:r>
            <a:r>
              <a:rPr lang="sv-SE" sz="1050" kern="1200" baseline="0" dirty="0">
                <a:solidFill>
                  <a:schemeClr val="tx1"/>
                </a:solidFill>
                <a:effectLst/>
              </a:rPr>
              <a:t>och en fördjupning av kap 8</a:t>
            </a:r>
            <a:r>
              <a:rPr lang="sv-SE" sz="1050" i="0" baseline="0" dirty="0"/>
              <a:t>. </a:t>
            </a:r>
          </a:p>
          <a:p>
            <a:r>
              <a:rPr lang="sv-SE" sz="1050" i="0" baseline="0" dirty="0"/>
              <a:t>Vägledningen innehåller: fördjupning av metodik samt verktyg (med stödexempel). Vi vill bara kort presentera vägledningen här och hänvisar vidare till det material som finns på webben.</a:t>
            </a:r>
          </a:p>
          <a:p>
            <a:endParaRPr lang="sv-SE" sz="1050" kern="1200" dirty="0">
              <a:solidFill>
                <a:schemeClr val="tx1"/>
              </a:solidFill>
              <a:effectLst/>
            </a:endParaRPr>
          </a:p>
          <a:p>
            <a:r>
              <a:rPr lang="sv-SE" sz="1050" kern="1200" dirty="0">
                <a:solidFill>
                  <a:schemeClr val="tx1"/>
                </a:solidFill>
                <a:effectLst/>
              </a:rPr>
              <a:t>Beslutsstödet är en metod för att prioritera inför och under insatser vid samhällsstörningar över hela hotskalan, det vill säga vid samhällsstörningar under såväl normalberedskap som höjd beredskap. Beslutsstödet ska hjälpa dig att tillräckligt snabbt</a:t>
            </a:r>
          </a:p>
          <a:p>
            <a:r>
              <a:rPr lang="sv-SE" sz="1050" kern="1200" dirty="0">
                <a:solidFill>
                  <a:schemeClr val="tx1"/>
                </a:solidFill>
                <a:effectLst/>
              </a:rPr>
              <a:t>komma fram till beslut som är avvägda, tydliga, transparenta och kommunicerbara. Beslutsstödet blir aktuellt när du redan har en övergripande uppfattning om vad som händer i stort, men inte vet hur tillgängliga resurser bör användas. </a:t>
            </a:r>
          </a:p>
          <a:p>
            <a:endParaRPr lang="sv-SE" sz="1050" kern="1200" dirty="0">
              <a:solidFill>
                <a:schemeClr val="tx1"/>
              </a:solidFill>
              <a:effectLst/>
            </a:endParaRPr>
          </a:p>
          <a:p>
            <a:r>
              <a:rPr lang="sv-SE" sz="1050" kern="1200" dirty="0">
                <a:solidFill>
                  <a:schemeClr val="tx1"/>
                </a:solidFill>
                <a:effectLst/>
              </a:rPr>
              <a:t>Prioriteringen kan handla om vilka vägar som ska plogas, hur dricksvatten ska fördelas eller vilka grupper i samhället som bör vaccineras först. Ska t ex dricksvatten gå till barnomsorg eller sjukvården om det råder brist? Ska civilbefolkning eller militär prioriteras om sjukvården är ansträngd? Stödet sträcker sig fram till den punkt när det finns ett dokumenterat beslut för hur tillgängliga resurser ska användas.</a:t>
            </a:r>
          </a:p>
          <a:p>
            <a:endParaRPr lang="sv-SE" sz="1050" kern="1200" dirty="0">
              <a:solidFill>
                <a:schemeClr val="tx1"/>
              </a:solidFill>
              <a:effectLst/>
            </a:endParaRPr>
          </a:p>
          <a:p>
            <a:r>
              <a:rPr lang="sv-SE" sz="1050" kern="1200" dirty="0">
                <a:solidFill>
                  <a:schemeClr val="tx1"/>
                </a:solidFill>
                <a:effectLst/>
              </a:rPr>
              <a:t>Vem kan använda beslutsstödet?</a:t>
            </a:r>
          </a:p>
          <a:p>
            <a:r>
              <a:rPr lang="sv-SE" sz="1050" kern="1200" dirty="0">
                <a:solidFill>
                  <a:schemeClr val="tx1"/>
                </a:solidFill>
                <a:effectLst/>
              </a:rPr>
              <a:t>Vem som helst kan använda beslutsstödet. Det är inte knutet till något särskilt sammanhang. Det kan användas enskilt och i grupp, aktörsinternt och aktörsgemensamt. Stödet är inte heller begränsat till vissa organisationer, mandat eller nivåer i samhället (lokal, regional eller central). Du som använder beslutsstödet har dock stor nytta av att ha grundkunskaper </a:t>
            </a:r>
          </a:p>
          <a:p>
            <a:r>
              <a:rPr lang="sv-SE" sz="1050" kern="1200" dirty="0">
                <a:solidFill>
                  <a:schemeClr val="tx1"/>
                </a:solidFill>
                <a:effectLst/>
              </a:rPr>
              <a:t>kopplade till krisberedskapssystemet.</a:t>
            </a:r>
          </a:p>
          <a:p>
            <a:endParaRPr lang="sv-SE" sz="1050" kern="1200" dirty="0">
              <a:solidFill>
                <a:schemeClr val="tx1"/>
              </a:solidFill>
              <a:effectLst/>
            </a:endParaRPr>
          </a:p>
          <a:p>
            <a:r>
              <a:rPr lang="sv-SE" sz="1050" kern="1200" dirty="0">
                <a:solidFill>
                  <a:schemeClr val="tx1"/>
                </a:solidFill>
                <a:effectLst/>
              </a:rPr>
              <a:t>Vad består beslutsstödet av?</a:t>
            </a:r>
          </a:p>
          <a:p>
            <a:r>
              <a:rPr lang="sv-SE" sz="1050" kern="1200" dirty="0">
                <a:solidFill>
                  <a:schemeClr val="tx1"/>
                </a:solidFill>
                <a:effectLst/>
              </a:rPr>
              <a:t>Beslutsstödet består av fyra steg där varje steg fyller ett särskilt syfte. Varje steg ställer en kärnfråga:</a:t>
            </a:r>
          </a:p>
          <a:p>
            <a:r>
              <a:rPr lang="sv-SE" sz="1050" kern="1200" dirty="0">
                <a:solidFill>
                  <a:schemeClr val="tx1"/>
                </a:solidFill>
                <a:effectLst/>
              </a:rPr>
              <a:t>•Hur bråttom är det? </a:t>
            </a:r>
          </a:p>
          <a:p>
            <a:r>
              <a:rPr lang="sv-SE" sz="1050" kern="1200" dirty="0">
                <a:solidFill>
                  <a:schemeClr val="tx1"/>
                </a:solidFill>
                <a:effectLst/>
              </a:rPr>
              <a:t>•Vad behöver jag veta? </a:t>
            </a:r>
          </a:p>
          <a:p>
            <a:r>
              <a:rPr lang="sv-SE" sz="1050" kern="1200" dirty="0">
                <a:solidFill>
                  <a:schemeClr val="tx1"/>
                </a:solidFill>
                <a:effectLst/>
              </a:rPr>
              <a:t>•Vilka alternativ har jag? </a:t>
            </a:r>
          </a:p>
          <a:p>
            <a:r>
              <a:rPr lang="sv-SE" sz="1050" kern="1200" dirty="0">
                <a:solidFill>
                  <a:schemeClr val="tx1"/>
                </a:solidFill>
                <a:effectLst/>
              </a:rPr>
              <a:t>•Vad väljer jag? </a:t>
            </a:r>
          </a:p>
          <a:p>
            <a:endParaRPr lang="sv-SE" sz="1050" kern="1200" dirty="0">
              <a:solidFill>
                <a:schemeClr val="tx1"/>
              </a:solidFill>
              <a:effectLst/>
            </a:endParaRPr>
          </a:p>
          <a:p>
            <a:r>
              <a:rPr lang="sv-SE" sz="1050" kern="1200" dirty="0">
                <a:solidFill>
                  <a:schemeClr val="tx1"/>
                </a:solidFill>
                <a:effectLst/>
              </a:rPr>
              <a:t>För</a:t>
            </a:r>
            <a:r>
              <a:rPr lang="sv-SE" sz="1050" kern="1200" baseline="0" dirty="0">
                <a:solidFill>
                  <a:schemeClr val="tx1"/>
                </a:solidFill>
                <a:effectLst/>
              </a:rPr>
              <a:t> v</a:t>
            </a:r>
            <a:r>
              <a:rPr lang="sv-SE" sz="1050" kern="1200" dirty="0">
                <a:solidFill>
                  <a:schemeClr val="tx1"/>
                </a:solidFill>
                <a:effectLst/>
              </a:rPr>
              <a:t>arje kärnfråga finns dessutom flera delfrågor, att besvara i mån av tid. Du kan genomföra steg 1– 4 olika snabbt beroende på hur mycket tid du har för beslutet – från minuter till veckor eller längre </a:t>
            </a:r>
          </a:p>
          <a:p>
            <a:endParaRPr lang="sv-SE" sz="1050" i="0" dirty="0"/>
          </a:p>
        </p:txBody>
      </p:sp>
      <p:sp>
        <p:nvSpPr>
          <p:cNvPr id="4" name="Platshållare för bildnummer 3"/>
          <p:cNvSpPr>
            <a:spLocks noGrp="1"/>
          </p:cNvSpPr>
          <p:nvPr>
            <p:ph type="sldNum" sz="quarter" idx="10"/>
          </p:nvPr>
        </p:nvSpPr>
        <p:spPr/>
        <p:txBody>
          <a:bodyPr/>
          <a:lstStyle/>
          <a:p>
            <a:fld id="{D2D5C26A-2F02-4C69-A5A3-7064FA11A03E}" type="slidenum">
              <a:rPr lang="sv-SE" smtClean="0"/>
              <a:t>31</a:t>
            </a:fld>
            <a:endParaRPr lang="sv-SE" dirty="0"/>
          </a:p>
        </p:txBody>
      </p:sp>
    </p:spTree>
    <p:extLst>
      <p:ext uri="{BB962C8B-B14F-4D97-AF65-F5344CB8AC3E}">
        <p14:creationId xmlns:p14="http://schemas.microsoft.com/office/powerpoint/2010/main" val="1708044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ANVÄNDARGUIDE</a:t>
            </a:r>
          </a:p>
          <a:p>
            <a:r>
              <a:rPr lang="sv-SE" sz="1050" dirty="0"/>
              <a:t>Beslutsstödet består av fyra steg. Du kan genomföra steg 1–4 olika snabbt beroende på hur mycket tid du har – från minuter till veckor.</a:t>
            </a:r>
          </a:p>
          <a:p>
            <a:endParaRPr lang="sv-SE" sz="1050" dirty="0"/>
          </a:p>
          <a:p>
            <a:r>
              <a:rPr lang="sv-SE" sz="1050" dirty="0"/>
              <a:t>•Börja alltid med att skapa dig en uppfattning om hur lång tid du har på dig för varje steg innan du börjar med att lösa problemet. Var noga med att följa de tidsramar du har satt upp för varje steg. Det är viktigare att det dokumenterade resultatet blir klart i tid än att resultatet blir helt rätt i alla detaljer.</a:t>
            </a:r>
          </a:p>
          <a:p>
            <a:endParaRPr lang="sv-SE" sz="1050" dirty="0"/>
          </a:p>
          <a:p>
            <a:r>
              <a:rPr lang="sv-SE" sz="1050" dirty="0"/>
              <a:t>• Räkna med att allt tar längre tid än du tänkt – det dyker alltid upp oförutsedda händelser som kräver ”omtag” i någon form. Om tiden rinner iväg så måste du eller någon annan direkt bryta genom att avgöra frågan som diskuteras, så att arbetet inte avstannar. Klargör i förväg vem som har rollen att avbryta och avgöra.</a:t>
            </a:r>
          </a:p>
          <a:p>
            <a:endParaRPr lang="sv-SE" sz="1050" dirty="0"/>
          </a:p>
          <a:p>
            <a:r>
              <a:rPr lang="sv-SE" sz="1050" dirty="0"/>
              <a:t>• Du kan snabba upp arbetet genom att förenkla, till exempel genom att minska ner detaljnivå och hoppa över vissa delfrågor. När det är verkligt bråttom, använder du bara kärnfrågan i varje steg, utan att gå in på delfrågorna. Kom ihåg att när du förenklar så behöver du göra det medvetet och spårbart så att du efteråt vet vad som saknas och varför.</a:t>
            </a:r>
          </a:p>
          <a:p>
            <a:endParaRPr lang="sv-SE" sz="1050" dirty="0"/>
          </a:p>
          <a:p>
            <a:r>
              <a:rPr lang="sv-SE" sz="1050" dirty="0"/>
              <a:t>•Det är lätt att fastna i att söka efter mer information. Undvik detta genom att göra antaganden om sådant som påverkar beslutet. Dokumentera vilka antaganden du har gjort, hur det påverkar beslutet och när du kan tänkas få bekräftelse på de gjorda antagandena. Gå sedan vidare, men var noga med att följa upp dina antaganden.</a:t>
            </a:r>
          </a:p>
          <a:p>
            <a:endParaRPr lang="sv-SE" sz="1050" dirty="0"/>
          </a:p>
          <a:p>
            <a:r>
              <a:rPr lang="sv-SE" sz="1050" dirty="0"/>
              <a:t>•Se till att du och andra är överens om vad ni menar med olika stödord och nyckelformuleringar. Använd stödtabellerna om du tycker att de hjälper. </a:t>
            </a:r>
            <a:br>
              <a:rPr lang="sv-SE" sz="1050" dirty="0"/>
            </a:br>
            <a:endParaRPr lang="sv-SE" sz="1050" dirty="0"/>
          </a:p>
          <a:p>
            <a:r>
              <a:rPr lang="sv-SE" sz="1050" dirty="0"/>
              <a:t>Ofta kan du göra egna ”uppställningar” som fungerar bättre för frågan du hanterar.</a:t>
            </a:r>
          </a:p>
          <a:p>
            <a:endParaRPr lang="sv-SE" sz="1050" dirty="0"/>
          </a:p>
        </p:txBody>
      </p:sp>
      <p:sp>
        <p:nvSpPr>
          <p:cNvPr id="4" name="Platshållare för bildnummer 3"/>
          <p:cNvSpPr>
            <a:spLocks noGrp="1"/>
          </p:cNvSpPr>
          <p:nvPr>
            <p:ph type="sldNum" sz="quarter" idx="10"/>
          </p:nvPr>
        </p:nvSpPr>
        <p:spPr/>
        <p:txBody>
          <a:bodyPr/>
          <a:lstStyle/>
          <a:p>
            <a:fld id="{D2D5C26A-2F02-4C69-A5A3-7064FA11A03E}" type="slidenum">
              <a:rPr lang="sv-SE" smtClean="0"/>
              <a:t>32</a:t>
            </a:fld>
            <a:endParaRPr lang="sv-SE" dirty="0"/>
          </a:p>
        </p:txBody>
      </p:sp>
    </p:spTree>
    <p:extLst>
      <p:ext uri="{BB962C8B-B14F-4D97-AF65-F5344CB8AC3E}">
        <p14:creationId xmlns:p14="http://schemas.microsoft.com/office/powerpoint/2010/main" val="226115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300B674E-DE04-45CE-AF1B-4BD06DE91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4777E11-1DD2-4F1F-ACEC-54046C086C35}"/>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9 Tid, proaktivitet och samtidighet</a:t>
            </a:r>
            <a:br>
              <a:rPr lang="sv-SE" sz="1050" b="1" dirty="0"/>
            </a:br>
            <a:endParaRPr lang="sv-SE" sz="1050" b="1" dirty="0"/>
          </a:p>
          <a:p>
            <a:pPr eaLnBrk="1" fontAlgn="auto" hangingPunct="1">
              <a:spcBef>
                <a:spcPts val="0"/>
              </a:spcBef>
              <a:spcAft>
                <a:spcPts val="0"/>
              </a:spcAft>
              <a:defRPr/>
            </a:pPr>
            <a:r>
              <a:rPr lang="sv-SE" sz="1050" b="1" dirty="0"/>
              <a:t>Tid: </a:t>
            </a:r>
            <a:r>
              <a:rPr lang="sv-SE" sz="1050" dirty="0"/>
              <a:t>Flera tidsskalor måste hanteras samtidigt vid en samhällsstörning, de behov som måste tillgodoses i början är inte desamma som de som behöver tillgodoses längre fram. För åtgärder som tar lång tid att starta upp kan det betyda att man måste fatta beslut om att sätta dem i verket innan det behov som ska tillgodoses har uppstått. Detta går förmodligen bara om man snabbt bygger upp den organisation som behövs för att uppmärksamma också det långsiktiga. Ofta klumpar man ihop behoven i tre olika kategorier:</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omedelbara behov</a:t>
            </a:r>
          </a:p>
          <a:p>
            <a:pPr marL="171450" indent="-171450" eaLnBrk="1" fontAlgn="auto" hangingPunct="1">
              <a:spcBef>
                <a:spcPts val="0"/>
              </a:spcBef>
              <a:spcAft>
                <a:spcPts val="0"/>
              </a:spcAft>
              <a:buFont typeface="Arial" panose="020B0604020202020204" pitchFamily="34" charset="0"/>
              <a:buChar char="•"/>
              <a:defRPr/>
            </a:pPr>
            <a:r>
              <a:rPr lang="sv-SE" sz="1050" dirty="0"/>
              <a:t>behov på medellång sikt</a:t>
            </a:r>
          </a:p>
          <a:p>
            <a:pPr marL="171450" indent="-171450" eaLnBrk="1" fontAlgn="auto" hangingPunct="1">
              <a:spcBef>
                <a:spcPts val="0"/>
              </a:spcBef>
              <a:spcAft>
                <a:spcPts val="0"/>
              </a:spcAft>
              <a:buFont typeface="Arial" panose="020B0604020202020204" pitchFamily="34" charset="0"/>
              <a:buChar char="•"/>
              <a:defRPr/>
            </a:pPr>
            <a:r>
              <a:rPr lang="sv-SE" sz="1050" dirty="0"/>
              <a:t>behov på lång sikt.</a:t>
            </a: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r>
              <a:rPr lang="sv-SE" sz="1050" dirty="0"/>
              <a:t>Samhällsstörningars natur avgör vilken uppdelning som är lämplig, men behoven att agera utifrån olika tidsskalor finns alltid.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rPr>
              <a:t>      Filmtips där Olof Ekman, forskare och utvecklare på MSB, berättar om tidsaspekterna vid hanteringen av en samhällsstörning och vikten av att ta initiativ och agera tidigt:</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3"/>
              </a:rPr>
              <a:t>Tid som kritisk faktor</a:t>
            </a:r>
            <a:r>
              <a:rPr lang="sv-SE" altLang="sv-SE" sz="1050" dirty="0">
                <a:ea typeface="Verdana" panose="020B0604030504040204" pitchFamily="34" charset="0"/>
                <a:cs typeface="Verdana" panose="020B0604030504040204" pitchFamily="34" charset="0"/>
              </a:rPr>
              <a:t> </a:t>
            </a:r>
            <a:endParaRPr lang="sv-SE" sz="1050" dirty="0"/>
          </a:p>
          <a:p>
            <a:pPr eaLnBrk="1" fontAlgn="auto" hangingPunct="1">
              <a:spcBef>
                <a:spcPts val="0"/>
              </a:spcBef>
              <a:spcAft>
                <a:spcPts val="0"/>
              </a:spcAft>
              <a:defRPr/>
            </a:pPr>
            <a:endParaRPr lang="sv-SE" sz="1050" dirty="0"/>
          </a:p>
        </p:txBody>
      </p:sp>
      <p:sp>
        <p:nvSpPr>
          <p:cNvPr id="55300" name="Platshållare för bildnummer 3">
            <a:extLst>
              <a:ext uri="{FF2B5EF4-FFF2-40B4-BE49-F238E27FC236}">
                <a16:creationId xmlns:a16="http://schemas.microsoft.com/office/drawing/2014/main" id="{7271186C-7B2B-4E87-8264-B160DCF7C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FAB1787-FE20-4533-A50D-FAA88D09E09F}" type="slidenum">
              <a:rPr lang="sv-SE" altLang="sv-SE" smtClean="0">
                <a:latin typeface="Calibri" panose="020F0502020204030204" pitchFamily="34" charset="0"/>
              </a:rPr>
              <a:pPr fontAlgn="base">
                <a:spcBef>
                  <a:spcPct val="0"/>
                </a:spcBef>
                <a:spcAft>
                  <a:spcPct val="0"/>
                </a:spcAft>
              </a:pPr>
              <a:t>33</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7222" y="7008750"/>
            <a:ext cx="158510" cy="176799"/>
          </a:xfrm>
          <a:prstGeom prst="rect">
            <a:avLst/>
          </a:prstGeom>
        </p:spPr>
      </p:pic>
    </p:spTree>
    <p:extLst>
      <p:ext uri="{BB962C8B-B14F-4D97-AF65-F5344CB8AC3E}">
        <p14:creationId xmlns:p14="http://schemas.microsoft.com/office/powerpoint/2010/main" val="660598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B48A24C-3918-461F-81A1-28EBAD90E4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3F12B7-AC2C-4AD9-8650-D78FC95004FF}"/>
              </a:ext>
            </a:extLst>
          </p:cNvPr>
          <p:cNvSpPr>
            <a:spLocks noGrp="1"/>
          </p:cNvSpPr>
          <p:nvPr>
            <p:ph type="body" idx="1"/>
          </p:nvPr>
        </p:nvSpPr>
        <p:spPr/>
        <p:txBody>
          <a:bodyPr/>
          <a:lstStyle/>
          <a:p>
            <a:pPr eaLnBrk="1" fontAlgn="auto" hangingPunct="1">
              <a:spcBef>
                <a:spcPts val="0"/>
              </a:spcBef>
              <a:spcAft>
                <a:spcPts val="0"/>
              </a:spcAft>
              <a:defRPr/>
            </a:pPr>
            <a:r>
              <a:rPr lang="sv-SE" sz="1050" dirty="0"/>
              <a:t>Ta hänsyn till alla tidsskalor och analysera tillsammans med andra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Vid samhällsstörningar är det ofta ont om tid. Tiden blir dessutom svårare att överblicka och planera, eftersom olika delar av samhällsstörningar börjar vid olika tidpunkter och varar olika länge. Dessutom kan det ta olika lång tid att se effekten av olika åtgärder. För att hantera samhällsstörningar effektivt måste du tillsammans med andra aktörer ta fram beslutsplaner, som talar om när ni senast kan fatta olika beslut. För att göra det behöver ni ta reda på eller uppskatta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hur samhällsstörningarna kommer att utvecklas</a:t>
            </a:r>
          </a:p>
          <a:p>
            <a:pPr eaLnBrk="1" fontAlgn="auto" hangingPunct="1">
              <a:spcBef>
                <a:spcPts val="0"/>
              </a:spcBef>
              <a:spcAft>
                <a:spcPts val="0"/>
              </a:spcAft>
              <a:defRPr/>
            </a:pPr>
            <a:r>
              <a:rPr lang="sv-SE" sz="1050" dirty="0"/>
              <a:t>• när olika behov kommer att uppstå</a:t>
            </a:r>
          </a:p>
          <a:p>
            <a:pPr eaLnBrk="1" fontAlgn="auto" hangingPunct="1">
              <a:spcBef>
                <a:spcPts val="0"/>
              </a:spcBef>
              <a:spcAft>
                <a:spcPts val="0"/>
              </a:spcAft>
              <a:defRPr/>
            </a:pPr>
            <a:r>
              <a:rPr lang="sv-SE" sz="1050" dirty="0"/>
              <a:t>• hur lång tid det tar att möta behoven.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 och samma samhällsstörning innehåller flera olika tidsskalor. Tidsskalorna bestäms av två olika förhållanden: när olika behov beräknas uppstå, och hur lång tid det tar att bemöta dem. Därför måste en beslutsplan tas fram, grundad på en bedömning av samhällsstörningens sannolika förlopp. Beslutsplanen talar  om när man senast kan fatta beslut för att kunna leverera en effekt när den behövs. Planen bör innehålla dels tidpunkter som anger när behov av beslut sannolikt kommer att uppstå, dels indikatorer som kan ge underlag för att bestämma om besluten ifråga kommer att behöva tas. </a:t>
            </a:r>
          </a:p>
        </p:txBody>
      </p:sp>
      <p:sp>
        <p:nvSpPr>
          <p:cNvPr id="69636" name="Slide Number Placeholder 3">
            <a:extLst>
              <a:ext uri="{FF2B5EF4-FFF2-40B4-BE49-F238E27FC236}">
                <a16:creationId xmlns:a16="http://schemas.microsoft.com/office/drawing/2014/main" id="{B9404134-7EBC-415D-8BA5-D5EEECBF50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E081348-97CE-4DB8-B4C5-03551408175E}" type="slidenum">
              <a:rPr lang="sv-SE" altLang="sv-SE" smtClean="0">
                <a:latin typeface="Calibri" panose="020F0502020204030204" pitchFamily="34" charset="0"/>
              </a:rPr>
              <a:pPr fontAlgn="base">
                <a:spcBef>
                  <a:spcPct val="0"/>
                </a:spcBef>
                <a:spcAft>
                  <a:spcPct val="0"/>
                </a:spcAft>
              </a:pPr>
              <a:t>34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BB8F26FC-86A2-4E82-8356-C714DEEEACEA}"/>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853659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44E8596-9A83-4601-80BA-78C7D1431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7619544-C188-4412-9445-553683C33C23}"/>
              </a:ext>
            </a:extLst>
          </p:cNvPr>
          <p:cNvSpPr>
            <a:spLocks noGrp="1"/>
          </p:cNvSpPr>
          <p:nvPr>
            <p:ph type="body" idx="1"/>
          </p:nvPr>
        </p:nvSpPr>
        <p:spPr/>
        <p:txBody>
          <a:bodyPr/>
          <a:lstStyle/>
          <a:p>
            <a:pPr eaLnBrk="1" fontAlgn="auto" hangingPunct="1">
              <a:spcBef>
                <a:spcPts val="0"/>
              </a:spcBef>
              <a:spcAft>
                <a:spcPts val="0"/>
              </a:spcAft>
              <a:defRPr/>
            </a:pPr>
            <a:r>
              <a:rPr lang="sv-SE" sz="1050" dirty="0"/>
              <a:t>Att fatta beslut under samhällsstörningar innebär att hantera dynamik.  Varje del av hanteringen är en process som tar tid och kräver en serie beslut så att hanteringen kontinuerligt kan anpassas. Tidsaspekterna är centrala och tidsproblematiken kan illustreras som i figuren. För att producera en effekt när den behövs måste alltså den övre loopen i figuren gå fortare än den undre.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Samhällsstörningar och hanteringar av dessa inverkar både på de skyddsvärda faktorerna och på deras tillstånd. Åtgärder måste först förberedas, sedan genomföras och därefter få tid att verka. Det gäller därför att få ner tiderna till ett minimum.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Aktörerna måste arbeta för att få ner den tid det tar att:</a:t>
            </a:r>
          </a:p>
          <a:p>
            <a:pPr eaLnBrk="1" fontAlgn="auto" hangingPunct="1">
              <a:spcBef>
                <a:spcPts val="0"/>
              </a:spcBef>
              <a:spcAft>
                <a:spcPts val="0"/>
              </a:spcAft>
              <a:defRPr/>
            </a:pPr>
            <a:r>
              <a:rPr lang="sv-SE" sz="1050" dirty="0"/>
              <a:t>- få information</a:t>
            </a:r>
          </a:p>
          <a:p>
            <a:pPr eaLnBrk="1" fontAlgn="auto" hangingPunct="1">
              <a:spcBef>
                <a:spcPts val="0"/>
              </a:spcBef>
              <a:spcAft>
                <a:spcPts val="0"/>
              </a:spcAft>
              <a:defRPr/>
            </a:pPr>
            <a:r>
              <a:rPr lang="sv-SE" sz="1050" dirty="0"/>
              <a:t>- fatta beslut</a:t>
            </a:r>
          </a:p>
          <a:p>
            <a:pPr eaLnBrk="1" fontAlgn="auto" hangingPunct="1">
              <a:spcBef>
                <a:spcPts val="0"/>
              </a:spcBef>
              <a:spcAft>
                <a:spcPts val="0"/>
              </a:spcAft>
              <a:defRPr/>
            </a:pPr>
            <a:r>
              <a:rPr lang="sv-SE" sz="1050" dirty="0"/>
              <a:t>- verkställa beslut</a:t>
            </a:r>
          </a:p>
          <a:p>
            <a:pPr marL="171450" indent="-171450" eaLnBrk="1" fontAlgn="auto" hangingPunct="1">
              <a:spcBef>
                <a:spcPts val="0"/>
              </a:spcBef>
              <a:spcAft>
                <a:spcPts val="0"/>
              </a:spcAft>
              <a:buFontTx/>
              <a:buChar char="-"/>
              <a:defRPr/>
            </a:pPr>
            <a:endParaRPr lang="sv-SE" sz="1050" dirty="0"/>
          </a:p>
          <a:p>
            <a:pPr eaLnBrk="1" fontAlgn="auto" hangingPunct="1">
              <a:spcBef>
                <a:spcPts val="0"/>
              </a:spcBef>
              <a:spcAft>
                <a:spcPts val="0"/>
              </a:spcAft>
              <a:defRPr/>
            </a:pPr>
            <a:r>
              <a:rPr lang="sv-SE" sz="1050" dirty="0"/>
              <a:t>En aktör som väntar med sina beslut tills behovet har blivit uppenbart har ingen möjlighet att ta hänsyn till fördröjningarna. Det leder därmed till att beslutens effekter kommer för sent.</a:t>
            </a:r>
          </a:p>
        </p:txBody>
      </p:sp>
      <p:sp>
        <p:nvSpPr>
          <p:cNvPr id="71684" name="Slide Number Placeholder 3">
            <a:extLst>
              <a:ext uri="{FF2B5EF4-FFF2-40B4-BE49-F238E27FC236}">
                <a16:creationId xmlns:a16="http://schemas.microsoft.com/office/drawing/2014/main" id="{D805EB72-575B-4CAB-A635-1CE7274BD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CB0BB4C-40A8-4F40-81A6-56BA0233784D}" type="slidenum">
              <a:rPr lang="sv-SE" altLang="sv-SE" smtClean="0">
                <a:latin typeface="Calibri" panose="020F0502020204030204" pitchFamily="34" charset="0"/>
              </a:rPr>
              <a:pPr fontAlgn="base">
                <a:spcBef>
                  <a:spcPct val="0"/>
                </a:spcBef>
                <a:spcAft>
                  <a:spcPct val="0"/>
                </a:spcAft>
              </a:pPr>
              <a:t>35</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32799879-C39A-4283-9832-F14C8BFFCEB4}"/>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614145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5503193-62EC-4AD4-A9A5-E5DE65B9F651}"/>
              </a:ext>
            </a:extLst>
          </p:cNvPr>
          <p:cNvSpPr>
            <a:spLocks noGrp="1" noRot="1" noChangeAspect="1" noTextEdit="1"/>
          </p:cNvSpPr>
          <p:nvPr>
            <p:ph type="sldImg"/>
          </p:nvPr>
        </p:nvSpPr>
        <p:spPr bwMode="auto">
          <a:xfrm>
            <a:off x="587375" y="1108075"/>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005F1FA-2DE6-4EC9-9723-EAD5CF94BA10}"/>
              </a:ext>
            </a:extLst>
          </p:cNvPr>
          <p:cNvSpPr>
            <a:spLocks noGrp="1"/>
          </p:cNvSpPr>
          <p:nvPr>
            <p:ph type="body" idx="1"/>
          </p:nvPr>
        </p:nvSpPr>
        <p:spPr/>
        <p:txBody>
          <a:bodyPr/>
          <a:lstStyle/>
          <a:p>
            <a:pPr eaLnBrk="1" fontAlgn="auto" hangingPunct="1">
              <a:spcBef>
                <a:spcPts val="0"/>
              </a:spcBef>
              <a:spcAft>
                <a:spcPts val="0"/>
              </a:spcAft>
              <a:defRPr/>
            </a:pPr>
            <a:r>
              <a:rPr lang="sv-SE" sz="1050" b="1" dirty="0"/>
              <a:t>Proaktivitet</a:t>
            </a:r>
            <a:r>
              <a:rPr lang="sv-SE" sz="1050" dirty="0"/>
              <a:t> innebär att förutse skeendet och engagera tillgängliga resurser effektivt, för att förhindra onödiga konsekvenser. Genom att utveckla arbetsformer i vardagsverksamheten skapas förutsättningar för att hantera begynnande störningar i god tid. För att kunna agera proaktivt räcker det alltså inte att reagera på omedelbara problem, man måste tänka framåt och besluta om olika åtgärder i så god tid att de är effektiva när de väl behövs.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viktigt att understryka att ingen enskild aktör äger en särskild typ av händelse eller är den som alltid ska ta initiativ i specifika typer av händelser. De aktörer som har ett geografiskt områdesansvar ska verka för att samordning kommer till stånd. Detta innebär att dessa aktörer naturligt förväntas ta initiativ. Detta undantar inte övriga aktörers allmänna skyldighet att ta initiativ. Denna skyldighet innebär att varje aktör som uppfattar ett behov av aktörsgemensamt agerande både kan och bör ta initiativ.</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olika samhällsaktörerna behöver aktivt leta upp varandra så tidigt som möjligt, eftersom det tar tid att etablera en gemensam hantering. Ett sätt att slå fast vilka aktörer som är berörda är att bedöma omfattningen på det som drabbat samhället. Även drabbade och frivilliga kan utgöra aktörer.</a:t>
            </a:r>
          </a:p>
          <a:p>
            <a:pPr eaLnBrk="1" fontAlgn="auto" hangingPunct="1">
              <a:spcBef>
                <a:spcPts val="0"/>
              </a:spcBef>
              <a:spcAft>
                <a:spcPts val="0"/>
              </a:spcAft>
              <a:defRPr/>
            </a:pPr>
            <a:endParaRPr lang="sv-SE" sz="1050" dirty="0"/>
          </a:p>
        </p:txBody>
      </p:sp>
      <p:sp>
        <p:nvSpPr>
          <p:cNvPr id="73732" name="Slide Number Placeholder 3">
            <a:extLst>
              <a:ext uri="{FF2B5EF4-FFF2-40B4-BE49-F238E27FC236}">
                <a16:creationId xmlns:a16="http://schemas.microsoft.com/office/drawing/2014/main" id="{9F7842AE-F102-4E4D-9EF3-7E9F575B4A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F7B0162-FEC6-45E7-A03A-A5BCE2CCD404}" type="slidenum">
              <a:rPr lang="sv-SE" altLang="sv-SE" smtClean="0">
                <a:latin typeface="Calibri" panose="020F0502020204030204" pitchFamily="34" charset="0"/>
              </a:rPr>
              <a:pPr fontAlgn="base">
                <a:spcBef>
                  <a:spcPct val="0"/>
                </a:spcBef>
                <a:spcAft>
                  <a:spcPct val="0"/>
                </a:spcAft>
              </a:pPr>
              <a:t>36</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927251FE-0FAF-48C5-87B7-7A009825DE3E}"/>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374573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E680BD2-A627-4C0E-9763-6AB14F442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5BFFB0-16D4-461E-8626-DA514630FE7D}"/>
              </a:ext>
            </a:extLst>
          </p:cNvPr>
          <p:cNvSpPr>
            <a:spLocks noGrp="1"/>
          </p:cNvSpPr>
          <p:nvPr>
            <p:ph type="body" idx="1"/>
          </p:nvPr>
        </p:nvSpPr>
        <p:spPr/>
        <p:txBody>
          <a:bodyPr/>
          <a:lstStyle/>
          <a:p>
            <a:pPr eaLnBrk="1" fontAlgn="auto" hangingPunct="1">
              <a:spcBef>
                <a:spcPts val="0"/>
              </a:spcBef>
              <a:spcAft>
                <a:spcPts val="0"/>
              </a:spcAft>
              <a:defRPr/>
            </a:pPr>
            <a:r>
              <a:rPr lang="sv-SE" sz="1050" b="1" dirty="0"/>
              <a:t>Samtidighet</a:t>
            </a:r>
            <a:r>
              <a:rPr lang="sv-SE" sz="1050" dirty="0"/>
              <a:t>. En lokal händelse orsakar ofta konsekvenser samtidigt på flera nivåer och i flera sektorer, snarare än växer gradvis. Till exempel kan en störning i elnätet eller telekommunikationen eller ett järnvägsstopp få konsekvenser även långt bort. Det innebär att aktörer på olika nivåer bör ha en förmåga att starta upp hanteringen samtidigt. Därför behöver man känna till vad andra aktörer gör, för att undvika dubbelarbete samt tidigt och enkelt kan begära eller erbjuda hjälp.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Ett vanligt sätt att tala om hur samhällsstörningar utvecklas är uttrycka att de växer eller eskalerar, men i takt med att samhällets kommunikationer blir både snabbare och mer utbredda riskerar detta att bli missvisande. Samhället utvecklas mot fler ömsesidiga beroenden mellan aktörer och mot allt tätare kopplingar i dessa beroenden. Konsekvenserna är svårare att överblicka och kräver aktivitet hos fler aktörer än tidigare.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Detta ökar kraven på de nivåer i systemet som inte primärt är operativa. En förutsättning för att man ska klara att hantera större händelser är att alla relevanta nivåer aktiveras på tidiga förvarningar. Det kräver en god uppfattning om händelseutvecklingen, om brister i samhällets samordnade förmågor och om kommunikation med allmänhet och medier. Varje aktör måste bedriva en tillräckligt omfattande omvärldsbevakning för att kunna avgöra när åtgärder ska påbörjas.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75780" name="Slide Number Placeholder 3">
            <a:extLst>
              <a:ext uri="{FF2B5EF4-FFF2-40B4-BE49-F238E27FC236}">
                <a16:creationId xmlns:a16="http://schemas.microsoft.com/office/drawing/2014/main" id="{80EEDD2F-F1C3-420B-9FC2-98D9E79DC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7E81DCA-F7A6-4EA3-BA52-CC288248DA4B}" type="slidenum">
              <a:rPr lang="sv-SE" altLang="sv-SE" smtClean="0">
                <a:latin typeface="Calibri" panose="020F0502020204030204" pitchFamily="34" charset="0"/>
              </a:rPr>
              <a:pPr fontAlgn="base">
                <a:spcBef>
                  <a:spcPct val="0"/>
                </a:spcBef>
                <a:spcAft>
                  <a:spcPct val="0"/>
                </a:spcAft>
              </a:pPr>
              <a:t>37</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E82D2D18-CF49-47D6-8909-6058059FFAE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784092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050" dirty="0"/>
              <a:t>När</a:t>
            </a:r>
            <a:r>
              <a:rPr lang="sv-SE" sz="1050" baseline="0" dirty="0"/>
              <a:t> vi arbetar integrerat med kommu</a:t>
            </a:r>
            <a:r>
              <a:rPr lang="sv-SE" sz="1050" b="0" baseline="0" dirty="0"/>
              <a:t>nikationen i hanteringens alla steg och när alla roller och funktioner tar ansvar för det kommunikativa perspektivet blir effekten att</a:t>
            </a:r>
            <a:r>
              <a:rPr lang="sv-SE" sz="1050" b="1" baseline="0" dirty="0"/>
              <a:t> </a:t>
            </a:r>
            <a:r>
              <a:rPr lang="sv-SE" sz="1050" b="0" baseline="0" dirty="0"/>
              <a:t>får vi i bedömningsarbetet får en </a:t>
            </a:r>
            <a:r>
              <a:rPr lang="sv-SE" sz="1050" b="0" dirty="0">
                <a:cs typeface="Arial" panose="020B0604020202020204" pitchFamily="34" charset="0"/>
              </a:rPr>
              <a:t>mer komplett bild av vad som ska uppnås och bättre styrning av tillgängliga resurser och vi undviker att kommunikation blir ett separat spår. </a:t>
            </a:r>
            <a:r>
              <a:rPr lang="sv-SE" sz="1050" dirty="0"/>
              <a:t>Mervärdet vi får i åtgärdsarbetet är att aktörerna:</a:t>
            </a:r>
          </a:p>
          <a:p>
            <a:pPr marL="171450" indent="-171450">
              <a:buFont typeface="Arial" panose="020B0604020202020204" pitchFamily="34" charset="0"/>
              <a:buChar char="•"/>
            </a:pPr>
            <a:r>
              <a:rPr lang="sv-SE" sz="1050" dirty="0"/>
              <a:t>hjälps åt att kommunicera avgörande budskap, utifrån vad som ska uppnås.</a:t>
            </a:r>
          </a:p>
          <a:p>
            <a:pPr marL="171450" indent="-171450">
              <a:buFont typeface="Arial" panose="020B0604020202020204" pitchFamily="34" charset="0"/>
              <a:buChar char="•"/>
            </a:pPr>
            <a:r>
              <a:rPr lang="sv-SE" sz="1050" dirty="0"/>
              <a:t>ger svar på de frågor som berör målgrupperna mest. </a:t>
            </a:r>
          </a:p>
          <a:p>
            <a:pPr marL="171450" indent="-171450">
              <a:buFont typeface="Arial" panose="020B0604020202020204" pitchFamily="34" charset="0"/>
              <a:buChar char="•"/>
            </a:pPr>
            <a:r>
              <a:rPr lang="sv-SE" sz="1050" dirty="0"/>
              <a:t>ger en samstämmig bild av vad som sker.</a:t>
            </a:r>
          </a:p>
          <a:p>
            <a:pPr marL="171450" indent="-171450">
              <a:buFont typeface="Arial" panose="020B0604020202020204" pitchFamily="34" charset="0"/>
              <a:buChar char="•"/>
            </a:pPr>
            <a:r>
              <a:rPr lang="sv-SE" sz="1050" dirty="0"/>
              <a:t>identifierar kommunikationsbehov som ingen enskild aktör har ett tydligt ansvar för.</a:t>
            </a:r>
            <a:endParaRPr lang="sv-SE" sz="1050" dirty="0">
              <a:cs typeface="ＭＳ Ｐゴシック" charset="0"/>
            </a:endParaRPr>
          </a:p>
          <a:p>
            <a:endParaRPr lang="sv-SE" sz="105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kern="1200" dirty="0">
                <a:solidFill>
                  <a:schemeClr val="tx1"/>
                </a:solidFill>
                <a:effectLst/>
              </a:rPr>
              <a:t>Om kommunikatörerna arbetar separat med att bedöma situationen, göra prioriteringar och sätta mål finns </a:t>
            </a:r>
            <a:r>
              <a:rPr lang="sv-SE" sz="1050" kern="1200" dirty="0">
                <a:solidFill>
                  <a:schemeClr val="tx1"/>
                </a:solidFill>
                <a:effectLst/>
              </a:rPr>
              <a:t>risk</a:t>
            </a:r>
            <a:r>
              <a:rPr lang="sv-SE" sz="1050" b="0" kern="1200" dirty="0">
                <a:solidFill>
                  <a:schemeClr val="tx1"/>
                </a:solidFill>
                <a:effectLst/>
              </a:rPr>
              <a:t> att samsyn kring de viktigaste frågorna uteblir, eller att aktörerna missar viktiga frågor i hanteringen. Ett integrerat arbetssätt i bedömnings- och inriktningsarbetet ger alltså en aktörsgemensam inriktning och samordning som sätter ramarna för hela hanteringen och ger en gemensam utgångspunkt.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kern="1200" dirty="0">
                <a:solidFill>
                  <a:schemeClr val="tx1"/>
                </a:solidFill>
                <a:effectLst/>
              </a:rPr>
              <a:t>Arbetar vi integrerat</a:t>
            </a:r>
            <a:r>
              <a:rPr lang="sv-SE" sz="1050" b="0" kern="1200" baseline="0" dirty="0">
                <a:solidFill>
                  <a:schemeClr val="tx1"/>
                </a:solidFill>
                <a:effectLst/>
              </a:rPr>
              <a:t> så tar vi systematiskt höjd för </a:t>
            </a:r>
            <a:r>
              <a:rPr lang="sv-SE" sz="1050" b="0" dirty="0"/>
              <a:t>människors upplevelser, reaktioner, frågeställningar och behov samt </a:t>
            </a:r>
            <a:r>
              <a:rPr lang="sv-SE" sz="1050" dirty="0"/>
              <a:t>mediers rapportering.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Vi</a:t>
            </a:r>
            <a:r>
              <a:rPr lang="sv-SE" sz="1050" baseline="0" dirty="0"/>
              <a:t> utgår från att </a:t>
            </a:r>
            <a:r>
              <a:rPr lang="sv-SE" sz="1050" dirty="0"/>
              <a:t>händelseutvecklingen påverkar människors kommunikationsbehov,</a:t>
            </a:r>
            <a:r>
              <a:rPr lang="sv-SE" sz="1050" baseline="0" dirty="0"/>
              <a:t> </a:t>
            </a:r>
            <a:r>
              <a:rPr lang="sv-SE" sz="1050" dirty="0"/>
              <a:t>samtidigt kan människors och mediers agerande få påverkan på samma händelseutveckling. (positivt och negativt)</a:t>
            </a:r>
          </a:p>
          <a:p>
            <a:endParaRPr lang="sv-SE" sz="1050" dirty="0"/>
          </a:p>
          <a:p>
            <a:r>
              <a:rPr lang="sv-SE" sz="1050" dirty="0"/>
              <a:t>Och genom detta förhållnings-</a:t>
            </a:r>
            <a:r>
              <a:rPr lang="sv-SE" sz="1050" baseline="0" dirty="0"/>
              <a:t> och arbetssätt så motverkar vi att </a:t>
            </a:r>
            <a:r>
              <a:rPr lang="sv-SE" sz="1050" dirty="0"/>
              <a:t>kommunikation blir ett separat spår (vilket är en uppgift för alla roller och funktioner). </a:t>
            </a:r>
            <a:endParaRPr lang="sv-SE" sz="1050" baseline="0" dirty="0"/>
          </a:p>
          <a:p>
            <a:endParaRPr lang="sv-SE" sz="1050" dirty="0"/>
          </a:p>
          <a:p>
            <a:r>
              <a:rPr lang="sv-SE" sz="1050" dirty="0"/>
              <a:t>Stöd för att arbeta integrerat och hur det görs kopplat till helhetsmetoden belyses i kapitlet Arbetssätt.</a:t>
            </a: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38</a:t>
            </a:fld>
            <a:endParaRPr lang="sv-SE" dirty="0"/>
          </a:p>
        </p:txBody>
      </p:sp>
    </p:spTree>
    <p:extLst>
      <p:ext uri="{BB962C8B-B14F-4D97-AF65-F5344CB8AC3E}">
        <p14:creationId xmlns:p14="http://schemas.microsoft.com/office/powerpoint/2010/main" val="1652272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kern="1200" dirty="0">
                <a:solidFill>
                  <a:schemeClr val="tx1"/>
                </a:solidFill>
                <a:effectLst/>
              </a:rPr>
              <a:t>Under 2018 kom</a:t>
            </a:r>
            <a:r>
              <a:rPr lang="sv-SE" sz="1050" kern="1200" baseline="0" dirty="0">
                <a:solidFill>
                  <a:schemeClr val="tx1"/>
                </a:solidFill>
                <a:effectLst/>
              </a:rPr>
              <a:t> </a:t>
            </a:r>
            <a:r>
              <a:rPr lang="sv-SE" sz="1050" kern="1200" dirty="0">
                <a:solidFill>
                  <a:schemeClr val="tx1"/>
                </a:solidFill>
                <a:effectLst/>
              </a:rPr>
              <a:t>vägledningen: </a:t>
            </a:r>
            <a:r>
              <a:rPr lang="sv-SE" sz="1050" kern="1200" baseline="0" dirty="0">
                <a:solidFill>
                  <a:schemeClr val="tx1"/>
                </a:solidFill>
                <a:effectLst/>
              </a:rPr>
              <a:t> </a:t>
            </a:r>
            <a:r>
              <a:rPr lang="sv-SE" sz="1050" b="1" i="0" kern="1200" dirty="0">
                <a:solidFill>
                  <a:schemeClr val="tx1"/>
                </a:solidFill>
                <a:effectLst/>
              </a:rPr>
              <a:t>Kriskommunikation för ökad effekt vid hantering av samhällsstörningar : en vägledning om att integrera kommunikation i samverkan och ledning </a:t>
            </a:r>
            <a:r>
              <a:rPr lang="sv-SE" sz="1050" b="0" i="0" kern="1200" dirty="0">
                <a:solidFill>
                  <a:schemeClr val="tx1"/>
                </a:solidFill>
                <a:effectLst/>
              </a:rPr>
              <a:t>(MSB1266) </a:t>
            </a:r>
            <a:r>
              <a:rPr lang="sv-SE" sz="1050" dirty="0"/>
              <a:t>som</a:t>
            </a:r>
            <a:r>
              <a:rPr lang="sv-SE" sz="1050" i="0" kern="1200" baseline="0" dirty="0">
                <a:solidFill>
                  <a:schemeClr val="tx1"/>
                </a:solidFill>
                <a:effectLst/>
              </a:rPr>
              <a:t> b</a:t>
            </a:r>
            <a:r>
              <a:rPr lang="sv-SE" sz="1050" i="0" kern="1200" dirty="0">
                <a:solidFill>
                  <a:schemeClr val="tx1"/>
                </a:solidFill>
                <a:effectLst/>
              </a:rPr>
              <a:t>eskriver en arbetsmetod för att integrera det kommunikativa perspektivet i hanteringen</a:t>
            </a:r>
            <a:r>
              <a:rPr lang="sv-SE" sz="1050" i="0" kern="1200" baseline="0" dirty="0">
                <a:solidFill>
                  <a:schemeClr val="tx1"/>
                </a:solidFill>
                <a:effectLst/>
              </a:rPr>
              <a:t> och hur det är alla funktioners och rollers ansvar. </a:t>
            </a:r>
          </a:p>
          <a:p>
            <a:endParaRPr lang="sv-SE" sz="1050" i="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baseline="0" dirty="0"/>
              <a:t>När kommunikationen tas med från början i hanteringen och alla roller/funktioner uppfattar att de har ansvar för att göra det så blir effekten att får vi får en </a:t>
            </a:r>
            <a:r>
              <a:rPr lang="sv-SE" sz="1050" b="0" dirty="0">
                <a:cs typeface="Arial" panose="020B0604020202020204" pitchFamily="34" charset="0"/>
              </a:rPr>
              <a:t>mer komplett bild av vad som ska uppnås och bättre styrning av tillgängliga resurser. Samtidigt undviker vi att kommunikation blir ett separat spår. </a:t>
            </a:r>
          </a:p>
          <a:p>
            <a:endParaRPr lang="sv-SE" sz="1050" i="0" kern="1200" baseline="0" dirty="0">
              <a:solidFill>
                <a:schemeClr val="tx1"/>
              </a:solidFill>
              <a:effectLst/>
            </a:endParaRPr>
          </a:p>
          <a:p>
            <a:r>
              <a:rPr lang="sv-SE" sz="1050" kern="1200" dirty="0">
                <a:solidFill>
                  <a:schemeClr val="tx1"/>
                </a:solidFill>
                <a:effectLst/>
              </a:rPr>
              <a:t>Kriskommunikation kan inte fungera som en avgränsad funktion. Snarare behöver kommunikationsperspektivet läggas på hanteringens viktigaste frågor och stödja de gemensamma målen. </a:t>
            </a:r>
          </a:p>
          <a:p>
            <a:r>
              <a:rPr lang="sv-SE" sz="1050" kern="1200" dirty="0">
                <a:solidFill>
                  <a:schemeClr val="tx1"/>
                </a:solidFill>
                <a:effectLst/>
              </a:rPr>
              <a:t> </a:t>
            </a:r>
          </a:p>
          <a:p>
            <a:r>
              <a:rPr lang="sv-SE" sz="1050" kern="1200" dirty="0">
                <a:solidFill>
                  <a:schemeClr val="tx1"/>
                </a:solidFill>
                <a:effectLst/>
              </a:rPr>
              <a:t>Förhållningssättet innebär att involverade funktioner förstår vikten av att väga in kommunikationsperspektivet i alla steg i hanteringen, och agerar i linje med det.  </a:t>
            </a:r>
          </a:p>
          <a:p>
            <a:endParaRPr lang="sv-SE" sz="1050" kern="1200" dirty="0">
              <a:solidFill>
                <a:schemeClr val="tx1"/>
              </a:solidFill>
              <a:effectLst/>
            </a:endParaRPr>
          </a:p>
          <a:p>
            <a:r>
              <a:rPr lang="sv-SE" sz="1050" kern="1200" dirty="0">
                <a:solidFill>
                  <a:schemeClr val="tx1"/>
                </a:solidFill>
                <a:effectLst/>
              </a:rPr>
              <a:t>För att beskriva hur kriskommunikation kan integreras krävs alltså en uppfattning om vilka stegen i den aktörsgemensamma hanteringen är. </a:t>
            </a:r>
          </a:p>
          <a:p>
            <a:r>
              <a:rPr lang="sv-SE" sz="1050" kern="1200" dirty="0">
                <a:solidFill>
                  <a:schemeClr val="tx1"/>
                </a:solidFill>
                <a:effectLst/>
              </a:rPr>
              <a:t> </a:t>
            </a:r>
          </a:p>
          <a:p>
            <a:r>
              <a:rPr lang="sv-SE" sz="1050" kern="1200" dirty="0">
                <a:solidFill>
                  <a:schemeClr val="tx1"/>
                </a:solidFill>
                <a:effectLst/>
              </a:rPr>
              <a:t>Förenklat kan en hantering delas upp i fyra grundläggande steg som går att </a:t>
            </a:r>
          </a:p>
          <a:p>
            <a:r>
              <a:rPr lang="sv-SE" sz="1050" kern="1200" dirty="0">
                <a:solidFill>
                  <a:schemeClr val="tx1"/>
                </a:solidFill>
                <a:effectLst/>
              </a:rPr>
              <a:t>gruppera i två principiella delar, vilket illustreras i figur 4 på sidan 17 i vägledningen.</a:t>
            </a:r>
          </a:p>
          <a:p>
            <a:r>
              <a:rPr lang="sv-SE" sz="1050" kern="1200" dirty="0">
                <a:solidFill>
                  <a:schemeClr val="tx1"/>
                </a:solidFill>
                <a:effectLst/>
              </a:rPr>
              <a:t> </a:t>
            </a:r>
          </a:p>
          <a:p>
            <a:r>
              <a:rPr lang="sv-SE" sz="1050" kern="1200" dirty="0">
                <a:solidFill>
                  <a:schemeClr val="tx1"/>
                </a:solidFill>
                <a:effectLst/>
              </a:rPr>
              <a:t>• Ett bedömnings- och inriktningsarbete som identifierar de prioriterade behoven och visar vägen mot gemensamma mål för hanteringen. Kriskommunikation bör utgöra en integrerad del av detta arbete.</a:t>
            </a:r>
          </a:p>
          <a:p>
            <a:r>
              <a:rPr lang="sv-SE" sz="1050" kern="1200" dirty="0">
                <a:solidFill>
                  <a:schemeClr val="tx1"/>
                </a:solidFill>
                <a:effectLst/>
              </a:rPr>
              <a:t> </a:t>
            </a:r>
          </a:p>
          <a:p>
            <a:r>
              <a:rPr lang="sv-SE" sz="1050" kern="1200" dirty="0">
                <a:solidFill>
                  <a:schemeClr val="tx1"/>
                </a:solidFill>
                <a:effectLst/>
              </a:rPr>
              <a:t>• Ett åtgärdsarbete som omsätter inriktningen till konkreta åtgärder inför genomförandet, och som säkerställer samordning under genomförandet. Kriskommunikation utgör oftast ett av flera områden som kräver åtgärder.</a:t>
            </a:r>
          </a:p>
          <a:p>
            <a:endParaRPr lang="sv-SE" sz="1050" kern="1200" dirty="0">
              <a:solidFill>
                <a:schemeClr val="tx1"/>
              </a:solidFill>
              <a:effectLst/>
            </a:endParaRPr>
          </a:p>
          <a:p>
            <a:r>
              <a:rPr lang="sv-SE" sz="1050" dirty="0"/>
              <a:t>Fokus för vägledningen är att:</a:t>
            </a:r>
          </a:p>
          <a:p>
            <a:r>
              <a:rPr lang="sv-SE" sz="1050" dirty="0"/>
              <a:t>Förhållningssätt och arbetssätt ska leda till att kriskommunikationsarbetet ska:</a:t>
            </a:r>
          </a:p>
          <a:p>
            <a:pPr marL="285750" indent="-285750">
              <a:buFont typeface="Arial" panose="020B0604020202020204" pitchFamily="34" charset="0"/>
              <a:buChar char="•"/>
            </a:pPr>
            <a:r>
              <a:rPr lang="sv-SE" sz="1050" dirty="0"/>
              <a:t>Bli en integrerad del i hanteringens alla steg</a:t>
            </a:r>
          </a:p>
          <a:p>
            <a:pPr marL="285750" indent="-285750">
              <a:buFont typeface="Arial" panose="020B0604020202020204" pitchFamily="34" charset="0"/>
              <a:buChar char="•"/>
            </a:pPr>
            <a:r>
              <a:rPr lang="sv-SE" sz="1050" dirty="0"/>
              <a:t>Bedrivas mot hanteringens aktörsgemensamma mål, genom kommunikationssamordning</a:t>
            </a:r>
          </a:p>
          <a:p>
            <a:pPr marL="285750" indent="-285750">
              <a:buFont typeface="Arial" panose="020B0604020202020204" pitchFamily="34" charset="0"/>
              <a:buChar char="•"/>
            </a:pPr>
            <a:endParaRPr lang="sv-SE" sz="1050" dirty="0"/>
          </a:p>
          <a:p>
            <a:pPr marL="0" indent="0">
              <a:buFont typeface="Arial" panose="020B0604020202020204" pitchFamily="34" charset="0"/>
              <a:buNone/>
            </a:pPr>
            <a:r>
              <a:rPr lang="sv-SE" sz="1050" dirty="0"/>
              <a:t>Målgrupper är:</a:t>
            </a:r>
          </a:p>
          <a:p>
            <a:pPr marL="285750" indent="-285750">
              <a:buFont typeface="Arial" panose="020B0604020202020204" pitchFamily="34" charset="0"/>
              <a:buChar char="•"/>
            </a:pPr>
            <a:r>
              <a:rPr lang="sv-SE" sz="1050" dirty="0"/>
              <a:t>Beslutsfattare</a:t>
            </a:r>
          </a:p>
          <a:p>
            <a:pPr marL="285750" indent="-285750">
              <a:buFont typeface="Arial" panose="020B0604020202020204" pitchFamily="34" charset="0"/>
              <a:buChar char="•"/>
            </a:pPr>
            <a:r>
              <a:rPr lang="sv-SE" sz="1050" dirty="0"/>
              <a:t>Kommunikatörer</a:t>
            </a:r>
          </a:p>
          <a:p>
            <a:pPr marL="285750" indent="-285750">
              <a:buFont typeface="Arial" panose="020B0604020202020204" pitchFamily="34" charset="0"/>
              <a:buChar char="•"/>
            </a:pPr>
            <a:r>
              <a:rPr lang="sv-SE" sz="1050" dirty="0"/>
              <a:t>De som bedriver analysarbete</a:t>
            </a:r>
          </a:p>
          <a:p>
            <a:pPr marL="285750" indent="-285750">
              <a:buFont typeface="Arial" panose="020B0604020202020204" pitchFamily="34" charset="0"/>
              <a:buChar char="•"/>
            </a:pPr>
            <a:r>
              <a:rPr lang="sv-SE" sz="1050" dirty="0"/>
              <a:t>De som leder samverkansmöten och arbetsgrupper</a:t>
            </a:r>
          </a:p>
          <a:p>
            <a:pPr marL="285750" indent="-285750">
              <a:buFont typeface="Arial" panose="020B0604020202020204" pitchFamily="34" charset="0"/>
              <a:buChar char="•"/>
            </a:pPr>
            <a:r>
              <a:rPr lang="sv-SE" sz="1050" dirty="0"/>
              <a:t>Förmågebyggare</a:t>
            </a:r>
          </a:p>
          <a:p>
            <a:pPr marL="285750" indent="-285750">
              <a:buFont typeface="Arial" panose="020B0604020202020204" pitchFamily="34" charset="0"/>
              <a:buChar char="•"/>
            </a:pPr>
            <a:r>
              <a:rPr lang="sv-SE" sz="1050" dirty="0"/>
              <a:t>Offentliga, privata och ideella organisationer </a:t>
            </a:r>
          </a:p>
          <a:p>
            <a:pPr marL="0" indent="0">
              <a:buFont typeface="Arial" panose="020B0604020202020204" pitchFamily="34" charset="0"/>
              <a:buNone/>
            </a:pPr>
            <a:endParaRPr lang="sv-SE" sz="1050" kern="1200" dirty="0">
              <a:solidFill>
                <a:schemeClr val="tx1"/>
              </a:solidFill>
              <a:effectLst/>
            </a:endParaRPr>
          </a:p>
          <a:p>
            <a:pPr marL="0" indent="0">
              <a:buFont typeface="Arial" panose="020B0604020202020204" pitchFamily="34" charset="0"/>
              <a:buNone/>
            </a:pPr>
            <a:r>
              <a:rPr lang="sv-SE" sz="1050" kern="1200" dirty="0">
                <a:solidFill>
                  <a:schemeClr val="tx1"/>
                </a:solidFill>
                <a:effectLst/>
              </a:rPr>
              <a:t>Vi väljer</a:t>
            </a:r>
            <a:r>
              <a:rPr lang="sv-SE" sz="1050" kern="1200" baseline="0" dirty="0">
                <a:solidFill>
                  <a:schemeClr val="tx1"/>
                </a:solidFill>
                <a:effectLst/>
              </a:rPr>
              <a:t> att kort presentera vägledningen här och hänvisar vidare till det fördjupande materialet på webben.</a:t>
            </a:r>
            <a:endParaRPr lang="sv-SE" sz="1050" kern="1200" dirty="0">
              <a:solidFill>
                <a:schemeClr val="tx1"/>
              </a:solidFill>
              <a:effectLst/>
            </a:endParaRPr>
          </a:p>
          <a:p>
            <a:endParaRPr lang="sv-SE" sz="105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2546-EB6E-48EB-B02F-80676DFB14C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45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a:extLst>
              <a:ext uri="{FF2B5EF4-FFF2-40B4-BE49-F238E27FC236}">
                <a16:creationId xmlns:a16="http://schemas.microsoft.com/office/drawing/2014/main" id="{003EBB40-BA4F-43C6-830B-6BB43ECA0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7E9D5AD-0FC1-4DAE-9CDA-B8E6DB0CAF34}"/>
              </a:ext>
            </a:extLst>
          </p:cNvPr>
          <p:cNvSpPr>
            <a:spLocks noGrp="1"/>
          </p:cNvSpPr>
          <p:nvPr>
            <p:ph type="body" idx="1"/>
          </p:nvPr>
        </p:nvSpPr>
        <p:spPr/>
        <p:txBody>
          <a:bodyPr/>
          <a:lstStyle/>
          <a:p>
            <a:pPr defTabSz="914315" eaLnBrk="1" fontAlgn="auto" hangingPunct="1">
              <a:spcBef>
                <a:spcPts val="0"/>
              </a:spcBef>
              <a:spcAft>
                <a:spcPts val="0"/>
              </a:spcAft>
              <a:defRPr/>
            </a:pPr>
            <a:r>
              <a:rPr lang="sv-SE" sz="1050" dirty="0"/>
              <a:t>Det är fler än 70 representanter för olika aktörer inom området samhällsskydd och beredskap - offentliga, privata och civila – som tillsammans har tagit fram ett material som beskriver gemensamma grunder för att förbättra förmågan till att åstadkomma ledning och samverkan.</a:t>
            </a:r>
          </a:p>
          <a:p>
            <a:pPr defTabSz="914315" eaLnBrk="1" fontAlgn="auto" hangingPunct="1">
              <a:spcBef>
                <a:spcPts val="0"/>
              </a:spcBef>
              <a:spcAft>
                <a:spcPts val="0"/>
              </a:spcAft>
              <a:defRPr/>
            </a:pPr>
            <a:endParaRPr lang="sv-SE" sz="1050" dirty="0"/>
          </a:p>
          <a:p>
            <a:pPr defTabSz="914315" eaLnBrk="1" fontAlgn="auto" hangingPunct="1">
              <a:spcBef>
                <a:spcPts val="0"/>
              </a:spcBef>
              <a:spcAft>
                <a:spcPts val="0"/>
              </a:spcAft>
              <a:defRPr/>
            </a:pPr>
            <a:r>
              <a:rPr lang="sv-SE" sz="1050" dirty="0"/>
              <a:t>Det har varit såväl forskare, experter och de som jobbar dagligen med beredskapsfrågor som har tagit ställning i olika frågor och kommit fram till de resultat som presenteras i publikationen Gemensamma grunder för samverkan och ledning vid samhällsstörningar. Det bygger på både erfarenhet och forskning dvs. resultatet har både praktiskt och teoretisk grund. </a:t>
            </a:r>
          </a:p>
          <a:p>
            <a:pPr defTabSz="914315"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Projektet avslutades i december 2014 övergick därefter i en implementeringsfas.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Om alla skruvar lite på sättet att tänka och att göra, kommer  de gemensamma grunderna att få stora effekter på vår förmåga att hantera olyckor, kriser och krig, det som vi kallar samhällsstörningar.  </a:t>
            </a:r>
          </a:p>
        </p:txBody>
      </p:sp>
      <p:sp>
        <p:nvSpPr>
          <p:cNvPr id="14340" name="Platshållare för bildnummer 3">
            <a:extLst>
              <a:ext uri="{FF2B5EF4-FFF2-40B4-BE49-F238E27FC236}">
                <a16:creationId xmlns:a16="http://schemas.microsoft.com/office/drawing/2014/main" id="{0FBC73AD-43DD-4E39-B754-64288EA2B5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961C0CE-EF61-4BCD-B977-969072597B64}" type="slidenum">
              <a:rPr lang="sv-SE" altLang="sv-SE" smtClean="0">
                <a:latin typeface="Calibri" panose="020F0502020204030204" pitchFamily="34" charset="0"/>
              </a:rPr>
              <a:pPr fontAlgn="base">
                <a:spcBef>
                  <a:spcPct val="0"/>
                </a:spcBef>
                <a:spcAft>
                  <a:spcPct val="0"/>
                </a:spcAft>
              </a:pPr>
              <a:t>4</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49535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46F703FA-38CA-4762-BA98-E30D68799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DD4AA52-E692-4A09-8E9E-79CBCE9F4372}"/>
              </a:ext>
            </a:extLst>
          </p:cNvPr>
          <p:cNvSpPr>
            <a:spLocks noGrp="1"/>
          </p:cNvSpPr>
          <p:nvPr>
            <p:ph type="body" idx="1"/>
          </p:nvPr>
        </p:nvSpPr>
        <p:spPr/>
        <p:txBody>
          <a:bodyPr/>
          <a:lstStyle/>
          <a:p>
            <a:pPr eaLnBrk="1" fontAlgn="auto" hangingPunct="1">
              <a:spcBef>
                <a:spcPts val="0"/>
              </a:spcBef>
              <a:spcAft>
                <a:spcPts val="0"/>
              </a:spcAft>
              <a:defRPr/>
            </a:pPr>
            <a:r>
              <a:rPr lang="sv-SE" sz="1050" dirty="0"/>
              <a:t>Med förhållningssätten och utgångspunkterna som grund kommer vi till hur vi gör – agerar - i aktörsgemensamma situationer. Det beskrivs genom följande</a:t>
            </a:r>
            <a:r>
              <a:rPr lang="sv-SE" sz="1050" baseline="0" dirty="0"/>
              <a:t> </a:t>
            </a:r>
            <a:r>
              <a:rPr lang="sv-SE" sz="1050" dirty="0"/>
              <a:t>arbetssätt eller ”sätt att göra”.</a:t>
            </a:r>
          </a:p>
          <a:p>
            <a:pPr eaLnBrk="1" fontAlgn="auto" hangingPunct="1">
              <a:spcBef>
                <a:spcPts val="0"/>
              </a:spcBef>
              <a:spcAft>
                <a:spcPts val="0"/>
              </a:spcAft>
              <a:defRPr/>
            </a:pPr>
            <a:endParaRPr lang="sv-SE" sz="1050" dirty="0"/>
          </a:p>
        </p:txBody>
      </p:sp>
      <p:sp>
        <p:nvSpPr>
          <p:cNvPr id="59396" name="Platshållare för bildnummer 3">
            <a:extLst>
              <a:ext uri="{FF2B5EF4-FFF2-40B4-BE49-F238E27FC236}">
                <a16:creationId xmlns:a16="http://schemas.microsoft.com/office/drawing/2014/main" id="{5B5C646E-87D2-4F5C-973E-5E93891C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BF11FDC-59EC-438A-9A07-F01F8B766546}" type="slidenum">
              <a:rPr lang="sv-SE" altLang="sv-SE" smtClean="0">
                <a:latin typeface="Calibri" panose="020F0502020204030204" pitchFamily="34" charset="0"/>
              </a:rPr>
              <a:pPr fontAlgn="base">
                <a:spcBef>
                  <a:spcPct val="0"/>
                </a:spcBef>
                <a:spcAft>
                  <a:spcPct val="0"/>
                </a:spcAft>
              </a:pPr>
              <a:t>40</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49301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0F99E2F-E143-4C63-B26F-EB7262184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04C78EE-DF6D-4451-BA50-2520BBC80F32}"/>
              </a:ext>
            </a:extLst>
          </p:cNvPr>
          <p:cNvSpPr>
            <a:spLocks noGrp="1"/>
          </p:cNvSpPr>
          <p:nvPr>
            <p:ph type="body" idx="1"/>
          </p:nvPr>
        </p:nvSpPr>
        <p:spPr>
          <a:xfrm>
            <a:off x="688902" y="4575175"/>
            <a:ext cx="5903912" cy="4568825"/>
          </a:xfrm>
        </p:spPr>
        <p:txBody>
          <a:bodyPr/>
          <a:lstStyle/>
          <a:p>
            <a:pPr>
              <a:defRPr/>
            </a:pPr>
            <a:r>
              <a:rPr lang="sv-SE" sz="1050" b="1" dirty="0"/>
              <a:t>Kap 11  Aktörsgemensamma former </a:t>
            </a:r>
            <a:br>
              <a:rPr lang="sv-SE" sz="1050" b="1" dirty="0"/>
            </a:br>
            <a:r>
              <a:rPr lang="sv-SE" sz="1050" b="1" dirty="0"/>
              <a:t/>
            </a:r>
            <a:br>
              <a:rPr lang="sv-SE" sz="1050" b="1" dirty="0"/>
            </a:br>
            <a:r>
              <a:rPr lang="sv-SE" sz="1050" dirty="0"/>
              <a:t>Detta material beskriver </a:t>
            </a:r>
            <a:r>
              <a:rPr lang="sv-SE" sz="1050" b="1" dirty="0"/>
              <a:t>aktörsgemensamma former </a:t>
            </a:r>
            <a:r>
              <a:rPr lang="sv-SE" sz="1050" dirty="0"/>
              <a:t>för samverkan och inte interna organisatoriska former.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som är med och hanterar samhällsstörningar måste enkelt kunna komma i kontakt med varandra och hitta effektiva sätt att träffa överenskommelser. Enhetliga och gemensamma samverkansformer, liksom ett gemensamt språkbruk, underlättar kontakter mellan aktörer och förståelsen för varandras roller.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Bilden visar hur olika aktörer ingår i en inriktnings och samordningsfunktion med en representant, och kopplingen till sin egen organisation. Inriktnings- och samordningsfunktion består av representanter från flera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Formerna kan beskrivas som en plattform för dialog, där berörda aktörer åstadkommer inriktning och samordning genom exempelvis överenskommelser. De har utformats så att de underlättar samverkan mellan aktörer och stöds av helhetsmetoden.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Förutsättningarna för inriktning och samordning måste förberedas och vara etablerade i det dagliga arbetet genom bland annat möten, planering, utbildning och övning.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MSB, berättar om samverkansformerna:</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3"/>
              </a:rPr>
              <a:t>Aktörsgemensamma former för inriktning och samordning </a:t>
            </a:r>
            <a:r>
              <a:rPr lang="sv-SE" altLang="sv-SE" sz="1050" dirty="0">
                <a:ea typeface="Verdana" panose="020B0604030504040204" pitchFamily="34" charset="0"/>
                <a:cs typeface="Verdana" panose="020B0604030504040204" pitchFamily="34" charset="0"/>
              </a:rPr>
              <a:t/>
            </a:r>
            <a:br>
              <a:rPr lang="sv-SE" alt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r>
              <a:rPr lang="sv-SE" sz="1050" b="1" dirty="0"/>
              <a:t>Viktigt: </a:t>
            </a:r>
            <a:r>
              <a:rPr lang="sv-SE" sz="1050" dirty="0"/>
              <a:t>Syftet med aktörsgemensamma former för samverkan är att </a:t>
            </a:r>
            <a:r>
              <a:rPr lang="sv-SE" sz="1050" b="1" dirty="0"/>
              <a:t>träffa överenskommelser </a:t>
            </a:r>
            <a:r>
              <a:rPr lang="sv-SE" sz="1050" dirty="0"/>
              <a:t>om inriktning och samordning för att samordnat  hantera konsekvenserna av samhällsstörningar och utnyttja samhällets resurser effektivt. I boken ”</a:t>
            </a:r>
            <a:r>
              <a:rPr lang="sv-SE" sz="1050" i="1" dirty="0"/>
              <a:t>Gemensamma grunder för samverkan och ledning vid samhällsstörningar</a:t>
            </a:r>
            <a:r>
              <a:rPr lang="sv-SE" sz="1050" dirty="0"/>
              <a:t>” kan du läsa mer om aktörsgemensamma former, s.77-85</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61444" name="Slide Number Placeholder 3">
            <a:extLst>
              <a:ext uri="{FF2B5EF4-FFF2-40B4-BE49-F238E27FC236}">
                <a16:creationId xmlns:a16="http://schemas.microsoft.com/office/drawing/2014/main" id="{31B2BF73-8066-42E6-828B-84F430F5E5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3B5B930-0A94-4EE3-887F-B5B90182BE76}" type="slidenum">
              <a:rPr lang="sv-SE" altLang="sv-SE" smtClean="0">
                <a:latin typeface="Calibri" panose="020F0502020204030204" pitchFamily="34" charset="0"/>
              </a:rPr>
              <a:pPr fontAlgn="base">
                <a:spcBef>
                  <a:spcPct val="0"/>
                </a:spcBef>
                <a:spcAft>
                  <a:spcPct val="0"/>
                </a:spcAft>
              </a:pPr>
              <a:t>41</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54255" y="7986456"/>
            <a:ext cx="158510" cy="176799"/>
          </a:xfrm>
          <a:prstGeom prst="rect">
            <a:avLst/>
          </a:prstGeom>
        </p:spPr>
      </p:pic>
    </p:spTree>
    <p:extLst>
      <p:ext uri="{BB962C8B-B14F-4D97-AF65-F5344CB8AC3E}">
        <p14:creationId xmlns:p14="http://schemas.microsoft.com/office/powerpoint/2010/main" val="3644684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86E66B4D-5572-46A1-B7FE-846E00619C76}"/>
              </a:ext>
            </a:extLst>
          </p:cNvPr>
          <p:cNvSpPr>
            <a:spLocks noGrp="1" noRot="1" noChangeAspect="1" noTextEdit="1"/>
          </p:cNvSpPr>
          <p:nvPr>
            <p:ph type="sldImg"/>
          </p:nvPr>
        </p:nvSpPr>
        <p:spPr bwMode="auto">
          <a:xfrm>
            <a:off x="525463" y="571500"/>
            <a:ext cx="5784850" cy="325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089A32D-6FE6-4C38-9434-647F70CD168D}"/>
              </a:ext>
            </a:extLst>
          </p:cNvPr>
          <p:cNvSpPr>
            <a:spLocks noGrp="1"/>
          </p:cNvSpPr>
          <p:nvPr>
            <p:ph type="body" idx="1"/>
          </p:nvPr>
        </p:nvSpPr>
        <p:spPr>
          <a:xfrm>
            <a:off x="608427" y="3957418"/>
            <a:ext cx="5486400" cy="3600450"/>
          </a:xfrm>
        </p:spPr>
        <p:txBody>
          <a:bodyPr/>
          <a:lstStyle/>
          <a:p>
            <a:pPr eaLnBrk="1" fontAlgn="auto" hangingPunct="1">
              <a:spcBef>
                <a:spcPts val="0"/>
              </a:spcBef>
              <a:spcAft>
                <a:spcPts val="0"/>
              </a:spcAft>
              <a:defRPr/>
            </a:pPr>
            <a:r>
              <a:rPr lang="sv-SE" sz="1050" dirty="0"/>
              <a:t>I de gemensamma grunderna beskrivs de viktigaste former som behövs, dessa kan kallas olika, det viktiga är att ha en gemensam syn på uppgift och roller för dessa tre former. Det är viktigt att formerna är etablerade i det dagliga arbetet.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En inriktnings- och samordningskontakt: </a:t>
            </a:r>
            <a:r>
              <a:rPr lang="sv-SE" sz="1050" dirty="0"/>
              <a:t>Det är en form för att etablera kontakter i det aktörsgemensamma arbetet.</a:t>
            </a:r>
            <a:br>
              <a:rPr lang="sv-SE" sz="1050" dirty="0"/>
            </a:b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En inriktnings- och samordningsfunktion</a:t>
            </a:r>
            <a:r>
              <a:rPr lang="sv-SE" sz="1050" dirty="0"/>
              <a:t>: Den kan liknas vid en plattform för dialog, där aktörer träffas fysiskt eller virtuellt (telefon/video/webbmöten). Tanken är att funktionen ska vara flexibel, representanter för olika aktörer möts för att träffa överenskommelser om aktörsgemensam inriktning och samordning. </a:t>
            </a:r>
            <a:br>
              <a:rPr lang="sv-SE" sz="1050" dirty="0"/>
            </a:b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Ett stöd (till inriktnings- och samordningsfunktionen): </a:t>
            </a:r>
            <a:r>
              <a:rPr lang="sv-SE" sz="1050" dirty="0"/>
              <a:t>Det är en grupp som bereder underlag till överenskommelser i funktionen. Det kan ses som en analysenhet som arbetar med omvärldsbevakning, informationsdelning, samlade lägesbilder och tar fram samordnade budskap.</a:t>
            </a:r>
          </a:p>
          <a:p>
            <a:pPr eaLnBrk="1" fontAlgn="auto" hangingPunct="1">
              <a:spcBef>
                <a:spcPts val="0"/>
              </a:spcBef>
              <a:spcAft>
                <a:spcPts val="0"/>
              </a:spcAft>
              <a:defRPr/>
            </a:pPr>
            <a:endParaRPr lang="sv-SE" sz="1050" dirty="0"/>
          </a:p>
        </p:txBody>
      </p:sp>
      <p:sp>
        <p:nvSpPr>
          <p:cNvPr id="63492" name="Platshållare för bildnummer 3">
            <a:extLst>
              <a:ext uri="{FF2B5EF4-FFF2-40B4-BE49-F238E27FC236}">
                <a16:creationId xmlns:a16="http://schemas.microsoft.com/office/drawing/2014/main" id="{89390DC8-891E-41A0-91B8-0B95719DF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58306CB-83FA-4071-B9E8-9D74044AF8BE}" type="slidenum">
              <a:rPr lang="sv-SE" altLang="sv-SE" smtClean="0">
                <a:latin typeface="Calibri" panose="020F0502020204030204" pitchFamily="34" charset="0"/>
              </a:rPr>
              <a:pPr fontAlgn="base">
                <a:spcBef>
                  <a:spcPct val="0"/>
                </a:spcBef>
                <a:spcAft>
                  <a:spcPct val="0"/>
                </a:spcAft>
              </a:pPr>
              <a:t>42</a:t>
            </a:fld>
            <a:endParaRPr lang="sv-SE" altLang="sv-SE" dirty="0">
              <a:latin typeface="Calibri" panose="020F0502020204030204" pitchFamily="34" charset="0"/>
            </a:endParaRPr>
          </a:p>
        </p:txBody>
      </p:sp>
    </p:spTree>
    <p:extLst>
      <p:ext uri="{BB962C8B-B14F-4D97-AF65-F5344CB8AC3E}">
        <p14:creationId xmlns:p14="http://schemas.microsoft.com/office/powerpoint/2010/main" val="3117193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FA8049F-A6E4-4380-9BCE-C70F6E9697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1F99F49-03E0-46D2-AB8F-E76327ED681C}"/>
              </a:ext>
            </a:extLst>
          </p:cNvPr>
          <p:cNvSpPr>
            <a:spLocks noGrp="1"/>
          </p:cNvSpPr>
          <p:nvPr>
            <p:ph type="body" idx="1"/>
          </p:nvPr>
        </p:nvSpPr>
        <p:spPr/>
        <p:txBody>
          <a:bodyPr/>
          <a:lstStyle/>
          <a:p>
            <a:pPr eaLnBrk="1" fontAlgn="auto" hangingPunct="1">
              <a:spcBef>
                <a:spcPts val="0"/>
              </a:spcBef>
              <a:spcAft>
                <a:spcPts val="0"/>
              </a:spcAft>
              <a:defRPr/>
            </a:pPr>
            <a:r>
              <a:rPr lang="sv-SE" sz="1050" dirty="0"/>
              <a:t>Inriktnings- och samordningskontakt är aktörens kontaktpunkt gentemot andra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Varje aktör behöver en kontaktpunkt, för att öka tillgängligheten samt tydliggöra och underlätta kontakter med andra aktörer. Den är den primära kontaktvägen in i en organisation för att tidigt kunna agera och initiera åtgärder vid samhällsstörningar. För vissa aktörer (exempelvis myndigheter enligt krisberedskapsförordningen, kommuner, regioner, företag) finns redan olika bestämmelser och former av jour eller beredskap vid störningar i den ordinarie verksamheten. Alla aktörer som kan involveras vid samhällsstörningar bör sträva efter att upprätt hålla denna förmåga.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(Kontaktpunkten) ISK ser till att rätt mottagare nås i den egna organisationen samt upprätthåller kontaktuppgifter till andra aktörer. Den kan även initiera en inriktnings- och samordningsfunktion. De enskilda aktörerna avgör vilka eventuella ytterligare uppgifter och befogenheter som kontaktpunkten har, exempelvis att sammankalla en egen ledningsorganisation.</a:t>
            </a:r>
          </a:p>
        </p:txBody>
      </p:sp>
      <p:sp>
        <p:nvSpPr>
          <p:cNvPr id="88068" name="Slide Number Placeholder 3">
            <a:extLst>
              <a:ext uri="{FF2B5EF4-FFF2-40B4-BE49-F238E27FC236}">
                <a16:creationId xmlns:a16="http://schemas.microsoft.com/office/drawing/2014/main" id="{253CBAA0-D28A-491C-8992-B2AE26FEFA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8C6A469-52CD-47C5-906A-A7B4658CAB2E}" type="slidenum">
              <a:rPr lang="sv-SE" altLang="sv-SE" smtClean="0">
                <a:latin typeface="Calibri" panose="020F0502020204030204" pitchFamily="34" charset="0"/>
              </a:rPr>
              <a:pPr fontAlgn="base">
                <a:spcBef>
                  <a:spcPct val="0"/>
                </a:spcBef>
                <a:spcAft>
                  <a:spcPct val="0"/>
                </a:spcAft>
              </a:pPr>
              <a:t>43</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CC6AEDC-10B2-45E5-8080-E8F6DB0B131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700348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0D346AE-AF4F-4CA6-93A4-18551E91DB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EA33B8B-5FF0-4C9D-AF58-015EA76384F4}"/>
              </a:ext>
            </a:extLst>
          </p:cNvPr>
          <p:cNvSpPr>
            <a:spLocks noGrp="1"/>
          </p:cNvSpPr>
          <p:nvPr>
            <p:ph type="body" idx="1"/>
          </p:nvPr>
        </p:nvSpPr>
        <p:spPr/>
        <p:txBody>
          <a:bodyPr/>
          <a:lstStyle/>
          <a:p>
            <a:pPr eaLnBrk="1" fontAlgn="auto" hangingPunct="1">
              <a:spcBef>
                <a:spcPts val="0"/>
              </a:spcBef>
              <a:spcAft>
                <a:spcPts val="0"/>
              </a:spcAft>
              <a:defRPr/>
            </a:pPr>
            <a:r>
              <a:rPr lang="sv-SE" sz="1050" dirty="0"/>
              <a:t>Inriktnings- och samordningsfunktion består av representanter från flera aktörer.</a:t>
            </a:r>
          </a:p>
          <a:p>
            <a:pPr eaLnBrk="1" fontAlgn="auto" hangingPunct="1">
              <a:spcBef>
                <a:spcPts val="0"/>
              </a:spcBef>
              <a:spcAft>
                <a:spcPts val="0"/>
              </a:spcAft>
              <a:defRPr/>
            </a:pPr>
            <a:r>
              <a:rPr lang="sv-SE" sz="1050" dirty="0"/>
              <a:t>En inriktnings- och samordningsfunktion är en icke-permanent grupp som har till uppgift att träffa överenskommelser om aktörsgemensam inriktning och samordning av åtgärder. Den aktiveras när behov uppstår. Det är komplexiteten – många intressen och många inblandade de aktörer – som avgör behovet av samverkan i gemensamma former.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Representanterna för de inblandade aktörerna och har det handlingsutrymme som krävs för att hantera samhällsstörningar. Varje aktör som berörs av överenskommelsen fattar själv beslut om hur denna ska genomföras i den egna organisationen.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ska kunna initiera inriktnings- och samordningsfunktionen. Funktionen ska avväga eller prioritera åtgärder och resurser till de mest angelägna hjälpbehoven. Representanterna är en del av aktörens egen organisation med ett särskilt uppdrag att bidra till effektiva helhetslösningar.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Funktionen kallas samman och hålls ihop av en geografiskt områdesansvarig aktör (kommun på lokal nivå, länsstyrelse på regional nivå) och MSB på nationell nivå. I uppgiften att kalla samman och hålla ihop funktionen ingår att </a:t>
            </a:r>
          </a:p>
          <a:p>
            <a:pPr eaLnBrk="1" fontAlgn="auto" hangingPunct="1">
              <a:spcBef>
                <a:spcPts val="0"/>
              </a:spcBef>
              <a:spcAft>
                <a:spcPts val="0"/>
              </a:spcAft>
              <a:defRPr/>
            </a:pPr>
            <a:r>
              <a:rPr lang="sv-SE" sz="1050" dirty="0"/>
              <a:t>•  leda och dokumentera möten </a:t>
            </a:r>
          </a:p>
          <a:p>
            <a:pPr eaLnBrk="1" fontAlgn="auto" hangingPunct="1">
              <a:spcBef>
                <a:spcPts val="0"/>
              </a:spcBef>
              <a:spcAft>
                <a:spcPts val="0"/>
              </a:spcAft>
              <a:defRPr/>
            </a:pPr>
            <a:r>
              <a:rPr lang="sv-SE" sz="1050" dirty="0"/>
              <a:t>•  koordinera arbetet i funktionen </a:t>
            </a:r>
          </a:p>
          <a:p>
            <a:pPr eaLnBrk="1" fontAlgn="auto" hangingPunct="1">
              <a:spcBef>
                <a:spcPts val="0"/>
              </a:spcBef>
              <a:spcAft>
                <a:spcPts val="0"/>
              </a:spcAft>
              <a:defRPr/>
            </a:pPr>
            <a:r>
              <a:rPr lang="sv-SE" sz="1050" dirty="0"/>
              <a:t>•  erbjuda mötesplats </a:t>
            </a:r>
          </a:p>
          <a:p>
            <a:pPr eaLnBrk="1" fontAlgn="auto" hangingPunct="1">
              <a:spcBef>
                <a:spcPts val="0"/>
              </a:spcBef>
              <a:spcAft>
                <a:spcPts val="0"/>
              </a:spcAft>
              <a:defRPr/>
            </a:pPr>
            <a:r>
              <a:rPr lang="sv-SE" sz="1050" dirty="0"/>
              <a:t>•  organisera stödet till funktionen samt </a:t>
            </a:r>
          </a:p>
          <a:p>
            <a:pPr eaLnBrk="1" fontAlgn="auto" hangingPunct="1">
              <a:spcBef>
                <a:spcPts val="0"/>
              </a:spcBef>
              <a:spcAft>
                <a:spcPts val="0"/>
              </a:spcAft>
              <a:defRPr/>
            </a:pPr>
            <a:r>
              <a:rPr lang="sv-SE" sz="1050" dirty="0"/>
              <a:t>•  i samråd med berörda aktörer avgöra vilken sammansättning funktionen/stödet skall ha.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Sammankallande tar fram en dagordning. Beroende på frågans karaktär avgör respektive aktör vem som representerar aktören och vilket mandat representanterna ska ha för att ingå överenskommelser. Beslut om inriktning kan kräva större mandat än samordning.</a:t>
            </a:r>
          </a:p>
        </p:txBody>
      </p:sp>
      <p:sp>
        <p:nvSpPr>
          <p:cNvPr id="90116" name="Slide Number Placeholder 3">
            <a:extLst>
              <a:ext uri="{FF2B5EF4-FFF2-40B4-BE49-F238E27FC236}">
                <a16:creationId xmlns:a16="http://schemas.microsoft.com/office/drawing/2014/main" id="{BAFBFE0A-C12A-46C0-BAA3-622A7CE585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FE04359-E848-40BD-ACEB-ECA3EAA6C7EE}" type="slidenum">
              <a:rPr lang="sv-SE" altLang="sv-SE" smtClean="0">
                <a:latin typeface="Calibri" panose="020F0502020204030204" pitchFamily="34" charset="0"/>
              </a:rPr>
              <a:pPr fontAlgn="base">
                <a:spcBef>
                  <a:spcPct val="0"/>
                </a:spcBef>
                <a:spcAft>
                  <a:spcPct val="0"/>
                </a:spcAft>
              </a:pPr>
              <a:t>44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3CC44063-1E5E-4E2D-A6A2-43390D149DD8}"/>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426718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60A6F5DC-B3B0-4ED2-8FFB-F39FFFE1E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B35200C-BC29-4720-839B-06FE0E46BD6A}"/>
              </a:ext>
            </a:extLst>
          </p:cNvPr>
          <p:cNvSpPr>
            <a:spLocks noGrp="1"/>
          </p:cNvSpPr>
          <p:nvPr>
            <p:ph type="body" idx="1"/>
          </p:nvPr>
        </p:nvSpPr>
        <p:spPr/>
        <p:txBody>
          <a:bodyPr/>
          <a:lstStyle/>
          <a:p>
            <a:pPr eaLnBrk="1" fontAlgn="auto" hangingPunct="1">
              <a:spcBef>
                <a:spcPts val="0"/>
              </a:spcBef>
              <a:spcAft>
                <a:spcPts val="0"/>
              </a:spcAft>
              <a:defRPr/>
            </a:pPr>
            <a:r>
              <a:rPr lang="sv-SE" sz="1050" dirty="0"/>
              <a:t>Ett stöd till inriktnings- och samordningsfunktionen aktiveras för att stödja beslutsprocesserna i funktionen. Stöd till inriktnings- och samordningsfunktion bidrar med analyser och underlag. Stödet är en analysenhet som tar fram underlag och förslag till överenskommelser om aktörsgemensam inriktning och samordning. </a:t>
            </a:r>
          </a:p>
          <a:p>
            <a:pPr eaLnBrk="1" fontAlgn="auto" hangingPunct="1">
              <a:spcBef>
                <a:spcPts val="0"/>
              </a:spcBef>
              <a:spcAft>
                <a:spcPts val="0"/>
              </a:spcAft>
              <a:defRPr/>
            </a:pPr>
            <a:endParaRPr lang="sv-SE" sz="1050" b="1" dirty="0"/>
          </a:p>
          <a:p>
            <a:pPr eaLnBrk="1" fontAlgn="auto" hangingPunct="1">
              <a:spcBef>
                <a:spcPts val="0"/>
              </a:spcBef>
              <a:spcAft>
                <a:spcPts val="0"/>
              </a:spcAft>
              <a:defRPr/>
            </a:pPr>
            <a:r>
              <a:rPr lang="sv-SE" sz="1050" dirty="0"/>
              <a:t>Stödet organiseras av värden och kan vara en del av dennes interna ledningsstöd. Dessa aktörer ser till att det finns organisatoriska, personella och tekniska förutsättningar. Stödet leds av en koordinator och bemannas av värden, vid behov även av experter och kompetens från andra berörda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Stödet ska, utifrån en helhetssyn, arbeta med områden som är viktiga för aktörsgemensamt agerade. Detta innefattar bland annat att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bedriva löpande omvärldsbevakning </a:t>
            </a:r>
          </a:p>
          <a:p>
            <a:pPr eaLnBrk="1" fontAlgn="auto" hangingPunct="1">
              <a:spcBef>
                <a:spcPts val="0"/>
              </a:spcBef>
              <a:spcAft>
                <a:spcPts val="0"/>
              </a:spcAft>
              <a:defRPr/>
            </a:pPr>
            <a:r>
              <a:rPr lang="sv-SE" sz="1050" dirty="0"/>
              <a:t>•  ta fram analyser och samlade lägesbilder som beskriver konsekvenser, hjälpbehov, resurser och</a:t>
            </a:r>
            <a:br>
              <a:rPr lang="sv-SE" sz="1050" dirty="0"/>
            </a:br>
            <a:r>
              <a:rPr lang="sv-SE" sz="1050" dirty="0"/>
              <a:t>    effekter av åtgärder </a:t>
            </a:r>
          </a:p>
          <a:p>
            <a:pPr eaLnBrk="1" fontAlgn="auto" hangingPunct="1">
              <a:spcBef>
                <a:spcPts val="0"/>
              </a:spcBef>
              <a:spcAft>
                <a:spcPts val="0"/>
              </a:spcAft>
              <a:defRPr/>
            </a:pPr>
            <a:r>
              <a:rPr lang="sv-SE" sz="1050" dirty="0"/>
              <a:t>•  ge stöd åt informationsdelning  </a:t>
            </a:r>
          </a:p>
          <a:p>
            <a:pPr eaLnBrk="1" fontAlgn="auto" hangingPunct="1">
              <a:spcBef>
                <a:spcPts val="0"/>
              </a:spcBef>
              <a:spcAft>
                <a:spcPts val="0"/>
              </a:spcAft>
              <a:defRPr/>
            </a:pPr>
            <a:r>
              <a:rPr lang="sv-SE" sz="1050" dirty="0"/>
              <a:t>•  initiera och samordna kriskommunikation.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Stödet arbetar mer kontinuerligt än en inriktnings- och samordningsfunktion. Beroende på antalet initierade funktioner kan ett eller flera stöd finnas samtidigt vid hantering av samhällsstörningar. Dessa stöd arbetar i så fall för att ge stöd åt en eller flera funktioner. Arbetet i stöd kan ske såväl i distribuerade som i fysiska former.</a:t>
            </a:r>
          </a:p>
          <a:p>
            <a:pPr eaLnBrk="1" fontAlgn="auto" hangingPunct="1">
              <a:spcBef>
                <a:spcPts val="0"/>
              </a:spcBef>
              <a:spcAft>
                <a:spcPts val="0"/>
              </a:spcAft>
              <a:defRPr/>
            </a:pPr>
            <a:endParaRPr lang="sv-SE" sz="1050" dirty="0"/>
          </a:p>
        </p:txBody>
      </p:sp>
      <p:sp>
        <p:nvSpPr>
          <p:cNvPr id="92164" name="Slide Number Placeholder 3">
            <a:extLst>
              <a:ext uri="{FF2B5EF4-FFF2-40B4-BE49-F238E27FC236}">
                <a16:creationId xmlns:a16="http://schemas.microsoft.com/office/drawing/2014/main" id="{331D5B54-BEF0-40FA-BD17-1F861EF78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8CF5AC3-1B62-49BB-820F-1D9C5A83FBC2}" type="slidenum">
              <a:rPr lang="sv-SE" altLang="sv-SE" smtClean="0">
                <a:latin typeface="Calibri" panose="020F0502020204030204" pitchFamily="34" charset="0"/>
              </a:rPr>
              <a:pPr fontAlgn="base">
                <a:spcBef>
                  <a:spcPct val="0"/>
                </a:spcBef>
                <a:spcAft>
                  <a:spcPct val="0"/>
                </a:spcAft>
              </a:pPr>
              <a:t>45</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4CA24F8B-8EBA-4201-81BE-B30BCFA5E9C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538678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a:extLst>
              <a:ext uri="{FF2B5EF4-FFF2-40B4-BE49-F238E27FC236}">
                <a16:creationId xmlns:a16="http://schemas.microsoft.com/office/drawing/2014/main" id="{9E6E6BB4-7C97-4BF0-BD52-0CF99E16437D}"/>
              </a:ext>
            </a:extLst>
          </p:cNvPr>
          <p:cNvSpPr>
            <a:spLocks noGrp="1" noRot="1" noChangeAspect="1" noTextEdit="1"/>
          </p:cNvSpPr>
          <p:nvPr>
            <p:ph type="sldImg"/>
          </p:nvPr>
        </p:nvSpPr>
        <p:spPr bwMode="auto">
          <a:xfrm>
            <a:off x="473075" y="485775"/>
            <a:ext cx="5843588" cy="3287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0D82C22-F6E7-4B23-9FB1-6B8FC97A7921}"/>
              </a:ext>
            </a:extLst>
          </p:cNvPr>
          <p:cNvSpPr>
            <a:spLocks noGrp="1"/>
          </p:cNvSpPr>
          <p:nvPr>
            <p:ph type="body" idx="1"/>
          </p:nvPr>
        </p:nvSpPr>
        <p:spPr>
          <a:xfrm>
            <a:off x="580292" y="3957418"/>
            <a:ext cx="5486400" cy="3600450"/>
          </a:xfrm>
        </p:spPr>
        <p:txBody>
          <a:bodyPr/>
          <a:lstStyle/>
          <a:p>
            <a:pPr eaLnBrk="1" fontAlgn="auto" hangingPunct="1">
              <a:spcBef>
                <a:spcPts val="0"/>
              </a:spcBef>
              <a:spcAft>
                <a:spcPts val="0"/>
              </a:spcAft>
              <a:defRPr/>
            </a:pPr>
            <a:r>
              <a:rPr lang="sv-SE" sz="1050" dirty="0"/>
              <a:t>Bilden visar processen för att initiera en inriktnings- och samordningsfunktion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Kontaktpunkten</a:t>
            </a:r>
            <a:r>
              <a:rPr lang="sv-SE" sz="1050" dirty="0"/>
              <a:t> ska ha hög tillgänglighet och kunna nås dygnet runt, året runt. Ett bra exempel är den </a:t>
            </a:r>
            <a:r>
              <a:rPr lang="sv-SE" sz="1050" dirty="0" err="1"/>
              <a:t>TiB</a:t>
            </a:r>
            <a:r>
              <a:rPr lang="sv-SE" sz="1050" dirty="0"/>
              <a:t> (tjänsteman i beredskap) som många myndigheter har, eller motsvarande t. ex. räddningschef i beredskap.</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a:t>
            </a:r>
            <a:r>
              <a:rPr lang="sv-SE" sz="1050" b="1" dirty="0"/>
              <a:t> inriktnings- och samordningsfunktion </a:t>
            </a:r>
            <a:r>
              <a:rPr lang="sv-SE" sz="1050" dirty="0"/>
              <a:t>kan aktiveras när behovet uppstår – alla aktörer får och ska kunna initiera den – det är komplexiteten i den eller de händelser man ska hantera som avgör behovet. Funktionen sammankallas normalt av en aktör med geografiskt områdesansvar (vilket beskrivits tidigare i presentationen) som är värd. I uppgiften ingår att leda och dokumentera möten, erbjuda mötesplats och organisera ett ”stöd” till funktionen. Det ingår även att se till att det finns teknik, uthållighet (och till exempel sambandsplanering, rutiner, tillgänglig personal, lokaler, med mera). Värden ska även bjuda in representanter för offentliga och privata aktörer samt frivilliga resurser. De ska säkerställa att handlingar upprättas på rätt sätt, att föra dagbok och mötesprotokoll, med mera.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Stödet sammankallas och organiseras av värden </a:t>
            </a:r>
            <a:r>
              <a:rPr lang="sv-SE" sz="1050" dirty="0"/>
              <a:t>som också ser till att det finns organisatoriska, personella och tekniska förutsättningar. Det leds av en koordinator och bemannas av värden tillsammans med experter, med flera. Stödet arbetar mer kontinuerligt än en funktion. Flera stöd kan finnas samtidigt, och de kan arbeta på en fysisk plats eller med stöd av olika tekniska lösningar på distans.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Till dig som utbildar: Denna bild är</a:t>
            </a:r>
            <a:r>
              <a:rPr lang="sv-SE" sz="1050" baseline="0" dirty="0"/>
              <a:t> gjord så att du kan lägga in animeringar för varje del.</a:t>
            </a:r>
            <a:endParaRPr lang="sv-SE" sz="1050" dirty="0"/>
          </a:p>
        </p:txBody>
      </p:sp>
      <p:sp>
        <p:nvSpPr>
          <p:cNvPr id="65540" name="Platshållare för bildnummer 3">
            <a:extLst>
              <a:ext uri="{FF2B5EF4-FFF2-40B4-BE49-F238E27FC236}">
                <a16:creationId xmlns:a16="http://schemas.microsoft.com/office/drawing/2014/main" id="{71F946D1-27F9-4C50-95DF-EFCEA69FD3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940827-85D2-4D7B-9E7C-E5C350EBD17B}" type="slidenum">
              <a:rPr lang="sv-SE" altLang="sv-SE" smtClean="0">
                <a:latin typeface="Calibri" panose="020F0502020204030204" pitchFamily="34" charset="0"/>
              </a:rPr>
              <a:pPr fontAlgn="base">
                <a:spcBef>
                  <a:spcPct val="0"/>
                </a:spcBef>
                <a:spcAft>
                  <a:spcPct val="0"/>
                </a:spcAft>
              </a:pPr>
              <a:t>46</a:t>
            </a:fld>
            <a:endParaRPr lang="sv-SE" altLang="sv-SE" dirty="0">
              <a:latin typeface="Calibri" panose="020F0502020204030204" pitchFamily="34" charset="0"/>
            </a:endParaRPr>
          </a:p>
        </p:txBody>
      </p:sp>
    </p:spTree>
    <p:extLst>
      <p:ext uri="{BB962C8B-B14F-4D97-AF65-F5344CB8AC3E}">
        <p14:creationId xmlns:p14="http://schemas.microsoft.com/office/powerpoint/2010/main" val="2905010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050" dirty="0"/>
              <a:t>Här är ett exempel på hur ett generellt förlopp för att initiera och aktivera en inriktnings­ och samordningsfunktion (ISF) och </a:t>
            </a:r>
          </a:p>
          <a:p>
            <a:pPr>
              <a:defRPr/>
            </a:pPr>
            <a:r>
              <a:rPr lang="sv-SE" altLang="sv-SE" sz="1050" dirty="0"/>
              <a:t>stödet till denna (ISF­-stöd) kan se ut.</a:t>
            </a:r>
          </a:p>
          <a:p>
            <a:pPr>
              <a:defRPr/>
            </a:pPr>
            <a:endParaRPr lang="sv-SE" altLang="sv-SE" sz="1050" dirty="0"/>
          </a:p>
          <a:p>
            <a:pPr>
              <a:defRPr/>
            </a:pPr>
            <a:r>
              <a:rPr lang="sv-SE" altLang="sv-SE" sz="1050" dirty="0"/>
              <a:t>En inriktnings- och samordningskontakt (ISK</a:t>
            </a:r>
            <a:r>
              <a:rPr lang="sv-SE" altLang="sv-SE" sz="1050" b="0" dirty="0"/>
              <a:t>) initierar </a:t>
            </a:r>
            <a:r>
              <a:rPr lang="sv-SE" altLang="sv-SE" sz="1050" dirty="0"/>
              <a:t>en inriktnings- och samordningsfunktion (ISF).</a:t>
            </a:r>
          </a:p>
          <a:p>
            <a:pPr>
              <a:defRPr/>
            </a:pPr>
            <a:endParaRPr lang="sv-SE" altLang="sv-SE" sz="1050" dirty="0"/>
          </a:p>
          <a:p>
            <a:pPr>
              <a:defRPr/>
            </a:pPr>
            <a:r>
              <a:rPr lang="sv-SE" altLang="sv-SE" sz="1050" dirty="0"/>
              <a:t>Värden aktiverar ISF och stödet till denna (ISF-stöd). </a:t>
            </a:r>
          </a:p>
          <a:p>
            <a:pPr>
              <a:defRPr/>
            </a:pPr>
            <a:endParaRPr lang="sv-SE" altLang="sv-SE" sz="1050" dirty="0"/>
          </a:p>
          <a:p>
            <a:pPr>
              <a:defRPr/>
            </a:pPr>
            <a:r>
              <a:rPr lang="sv-SE" altLang="sv-SE" sz="1050" dirty="0"/>
              <a:t>ISF-stödet sammanställer underlag till ISF</a:t>
            </a:r>
          </a:p>
          <a:p>
            <a:pPr>
              <a:defRPr/>
            </a:pPr>
            <a:endParaRPr lang="sv-SE" altLang="sv-SE" sz="1050" dirty="0"/>
          </a:p>
          <a:p>
            <a:pPr>
              <a:defRPr/>
            </a:pPr>
            <a:r>
              <a:rPr lang="sv-SE" altLang="sv-SE" sz="1050" dirty="0"/>
              <a:t>ISF träffar överenskommelser</a:t>
            </a:r>
          </a:p>
          <a:p>
            <a:pPr>
              <a:defRPr/>
            </a:pPr>
            <a:endParaRPr lang="sv-SE" altLang="sv-SE" sz="1050" dirty="0"/>
          </a:p>
          <a:p>
            <a:pPr>
              <a:defRPr/>
            </a:pPr>
            <a:r>
              <a:rPr lang="sv-SE" altLang="sv-SE" sz="1050" dirty="0"/>
              <a:t>Aktörerna fattar beslut om åtgärder inom ramen för egen organisation</a:t>
            </a:r>
          </a:p>
          <a:p>
            <a:pPr>
              <a:defRPr/>
            </a:pPr>
            <a:endParaRPr lang="sv-SE" altLang="sv-SE" sz="1050" dirty="0"/>
          </a:p>
          <a:p>
            <a:pPr>
              <a:defRPr/>
            </a:pPr>
            <a:r>
              <a:rPr lang="sv-SE" altLang="sv-SE" sz="1050" dirty="0"/>
              <a:t>ISF-stödet följer upp</a:t>
            </a:r>
            <a:endParaRPr lang="sv-SE" sz="1050" dirty="0"/>
          </a:p>
          <a:p>
            <a:endParaRPr lang="sv-SE" sz="1050"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47</a:t>
            </a:fld>
            <a:endParaRPr lang="sv-SE" dirty="0"/>
          </a:p>
        </p:txBody>
      </p:sp>
    </p:spTree>
    <p:extLst>
      <p:ext uri="{BB962C8B-B14F-4D97-AF65-F5344CB8AC3E}">
        <p14:creationId xmlns:p14="http://schemas.microsoft.com/office/powerpoint/2010/main" val="3899770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4346129-0EAE-47FA-9EF9-BCBDA4B3FC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068B20-B052-473E-96ED-CE8FA8632EF1}"/>
              </a:ext>
            </a:extLst>
          </p:cNvPr>
          <p:cNvSpPr>
            <a:spLocks noGrp="1"/>
          </p:cNvSpPr>
          <p:nvPr>
            <p:ph type="body" idx="1"/>
          </p:nvPr>
        </p:nvSpPr>
        <p:spPr/>
        <p:txBody>
          <a:bodyPr/>
          <a:lstStyle/>
          <a:p>
            <a:pPr eaLnBrk="1" fontAlgn="auto" hangingPunct="1">
              <a:spcBef>
                <a:spcPts val="0"/>
              </a:spcBef>
              <a:spcAft>
                <a:spcPts val="0"/>
              </a:spcAft>
              <a:defRPr/>
            </a:pPr>
            <a:r>
              <a:rPr lang="sv-SE" sz="1050" dirty="0"/>
              <a:t>Vid samhällsstörningar kostar det tid och resurser att ta reda på vem man ska samverka med och på vilket sätt. Förutsättningarna för inriktning och samordning är helt beroende av att det finns etablerade former för samverkan i vardagen. Formerna måste alltså förberedas i det dagliga arbetet genom bland annat planering, utbildning och övning. Aktörernas roller måste redan i förväg vara inövade, kända och accepterade.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 att åstadkomma aktörsgemensam inriktning och samordning krävs att:</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aktörerna redan i förväg fastställt handlingsutrymme för sin medverkan </a:t>
            </a:r>
          </a:p>
          <a:p>
            <a:pPr eaLnBrk="1" fontAlgn="auto" hangingPunct="1">
              <a:spcBef>
                <a:spcPts val="0"/>
              </a:spcBef>
              <a:spcAft>
                <a:spcPts val="0"/>
              </a:spcAft>
              <a:defRPr/>
            </a:pPr>
            <a:r>
              <a:rPr lang="sv-SE" sz="1050" dirty="0"/>
              <a:t>•  förankrade former för aktörs­gemensam hantering som till exempel tillgänglighet, kontaktytor</a:t>
            </a:r>
            <a:br>
              <a:rPr lang="sv-SE" sz="1050" dirty="0"/>
            </a:br>
            <a:r>
              <a:rPr lang="sv-SE" sz="1050" dirty="0"/>
              <a:t>    och nätverk</a:t>
            </a:r>
          </a:p>
          <a:p>
            <a:pPr eaLnBrk="1" fontAlgn="auto" hangingPunct="1">
              <a:spcBef>
                <a:spcPts val="0"/>
              </a:spcBef>
              <a:spcAft>
                <a:spcPts val="0"/>
              </a:spcAft>
              <a:defRPr/>
            </a:pPr>
            <a:r>
              <a:rPr lang="sv-SE" sz="1050" dirty="0"/>
              <a:t>•  åtgärder för aktörsgemensam hantering är planerade i alla skeden av  en händelse; i det </a:t>
            </a:r>
            <a:br>
              <a:rPr lang="sv-SE" sz="1050" dirty="0"/>
            </a:br>
            <a:r>
              <a:rPr lang="sv-SE" sz="1050" dirty="0"/>
              <a:t>    förberedande skedet genom exempelvis planering,  kunskaps- och nätverksuppbyggnad, vid </a:t>
            </a:r>
            <a:br>
              <a:rPr lang="sv-SE" sz="1050" dirty="0"/>
            </a:br>
            <a:r>
              <a:rPr lang="sv-SE" sz="1050" dirty="0"/>
              <a:t>    inriktning och samordning  under själva händelsehanteringen samt för lärande i ”efterskedet”</a:t>
            </a:r>
          </a:p>
          <a:p>
            <a:pPr eaLnBrk="1" fontAlgn="auto" hangingPunct="1">
              <a:spcBef>
                <a:spcPts val="0"/>
              </a:spcBef>
              <a:spcAft>
                <a:spcPts val="0"/>
              </a:spcAft>
              <a:defRPr/>
            </a:pPr>
            <a:r>
              <a:rPr lang="sv-SE" sz="1050" dirty="0"/>
              <a:t>•  förhållningssättet om helhet samt helhetsmetoden är väl förankrat hos alla aktörer.</a:t>
            </a:r>
          </a:p>
        </p:txBody>
      </p:sp>
      <p:sp>
        <p:nvSpPr>
          <p:cNvPr id="69636" name="Slide Number Placeholder 3">
            <a:extLst>
              <a:ext uri="{FF2B5EF4-FFF2-40B4-BE49-F238E27FC236}">
                <a16:creationId xmlns:a16="http://schemas.microsoft.com/office/drawing/2014/main" id="{A96CD99A-ED1C-4565-AB02-74D670BA6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501C684-F47A-4461-8250-24D11956C2B2}" type="slidenum">
              <a:rPr lang="sv-SE" altLang="sv-SE" smtClean="0">
                <a:latin typeface="Calibri" panose="020F0502020204030204" pitchFamily="34" charset="0"/>
              </a:rPr>
              <a:pPr fontAlgn="base">
                <a:spcBef>
                  <a:spcPct val="0"/>
                </a:spcBef>
                <a:spcAft>
                  <a:spcPct val="0"/>
                </a:spcAft>
              </a:pPr>
              <a:t>48</a:t>
            </a:fld>
            <a:endParaRPr lang="sv-SE" altLang="sv-SE" dirty="0">
              <a:latin typeface="Calibri" panose="020F0502020204030204" pitchFamily="34" charset="0"/>
            </a:endParaRPr>
          </a:p>
        </p:txBody>
      </p:sp>
    </p:spTree>
    <p:extLst>
      <p:ext uri="{BB962C8B-B14F-4D97-AF65-F5344CB8AC3E}">
        <p14:creationId xmlns:p14="http://schemas.microsoft.com/office/powerpoint/2010/main" val="67605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FEA7F665-6181-44F1-88AE-212B2B77E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63AC11D-AB9E-49DF-9547-3977DB45F35E}"/>
              </a:ext>
            </a:extLst>
          </p:cNvPr>
          <p:cNvSpPr>
            <a:spLocks noGrp="1"/>
          </p:cNvSpPr>
          <p:nvPr>
            <p:ph type="body" idx="1"/>
          </p:nvPr>
        </p:nvSpPr>
        <p:spPr/>
        <p:txBody>
          <a:bodyPr/>
          <a:lstStyle/>
          <a:p>
            <a:pPr eaLnBrk="1" fontAlgn="auto" hangingPunct="1">
              <a:spcBef>
                <a:spcPts val="0"/>
              </a:spcBef>
              <a:spcAft>
                <a:spcPts val="0"/>
              </a:spcAft>
              <a:defRPr/>
            </a:pPr>
            <a:r>
              <a:rPr lang="sv-SE" sz="1050" dirty="0"/>
              <a:t>Alla aktörer kan initiera en inriktnings- och samordningsfunktion om den bedömer att aktörsgemensam inriktning  och samordning behövs eller kan behövas på sikt. Därför måste aktörerna också veta hur det går till att initiera funktionen och när den ska initieras.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Denna bedömning kan grundas i exempelvis en risk- och sårbarhetsanalys, underrättelseanalys, larmplan, vid oklart läge eller vid tillbud. Funktionen initieras genom begäran till en aktör med geografiskt områdesansvar (lokal och regional nivå) eller MSB (nationell nivå).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Aktörer med geografiskt områdesansvar och MSB måste alltid sammankalla en funktion på begäran. Aktörer med geografiskt områdesansvar och MSB har också rätt att initiera en funktion på eget initiativ, genom sin egen inriktnings- och samordningskontakt eller annan lämplig funktion.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Hanteringen av begäran, kallelsen samt anordnandet av det första mötet kan exempelvis delegeras till en larmcentral med dygnetruntbemanning. Processen ska tillämpas nationellt enligt fördefinierade och fastställda rutiner, till exempel genom att det första mötet har en fördefinierad agenda.</a:t>
            </a:r>
          </a:p>
        </p:txBody>
      </p:sp>
      <p:sp>
        <p:nvSpPr>
          <p:cNvPr id="102404" name="Slide Number Placeholder 3">
            <a:extLst>
              <a:ext uri="{FF2B5EF4-FFF2-40B4-BE49-F238E27FC236}">
                <a16:creationId xmlns:a16="http://schemas.microsoft.com/office/drawing/2014/main" id="{8856BBFD-B1E9-4730-B1D1-AB3398B279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E6CFE29-FD8C-4F47-9B69-720E62974C5A}" type="slidenum">
              <a:rPr lang="sv-SE" altLang="sv-SE" smtClean="0">
                <a:latin typeface="Calibri" panose="020F0502020204030204" pitchFamily="34" charset="0"/>
              </a:rPr>
              <a:pPr fontAlgn="base">
                <a:spcBef>
                  <a:spcPct val="0"/>
                </a:spcBef>
                <a:spcAft>
                  <a:spcPct val="0"/>
                </a:spcAft>
              </a:pPr>
              <a:t>49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6DD8CD25-E2F5-44C0-8874-411185211D5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48255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050" dirty="0"/>
              <a:t>Utöver grundboken med sammanfattning, och lägesbildsboken finns det fyra vägledningar: en om aktörsgemensamma former för inriktning och samordning, en om beslutsfattande i samband med samhällsstörningar och en om kriskommunikation för ökad effekt vid hantering av samhällsstörningar och den senaste i maj 2019 om lokal ISF. Kopplat till den senaste vägledningen finns också en rad broschyrer, presentationer och lärande exempel. </a:t>
            </a:r>
          </a:p>
          <a:p>
            <a:endParaRPr lang="sv-SE" altLang="sv-SE" sz="1050" dirty="0"/>
          </a:p>
          <a:p>
            <a:r>
              <a:rPr lang="sv-SE" altLang="sv-SE" sz="1050" dirty="0"/>
              <a:t>På MSB:s webbplats: ww.msb.se/samverkanledning </a:t>
            </a:r>
          </a:p>
          <a:p>
            <a:r>
              <a:rPr lang="sv-SE" altLang="sv-SE" sz="1050" dirty="0"/>
              <a:t>Finns det också filmer, PPT-presentationer, utbildningsmoduler inklusive handledning, informationsmaterial, webbsända seminarier och ett stöd för utvärdering av tillämpning av gemensamma grunder.</a:t>
            </a:r>
            <a:r>
              <a:rPr lang="sv-SE" altLang="sv-SE" sz="1050" i="1" dirty="0"/>
              <a:t> </a:t>
            </a:r>
            <a:endParaRPr lang="sv-SE" altLang="sv-SE" sz="1050" dirty="0"/>
          </a:p>
          <a:p>
            <a:endParaRPr lang="sv-SE" altLang="sv-SE" sz="1050" dirty="0"/>
          </a:p>
          <a:p>
            <a:r>
              <a:rPr lang="sv-SE" altLang="sv-SE" sz="1050" dirty="0"/>
              <a:t>Regelbundet utkommer också ett nyhetsbrev: maila </a:t>
            </a:r>
            <a:r>
              <a:rPr lang="sv-SE" altLang="sv-SE" sz="1050" dirty="0">
                <a:hlinkClick r:id="rId3"/>
              </a:rPr>
              <a:t>implementeraSOL@msb.se</a:t>
            </a:r>
            <a:r>
              <a:rPr lang="sv-SE" altLang="sv-SE" sz="1050" dirty="0"/>
              <a:t> för att anmäla dig för det.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a:t>
            </a:fld>
            <a:endParaRPr lang="sv-SE" dirty="0"/>
          </a:p>
        </p:txBody>
      </p:sp>
    </p:spTree>
    <p:extLst>
      <p:ext uri="{BB962C8B-B14F-4D97-AF65-F5344CB8AC3E}">
        <p14:creationId xmlns:p14="http://schemas.microsoft.com/office/powerpoint/2010/main" val="3815969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050" kern="1200" dirty="0">
                <a:solidFill>
                  <a:schemeClr val="tx1"/>
                </a:solidFill>
                <a:effectLst/>
              </a:rPr>
              <a:t>Mer konkreta och handfasta tips om hur detta kan göras finns i de fyra vägledningar som har getts ut på området: Vägledning för lokal ISF, MSB1378, Kriskommunikation för ökad effekt vid hantering av samhällsstörningar, MSB1266, Aktörsgemensamma former för inriktning och samordning vid samhällsstörningar, MSB1031 och Vägledning för beslutsfattande i samband med samhällsstörningar, MSB1135.</a:t>
            </a:r>
            <a:br>
              <a:rPr lang="sv-SE" sz="1050" kern="1200" dirty="0">
                <a:solidFill>
                  <a:schemeClr val="tx1"/>
                </a:solidFill>
                <a:effectLst/>
              </a:rPr>
            </a:br>
            <a:endParaRPr lang="sv-SE" sz="1050" b="1" dirty="0"/>
          </a:p>
          <a:p>
            <a:pPr eaLnBrk="1" fontAlgn="auto" hangingPunct="1">
              <a:spcBef>
                <a:spcPts val="0"/>
              </a:spcBef>
              <a:spcAft>
                <a:spcPts val="0"/>
              </a:spcAft>
              <a:defRPr/>
            </a:pPr>
            <a:r>
              <a:rPr lang="sv-SE" sz="1050" b="1" dirty="0"/>
              <a:t>En aktör måste kunna lämna en initial bedömning till andra aktörer</a:t>
            </a:r>
            <a:r>
              <a:rPr lang="sv-SE" sz="1050" dirty="0"/>
              <a:t>. Det är en kortare lägesrapport. Bedömningen kan lämnas på eget initiativ eller på begäran från en annan aktör och kan lämnas till aktörens inriktnings- och samordningskontakt eller annan lämplig funktion, om andra former för aktörsgemensam hantering är aktiverade och lämpas.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kan initiera en inriktnings- och samordningsfunktion. Funktionen initieras genom begäran till en aktör med geografiskt områdesansvar (lokal och regional nivå) eller MSB (nationell nivå). Aktörer med geografiskt områdesansvar och MSB måste alltid sammankalla en funktion på begäran. Aktörer med geografiskt områdesansvar och MSB har också rätt att initiera en funktion på eget initiativ. Hanteringen av begäran, kallelsen samt anordnandet av det första mötet kan exempelvis delegeras till en larmcentral med </a:t>
            </a:r>
            <a:r>
              <a:rPr lang="sv-SE" sz="1050" dirty="0" err="1"/>
              <a:t>dygnetruntbemanning</a:t>
            </a:r>
            <a:r>
              <a:rPr lang="sv-SE" sz="1050" dirty="0"/>
              <a:t>.</a:t>
            </a:r>
          </a:p>
          <a:p>
            <a:pPr eaLnBrk="1" fontAlgn="auto" hangingPunct="1">
              <a:spcBef>
                <a:spcPts val="0"/>
              </a:spcBef>
              <a:spcAft>
                <a:spcPts val="0"/>
              </a:spcAft>
              <a:defRPr/>
            </a:pPr>
            <a:r>
              <a:rPr lang="sv-SE" sz="1050" b="1" dirty="0"/>
              <a:t> </a:t>
            </a:r>
          </a:p>
          <a:p>
            <a:pPr eaLnBrk="1" fontAlgn="auto" hangingPunct="1">
              <a:spcBef>
                <a:spcPts val="0"/>
              </a:spcBef>
              <a:spcAft>
                <a:spcPts val="0"/>
              </a:spcAft>
              <a:defRPr/>
            </a:pPr>
            <a:r>
              <a:rPr lang="sv-SE" sz="1050" b="1" dirty="0"/>
              <a:t>Delta i eller bidra till inriktnings- och samordningsarbete</a:t>
            </a:r>
            <a:r>
              <a:rPr lang="sv-SE" sz="1050" dirty="0"/>
              <a:t>. En aktör som har lämpliga resurser, måste kunna bidra till inriktnings- och samordningsarbetet. I förmågan ingår att kunna arbeta utifrån en helhetssyn.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Vara värd för inriktnings- och samordningsarbete</a:t>
            </a:r>
            <a:r>
              <a:rPr lang="sv-SE" sz="1050" dirty="0"/>
              <a:t>. Aktörer som har geografiskt områdesansvar, och MSB, måste kunna vara värd för funktioner och stöd.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Vissa aktörer kan vara stödresurs för inriktnings- och samordningsarbete</a:t>
            </a:r>
            <a:r>
              <a:rPr lang="sv-SE" sz="1050" dirty="0"/>
              <a:t>. Detta innebär att en aktör bistår värden för inriktnings- och samordningsarbete med tekniska, personella, fysiska eller metodmässiga resurser.</a:t>
            </a: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50</a:t>
            </a:fld>
            <a:endParaRPr lang="sv-SE" dirty="0"/>
          </a:p>
        </p:txBody>
      </p:sp>
    </p:spTree>
    <p:extLst>
      <p:ext uri="{BB962C8B-B14F-4D97-AF65-F5344CB8AC3E}">
        <p14:creationId xmlns:p14="http://schemas.microsoft.com/office/powerpoint/2010/main" val="3835070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3CF4F5B-3E73-49A5-BCC8-49EB54E71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BAC0E0-3010-4C75-88BF-ABDD9171F0DD}"/>
              </a:ext>
            </a:extLst>
          </p:cNvPr>
          <p:cNvSpPr>
            <a:spLocks noGrp="1"/>
          </p:cNvSpPr>
          <p:nvPr>
            <p:ph type="body" idx="1"/>
          </p:nvPr>
        </p:nvSpPr>
        <p:spPr/>
        <p:txBody>
          <a:bodyPr/>
          <a:lstStyle/>
          <a:p>
            <a:pPr eaLnBrk="1" fontAlgn="auto" hangingPunct="1">
              <a:spcBef>
                <a:spcPts val="0"/>
              </a:spcBef>
              <a:spcAft>
                <a:spcPts val="0"/>
              </a:spcAft>
              <a:defRPr/>
            </a:pPr>
            <a:r>
              <a:rPr lang="sv-SE" sz="1050" dirty="0"/>
              <a:t>För att åstadkomma aktörsgemensam inriktning och samordning i formerna måste aktörerna före, under och efter en händelse ha förmåga att lämna initial bedömning till andra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en kortare lägesrapport som lämnas till andra aktörer till exempel i form av det som kallas ”vindruterapport” på fältnivå.</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Bedömningen kan lämnas på eget initiativ eller på begäran från en annan aktör och kan lämnas via aktörens inriktnings- och samordningskontakt eller annan lämplig funktion, om andra former för aktörsgemensam hantering är aktiverade och tillämpas. Bedömningen redovisas alltid när inriktnings- och samordningsfunktionen sammankallas i under-fasen. Bedömningen görs ur aktörens eget perspektiv och har ett fördefinierat och fastställt innehåll som innefattar bland annat</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möjlig händelseutveckling</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möjliga framtida lägen</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behovs- och resursbild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bedömning av egen uthållighet</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samverkanskapacitet.</a:t>
            </a:r>
          </a:p>
        </p:txBody>
      </p:sp>
      <p:sp>
        <p:nvSpPr>
          <p:cNvPr id="104452" name="Slide Number Placeholder 3">
            <a:extLst>
              <a:ext uri="{FF2B5EF4-FFF2-40B4-BE49-F238E27FC236}">
                <a16:creationId xmlns:a16="http://schemas.microsoft.com/office/drawing/2014/main" id="{CB92A27B-E710-4543-BA34-8FF7B7D39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465F0E7-4007-4F08-A351-ABF4C186D590}" type="slidenum">
              <a:rPr lang="sv-SE" altLang="sv-SE" smtClean="0">
                <a:latin typeface="Calibri" panose="020F0502020204030204" pitchFamily="34" charset="0"/>
              </a:rPr>
              <a:pPr fontAlgn="base">
                <a:spcBef>
                  <a:spcPct val="0"/>
                </a:spcBef>
                <a:spcAft>
                  <a:spcPct val="0"/>
                </a:spcAft>
              </a:pPr>
              <a:t>51</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13CAF37B-DA85-4405-9C21-EE21E6DF40F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497487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ACA7DCC-8546-4226-B100-54E3AAA37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87F487-6AF7-40AF-B92D-CC8A1313FF1E}"/>
              </a:ext>
            </a:extLst>
          </p:cNvPr>
          <p:cNvSpPr>
            <a:spLocks noGrp="1"/>
          </p:cNvSpPr>
          <p:nvPr>
            <p:ph type="body" idx="1"/>
          </p:nvPr>
        </p:nvSpPr>
        <p:spPr/>
        <p:txBody>
          <a:bodyPr/>
          <a:lstStyle/>
          <a:p>
            <a:pPr eaLnBrk="1" fontAlgn="auto" hangingPunct="1">
              <a:spcBef>
                <a:spcPts val="0"/>
              </a:spcBef>
              <a:spcAft>
                <a:spcPts val="0"/>
              </a:spcAft>
              <a:defRPr/>
            </a:pPr>
            <a:r>
              <a:rPr lang="sv-SE" sz="1050" dirty="0"/>
              <a:t>En aktör som har lämpliga resurser eller kompetens, måste kunna delta i eller bidra till inriktnings- och samordningsarbetet.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en sådan förmåga ingår att kunna arbeta utifrån helhetssyn.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delta i inriktnings- och samordningsarbetet innebär att en aktör aktivt medverkar i funktionen och stödet. Deltagande kan ha olika former, från distribuerad kommunikation och informationsutbyte inom funktionen genom sambandssystem och elektronisk kommunikation till samlokalisering och arbete med aktörsgemensamma fokusområden såsom analys, samlad lägesbild, informationsdelning och kriskommunikation.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bidra innebär att bistå andra aktörer med information och analys eller med resurser som IT-infrastruktur eller personal med expertkompetens, utan att aktivt delta i själva hanteringen.</a:t>
            </a:r>
          </a:p>
        </p:txBody>
      </p:sp>
      <p:sp>
        <p:nvSpPr>
          <p:cNvPr id="106500" name="Slide Number Placeholder 3">
            <a:extLst>
              <a:ext uri="{FF2B5EF4-FFF2-40B4-BE49-F238E27FC236}">
                <a16:creationId xmlns:a16="http://schemas.microsoft.com/office/drawing/2014/main" id="{A90714F9-C3BD-4245-902A-04036CD5F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B4269C2-C377-4697-96B7-C61BDC244F4D}" type="slidenum">
              <a:rPr lang="sv-SE" altLang="sv-SE" smtClean="0">
                <a:latin typeface="Calibri" panose="020F0502020204030204" pitchFamily="34" charset="0"/>
              </a:rPr>
              <a:pPr fontAlgn="base">
                <a:spcBef>
                  <a:spcPct val="0"/>
                </a:spcBef>
                <a:spcAft>
                  <a:spcPct val="0"/>
                </a:spcAft>
              </a:pPr>
              <a:t>52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5E52990-6E2D-4B2C-B5B7-6E1A7DADE55C}"/>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957445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4A85BB1-10AF-447E-9D6B-C3752CF6D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11EBCD-059D-4D12-B6B4-2B3248A86764}"/>
              </a:ext>
            </a:extLst>
          </p:cNvPr>
          <p:cNvSpPr>
            <a:spLocks noGrp="1"/>
          </p:cNvSpPr>
          <p:nvPr>
            <p:ph type="body" idx="1"/>
          </p:nvPr>
        </p:nvSpPr>
        <p:spPr/>
        <p:txBody>
          <a:bodyPr/>
          <a:lstStyle/>
          <a:p>
            <a:pPr eaLnBrk="1" fontAlgn="auto" hangingPunct="1">
              <a:spcBef>
                <a:spcPts val="0"/>
              </a:spcBef>
              <a:spcAft>
                <a:spcPts val="0"/>
              </a:spcAft>
              <a:defRPr/>
            </a:pPr>
            <a:r>
              <a:rPr lang="sv-SE" sz="1050" dirty="0"/>
              <a:t>Aktörer som har geografiskt områdesansvar, och MSB på nationell nivå, måste kunna vara värd för inriktnings- och samordningsfunktioner och dess stöd. Att vara värd för inriktnings- och samordningsarbete innefattar att:</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Se till att det finns tekniska, organisatoriska, personella och fysiska förutsättningar samt </a:t>
            </a:r>
            <a:br>
              <a:rPr lang="sv-SE" sz="1050" dirty="0"/>
            </a:br>
            <a:r>
              <a:rPr lang="sv-SE" sz="1050" dirty="0"/>
              <a:t>    uthållighet för inriktnings- och samordningsarbete (sambandsplanering, rutiner, tillgänglig </a:t>
            </a:r>
            <a:br>
              <a:rPr lang="sv-SE" sz="1050" dirty="0"/>
            </a:br>
            <a:r>
              <a:rPr lang="sv-SE" sz="1050" dirty="0"/>
              <a:t>    personal, lokaler, med mera)</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Ansvara för att starta aktörsgemensam hantering genom att bjuda in representanter för </a:t>
            </a:r>
            <a:br>
              <a:rPr lang="sv-SE" sz="1050" dirty="0"/>
            </a:br>
            <a:r>
              <a:rPr lang="sv-SE" sz="1050" dirty="0"/>
              <a:t>    offentliga och privata aktörer samt frivilliga resurser till att delta i eller bidra till inriktnings- och </a:t>
            </a:r>
            <a:br>
              <a:rPr lang="sv-SE" sz="1050" dirty="0"/>
            </a:br>
            <a:r>
              <a:rPr lang="sv-SE" sz="1050" dirty="0"/>
              <a:t>    samordningsarbete i dess olika former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SzPct val="109000"/>
              <a:buFont typeface="Arial" panose="020B0604020202020204" pitchFamily="34" charset="0"/>
              <a:buChar char="•"/>
              <a:defRPr/>
            </a:pPr>
            <a:r>
              <a:rPr lang="sv-SE" sz="1050" dirty="0"/>
              <a:t>Ordförandens roll är att driva arbetet i ISF och koordinatorns roll är att leda arbetet i ISF-stöd.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Ansvara för att de handlingar som upprättas hanteras enligt gällande regler för offentlig </a:t>
            </a:r>
            <a:br>
              <a:rPr lang="sv-SE" sz="1050" dirty="0"/>
            </a:br>
            <a:r>
              <a:rPr lang="sv-SE" sz="1050" dirty="0"/>
              <a:t>    verksamhet och ansvara för att ”dagbok” och mötesprotokoll förs. Förmågan att vara värd för </a:t>
            </a:r>
            <a:br>
              <a:rPr lang="sv-SE" sz="1050" dirty="0"/>
            </a:br>
            <a:r>
              <a:rPr lang="sv-SE" sz="1050" dirty="0"/>
              <a:t>    inriktnings- och samordningsarbete kan bygga på andra aktörers förmåga att vara stödresurs </a:t>
            </a:r>
            <a:br>
              <a:rPr lang="sv-SE" sz="1050" dirty="0"/>
            </a:br>
            <a:r>
              <a:rPr lang="sv-SE" sz="1050" dirty="0"/>
              <a:t>    för inriktnings- och samordningsarbete</a:t>
            </a:r>
          </a:p>
        </p:txBody>
      </p:sp>
      <p:sp>
        <p:nvSpPr>
          <p:cNvPr id="108548" name="Slide Number Placeholder 3">
            <a:extLst>
              <a:ext uri="{FF2B5EF4-FFF2-40B4-BE49-F238E27FC236}">
                <a16:creationId xmlns:a16="http://schemas.microsoft.com/office/drawing/2014/main" id="{9B61C381-F6EB-4A00-8291-5916B43714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893BA69-F75F-4D12-A7F1-D5F12904E82E}" type="slidenum">
              <a:rPr lang="sv-SE" altLang="sv-SE" smtClean="0">
                <a:latin typeface="Calibri" panose="020F0502020204030204" pitchFamily="34" charset="0"/>
              </a:rPr>
              <a:pPr fontAlgn="base">
                <a:spcBef>
                  <a:spcPct val="0"/>
                </a:spcBef>
                <a:spcAft>
                  <a:spcPct val="0"/>
                </a:spcAft>
              </a:pPr>
              <a:t>53</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579B1556-FD8B-41F4-9793-74286FAA94EB}"/>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373508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05D2009D-97D9-49E7-B63B-695D4FA18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EAF10B2-3E17-400A-A923-74748A80C238}"/>
              </a:ext>
            </a:extLst>
          </p:cNvPr>
          <p:cNvSpPr>
            <a:spLocks noGrp="1"/>
          </p:cNvSpPr>
          <p:nvPr>
            <p:ph type="body" idx="1"/>
          </p:nvPr>
        </p:nvSpPr>
        <p:spPr/>
        <p:txBody>
          <a:bodyPr/>
          <a:lstStyle/>
          <a:p>
            <a:pPr eaLnBrk="1" fontAlgn="auto" hangingPunct="1">
              <a:spcBef>
                <a:spcPts val="0"/>
              </a:spcBef>
              <a:spcAft>
                <a:spcPts val="0"/>
              </a:spcAft>
              <a:defRPr/>
            </a:pPr>
            <a:r>
              <a:rPr lang="sv-SE" sz="1050" dirty="0"/>
              <a:t>Vissa aktörer kan vara stödresurs för inriktnings- och samordningsarbete. Detta innebär att en aktör, baserat på en överenskommelse, bistår värden för inriktnings- och samordningsarbete med tekniska, personella, fysiska eller metodmässiga resurser. Förmågan att vara stödresurs bör inte minska aktörens övriga förmågor, det vill säga att lämna initial bedömning, att initiera en inriktnings- och samordningsfunktion, att delta i eller bidra till inriktnings- och samordningsarbete eller att vara värd för inriktnings- och samordningsarbete.</a:t>
            </a:r>
          </a:p>
        </p:txBody>
      </p:sp>
      <p:sp>
        <p:nvSpPr>
          <p:cNvPr id="110596" name="Slide Number Placeholder 3">
            <a:extLst>
              <a:ext uri="{FF2B5EF4-FFF2-40B4-BE49-F238E27FC236}">
                <a16:creationId xmlns:a16="http://schemas.microsoft.com/office/drawing/2014/main" id="{FA08E780-7A9F-45A7-93FC-840A8E67FE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8994371-446C-4AE8-8861-3BC9A964E021}" type="slidenum">
              <a:rPr lang="sv-SE" altLang="sv-SE" smtClean="0">
                <a:latin typeface="Calibri" panose="020F0502020204030204" pitchFamily="34" charset="0"/>
              </a:rPr>
              <a:pPr fontAlgn="base">
                <a:spcBef>
                  <a:spcPct val="0"/>
                </a:spcBef>
                <a:spcAft>
                  <a:spcPct val="0"/>
                </a:spcAft>
              </a:pPr>
              <a:t>54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BEC6EF00-D2F4-42F9-8EE5-C92D0AF8622A}"/>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5034080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5CFFFE5-0842-4518-BF20-32CA3F856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2F5A25B-0655-4E94-BDF4-D94720FF039B}"/>
              </a:ext>
            </a:extLst>
          </p:cNvPr>
          <p:cNvSpPr>
            <a:spLocks noGrp="1"/>
          </p:cNvSpPr>
          <p:nvPr>
            <p:ph type="body" idx="1"/>
          </p:nvPr>
        </p:nvSpPr>
        <p:spPr/>
        <p:txBody>
          <a:bodyPr/>
          <a:lstStyle/>
          <a:p>
            <a:pPr eaLnBrk="1" fontAlgn="auto" hangingPunct="1">
              <a:spcBef>
                <a:spcPts val="0"/>
              </a:spcBef>
              <a:spcAft>
                <a:spcPts val="0"/>
              </a:spcAft>
              <a:defRPr/>
            </a:pPr>
            <a:r>
              <a:rPr lang="sv-SE" sz="1050" dirty="0"/>
              <a:t>Aktörer har kommit olika långt i arbetet för att kunna verka enligt intentionerna för samhällets krisberedskap. De aktörsgemensamma formerna innebär för många aktörer en naturlig utveckling av befintliga arbetsformer. Intentionen är att aktörsgemensamma former ska leda till beslut och överenskommelser om inriktning och samordning: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Samverkan är inte enbart ett forum för informationsdelning  och lägesbeskrivning, utan en funktion för att aktörsgemensamt åstadkomma inriktning och samordning.</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De föreslagna formerna stöder ett flexibelt sätt att knyta ihop aktörer inom och mellan olika nivåer.</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De föreslagna formerna erbjuder en plattform för alla typer av aktörer: offentliga, privata och frivilliga.</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Tillämpning av formerna för inriktning och samordning är behovsstyrd och begränsas inte av geografi, typ av samhällsstörning eller vilka aktörer som är med.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Inriktning och samordning kan initieras i alla faser tack vare tydliga former samt förmågekrav på aktörer.</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Formerna går att tillämpa på alla typer av samhällsstörningar.</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Formerna strävar efter att skapa kontinuitet och spårbarhet i händelsehanteringen.</a:t>
            </a:r>
          </a:p>
        </p:txBody>
      </p:sp>
      <p:sp>
        <p:nvSpPr>
          <p:cNvPr id="112644" name="Slide Number Placeholder 3">
            <a:extLst>
              <a:ext uri="{FF2B5EF4-FFF2-40B4-BE49-F238E27FC236}">
                <a16:creationId xmlns:a16="http://schemas.microsoft.com/office/drawing/2014/main" id="{5901726B-4F49-4904-9A4B-FC170BDD66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FD54E3B-FA85-479A-8E63-2F5DAD637061}" type="slidenum">
              <a:rPr lang="sv-SE" altLang="sv-SE" smtClean="0">
                <a:latin typeface="Calibri" panose="020F0502020204030204" pitchFamily="34" charset="0"/>
              </a:rPr>
              <a:pPr fontAlgn="base">
                <a:spcBef>
                  <a:spcPct val="0"/>
                </a:spcBef>
                <a:spcAft>
                  <a:spcPct val="0"/>
                </a:spcAft>
              </a:pPr>
              <a:t>55</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C1EB2EC-6FBB-4A5B-9B0F-1A26727DF6D7}"/>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666507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Det finns två vägledningar som fördjupar och behandlar aktörsgemensamma former.</a:t>
            </a:r>
          </a:p>
          <a:p>
            <a:endParaRPr lang="sv-SE" sz="1050" dirty="0"/>
          </a:p>
          <a:p>
            <a:r>
              <a:rPr lang="sv-SE" sz="1050" dirty="0"/>
              <a:t>Vägledningen</a:t>
            </a:r>
            <a:r>
              <a:rPr lang="sv-SE" sz="1050" baseline="0" dirty="0"/>
              <a:t> </a:t>
            </a:r>
            <a:r>
              <a:rPr lang="sv-SE" sz="1050" b="1" dirty="0"/>
              <a:t>Aktörsgemensamma former för inriktning och samordning vid samhällsstörningar : vägledning för aktörer på lokal och regional nivå med utgångspunkt i geografiskt områdesansvar </a:t>
            </a:r>
            <a:r>
              <a:rPr lang="sv-SE" sz="1050" baseline="0" dirty="0"/>
              <a:t>(MSB 1031) </a:t>
            </a:r>
            <a:r>
              <a:rPr lang="sv-SE" sz="1050" dirty="0"/>
              <a:t>är ett stöd för dig som arbetar med att utveckla aktörsgemensamma former på lokal och regional nivå. Inom ramen för Gemensamma grunder för samverkan och ledning vid samhällsstörningar har det tagits fram en vägledning för aktörer med utgångspunkt i geografiskt områdesansvar. Vägledningen är i första hand tänkt att underlätta i ett förberedande skede när aktörer med geografiskt områdesansvar tillsammans med andra ska omsätta tankar och modeller till praktisk tillämpning. Vägledningen publicerades 2017.</a:t>
            </a:r>
          </a:p>
          <a:p>
            <a:endParaRPr lang="sv-SE" sz="1050" dirty="0"/>
          </a:p>
          <a:p>
            <a:r>
              <a:rPr lang="sv-SE" sz="1050" b="1" dirty="0"/>
              <a:t>Vägledning för lokal</a:t>
            </a:r>
            <a:r>
              <a:rPr lang="sv-SE" sz="1050" b="1" baseline="0" dirty="0"/>
              <a:t> Inriktnings och Samordningsfunktion (ISF) </a:t>
            </a:r>
            <a:r>
              <a:rPr lang="sv-SE" sz="1050" b="0" baseline="0" dirty="0"/>
              <a:t>(MSB1378)</a:t>
            </a:r>
            <a:endParaRPr lang="sv-SE" sz="1050" b="0" dirty="0"/>
          </a:p>
          <a:p>
            <a:r>
              <a:rPr lang="sv-SE" sz="1050" dirty="0"/>
              <a:t>För att ytterligare underlätta det aktörsgemensamma arbetet i en lokal inriktnings- och samordningsfunktion (ISF) har MSB tagit fram en vägledning och stödmaterial för kommuner (MSB 1445). Materialet och utgångspunkterna bygger på de gemensamma grunderna för samverkan och ledning vid samhällsstörningar (MSB777).</a:t>
            </a:r>
          </a:p>
          <a:p>
            <a:endParaRPr lang="sv-SE" sz="1050" dirty="0"/>
          </a:p>
          <a:p>
            <a:r>
              <a:rPr lang="sv-SE" sz="1050" dirty="0"/>
              <a:t>Vägledningen innehåller en beskrivning av hur en ISF etableras och hur ISF-möten genomförs, samt ett konkret stöd för arbetet med att ta fram formerna för lokal ISF. Till vägledningen finns även ett antal broschyrer riktade till olika målgrupper: </a:t>
            </a:r>
          </a:p>
          <a:p>
            <a:r>
              <a:rPr lang="sv-SE" sz="1050" dirty="0"/>
              <a:t>•</a:t>
            </a:r>
            <a:r>
              <a:rPr lang="sv-SE" sz="1050" baseline="0" dirty="0"/>
              <a:t> </a:t>
            </a:r>
            <a:r>
              <a:rPr lang="sv-SE" sz="1050" dirty="0"/>
              <a:t>10 steg på vägen till en lokal ISF</a:t>
            </a:r>
          </a:p>
          <a:p>
            <a:r>
              <a:rPr lang="sv-SE" sz="1050" dirty="0"/>
              <a:t>• Lokal ISF, vad är det?</a:t>
            </a:r>
          </a:p>
          <a:p>
            <a:r>
              <a:rPr lang="sv-SE" sz="1050" dirty="0"/>
              <a:t>• Att delta i en lokal ISF</a:t>
            </a:r>
          </a:p>
          <a:p>
            <a:r>
              <a:rPr lang="sv-SE" sz="1050" dirty="0"/>
              <a:t>• Att arbeta i ett ISF-stöd</a:t>
            </a:r>
          </a:p>
          <a:p>
            <a:r>
              <a:rPr lang="sv-SE" sz="1050" dirty="0"/>
              <a:t>• Att vara inriktnings- och samordningskontakt</a:t>
            </a:r>
          </a:p>
          <a:p>
            <a:r>
              <a:rPr lang="sv-SE" sz="1050" dirty="0"/>
              <a:t>• Det lokala geografiska områdesansvaret under en samhällsstörning</a:t>
            </a:r>
          </a:p>
          <a:p>
            <a:endParaRPr lang="sv-SE" sz="1050" dirty="0"/>
          </a:p>
          <a:p>
            <a:r>
              <a:rPr lang="sv-SE" sz="1050" dirty="0"/>
              <a:t>Stödpresentationer och exempel på tillämpning: </a:t>
            </a:r>
          </a:p>
          <a:p>
            <a:r>
              <a:rPr lang="sv-SE" sz="1050" dirty="0"/>
              <a:t>Till vägledningen finns också fyra olika bildspel som går att anpassa efter behov och en rad lärande exempel. Exemplen visar översiktligt hur ISF har använts på lokal nivå. De är hämtade från både lokal och regional nivå från Arboga, Västerås, Haninge, Örebro, Jönköping och Uppsala, samt från länsstyrelserna i Västernorrlands och i Västerbottens län, och Samverkan Stockholmsregionen. </a:t>
            </a:r>
          </a:p>
          <a:p>
            <a:r>
              <a:rPr lang="sv-SE" sz="1050" dirty="0"/>
              <a:t>Vägledningen och materialet om Lokal ISF publicerades 2019.</a:t>
            </a:r>
          </a:p>
          <a:p>
            <a:endParaRPr lang="sv-SE" sz="1050"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56</a:t>
            </a:fld>
            <a:endParaRPr lang="sv-SE" dirty="0"/>
          </a:p>
        </p:txBody>
      </p:sp>
    </p:spTree>
    <p:extLst>
      <p:ext uri="{BB962C8B-B14F-4D97-AF65-F5344CB8AC3E}">
        <p14:creationId xmlns:p14="http://schemas.microsoft.com/office/powerpoint/2010/main" val="3310080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a:extLst>
              <a:ext uri="{FF2B5EF4-FFF2-40B4-BE49-F238E27FC236}">
                <a16:creationId xmlns:a16="http://schemas.microsoft.com/office/drawing/2014/main" id="{5A10FE8E-06D0-4A69-99F8-20A3CE661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0EB9F44-2BDF-4626-AA19-EF990B731DD4}"/>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12 Helhetsmetoden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som är med och hanterar en samhällsstörning måste bedöma behov och prioritera sina resurser. Helhetsmetoden är ett sätt att se behov, resurser och effekter med en helhetssyn. Den ska tillämpas aktörsgemensamt, framför allt av aktörer som har sammanhållande ansvar. Syftet är att åstadkomma samordning och gemensam inriktning genom samverkan, och att använda samhällets samlade resurser så effektivt som möjligt. Det utgår alltid ifrån samhällets skyddsvärden (som beskrivits i inledningen av denna presentation).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Helhetsmetoden har fyra steg: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tre första stegen syftar till att besvara övergripande frågor om hanteringen. Det fjärde steget handlar om att påverka aktörerna att åstadkomma de effekter som behövs.</a:t>
            </a:r>
          </a:p>
          <a:p>
            <a:pPr eaLnBrk="1" fontAlgn="auto" hangingPunct="1">
              <a:spcBef>
                <a:spcPts val="0"/>
              </a:spcBef>
              <a:spcAft>
                <a:spcPts val="0"/>
              </a:spcAft>
              <a:defRPr/>
            </a:pPr>
            <a:endParaRPr lang="sv-SE" sz="1050" dirty="0"/>
          </a:p>
          <a:p>
            <a:pPr marL="228600" indent="-228600" eaLnBrk="1" fontAlgn="auto" hangingPunct="1">
              <a:spcBef>
                <a:spcPts val="0"/>
              </a:spcBef>
              <a:spcAft>
                <a:spcPts val="0"/>
              </a:spcAft>
              <a:buFont typeface="+mj-lt"/>
              <a:buAutoNum type="arabicPeriod"/>
              <a:defRPr/>
            </a:pPr>
            <a:r>
              <a:rPr lang="sv-SE" sz="1050" dirty="0"/>
              <a:t>Tolka skeendet. Vilka är de totala konsekvenserna? Hur påverkar de samhället och hur kan de utvecklas?</a:t>
            </a:r>
          </a:p>
          <a:p>
            <a:pPr marL="228600" indent="-228600" eaLnBrk="1" fontAlgn="auto" hangingPunct="1">
              <a:spcBef>
                <a:spcPts val="0"/>
              </a:spcBef>
              <a:spcAft>
                <a:spcPts val="0"/>
              </a:spcAft>
              <a:buFont typeface="+mj-lt"/>
              <a:buAutoNum type="arabicPeriod"/>
              <a:defRPr/>
            </a:pPr>
            <a:r>
              <a:rPr lang="sv-SE" sz="1050" dirty="0"/>
              <a:t>Identifiera hjälpbehov och åtgärdsbehov. Vilka är de totala behoven på kort och lång sikt? Vad behöver göras? Vem har ansvar för de olika åtgärderna?</a:t>
            </a:r>
          </a:p>
          <a:p>
            <a:pPr marL="228600" indent="-228600" eaLnBrk="1" fontAlgn="auto" hangingPunct="1">
              <a:spcBef>
                <a:spcPts val="0"/>
              </a:spcBef>
              <a:spcAft>
                <a:spcPts val="0"/>
              </a:spcAft>
              <a:buFont typeface="+mj-lt"/>
              <a:buAutoNum type="arabicPeriod"/>
              <a:defRPr/>
            </a:pPr>
            <a:r>
              <a:rPr lang="sv-SE" sz="1050" dirty="0"/>
              <a:t>Analysera den gemensamma hanteringen. Hur går det? Får aktörerna ut den samlade effekt som behövs genom sina åtgärder? Behövs det aktörsgemensamt stöd, samordning eller en gemensam inriktning? Hur ska man lösa det?</a:t>
            </a:r>
          </a:p>
          <a:p>
            <a:pPr marL="228600" indent="-228600" eaLnBrk="1" fontAlgn="auto" hangingPunct="1">
              <a:spcBef>
                <a:spcPts val="0"/>
              </a:spcBef>
              <a:spcAft>
                <a:spcPts val="0"/>
              </a:spcAft>
              <a:buFont typeface="+mj-lt"/>
              <a:buAutoNum type="arabicPeriod"/>
              <a:defRPr/>
            </a:pPr>
            <a:r>
              <a:rPr lang="sv-SE" sz="1050" dirty="0"/>
              <a:t>Utöva inflytande: Påverka aktörer att åstadkomma de resultat som behövs enligt analysen. ”Se till att alla är med på båten”</a:t>
            </a:r>
          </a:p>
          <a:p>
            <a:pPr marL="228600" indent="-228600" eaLnBrk="1" fontAlgn="auto" hangingPunct="1">
              <a:spcBef>
                <a:spcPts val="0"/>
              </a:spcBef>
              <a:spcAft>
                <a:spcPts val="0"/>
              </a:spcAft>
              <a:buFont typeface="+mj-lt"/>
              <a:buAutoNum type="arabicPeriod"/>
              <a:defRPr/>
            </a:pPr>
            <a:endParaRPr lang="sv-SE" sz="1050" dirty="0"/>
          </a:p>
          <a:p>
            <a:pPr eaLnBrk="1" fontAlgn="auto" hangingPunct="1">
              <a:spcBef>
                <a:spcPts val="0"/>
              </a:spcBef>
              <a:spcAft>
                <a:spcPts val="0"/>
              </a:spcAft>
              <a:defRPr/>
            </a:pPr>
            <a:r>
              <a:rPr lang="sv-SE" altLang="sv-SE" sz="1050" dirty="0" err="1"/>
              <a:t>Filmtips</a:t>
            </a:r>
            <a:r>
              <a:rPr lang="sv-SE" altLang="sv-SE" sz="1050" dirty="0"/>
              <a:t> där Olof Ekman, forskare och utvecklare MSB, berättar om helhetsmetoden som ett sätt att se behov, resurser och effekter grundad på en helhetssyn. </a:t>
            </a:r>
          </a:p>
          <a:p>
            <a:pPr eaLnBrk="1" fontAlgn="auto" hangingPunct="1">
              <a:spcBef>
                <a:spcPts val="0"/>
              </a:spcBef>
              <a:spcAft>
                <a:spcPts val="0"/>
              </a:spcAft>
              <a:defRPr/>
            </a:pPr>
            <a:r>
              <a:rPr lang="sv-SE" altLang="sv-SE" sz="900" dirty="0">
                <a:latin typeface="Verdana" panose="020B0604030504040204" pitchFamily="34" charset="0"/>
                <a:ea typeface="Verdana" panose="020B0604030504040204" pitchFamily="34" charset="0"/>
                <a:cs typeface="Verdana" panose="020B0604030504040204" pitchFamily="34" charset="0"/>
                <a:hlinkClick r:id="rId3"/>
              </a:rPr>
              <a:t>Helhetsmetoden </a:t>
            </a:r>
            <a:r>
              <a:rPr lang="sv-SE" altLang="sv-SE" sz="1050" dirty="0">
                <a:latin typeface="Verdana" panose="020B0604030504040204" pitchFamily="34" charset="0"/>
                <a:ea typeface="Verdana" panose="020B0604030504040204" pitchFamily="34" charset="0"/>
                <a:cs typeface="Verdana" panose="020B0604030504040204" pitchFamily="34" charset="0"/>
              </a:rPr>
              <a:t/>
            </a:r>
            <a:br>
              <a:rPr lang="sv-SE" altLang="sv-SE" sz="1050" dirty="0">
                <a:latin typeface="Verdana" panose="020B0604030504040204" pitchFamily="34" charset="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900" dirty="0"/>
          </a:p>
        </p:txBody>
      </p:sp>
      <p:sp>
        <p:nvSpPr>
          <p:cNvPr id="71684" name="Platshållare för bildnummer 3">
            <a:extLst>
              <a:ext uri="{FF2B5EF4-FFF2-40B4-BE49-F238E27FC236}">
                <a16:creationId xmlns:a16="http://schemas.microsoft.com/office/drawing/2014/main" id="{71219084-3E2B-421A-B617-9C6A870FDD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1B1F760-911E-4D42-AD81-048DBA59E247}" type="slidenum">
              <a:rPr lang="sv-SE" altLang="sv-SE" smtClean="0">
                <a:latin typeface="Calibri" panose="020F0502020204030204" pitchFamily="34" charset="0"/>
              </a:rPr>
              <a:pPr fontAlgn="base">
                <a:spcBef>
                  <a:spcPct val="0"/>
                </a:spcBef>
                <a:spcAft>
                  <a:spcPct val="0"/>
                </a:spcAft>
              </a:pPr>
              <a:t>57</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7222" y="8288912"/>
            <a:ext cx="158510" cy="176799"/>
          </a:xfrm>
          <a:prstGeom prst="rect">
            <a:avLst/>
          </a:prstGeom>
        </p:spPr>
      </p:pic>
    </p:spTree>
    <p:extLst>
      <p:ext uri="{BB962C8B-B14F-4D97-AF65-F5344CB8AC3E}">
        <p14:creationId xmlns:p14="http://schemas.microsoft.com/office/powerpoint/2010/main" val="1406127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E3C1C1E3-3EF2-4033-A9F7-EAEA55378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7A6146-117F-4DFC-A632-89C527C08420}"/>
              </a:ext>
            </a:extLst>
          </p:cNvPr>
          <p:cNvSpPr>
            <a:spLocks noGrp="1"/>
          </p:cNvSpPr>
          <p:nvPr>
            <p:ph type="body" idx="1"/>
          </p:nvPr>
        </p:nvSpPr>
        <p:spPr/>
        <p:txBody>
          <a:bodyPr/>
          <a:lstStyle/>
          <a:p>
            <a:pPr eaLnBrk="1" fontAlgn="auto" hangingPunct="1">
              <a:spcBef>
                <a:spcPts val="0"/>
              </a:spcBef>
              <a:spcAft>
                <a:spcPts val="0"/>
              </a:spcAft>
              <a:defRPr/>
            </a:pPr>
            <a:r>
              <a:rPr lang="sv-SE" sz="1050" dirty="0"/>
              <a:t>Helhetsmetoden är ett sätt att se behov, resurser och effekter grundad på en helhetssyn</a:t>
            </a:r>
          </a:p>
        </p:txBody>
      </p:sp>
      <p:sp>
        <p:nvSpPr>
          <p:cNvPr id="116740" name="Slide Number Placeholder 3">
            <a:extLst>
              <a:ext uri="{FF2B5EF4-FFF2-40B4-BE49-F238E27FC236}">
                <a16:creationId xmlns:a16="http://schemas.microsoft.com/office/drawing/2014/main" id="{8BC47C87-1845-4DF6-AF9C-C2F67AACBB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4C93C36-3113-42D6-B814-DF4F02D03010}" type="slidenum">
              <a:rPr lang="sv-SE" altLang="sv-SE" smtClean="0">
                <a:latin typeface="Calibri" panose="020F0502020204030204" pitchFamily="34" charset="0"/>
              </a:rPr>
              <a:pPr fontAlgn="base">
                <a:spcBef>
                  <a:spcPct val="0"/>
                </a:spcBef>
                <a:spcAft>
                  <a:spcPct val="0"/>
                </a:spcAft>
              </a:pPr>
              <a:t>58</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747D71E8-8B72-4295-9668-E6B90AD75050}"/>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191934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5909F319-B123-44C0-89F2-298446D749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607106-EC26-4845-ABBD-4F7EBA05FAE9}"/>
              </a:ext>
            </a:extLst>
          </p:cNvPr>
          <p:cNvSpPr>
            <a:spLocks noGrp="1"/>
          </p:cNvSpPr>
          <p:nvPr>
            <p:ph type="body" idx="1"/>
          </p:nvPr>
        </p:nvSpPr>
        <p:spPr/>
        <p:txBody>
          <a:bodyPr/>
          <a:lstStyle/>
          <a:p>
            <a:pPr eaLnBrk="1" fontAlgn="auto" hangingPunct="1">
              <a:spcBef>
                <a:spcPts val="0"/>
              </a:spcBef>
              <a:spcAft>
                <a:spcPts val="0"/>
              </a:spcAft>
              <a:defRPr/>
            </a:pPr>
            <a:r>
              <a:rPr lang="sv-SE" sz="1050" dirty="0"/>
              <a:t>Analysera genom att ställa relevanta frågor och söka svar på dem.</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Metodens första steg är att tolka skeendet. Det innebär att man åstadkommer en förståelse för vad som håller på att ske. Det kanske viktigaste är att denna förståelse omfattar både prognos och lägesbeskrivning. Tolkningen ska göras med utgångspunkt i samhällets skyddsvärden. Det betyder att man analyserar vilka av samhällets skyddsvärden som inte kan värnas utan åtgärder. Tolkningen av skeendet ger underlag till att bedöma vilka hjälpbehov som finns och som kommer att uppstå. Utifrån detta kan man bedöma åtgärdsbehov. Tolkningen leder även fram till en samlad bedömning av läget på kort och lång sikt. Exempel på generella frågor:</a:t>
            </a:r>
          </a:p>
          <a:p>
            <a:pPr eaLnBrk="1" fontAlgn="auto" hangingPunct="1">
              <a:spcBef>
                <a:spcPts val="0"/>
              </a:spcBef>
              <a:spcAft>
                <a:spcPts val="0"/>
              </a:spcAft>
              <a:defRPr/>
            </a:pPr>
            <a:r>
              <a:rPr lang="sv-SE" sz="1050" dirty="0"/>
              <a:t> </a:t>
            </a:r>
          </a:p>
          <a:p>
            <a:pPr marL="171450" indent="-171450" eaLnBrk="1" fontAlgn="auto" hangingPunct="1">
              <a:spcBef>
                <a:spcPts val="0"/>
              </a:spcBef>
              <a:spcAft>
                <a:spcPts val="0"/>
              </a:spcAft>
              <a:buFont typeface="Calibri" panose="020F0502020204030204" pitchFamily="34" charset="0"/>
              <a:buChar char="‒"/>
              <a:defRPr/>
            </a:pPr>
            <a:r>
              <a:rPr lang="sv-SE" sz="1050" dirty="0"/>
              <a:t>Vilka skyddsvärden är hotade på kort och lång sikt, och vilka skyddsvärden kan inte värnas utan åtgärder?</a:t>
            </a:r>
          </a:p>
          <a:p>
            <a:pPr marL="171450" indent="-171450" eaLnBrk="1" fontAlgn="auto" hangingPunct="1">
              <a:spcBef>
                <a:spcPts val="0"/>
              </a:spcBef>
              <a:spcAft>
                <a:spcPts val="0"/>
              </a:spcAft>
              <a:buFont typeface="Calibri" panose="020F0502020204030204" pitchFamily="34" charset="0"/>
              <a:buChar char="‒"/>
              <a:defRPr/>
            </a:pPr>
            <a:r>
              <a:rPr lang="sv-SE" sz="1050" dirty="0"/>
              <a:t>Vilka risker finns på kort och lång sikt?</a:t>
            </a:r>
          </a:p>
          <a:p>
            <a:pPr marL="171450" indent="-171450" eaLnBrk="1" fontAlgn="auto" hangingPunct="1">
              <a:spcBef>
                <a:spcPts val="0"/>
              </a:spcBef>
              <a:spcAft>
                <a:spcPts val="0"/>
              </a:spcAft>
              <a:buFont typeface="Calibri" panose="020F0502020204030204" pitchFamily="34" charset="0"/>
              <a:buChar char="‒"/>
              <a:defRPr/>
            </a:pPr>
            <a:r>
              <a:rPr lang="sv-SE" sz="1050" dirty="0"/>
              <a:t>Vilka delar av samhällets funktionalitet är hotade på kort och lång sikt?</a:t>
            </a:r>
          </a:p>
          <a:p>
            <a:pPr marL="171450" indent="-171450" eaLnBrk="1" fontAlgn="auto" hangingPunct="1">
              <a:spcBef>
                <a:spcPts val="0"/>
              </a:spcBef>
              <a:spcAft>
                <a:spcPts val="0"/>
              </a:spcAft>
              <a:buFont typeface="Calibri" panose="020F0502020204030204" pitchFamily="34" charset="0"/>
              <a:buChar char="‒"/>
              <a:defRPr/>
            </a:pPr>
            <a:r>
              <a:rPr lang="sv-SE" sz="1050" dirty="0"/>
              <a:t>Vilka beroenden finns för att olika delar av samhällets funktionalitet ska upprätthållas?</a:t>
            </a:r>
          </a:p>
          <a:p>
            <a:pPr marL="171450" indent="-171450" eaLnBrk="1" fontAlgn="auto" hangingPunct="1">
              <a:spcBef>
                <a:spcPts val="0"/>
              </a:spcBef>
              <a:spcAft>
                <a:spcPts val="0"/>
              </a:spcAft>
              <a:buFont typeface="Calibri" panose="020F0502020204030204" pitchFamily="34" charset="0"/>
              <a:buChar char="‒"/>
              <a:defRPr/>
            </a:pPr>
            <a:r>
              <a:rPr lang="sv-SE" sz="1050" dirty="0"/>
              <a:t>Vilka ”riktningar” kan skeendet ta på längre sikt?</a:t>
            </a:r>
          </a:p>
          <a:p>
            <a:pPr marL="171450" indent="-171450" eaLnBrk="1" fontAlgn="auto" hangingPunct="1">
              <a:spcBef>
                <a:spcPts val="0"/>
              </a:spcBef>
              <a:spcAft>
                <a:spcPts val="0"/>
              </a:spcAft>
              <a:buFont typeface="Calibri" panose="020F0502020204030204" pitchFamily="34" charset="0"/>
              <a:buChar char="‒"/>
              <a:defRPr/>
            </a:pPr>
            <a:r>
              <a:rPr lang="sv-SE" sz="1050" dirty="0"/>
              <a:t>Vilken ”riktning” är troligast och vilken ”riktning” är ”värsta tänkbara”?</a:t>
            </a:r>
          </a:p>
          <a:p>
            <a:pPr marL="171450" indent="-171450" eaLnBrk="1" fontAlgn="auto" hangingPunct="1">
              <a:spcBef>
                <a:spcPts val="0"/>
              </a:spcBef>
              <a:spcAft>
                <a:spcPts val="0"/>
              </a:spcAft>
              <a:buFont typeface="Calibri" panose="020F0502020204030204" pitchFamily="34" charset="0"/>
              <a:buChar char="‒"/>
              <a:defRPr/>
            </a:pPr>
            <a:r>
              <a:rPr lang="sv-SE" sz="1050" dirty="0"/>
              <a:t>Vilken bild av skeendet redovisas i olika informationskällor – media, sociala media, websidor eller andra informationskällor?</a:t>
            </a:r>
          </a:p>
        </p:txBody>
      </p:sp>
      <p:sp>
        <p:nvSpPr>
          <p:cNvPr id="118788" name="Slide Number Placeholder 3">
            <a:extLst>
              <a:ext uri="{FF2B5EF4-FFF2-40B4-BE49-F238E27FC236}">
                <a16:creationId xmlns:a16="http://schemas.microsoft.com/office/drawing/2014/main" id="{8D42EED5-B32E-4CAF-A381-74BA497F0B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580C42B-92CE-4E33-99F5-DA8E09B66094}" type="slidenum">
              <a:rPr lang="sv-SE" altLang="sv-SE" smtClean="0">
                <a:latin typeface="Calibri" panose="020F0502020204030204" pitchFamily="34" charset="0"/>
              </a:rPr>
              <a:pPr fontAlgn="base">
                <a:spcBef>
                  <a:spcPct val="0"/>
                </a:spcBef>
                <a:spcAft>
                  <a:spcPct val="0"/>
                </a:spcAft>
              </a:pPr>
              <a:t>59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BF96B04C-B17B-4CBA-B1E5-C2D51A66807B}"/>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52710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6400561-162E-4087-AC77-C613AFA0D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F74B75-D4E6-43ED-AF23-819E4B48DC4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2. Identifiera brister och utvecklingsbehov</a:t>
            </a:r>
            <a:br>
              <a:rPr lang="sv-SE" sz="1050" b="1" dirty="0"/>
            </a:br>
            <a:endParaRPr lang="sv-SE" sz="1050" b="1" dirty="0"/>
          </a:p>
          <a:p>
            <a:pPr eaLnBrk="1" fontAlgn="auto" hangingPunct="1">
              <a:spcBef>
                <a:spcPts val="0"/>
              </a:spcBef>
              <a:spcAft>
                <a:spcPts val="0"/>
              </a:spcAft>
              <a:defRPr/>
            </a:pPr>
            <a:r>
              <a:rPr lang="sv-SE" sz="1050" dirty="0"/>
              <a:t>Som ett första steg i arbetet med projekt Ledning och samverkan gjordes en analys av vad som ofta brister vid hanteringar av samhällsstörningar.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Analysen grundar sig främst på tjugo rapporter från övningar och verkliga händelser 2004-2011. Resultaten visar att sammantaget kan aktörerna vara bra på att, var för sig, lösa sina respektive uppgifter. Men det som verkar brista är det aktörsgemensamma.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alltså framför allt förmågan att agera tillsammans och samordnat som behöver utvecklas. Några av utgångspunkterna utifrån analyser om brister i hantering av samhällsstörningar är: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Aktörer behöver öka sina kunskaper om varandras ansvar, mandat,  system, metoder och roller. Det behövs även ökade kunskaper om  vilken information som olika aktörer behöver och kan bidra med.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Informationsutbytet mellan aktörerna kan förbättras genom att sociala nätverk och vardagliga kontakter byggs upp.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För att kunna ta fram användbara samlade lägesbilder behöver aktörerna likartade strukturer och arbetssätt vid användning av tekniska stödsystem och verktyg.</a:t>
            </a:r>
          </a:p>
          <a:p>
            <a:pPr eaLnBrk="1" fontAlgn="auto" hangingPunct="1">
              <a:spcBef>
                <a:spcPts val="0"/>
              </a:spcBef>
              <a:spcAft>
                <a:spcPts val="0"/>
              </a:spcAft>
              <a:defRPr/>
            </a:pPr>
            <a:endParaRPr lang="sv-SE" sz="1050" dirty="0"/>
          </a:p>
        </p:txBody>
      </p:sp>
      <p:sp>
        <p:nvSpPr>
          <p:cNvPr id="16388" name="Slide Number Placeholder 3">
            <a:extLst>
              <a:ext uri="{FF2B5EF4-FFF2-40B4-BE49-F238E27FC236}">
                <a16:creationId xmlns:a16="http://schemas.microsoft.com/office/drawing/2014/main" id="{6DD14F99-544B-450B-A3A8-B34EDF18D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8B8DE71-FF97-4423-96FD-AF5EEADCAB15}" type="slidenum">
              <a:rPr lang="sv-SE" altLang="sv-SE" smtClean="0">
                <a:latin typeface="Calibri" panose="020F0502020204030204" pitchFamily="34" charset="0"/>
              </a:rPr>
              <a:pPr fontAlgn="base">
                <a:spcBef>
                  <a:spcPct val="0"/>
                </a:spcBef>
                <a:spcAft>
                  <a:spcPct val="0"/>
                </a:spcAft>
              </a:pPr>
              <a:t>6</a:t>
            </a:fld>
            <a:endParaRPr lang="sv-SE" altLang="sv-SE" dirty="0">
              <a:latin typeface="Calibri" panose="020F0502020204030204" pitchFamily="34" charset="0"/>
            </a:endParaRPr>
          </a:p>
        </p:txBody>
      </p:sp>
    </p:spTree>
    <p:extLst>
      <p:ext uri="{BB962C8B-B14F-4D97-AF65-F5344CB8AC3E}">
        <p14:creationId xmlns:p14="http://schemas.microsoft.com/office/powerpoint/2010/main" val="3727888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022BBFB1-FC83-40CB-94A2-869D8A4B7B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C81060-FB18-450E-82D2-ED8D2676F6CE}"/>
              </a:ext>
            </a:extLst>
          </p:cNvPr>
          <p:cNvSpPr>
            <a:spLocks noGrp="1"/>
          </p:cNvSpPr>
          <p:nvPr>
            <p:ph type="body" idx="1"/>
          </p:nvPr>
        </p:nvSpPr>
        <p:spPr/>
        <p:txBody>
          <a:bodyPr/>
          <a:lstStyle/>
          <a:p>
            <a:pPr eaLnBrk="1" fontAlgn="auto" hangingPunct="1">
              <a:spcBef>
                <a:spcPts val="0"/>
              </a:spcBef>
              <a:spcAft>
                <a:spcPts val="0"/>
              </a:spcAft>
              <a:defRPr/>
            </a:pPr>
            <a:r>
              <a:rPr lang="sv-SE" sz="1050" dirty="0"/>
              <a:t>Tolkningen av skeendet ger stöd för att identifiera hjälpbehov och åtgärdsbehov. Hjälpbehoven uppstår där ett eller flera av samhällets skyddsvärden inte kan värnas utan särskilda åtgärder. Hjälpbehoven måste då mötas med åtgärder. Det är i det här steget viktigt att reda ut vilka aktörer som är berörda och vilket ansvar som vilar på var och en. Exempel på generella frågor som kan behandlas:</a:t>
            </a:r>
          </a:p>
          <a:p>
            <a:pPr marL="171450" indent="-171450" eaLnBrk="1" fontAlgn="auto" hangingPunct="1">
              <a:spcBef>
                <a:spcPts val="0"/>
              </a:spcBef>
              <a:spcAft>
                <a:spcPts val="0"/>
              </a:spcAft>
              <a:buFont typeface="Calibri" panose="020F0502020204030204" pitchFamily="34" charset="0"/>
              <a:buChar char="‒"/>
              <a:defRPr/>
            </a:pPr>
            <a:r>
              <a:rPr lang="sv-SE" sz="1050" dirty="0"/>
              <a:t>Vilka hjälpbehov finns i samhället på kort och lång sikt? Vilka av samhällets skyddsvärden kan inte värnas utan åtgärder? Inom vilka domäner finns det behov av hjälp?</a:t>
            </a:r>
          </a:p>
          <a:p>
            <a:pPr marL="171450" indent="-171450" eaLnBrk="1" fontAlgn="auto" hangingPunct="1">
              <a:spcBef>
                <a:spcPts val="0"/>
              </a:spcBef>
              <a:spcAft>
                <a:spcPts val="0"/>
              </a:spcAft>
              <a:buFont typeface="Calibri" panose="020F0502020204030204" pitchFamily="34" charset="0"/>
              <a:buChar char="‒"/>
              <a:defRPr/>
            </a:pPr>
            <a:r>
              <a:rPr lang="sv-SE" sz="1050" dirty="0"/>
              <a:t>Vilken information behövs på kort och lång sikt, dels för allmänheten, dels för de aktörer som hanterar störningen?</a:t>
            </a:r>
          </a:p>
          <a:p>
            <a:pPr marL="171450" indent="-171450" eaLnBrk="1" fontAlgn="auto" hangingPunct="1">
              <a:spcBef>
                <a:spcPts val="0"/>
              </a:spcBef>
              <a:spcAft>
                <a:spcPts val="0"/>
              </a:spcAft>
              <a:buFont typeface="Calibri" panose="020F0502020204030204" pitchFamily="34" charset="0"/>
              <a:buChar char="‒"/>
              <a:defRPr/>
            </a:pPr>
            <a:r>
              <a:rPr lang="sv-SE" sz="1050" dirty="0"/>
              <a:t>Vilka åtgärder måste vidtas på kort och lång sikt för att möta hjälpbehoven?</a:t>
            </a:r>
          </a:p>
          <a:p>
            <a:pPr marL="171450" indent="-171450" eaLnBrk="1" fontAlgn="auto" hangingPunct="1">
              <a:spcBef>
                <a:spcPts val="0"/>
              </a:spcBef>
              <a:spcAft>
                <a:spcPts val="0"/>
              </a:spcAft>
              <a:buFont typeface="Calibri" panose="020F0502020204030204" pitchFamily="34" charset="0"/>
              <a:buChar char="‒"/>
              <a:defRPr/>
            </a:pPr>
            <a:r>
              <a:rPr lang="sv-SE" sz="1050" dirty="0"/>
              <a:t>Vem har ansvar för olika åtgärder, och vilka åtgärder har den enskilde ansvar för?</a:t>
            </a:r>
          </a:p>
          <a:p>
            <a:pPr marL="171450" indent="-171450" eaLnBrk="1" fontAlgn="auto" hangingPunct="1">
              <a:spcBef>
                <a:spcPts val="0"/>
              </a:spcBef>
              <a:spcAft>
                <a:spcPts val="0"/>
              </a:spcAft>
              <a:buFont typeface="Calibri" panose="020F0502020204030204" pitchFamily="34" charset="0"/>
              <a:buChar char="‒"/>
              <a:defRPr/>
            </a:pPr>
            <a:r>
              <a:rPr lang="sv-SE" sz="1050" dirty="0"/>
              <a:t>Vilka lagar och förordningar är tillämpbara på den uppkomna situationen?</a:t>
            </a:r>
          </a:p>
          <a:p>
            <a:pPr marL="171450" indent="-171450" eaLnBrk="1" fontAlgn="auto" hangingPunct="1">
              <a:spcBef>
                <a:spcPts val="0"/>
              </a:spcBef>
              <a:spcAft>
                <a:spcPts val="0"/>
              </a:spcAft>
              <a:buFont typeface="Calibri" panose="020F0502020204030204" pitchFamily="34" charset="0"/>
              <a:buChar char="‒"/>
              <a:defRPr/>
            </a:pPr>
            <a:r>
              <a:rPr lang="sv-SE" sz="1050" dirty="0"/>
              <a:t>Hur ser hjälpbehoven och åtgärdsbehoven ut fördelade över samhället på lokal, regional och central nivå?</a:t>
            </a:r>
          </a:p>
          <a:p>
            <a:pPr marL="171450" indent="-171450" eaLnBrk="1" fontAlgn="auto" hangingPunct="1">
              <a:spcBef>
                <a:spcPts val="0"/>
              </a:spcBef>
              <a:spcAft>
                <a:spcPts val="0"/>
              </a:spcAft>
              <a:buFont typeface="Calibri" panose="020F0502020204030204" pitchFamily="34" charset="0"/>
              <a:buChar char="‒"/>
              <a:defRPr/>
            </a:pPr>
            <a:r>
              <a:rPr lang="sv-SE" sz="1050" dirty="0"/>
              <a:t>Vilka upplevelser, reaktioner har människor? Vilka frågor ställs? </a:t>
            </a:r>
          </a:p>
          <a:p>
            <a:pPr marL="171450" indent="-171450" eaLnBrk="1" fontAlgn="auto" hangingPunct="1">
              <a:spcBef>
                <a:spcPts val="0"/>
              </a:spcBef>
              <a:spcAft>
                <a:spcPts val="0"/>
              </a:spcAft>
              <a:buFont typeface="Calibri" panose="020F0502020204030204" pitchFamily="34" charset="0"/>
              <a:buChar char="‒"/>
              <a:defRPr/>
            </a:pPr>
            <a:r>
              <a:rPr lang="sv-SE" sz="1050" dirty="0"/>
              <a:t>Hur ser mediebilden ut? Vilken information behöver allmänheten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Samla in fakta om upplevelser, reaktioner och mediebild: genom digital omvärldsbevakning och omvärldsbevakning med hjälp av verksamheter</a:t>
            </a:r>
          </a:p>
          <a:p>
            <a:pPr marL="57150" indent="0">
              <a:buNone/>
            </a:pPr>
            <a:endParaRPr lang="sv-SE" sz="1050" dirty="0"/>
          </a:p>
          <a:p>
            <a:r>
              <a:rPr lang="sv-SE" sz="1050" dirty="0"/>
              <a:t>Gör antaganden om upplevelser, reaktioner och mediebild:</a:t>
            </a:r>
          </a:p>
          <a:p>
            <a:pPr marL="171450" indent="-171450">
              <a:buFontTx/>
              <a:buChar char="-"/>
            </a:pPr>
            <a:r>
              <a:rPr lang="sv-SE" sz="1050" dirty="0"/>
              <a:t>Hur kan berörda individer och grupper uppleva situationen?</a:t>
            </a:r>
          </a:p>
          <a:p>
            <a:pPr marL="171450" indent="-171450">
              <a:buFontTx/>
              <a:buChar char="-"/>
            </a:pPr>
            <a:r>
              <a:rPr lang="sv-SE" sz="1050" dirty="0"/>
              <a:t>Hur kan berörda agera?</a:t>
            </a:r>
          </a:p>
          <a:p>
            <a:pPr marL="171450" indent="-171450">
              <a:buFontTx/>
              <a:buChar char="-"/>
            </a:pPr>
            <a:r>
              <a:rPr lang="sv-SE" sz="1050" dirty="0"/>
              <a:t>Vad kan berörda vilja/behöva veta?</a:t>
            </a:r>
          </a:p>
          <a:p>
            <a:pPr marL="171450" indent="-171450">
              <a:buFontTx/>
              <a:buChar char="-"/>
            </a:pPr>
            <a:r>
              <a:rPr lang="sv-SE" sz="1050" dirty="0"/>
              <a:t>Vilka stora frågeställningar blir tongivande i medierapporteringen?</a:t>
            </a:r>
          </a:p>
          <a:p>
            <a:pPr marL="171450" indent="-171450">
              <a:buFontTx/>
              <a:buChar char="-"/>
            </a:pPr>
            <a:r>
              <a:rPr lang="sv-SE" sz="1050" dirty="0"/>
              <a:t>Vilka resurser krävs och kommer att krävas för att möta kommunikationsbehoven?</a:t>
            </a:r>
          </a:p>
          <a:p>
            <a:pPr eaLnBrk="1" fontAlgn="auto" hangingPunct="1">
              <a:spcBef>
                <a:spcPts val="0"/>
              </a:spcBef>
              <a:spcAft>
                <a:spcPts val="0"/>
              </a:spcAft>
              <a:defRPr/>
            </a:pPr>
            <a:endParaRPr lang="sv-SE" sz="1050" dirty="0"/>
          </a:p>
        </p:txBody>
      </p:sp>
      <p:sp>
        <p:nvSpPr>
          <p:cNvPr id="120836" name="Slide Number Placeholder 3">
            <a:extLst>
              <a:ext uri="{FF2B5EF4-FFF2-40B4-BE49-F238E27FC236}">
                <a16:creationId xmlns:a16="http://schemas.microsoft.com/office/drawing/2014/main" id="{BDD6383F-21EF-4F59-9DA4-E5E5764C45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B87BDE3-26A1-4052-9597-DE44D1AB23BF}" type="slidenum">
              <a:rPr lang="sv-SE" altLang="sv-SE" smtClean="0">
                <a:latin typeface="Calibri" panose="020F0502020204030204" pitchFamily="34" charset="0"/>
              </a:rPr>
              <a:pPr fontAlgn="base">
                <a:spcBef>
                  <a:spcPct val="0"/>
                </a:spcBef>
                <a:spcAft>
                  <a:spcPct val="0"/>
                </a:spcAft>
              </a:pPr>
              <a:t>60</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1AD99A7B-A5CD-4FB2-9363-CA9FE5CE4E01}"/>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812152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77953766-D1C4-4291-8536-CF94AF6EE5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8D19D5-D03B-4003-ADA8-62813A11F953}"/>
              </a:ext>
            </a:extLst>
          </p:cNvPr>
          <p:cNvSpPr>
            <a:spLocks noGrp="1"/>
          </p:cNvSpPr>
          <p:nvPr>
            <p:ph type="body" idx="1"/>
          </p:nvPr>
        </p:nvSpPr>
        <p:spPr/>
        <p:txBody>
          <a:bodyPr/>
          <a:lstStyle/>
          <a:p>
            <a:pPr eaLnBrk="1" fontAlgn="auto" hangingPunct="1">
              <a:spcBef>
                <a:spcPts val="0"/>
              </a:spcBef>
              <a:spcAft>
                <a:spcPts val="0"/>
              </a:spcAft>
              <a:defRPr/>
            </a:pPr>
            <a:r>
              <a:rPr lang="sv-SE" sz="1050" dirty="0"/>
              <a:t>I det tredje steget analyserar man hur aktörernas hanteringar som en helhet svarar mot den totala konsekvensbilden i samhället.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Här handlar det om att ta reda på om aktörernas samlade ageranden på ett tillfredsställande sätt möter hjälpbehoven och om de värnar samhällets skyddsvärden. När en sådan analys görs måste man i underlaget ta in kunskap om samtliga berörda aktörer och deras ageranden: formella organisationer (kommunala, statliga, privata), informella grupperingar med representanter från olika aktörer, grupper av frivilliga samt grupper av självorganiserade drabbade. Några exempel på frågor:</a:t>
            </a:r>
            <a:br>
              <a:rPr lang="sv-SE" sz="1050" dirty="0"/>
            </a:br>
            <a:endParaRPr lang="sv-SE" sz="1050" dirty="0"/>
          </a:p>
          <a:p>
            <a:pPr marL="171450" indent="-171450" eaLnBrk="1" fontAlgn="auto" hangingPunct="1">
              <a:spcBef>
                <a:spcPts val="0"/>
              </a:spcBef>
              <a:spcAft>
                <a:spcPts val="0"/>
              </a:spcAft>
              <a:buFont typeface="Calibri" panose="020F0502020204030204" pitchFamily="34" charset="0"/>
              <a:buChar char="‒"/>
              <a:defRPr/>
            </a:pPr>
            <a:r>
              <a:rPr lang="sv-SE" sz="1050" dirty="0"/>
              <a:t>Finns det några hjälpbehov som inte blir åtgärdade?</a:t>
            </a:r>
          </a:p>
          <a:p>
            <a:pPr marL="171450" indent="-171450" eaLnBrk="1" fontAlgn="auto" hangingPunct="1">
              <a:spcBef>
                <a:spcPts val="0"/>
              </a:spcBef>
              <a:spcAft>
                <a:spcPts val="0"/>
              </a:spcAft>
              <a:buFont typeface="Calibri" panose="020F0502020204030204" pitchFamily="34" charset="0"/>
              <a:buChar char="‒"/>
              <a:defRPr/>
            </a:pPr>
            <a:r>
              <a:rPr lang="sv-SE" sz="1050" dirty="0"/>
              <a:t>Arbetar de olika aktörerna, organisationerna eller gemenskaperna i harmoni med varandra, eller finns det konflikter och motstridiga operativa mål? </a:t>
            </a:r>
          </a:p>
          <a:p>
            <a:pPr marL="171450" indent="-171450" eaLnBrk="1" fontAlgn="auto" hangingPunct="1">
              <a:spcBef>
                <a:spcPts val="0"/>
              </a:spcBef>
              <a:spcAft>
                <a:spcPts val="0"/>
              </a:spcAft>
              <a:buFont typeface="Calibri" panose="020F0502020204030204" pitchFamily="34" charset="0"/>
              <a:buChar char="‒"/>
              <a:defRPr/>
            </a:pPr>
            <a:r>
              <a:rPr lang="sv-SE" sz="1050" dirty="0"/>
              <a:t>Hur fungerar beroenden mellan olika aktörer, organisationer eller gemenskaper?</a:t>
            </a:r>
          </a:p>
          <a:p>
            <a:pPr marL="171450" indent="-171450" eaLnBrk="1" fontAlgn="auto" hangingPunct="1">
              <a:spcBef>
                <a:spcPts val="0"/>
              </a:spcBef>
              <a:spcAft>
                <a:spcPts val="0"/>
              </a:spcAft>
              <a:buFont typeface="Calibri" panose="020F0502020204030204" pitchFamily="34" charset="0"/>
              <a:buChar char="‒"/>
              <a:defRPr/>
            </a:pPr>
            <a:r>
              <a:rPr lang="sv-SE" sz="1050" dirty="0"/>
              <a:t>I vilken utsträckning är den enskilda människan med sina förmågor en resurs i sammanhanget?</a:t>
            </a:r>
          </a:p>
          <a:p>
            <a:pPr marL="171450" indent="-171450" eaLnBrk="1" fontAlgn="auto" hangingPunct="1">
              <a:spcBef>
                <a:spcPts val="0"/>
              </a:spcBef>
              <a:spcAft>
                <a:spcPts val="0"/>
              </a:spcAft>
              <a:buFont typeface="Calibri" panose="020F0502020204030204" pitchFamily="34" charset="0"/>
              <a:buChar char="‒"/>
              <a:defRPr/>
            </a:pPr>
            <a:r>
              <a:rPr lang="sv-SE" sz="1050" dirty="0"/>
              <a:t>Vilka behov av stöd uttrycker aktörer, organisationer eller gemenskaper på lokal, regional och central nivå?</a:t>
            </a:r>
          </a:p>
          <a:p>
            <a:pPr marL="171450" indent="-171450" eaLnBrk="1" fontAlgn="auto" hangingPunct="1">
              <a:spcBef>
                <a:spcPts val="0"/>
              </a:spcBef>
              <a:spcAft>
                <a:spcPts val="0"/>
              </a:spcAft>
              <a:buFont typeface="Calibri" panose="020F0502020204030204" pitchFamily="34" charset="0"/>
              <a:buChar char="‒"/>
              <a:defRPr/>
            </a:pPr>
            <a:r>
              <a:rPr lang="sv-SE" sz="1050" dirty="0"/>
              <a:t>Hur fungerar kommunikationen ”vertikalt” och ”horisontalt” mellan engagerade aktörer, organisationer eller gemenskaper i samhället på lokal, regional och central nivå?</a:t>
            </a:r>
          </a:p>
          <a:p>
            <a:pPr marL="171450" indent="-171450" eaLnBrk="1" fontAlgn="auto" hangingPunct="1">
              <a:spcBef>
                <a:spcPts val="0"/>
              </a:spcBef>
              <a:spcAft>
                <a:spcPts val="0"/>
              </a:spcAft>
              <a:buFont typeface="Calibri" panose="020F0502020204030204" pitchFamily="34" charset="0"/>
              <a:buChar char="‒"/>
              <a:defRPr/>
            </a:pPr>
            <a:r>
              <a:rPr lang="sv-SE" sz="1050" dirty="0"/>
              <a:t>Behövs någon form av inflytandeprocess eller fungerar det bra om de olika aktörerna, organisationerna eller gemenskaperna agerar självständigt utan inblandning?</a:t>
            </a:r>
          </a:p>
          <a:p>
            <a:pPr marL="171450" indent="-171450" eaLnBrk="1" fontAlgn="auto" hangingPunct="1">
              <a:spcBef>
                <a:spcPts val="0"/>
              </a:spcBef>
              <a:spcAft>
                <a:spcPts val="0"/>
              </a:spcAft>
              <a:buFont typeface="Calibri" panose="020F0502020204030204" pitchFamily="34" charset="0"/>
              <a:buChar char="‒"/>
              <a:defRPr/>
            </a:pPr>
            <a:r>
              <a:rPr lang="sv-SE" sz="1050" dirty="0"/>
              <a:t>Behövs samordning mellan olika aktörer, organisationer eller gemenskaper för att var och en av dem ska kunna lösa sina uppgifter?</a:t>
            </a:r>
          </a:p>
          <a:p>
            <a:pPr marL="171450" indent="-171450" eaLnBrk="1" fontAlgn="auto" hangingPunct="1">
              <a:spcBef>
                <a:spcPts val="0"/>
              </a:spcBef>
              <a:spcAft>
                <a:spcPts val="0"/>
              </a:spcAft>
              <a:buFont typeface="Calibri" panose="020F0502020204030204" pitchFamily="34" charset="0"/>
              <a:buChar char="‒"/>
              <a:defRPr/>
            </a:pPr>
            <a:r>
              <a:rPr lang="sv-SE" sz="1050" dirty="0"/>
              <a:t>Är det lämpligt att åstadkomma en gemensam inriktning för några eller samtliga aktörer, organisationer eller gemenskaper?</a:t>
            </a:r>
          </a:p>
          <a:p>
            <a:pPr marL="171450" indent="-171450" eaLnBrk="1" fontAlgn="auto" hangingPunct="1">
              <a:spcBef>
                <a:spcPts val="0"/>
              </a:spcBef>
              <a:spcAft>
                <a:spcPts val="0"/>
              </a:spcAft>
              <a:buFont typeface="Calibri" panose="020F0502020204030204" pitchFamily="34" charset="0"/>
              <a:buChar char="‒"/>
              <a:defRPr/>
            </a:pPr>
            <a:r>
              <a:rPr lang="sv-SE" sz="1050" dirty="0"/>
              <a:t>Vilka alternativa handlingsinriktningar kan utformas som beslutsunderlag för att åstadkomma stöd, samordning eller gemensam inriktning?</a:t>
            </a:r>
          </a:p>
        </p:txBody>
      </p:sp>
      <p:sp>
        <p:nvSpPr>
          <p:cNvPr id="122884" name="Slide Number Placeholder 3">
            <a:extLst>
              <a:ext uri="{FF2B5EF4-FFF2-40B4-BE49-F238E27FC236}">
                <a16:creationId xmlns:a16="http://schemas.microsoft.com/office/drawing/2014/main" id="{68723BC3-DAB7-409A-BF0C-B44D4082CE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CF915E0-1A58-4D74-9C73-5A6C11D06DE5}" type="slidenum">
              <a:rPr lang="sv-SE" altLang="sv-SE" smtClean="0">
                <a:latin typeface="Calibri" panose="020F0502020204030204" pitchFamily="34" charset="0"/>
              </a:rPr>
              <a:pPr fontAlgn="base">
                <a:spcBef>
                  <a:spcPct val="0"/>
                </a:spcBef>
                <a:spcAft>
                  <a:spcPct val="0"/>
                </a:spcAft>
              </a:pPr>
              <a:t>61</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E8F55588-1531-44DE-95AB-1BDDE5E871C0}"/>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61145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E995D1AF-AD0B-4258-9240-5347F610D1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2BE34A6-F404-455E-A4F3-CCC2F4D30174}"/>
              </a:ext>
            </a:extLst>
          </p:cNvPr>
          <p:cNvSpPr>
            <a:spLocks noGrp="1"/>
          </p:cNvSpPr>
          <p:nvPr>
            <p:ph type="body" idx="1"/>
          </p:nvPr>
        </p:nvSpPr>
        <p:spPr/>
        <p:txBody>
          <a:bodyPr/>
          <a:lstStyle/>
          <a:p>
            <a:pPr eaLnBrk="1" fontAlgn="auto" hangingPunct="1">
              <a:spcBef>
                <a:spcPts val="0"/>
              </a:spcBef>
              <a:spcAft>
                <a:spcPts val="0"/>
              </a:spcAft>
              <a:defRPr/>
            </a:pPr>
            <a:r>
              <a:rPr lang="sv-SE" sz="1050" dirty="0"/>
              <a:t>Att utöva inflytande sker i en nätverksformad gemenskap av olika beslutsfattare där var och en representerar en aktör med sina intressen. I nätverksformade gemenskaper kan olika former, exempelvis samverkanskonferenser, ge möjlighet att nå överenskommelser om hur stöd ska ges och hur inriktning och samordning bör åstadkommas. För att kunna göra detta behöver man resultatet från analysen av det gemensamma agerandet mot konsekvensbilden, inklusive de handlingsalternativ som analysen kan ha lett till. Den samlade analysen kan sedan ligga till grund för vad man kommer fram till när det gäller stöd, samordning och inriktning. Att utöva inflytande innebär ”att se till att alla är med på båten” genom att till exempel:</a:t>
            </a:r>
          </a:p>
          <a:p>
            <a:pPr eaLnBrk="1" fontAlgn="auto" hangingPunct="1">
              <a:spcBef>
                <a:spcPts val="0"/>
              </a:spcBef>
              <a:spcAft>
                <a:spcPts val="0"/>
              </a:spcAft>
              <a:defRPr/>
            </a:pPr>
            <a:r>
              <a:rPr lang="sv-SE" sz="1050" dirty="0"/>
              <a:t> </a:t>
            </a:r>
          </a:p>
          <a:p>
            <a:pPr marL="171450" indent="-171450" eaLnBrk="1" fontAlgn="auto" hangingPunct="1">
              <a:spcBef>
                <a:spcPts val="0"/>
              </a:spcBef>
              <a:spcAft>
                <a:spcPts val="0"/>
              </a:spcAft>
              <a:buFont typeface="Calibri" panose="020F0502020204030204" pitchFamily="34" charset="0"/>
              <a:buChar char="‒"/>
              <a:defRPr/>
            </a:pPr>
            <a:r>
              <a:rPr lang="sv-SE" sz="1050" dirty="0"/>
              <a:t>att klart uttala vilket och vilka skyddsvärden som är aktuella att ha som utgångspunkt för att gagna helheten</a:t>
            </a:r>
          </a:p>
          <a:p>
            <a:pPr marL="171450" indent="-171450" eaLnBrk="1" fontAlgn="auto" hangingPunct="1">
              <a:spcBef>
                <a:spcPts val="0"/>
              </a:spcBef>
              <a:spcAft>
                <a:spcPts val="0"/>
              </a:spcAft>
              <a:buFont typeface="Calibri" panose="020F0502020204030204" pitchFamily="34" charset="0"/>
              <a:buChar char="‒"/>
              <a:defRPr/>
            </a:pPr>
            <a:r>
              <a:rPr lang="sv-SE" sz="1050" dirty="0"/>
              <a:t>att ”väcka” aktörer som redan borde ”vara med på båten”</a:t>
            </a:r>
          </a:p>
          <a:p>
            <a:pPr marL="171450" indent="-171450" eaLnBrk="1" fontAlgn="auto" hangingPunct="1">
              <a:spcBef>
                <a:spcPts val="0"/>
              </a:spcBef>
              <a:spcAft>
                <a:spcPts val="0"/>
              </a:spcAft>
              <a:buFont typeface="Calibri" panose="020F0502020204030204" pitchFamily="34" charset="0"/>
              <a:buChar char="‒"/>
              <a:defRPr/>
            </a:pPr>
            <a:r>
              <a:rPr lang="sv-SE" sz="1050" dirty="0"/>
              <a:t>att mäkla samordning mellan aktörer</a:t>
            </a:r>
          </a:p>
          <a:p>
            <a:pPr marL="171450" indent="-171450" eaLnBrk="1" fontAlgn="auto" hangingPunct="1">
              <a:spcBef>
                <a:spcPts val="0"/>
              </a:spcBef>
              <a:spcAft>
                <a:spcPts val="0"/>
              </a:spcAft>
              <a:buFont typeface="Calibri" panose="020F0502020204030204" pitchFamily="34" charset="0"/>
              <a:buChar char="‒"/>
              <a:defRPr/>
            </a:pPr>
            <a:r>
              <a:rPr lang="sv-SE" sz="1050" dirty="0"/>
              <a:t>att ställa kritiska frågor </a:t>
            </a:r>
          </a:p>
          <a:p>
            <a:pPr marL="171450" indent="-171450" eaLnBrk="1" fontAlgn="auto" hangingPunct="1">
              <a:spcBef>
                <a:spcPts val="0"/>
              </a:spcBef>
              <a:spcAft>
                <a:spcPts val="0"/>
              </a:spcAft>
              <a:buFont typeface="Calibri" panose="020F0502020204030204" pitchFamily="34" charset="0"/>
              <a:buChar char="‒"/>
              <a:defRPr/>
            </a:pPr>
            <a:r>
              <a:rPr lang="sv-SE" sz="1050" dirty="0"/>
              <a:t>att ge relevant information till aktörer</a:t>
            </a:r>
          </a:p>
          <a:p>
            <a:pPr marL="171450" indent="-171450" eaLnBrk="1" fontAlgn="auto" hangingPunct="1">
              <a:spcBef>
                <a:spcPts val="0"/>
              </a:spcBef>
              <a:spcAft>
                <a:spcPts val="0"/>
              </a:spcAft>
              <a:buFont typeface="Calibri" panose="020F0502020204030204" pitchFamily="34" charset="0"/>
              <a:buChar char="‒"/>
              <a:defRPr/>
            </a:pPr>
            <a:r>
              <a:rPr lang="sv-SE" sz="1050" dirty="0"/>
              <a:t>att plädera för de möjliga handlingsalternativ som  utfallit från analysen av gemensam hantering.</a:t>
            </a:r>
          </a:p>
        </p:txBody>
      </p:sp>
      <p:sp>
        <p:nvSpPr>
          <p:cNvPr id="124932" name="Slide Number Placeholder 3">
            <a:extLst>
              <a:ext uri="{FF2B5EF4-FFF2-40B4-BE49-F238E27FC236}">
                <a16:creationId xmlns:a16="http://schemas.microsoft.com/office/drawing/2014/main" id="{18E87163-D595-4C29-A272-AADC36EBEA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A7D5555-1BD9-4CB8-A010-1974DEFDD243}" type="slidenum">
              <a:rPr lang="sv-SE" altLang="sv-SE" smtClean="0">
                <a:latin typeface="Calibri" panose="020F0502020204030204" pitchFamily="34" charset="0"/>
              </a:rPr>
              <a:pPr fontAlgn="base">
                <a:spcBef>
                  <a:spcPct val="0"/>
                </a:spcBef>
                <a:spcAft>
                  <a:spcPct val="0"/>
                </a:spcAft>
              </a:pPr>
              <a:t>62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148CA0A2-8702-432A-AE6C-F965589F2AAB}"/>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608720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D2C2D95-1C54-417D-905D-A549838E18E3}"/>
              </a:ext>
            </a:extLst>
          </p:cNvPr>
          <p:cNvSpPr>
            <a:spLocks noGrp="1" noRot="1" noChangeAspect="1" noTextEdit="1"/>
          </p:cNvSpPr>
          <p:nvPr>
            <p:ph type="sldImg"/>
          </p:nvPr>
        </p:nvSpPr>
        <p:spPr bwMode="auto">
          <a:xfrm>
            <a:off x="685800" y="11509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05B67C-241E-431D-B960-4C4814340963}"/>
              </a:ext>
            </a:extLst>
          </p:cNvPr>
          <p:cNvSpPr>
            <a:spLocks noGrp="1"/>
          </p:cNvSpPr>
          <p:nvPr>
            <p:ph type="body" idx="1"/>
          </p:nvPr>
        </p:nvSpPr>
        <p:spPr/>
        <p:txBody>
          <a:bodyPr/>
          <a:lstStyle/>
          <a:p>
            <a:pPr eaLnBrk="1" fontAlgn="auto" hangingPunct="1">
              <a:spcBef>
                <a:spcPts val="0"/>
              </a:spcBef>
              <a:spcAft>
                <a:spcPts val="0"/>
              </a:spcAft>
              <a:defRPr/>
            </a:pPr>
            <a:r>
              <a:rPr lang="sv-SE" sz="1050" dirty="0"/>
              <a:t>Hur stöd, samordning och inriktning ska åstadkommas i helheten av alla aktörers hanteringar kan relateras till olika nivåer:</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Den lägsta nivån är att inte utöva något inflytande för att åstadkomma stöd, inriktning och samordning. En sådan bedömning grundar sig på analysen att de olika aktörernas hanteringar av situationen fungerar bra i sin helhet utan ytterligare åtgärder.</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Nästa nivå är att stödja aktörer på olika sätt. Stöd kan bestå av information, kunskap, analyser, expertis eller andra lämpliga verktyg. Detta innebär att aktörer ger uttryck för att de behöver stöd eller att analysen av helhetsagerandet leder till insikten att olika aktörer har behov av stöd.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Den tredje nivån är att parera och avvärja konflikter samt att finna lösningar vid konkurrens om resurser.</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Den fjärde nivån innebär att man arbetar aktivt för att åstadkomma samordning mellan de olika aktörernas inriktningar. Det innebär dels att man anpassar de olika aktörernas olika mål och intressen till varandra så att var och en kan lösa sin uppgift, dels att man även anpassar målen och intressena till varandra så att det blir ett så bra resultat som möjligt av alla aktörers aktiviteter i en helhet i förhållande till hjälpbehoven.</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Den femte nivån är att åstadkomma en gemensam inriktning, som kommer att bli en strategisk ram som de olika aktörerna måste formulera sina operativa mål samt underordna sina intressen inom.</a:t>
            </a:r>
          </a:p>
        </p:txBody>
      </p:sp>
      <p:sp>
        <p:nvSpPr>
          <p:cNvPr id="126980" name="Slide Number Placeholder 3">
            <a:extLst>
              <a:ext uri="{FF2B5EF4-FFF2-40B4-BE49-F238E27FC236}">
                <a16:creationId xmlns:a16="http://schemas.microsoft.com/office/drawing/2014/main" id="{3603E5D8-FB67-4860-893C-EEFE4AF6C6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6633574-6412-4534-BD28-BECF7D0860F6}" type="slidenum">
              <a:rPr lang="sv-SE" altLang="sv-SE" smtClean="0">
                <a:latin typeface="Calibri" panose="020F0502020204030204" pitchFamily="34" charset="0"/>
              </a:rPr>
              <a:pPr fontAlgn="base">
                <a:spcBef>
                  <a:spcPct val="0"/>
                </a:spcBef>
                <a:spcAft>
                  <a:spcPct val="0"/>
                </a:spcAft>
              </a:pPr>
              <a:t>63</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5D1170B6-774F-4CCD-8CF7-5D01153A5D81}"/>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333415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kern="1200" dirty="0">
                <a:solidFill>
                  <a:schemeClr val="tx1"/>
                </a:solidFill>
                <a:effectLst/>
              </a:rPr>
              <a:t>I vägledningen</a:t>
            </a:r>
            <a:r>
              <a:rPr lang="sv-SE" sz="1050" kern="1200" baseline="0" dirty="0">
                <a:solidFill>
                  <a:schemeClr val="tx1"/>
                </a:solidFill>
                <a:effectLst/>
              </a:rPr>
              <a:t> </a:t>
            </a:r>
            <a:r>
              <a:rPr lang="sv-SE" sz="1050" b="1" i="0" kern="1200" dirty="0">
                <a:solidFill>
                  <a:schemeClr val="tx1"/>
                </a:solidFill>
                <a:effectLst/>
              </a:rPr>
              <a:t>Kriskommunikation för ökad effekt vid hantering av samhällsstörningar : en vägledning om att integrera kommunikation i samverkan och ledning</a:t>
            </a:r>
            <a:r>
              <a:rPr lang="sv-SE" sz="1050" i="0" kern="1200" dirty="0">
                <a:solidFill>
                  <a:schemeClr val="tx1"/>
                </a:solidFill>
                <a:effectLst/>
              </a:rPr>
              <a:t> (MSB1266) beskrivs en arbetsmetod, baserad på helhetsmetoden, för att integrera det kommunikativa perspektivet i hanteringen</a:t>
            </a:r>
            <a:r>
              <a:rPr lang="sv-SE" sz="1050" i="0" kern="1200" baseline="0" dirty="0">
                <a:solidFill>
                  <a:schemeClr val="tx1"/>
                </a:solidFill>
                <a:effectLst/>
              </a:rPr>
              <a:t> och hur det är alla funktioners och rollers ansvar. Bild 64-67, de fyra bilderna i bildspelet som översiktligt går igenom den arbetsmetoden är dolda. Ska de bilderna användas behöver de låsas upp.</a:t>
            </a:r>
          </a:p>
          <a:p>
            <a:r>
              <a:rPr lang="sv-SE" sz="1050" i="0" kern="1200" baseline="0" dirty="0">
                <a:solidFill>
                  <a:schemeClr val="tx1"/>
                </a:solidFill>
                <a:effectLst/>
              </a:rPr>
              <a:t>En mer grundlig genomgång av vägledningens innehåll finns i utbildningsmodulen om integrerad kriskommunikation på msb.se/samverkanledning</a:t>
            </a:r>
          </a:p>
          <a:p>
            <a:endParaRPr lang="sv-SE" sz="1050" i="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baseline="0" dirty="0"/>
              <a:t>När kommunikationen tas med från början i hanteringen och alla roller/funktioner uppfattar att de har ansvar för att göra det så blir effekten att får vi får en </a:t>
            </a:r>
            <a:r>
              <a:rPr lang="sv-SE" sz="1050" b="0" dirty="0">
                <a:cs typeface="Arial" panose="020B0604020202020204" pitchFamily="34" charset="0"/>
              </a:rPr>
              <a:t>mer komplett bild av vad som ska uppnås och bättre styrning av tillgängliga resurser. Samtidigt undviker vi att kommunikation blir ett separat spår. </a:t>
            </a:r>
          </a:p>
          <a:p>
            <a:endParaRPr lang="sv-SE" sz="1050" i="0" kern="1200" baseline="0" dirty="0">
              <a:solidFill>
                <a:schemeClr val="tx1"/>
              </a:solidFill>
              <a:effectLst/>
            </a:endParaRPr>
          </a:p>
          <a:p>
            <a:r>
              <a:rPr lang="sv-SE" sz="1050" kern="1200" dirty="0">
                <a:solidFill>
                  <a:schemeClr val="tx1"/>
                </a:solidFill>
                <a:effectLst/>
              </a:rPr>
              <a:t>Kriskommunikation kan inte fungera som en avgränsad funktion. Snarare behöver kommunikationsperspektivet läggas på hanteringens viktigaste frågor och stödja de gemensamma målen. </a:t>
            </a:r>
          </a:p>
          <a:p>
            <a:r>
              <a:rPr lang="sv-SE" sz="1050" kern="1200" dirty="0">
                <a:solidFill>
                  <a:schemeClr val="tx1"/>
                </a:solidFill>
                <a:effectLst/>
              </a:rPr>
              <a:t> </a:t>
            </a:r>
          </a:p>
          <a:p>
            <a:r>
              <a:rPr lang="sv-SE" sz="1050" kern="1200" dirty="0">
                <a:solidFill>
                  <a:schemeClr val="tx1"/>
                </a:solidFill>
                <a:effectLst/>
              </a:rPr>
              <a:t>Förhållningssättet innebär att involverade funktioner förstår vikten av att väga in kommunikationsperspektivet i alla steg i hanteringen, och agerar i linje med det.  </a:t>
            </a:r>
          </a:p>
          <a:p>
            <a:endParaRPr lang="sv-SE" sz="1050" kern="1200" dirty="0">
              <a:solidFill>
                <a:schemeClr val="tx1"/>
              </a:solidFill>
              <a:effectLst/>
            </a:endParaRPr>
          </a:p>
          <a:p>
            <a:r>
              <a:rPr lang="sv-SE" sz="1050" kern="1200" dirty="0">
                <a:solidFill>
                  <a:schemeClr val="tx1"/>
                </a:solidFill>
                <a:effectLst/>
              </a:rPr>
              <a:t>För att beskriva hur kriskommunikation kan integreras krävs alltså en uppfattning om vilka stegen i den aktörsgemensamma hanteringen är. </a:t>
            </a:r>
          </a:p>
          <a:p>
            <a:r>
              <a:rPr lang="sv-SE" sz="1050" kern="1200" dirty="0">
                <a:solidFill>
                  <a:schemeClr val="tx1"/>
                </a:solidFill>
                <a:effectLst/>
              </a:rPr>
              <a:t> </a:t>
            </a:r>
          </a:p>
          <a:p>
            <a:r>
              <a:rPr lang="sv-SE" sz="1050" kern="1200" dirty="0">
                <a:solidFill>
                  <a:schemeClr val="tx1"/>
                </a:solidFill>
                <a:effectLst/>
              </a:rPr>
              <a:t>Förenklat kan en hantering delas upp i fyra grundläggande steg som går att </a:t>
            </a:r>
          </a:p>
          <a:p>
            <a:r>
              <a:rPr lang="sv-SE" sz="1050" kern="1200" dirty="0">
                <a:solidFill>
                  <a:schemeClr val="tx1"/>
                </a:solidFill>
                <a:effectLst/>
              </a:rPr>
              <a:t>gruppera i två principiella delar, vilket illustreras i figur 4 på sidan 17 i vägledningen.</a:t>
            </a:r>
          </a:p>
          <a:p>
            <a:r>
              <a:rPr lang="sv-SE" sz="1050" kern="1200" dirty="0">
                <a:solidFill>
                  <a:schemeClr val="tx1"/>
                </a:solidFill>
                <a:effectLst/>
              </a:rPr>
              <a:t> </a:t>
            </a:r>
          </a:p>
          <a:p>
            <a:r>
              <a:rPr lang="sv-SE" sz="1050" dirty="0"/>
              <a:t>1. </a:t>
            </a:r>
            <a:r>
              <a:rPr lang="sv-SE" sz="1050" kern="1200" dirty="0">
                <a:solidFill>
                  <a:schemeClr val="tx1"/>
                </a:solidFill>
                <a:effectLst/>
              </a:rPr>
              <a:t>Ett bedömnings- och inriktningsarbete som identifierar de prioriterade behoven och visar vägen mot gemensamma mål för hanteringen. Kriskommunikation bör utgöra en integrerad del av detta arbete.</a:t>
            </a:r>
          </a:p>
          <a:p>
            <a:r>
              <a:rPr lang="sv-SE" sz="1050" kern="1200" dirty="0">
                <a:solidFill>
                  <a:schemeClr val="tx1"/>
                </a:solidFill>
                <a:effectLst/>
              </a:rPr>
              <a:t> </a:t>
            </a:r>
          </a:p>
          <a:p>
            <a:r>
              <a:rPr lang="sv-SE" sz="1050" dirty="0"/>
              <a:t>2.</a:t>
            </a:r>
            <a:r>
              <a:rPr lang="sv-SE" sz="1050" kern="1200" dirty="0">
                <a:solidFill>
                  <a:schemeClr val="tx1"/>
                </a:solidFill>
                <a:effectLst/>
              </a:rPr>
              <a:t> Ett åtgärdsarbete som omsätter inriktningen till konkreta åtgärder inför genomförandet, och som säkerställer samordning under genomförandet. Kriskommunikation utgör oftast ett av flera områden som kräver åtgärder.</a:t>
            </a:r>
          </a:p>
          <a:p>
            <a:endParaRPr lang="sv-SE" sz="1050" kern="1200" dirty="0">
              <a:solidFill>
                <a:schemeClr val="tx1"/>
              </a:solidFill>
              <a:effectLst/>
            </a:endParaRPr>
          </a:p>
          <a:p>
            <a:r>
              <a:rPr lang="sv-SE" sz="1050" dirty="0"/>
              <a:t>Fokus för vägledningen är att förhållningssätt och arbetssätt ska leda till att kriskommunikationsarbetet ska:</a:t>
            </a:r>
          </a:p>
          <a:p>
            <a:pPr marL="285750" indent="-285750">
              <a:buFont typeface="Arial" panose="020B0604020202020204" pitchFamily="34" charset="0"/>
              <a:buChar char="•"/>
            </a:pPr>
            <a:r>
              <a:rPr lang="sv-SE" sz="1050" dirty="0"/>
              <a:t>bli en integrerad del i hanteringens alla steg</a:t>
            </a:r>
          </a:p>
          <a:p>
            <a:pPr marL="285750" indent="-285750">
              <a:buFont typeface="Arial" panose="020B0604020202020204" pitchFamily="34" charset="0"/>
              <a:buChar char="•"/>
            </a:pPr>
            <a:r>
              <a:rPr lang="sv-SE" sz="1050" dirty="0"/>
              <a:t>bedrivas mot hanteringens aktörsgemensamma mål, genom kommunikationssamordning.</a:t>
            </a:r>
          </a:p>
          <a:p>
            <a:pPr marL="285750" indent="-285750">
              <a:buFont typeface="Arial" panose="020B0604020202020204" pitchFamily="34" charset="0"/>
              <a:buChar char="•"/>
            </a:pPr>
            <a:endParaRPr lang="sv-SE" sz="1050" dirty="0"/>
          </a:p>
          <a:p>
            <a:pPr marL="0" indent="0">
              <a:buFont typeface="Arial" panose="020B0604020202020204" pitchFamily="34" charset="0"/>
              <a:buNone/>
            </a:pPr>
            <a:r>
              <a:rPr lang="sv-SE" sz="1050" dirty="0"/>
              <a:t>Målgrupper är:</a:t>
            </a:r>
          </a:p>
          <a:p>
            <a:pPr marL="285750" indent="-285750">
              <a:buFont typeface="Arial" panose="020B0604020202020204" pitchFamily="34" charset="0"/>
              <a:buChar char="•"/>
            </a:pPr>
            <a:r>
              <a:rPr lang="sv-SE" sz="1050" dirty="0"/>
              <a:t>Beslutsfattare</a:t>
            </a:r>
          </a:p>
          <a:p>
            <a:pPr marL="285750" indent="-285750">
              <a:buFont typeface="Arial" panose="020B0604020202020204" pitchFamily="34" charset="0"/>
              <a:buChar char="•"/>
            </a:pPr>
            <a:r>
              <a:rPr lang="sv-SE" sz="1050" dirty="0"/>
              <a:t>Kommunikatörer</a:t>
            </a:r>
          </a:p>
          <a:p>
            <a:pPr marL="285750" indent="-285750">
              <a:buFont typeface="Arial" panose="020B0604020202020204" pitchFamily="34" charset="0"/>
              <a:buChar char="•"/>
            </a:pPr>
            <a:r>
              <a:rPr lang="sv-SE" sz="1050" dirty="0"/>
              <a:t>De som bedriver analysarbete</a:t>
            </a:r>
          </a:p>
          <a:p>
            <a:pPr marL="285750" indent="-285750">
              <a:buFont typeface="Arial" panose="020B0604020202020204" pitchFamily="34" charset="0"/>
              <a:buChar char="•"/>
            </a:pPr>
            <a:r>
              <a:rPr lang="sv-SE" sz="1050" dirty="0"/>
              <a:t>De som leder samverkansmöten och arbetsgrupper</a:t>
            </a:r>
          </a:p>
          <a:p>
            <a:pPr marL="285750" indent="-285750">
              <a:buFont typeface="Arial" panose="020B0604020202020204" pitchFamily="34" charset="0"/>
              <a:buChar char="•"/>
            </a:pPr>
            <a:r>
              <a:rPr lang="sv-SE" sz="1050" dirty="0"/>
              <a:t>Förmågebyggare</a:t>
            </a:r>
          </a:p>
          <a:p>
            <a:pPr marL="285750" indent="-285750">
              <a:buFont typeface="Arial" panose="020B0604020202020204" pitchFamily="34" charset="0"/>
              <a:buChar char="•"/>
            </a:pPr>
            <a:r>
              <a:rPr lang="sv-SE" sz="1050" dirty="0"/>
              <a:t>Offentliga, privata och ideella organisationer </a:t>
            </a:r>
            <a:endParaRPr lang="sv-SE" sz="1050" kern="1200" dirty="0">
              <a:solidFill>
                <a:schemeClr val="tx1"/>
              </a:solidFill>
              <a:effectLst/>
            </a:endParaRP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64</a:t>
            </a:fld>
            <a:endParaRPr lang="sv-SE"/>
          </a:p>
        </p:txBody>
      </p:sp>
    </p:spTree>
    <p:extLst>
      <p:ext uri="{BB962C8B-B14F-4D97-AF65-F5344CB8AC3E}">
        <p14:creationId xmlns:p14="http://schemas.microsoft.com/office/powerpoint/2010/main" val="31311565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050" dirty="0"/>
              <a:t>När</a:t>
            </a:r>
            <a:r>
              <a:rPr lang="sv-SE" sz="1050" baseline="0" dirty="0"/>
              <a:t> vi arbetar integrerat med kommunikationen i hanteringens alla steg och när alla roller och funktioner tar ansvar för det kommunikativa perspektivet blir effekten att får vi i bedömningsarbetet får en </a:t>
            </a:r>
            <a:r>
              <a:rPr lang="sv-SE" sz="1050" dirty="0">
                <a:cs typeface="Arial" panose="020B0604020202020204" pitchFamily="34" charset="0"/>
              </a:rPr>
              <a:t>mer komplett bild av vad som ska uppnås och bättre styrning av tillgängliga resurser och vi undviker att kommunikation blir ett separat spår. </a:t>
            </a:r>
          </a:p>
          <a:p>
            <a:pPr marL="0" indent="0">
              <a:buNone/>
            </a:pPr>
            <a:endParaRPr lang="sv-SE" sz="1050" dirty="0">
              <a:cs typeface="Arial" panose="020B0604020202020204" pitchFamily="34" charset="0"/>
            </a:endParaRPr>
          </a:p>
          <a:p>
            <a:pPr marL="0" indent="0">
              <a:buNone/>
            </a:pPr>
            <a:r>
              <a:rPr lang="sv-SE" sz="1050" dirty="0"/>
              <a:t>Mervärdet vi får i åtgärdsarbetet är att aktörerna:</a:t>
            </a:r>
          </a:p>
          <a:p>
            <a:pPr marL="171450" indent="-171450">
              <a:buFont typeface="Arial" panose="020B0604020202020204" pitchFamily="34" charset="0"/>
              <a:buChar char="•"/>
            </a:pPr>
            <a:r>
              <a:rPr lang="sv-SE" sz="1050" dirty="0"/>
              <a:t>hjälps åt att kommunicera avgörande budskap, utifrån vad som ska uppnås.</a:t>
            </a:r>
          </a:p>
          <a:p>
            <a:pPr marL="171450" indent="-171450">
              <a:buFont typeface="Arial" panose="020B0604020202020204" pitchFamily="34" charset="0"/>
              <a:buChar char="•"/>
            </a:pPr>
            <a:r>
              <a:rPr lang="sv-SE" sz="1050" dirty="0"/>
              <a:t>ger svar på de frågor som berör målgrupperna mest. </a:t>
            </a:r>
          </a:p>
          <a:p>
            <a:pPr marL="171450" indent="-171450">
              <a:buFont typeface="Arial" panose="020B0604020202020204" pitchFamily="34" charset="0"/>
              <a:buChar char="•"/>
            </a:pPr>
            <a:r>
              <a:rPr lang="sv-SE" sz="1050" dirty="0"/>
              <a:t>ger en samstämmig bild av vad som sker.</a:t>
            </a:r>
          </a:p>
          <a:p>
            <a:pPr marL="171450" indent="-171450">
              <a:buFont typeface="Arial" panose="020B0604020202020204" pitchFamily="34" charset="0"/>
              <a:buChar char="•"/>
            </a:pPr>
            <a:r>
              <a:rPr lang="sv-SE" sz="1050" dirty="0"/>
              <a:t>identifierar kommunikationsbehov som ingen enskild aktör har ett tydligt ansvar för.</a:t>
            </a:r>
            <a:endParaRPr lang="sv-SE" sz="1050" dirty="0">
              <a:cs typeface="ＭＳ Ｐゴシック" charset="0"/>
            </a:endParaRPr>
          </a:p>
          <a:p>
            <a:endParaRPr lang="sv-SE"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kern="1200" dirty="0">
                <a:solidFill>
                  <a:schemeClr val="tx1"/>
                </a:solidFill>
                <a:effectLst/>
              </a:rPr>
              <a:t>Om kommunikatörerna arbetar separat med att bedöma situationen, göra prioriteringar och sätta mål finns risk att samsyn kring de viktigaste frågorna uteblir, eller att aktörerna missar viktiga frågor i hanteringen.</a:t>
            </a:r>
          </a:p>
          <a:p>
            <a:endParaRPr lang="sv-SE"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kern="1200" dirty="0">
                <a:solidFill>
                  <a:schemeClr val="tx1"/>
                </a:solidFill>
                <a:effectLst/>
              </a:rPr>
              <a:t>För att beskriva hur kriskommunikation kan integreras krävs alltså en uppfattning om vilka stegen i den aktörsgemensamma hanteringen är. </a:t>
            </a:r>
          </a:p>
          <a:p>
            <a:endParaRPr lang="sv-SE" sz="1050" dirty="0"/>
          </a:p>
          <a:p>
            <a:r>
              <a:rPr lang="sv-SE" sz="1050" dirty="0"/>
              <a:t>Det integrerade arbetssättet illustreras av ”flätan” i steg 1 och 2 – bedömande</a:t>
            </a:r>
            <a:r>
              <a:rPr lang="sv-SE" sz="1050" baseline="0" dirty="0"/>
              <a:t> och inriktningsarbetet. Metoden beskrivs i detalj i vägledningen för integrerad kriskommunikation (MSB1266) f</a:t>
            </a:r>
            <a:r>
              <a:rPr lang="sv-SE" sz="1050" dirty="0"/>
              <a:t>igur 4, sidan 17.</a:t>
            </a:r>
          </a:p>
          <a:p>
            <a:endParaRPr lang="sv-SE" sz="1050" dirty="0"/>
          </a:p>
          <a:p>
            <a:r>
              <a:rPr lang="sv-SE" sz="1050" dirty="0"/>
              <a:t>Arbetsinsatsen i respektive steg beror på förutsättningarna. I en avgränsad händelse eller om det är bråttom kan stegen beröras mycket snabbt. En komplex och utdragen händelse kräver ett mer omfattande arbete och ett antal varv genom stegen. Oftast fördjupas arbetet successivt.</a:t>
            </a:r>
          </a:p>
          <a:p>
            <a:endParaRPr lang="sv-SE" sz="1050" i="1" dirty="0"/>
          </a:p>
          <a:p>
            <a:r>
              <a:rPr lang="sv-SE" sz="1050" i="0" dirty="0"/>
              <a:t>Ett integrerat arbetssätt i bedömnings- och inriktningsarbetet ger alltså en aktörsgemensam inriktning och samordning som sätter ramarna för hela hanteringen och ger en gemensam utgångspunkt. </a:t>
            </a:r>
          </a:p>
          <a:p>
            <a:endParaRPr lang="sv-SE" sz="1050" i="0" dirty="0"/>
          </a:p>
          <a:p>
            <a:r>
              <a:rPr lang="sv-SE" sz="1050" i="0" dirty="0"/>
              <a:t>Figuren illustrerar det integrerade arbetssättet med en fläta som signalerar att kriskommunikationsarbetet och övrig hantering bör bedrivas samlat. För att åstadkomma detta bör samordningen av kriskommunikationsfrågorna under bedömnings- och inriktningsarbetet uppnås genom de samverkansrutiner som finns för hanteringen som helhet. </a:t>
            </a:r>
          </a:p>
          <a:p>
            <a:endParaRPr lang="sv-SE" sz="1050" i="0" dirty="0"/>
          </a:p>
          <a:p>
            <a:r>
              <a:rPr lang="sv-SE" sz="1050" i="0" dirty="0"/>
              <a:t>Om kommunikatörerna arbetar separat med att bedöma situationen, göra prioriteringar och sätta mål finns risk att samsyn kring de viktigaste frågorna uteblir, eller att aktörerna missar viktiga frågor i hanteringen</a:t>
            </a:r>
          </a:p>
          <a:p>
            <a:endParaRPr lang="sv-SE" sz="1050" i="1"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65</a:t>
            </a:fld>
            <a:endParaRPr lang="sv-SE" dirty="0"/>
          </a:p>
        </p:txBody>
      </p:sp>
    </p:spTree>
    <p:extLst>
      <p:ext uri="{BB962C8B-B14F-4D97-AF65-F5344CB8AC3E}">
        <p14:creationId xmlns:p14="http://schemas.microsoft.com/office/powerpoint/2010/main" val="9213664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268">
              <a:defRPr/>
            </a:pPr>
            <a:r>
              <a:rPr lang="sv-SE" sz="1050" dirty="0"/>
              <a:t>Här beskrivs några punkter som bör finnas med vid bedömning av situationen, med kommunikationsaspekter som en integrerad del (kursiv text).</a:t>
            </a:r>
          </a:p>
          <a:p>
            <a:pPr defTabSz="914268">
              <a:defRPr/>
            </a:pPr>
            <a:endParaRPr lang="sv-SE" sz="1050" dirty="0"/>
          </a:p>
          <a:p>
            <a:r>
              <a:rPr lang="sv-SE" sz="1050" dirty="0"/>
              <a:t>I takt med att aktörerna börjar genomföra åtgärder behöver bedömningen också innefatta en uppföljning av i vilken utsträckning genomförda åtgärder fått avsedd effekt. </a:t>
            </a:r>
          </a:p>
          <a:p>
            <a:endParaRPr lang="sv-SE" sz="1050" dirty="0"/>
          </a:p>
          <a:p>
            <a:r>
              <a:rPr lang="sv-SE" sz="1050" dirty="0"/>
              <a:t>Bedömningen startar ofta hos de enskilda aktörerna. Respektive aktör lämnar resultatet av sin bedömning till den aktör som verkar för samordning. Det kan göras muntligt eller skriftligt och med varierande frekvens, beroende på behoven i situationen. Tidigt i hanteringen är underlagen oftast mer knapphändiga, för att sedan fördjupas efterhand. </a:t>
            </a:r>
          </a:p>
          <a:p>
            <a:endParaRPr lang="sv-SE" sz="1050" dirty="0"/>
          </a:p>
          <a:p>
            <a:r>
              <a:rPr lang="sv-SE" sz="1050" dirty="0"/>
              <a:t>Kommunikationsresurser är ibland en utmaning för enskilda aktörer och djupet på de kommunikativa bedömningarna kan variera. Ett tydligt kommunikativt fokus i den aktörsgemensamma bedömningen gagnar därmed alla. 	</a:t>
            </a:r>
          </a:p>
          <a:p>
            <a:endParaRPr lang="sv-SE" sz="1050" dirty="0"/>
          </a:p>
          <a:p>
            <a:pPr defTabSz="914268">
              <a:defRPr/>
            </a:pPr>
            <a:r>
              <a:rPr lang="sv-SE" sz="1050" dirty="0"/>
              <a:t>Den aktör som verkar för samordning väljer ut det viktigaste utifrån ett aktörsgemensamt perspektiv och leder arbetet med att komplettera sammanställningen med ytterligare fakta och antaganden. Vid behov kan detta göras i en aktörsgemensam analysgrupp. (ISF stöd)	</a:t>
            </a:r>
          </a:p>
          <a:p>
            <a:pPr defTabSz="914268">
              <a:defRPr/>
            </a:pPr>
            <a:endParaRPr lang="sv-SE" sz="1050" dirty="0"/>
          </a:p>
          <a:p>
            <a:r>
              <a:rPr lang="sv-SE" sz="1050" dirty="0"/>
              <a:t>Bedömningen av situationen och prioriteringen av behov dokumenteras i en samlad lägesbild. </a:t>
            </a: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66</a:t>
            </a:fld>
            <a:endParaRPr lang="sv-SE" dirty="0"/>
          </a:p>
        </p:txBody>
      </p:sp>
    </p:spTree>
    <p:extLst>
      <p:ext uri="{BB962C8B-B14F-4D97-AF65-F5344CB8AC3E}">
        <p14:creationId xmlns:p14="http://schemas.microsoft.com/office/powerpoint/2010/main" val="41501577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Överenskommelsen klargör vad som ska uppnås i den gemensamma hanteringen. Genom att målen bryts ned till delmål visar inriktningen hur tillgängliga resurser ska användas. Delmålen ger också ett stöd för hur ett samordnat åtgärdsarbete ska bedrivas i nästa steg.</a:t>
            </a:r>
          </a:p>
          <a:p>
            <a:endParaRPr lang="sv-SE" sz="1050" dirty="0"/>
          </a:p>
          <a:p>
            <a:r>
              <a:rPr lang="sv-SE" sz="1050" dirty="0"/>
              <a:t>För att säkerställa kommunikationsaspekterna i målen bör aktörerna, utöver mål för sakfrågan, också ta ställning till: </a:t>
            </a:r>
          </a:p>
          <a:p>
            <a:r>
              <a:rPr lang="sv-SE" sz="1050" dirty="0"/>
              <a:t>- Vad vill vi uppnå i relation till berörda människors upplevelse av och reaktion på det inträffade?</a:t>
            </a:r>
          </a:p>
          <a:p>
            <a:r>
              <a:rPr lang="sv-SE" sz="1050" dirty="0"/>
              <a:t>	</a:t>
            </a:r>
          </a:p>
          <a:p>
            <a:r>
              <a:rPr lang="sv-SE" sz="1050" dirty="0"/>
              <a:t>För att förstärka kommunikationsaspekterna i delmålen bör aktörerna, utöver delmål för sakfrågan, också ta ställning till:</a:t>
            </a:r>
          </a:p>
          <a:p>
            <a:r>
              <a:rPr lang="sv-SE" sz="1050" dirty="0"/>
              <a:t>- Vad vill vi att berörda människor ska göra/inte göra respektive känna/veta för att få önskade effekter?</a:t>
            </a:r>
          </a:p>
          <a:p>
            <a:r>
              <a:rPr lang="sv-SE" sz="1050" dirty="0"/>
              <a:t>	</a:t>
            </a:r>
          </a:p>
          <a:p>
            <a:r>
              <a:rPr lang="sv-SE" sz="1050" dirty="0"/>
              <a:t>Ett sätt att tänka i utformning av budskap är att dela upp dem i fyra huvudsakliga delar: </a:t>
            </a:r>
          </a:p>
          <a:p>
            <a:pPr marL="118069" indent="-118069">
              <a:buFont typeface="Arial" panose="020B0604020202020204" pitchFamily="34" charset="0"/>
              <a:buChar char="•"/>
            </a:pPr>
            <a:r>
              <a:rPr lang="sv-SE" sz="1050" dirty="0"/>
              <a:t>Beskrivning av händelsen. </a:t>
            </a:r>
          </a:p>
          <a:p>
            <a:pPr marL="118069" indent="-118069">
              <a:buFont typeface="Arial" panose="020B0604020202020204" pitchFamily="34" charset="0"/>
              <a:buChar char="•"/>
            </a:pPr>
            <a:r>
              <a:rPr lang="sv-SE" sz="1050" dirty="0"/>
              <a:t>Rekommendationer till berörda.</a:t>
            </a:r>
          </a:p>
          <a:p>
            <a:pPr marL="118069" indent="-118069">
              <a:buFont typeface="Arial" panose="020B0604020202020204" pitchFamily="34" charset="0"/>
              <a:buChar char="•"/>
            </a:pPr>
            <a:r>
              <a:rPr lang="sv-SE" sz="1050" dirty="0"/>
              <a:t>Aktörernas åtgärder och prioriteringar.</a:t>
            </a:r>
          </a:p>
          <a:p>
            <a:pPr marL="118069" indent="-118069">
              <a:buFont typeface="Arial" panose="020B0604020202020204" pitchFamily="34" charset="0"/>
              <a:buChar char="•"/>
            </a:pPr>
            <a:r>
              <a:rPr lang="sv-SE" sz="1050" dirty="0"/>
              <a:t>Hänvisningar (för mer information).</a:t>
            </a:r>
          </a:p>
          <a:p>
            <a:endParaRPr lang="sv-SE" sz="1050" dirty="0"/>
          </a:p>
          <a:p>
            <a:r>
              <a:rPr lang="sv-SE" sz="1050" dirty="0"/>
              <a:t>Den samlade lägesbilden och överenskommelsens mål och delmål kan med fördel användas som grund för innehållet.</a:t>
            </a:r>
          </a:p>
          <a:p>
            <a:r>
              <a:rPr lang="sv-SE" sz="1050" dirty="0"/>
              <a:t>Att beskriva händelsen innebär att ge en summerad bild av händelsen utifrån berördas och allmänhetens perspektiv. Det är viktigt att utgå från fakta och undvika spekulationer. </a:t>
            </a:r>
          </a:p>
          <a:p>
            <a:endParaRPr lang="sv-SE" sz="1050" dirty="0"/>
          </a:p>
          <a:p>
            <a:r>
              <a:rPr lang="sv-SE" sz="1050" dirty="0"/>
              <a:t>Rekommendationerna är det som aktörerna har kommit fram till att berörda personer bör göra. Tydlighet är avgörande, bland annat om vilka som berörs samt var och hur länge rekommendationerna gäller. </a:t>
            </a:r>
          </a:p>
          <a:p>
            <a:endParaRPr lang="sv-SE" sz="1050" dirty="0"/>
          </a:p>
          <a:p>
            <a:r>
              <a:rPr lang="sv-SE" sz="1050" dirty="0"/>
              <a:t>Aktörernas åtgärder och prioriteringar ska beskrivas utifrån det som är intressant för berörda och allmänhet. </a:t>
            </a:r>
          </a:p>
          <a:p>
            <a:endParaRPr lang="sv-SE" sz="1050" dirty="0"/>
          </a:p>
          <a:p>
            <a:r>
              <a:rPr lang="sv-SE" sz="1050" dirty="0"/>
              <a:t>Exempel kan vara hur aktörerna prioriterar och varför, samt ansvarsfördelning</a:t>
            </a:r>
          </a:p>
          <a:p>
            <a:pPr defTabSz="629705">
              <a:defRPr/>
            </a:pPr>
            <a:r>
              <a:rPr lang="sv-SE" sz="1050" dirty="0"/>
              <a:t>Hänvisningar för fördjupad information görs till enskilda aktörer som kan svara på mer detaljerade frågor inom olika områden.	</a:t>
            </a:r>
          </a:p>
          <a:p>
            <a:r>
              <a:rPr lang="sv-SE" sz="1050" dirty="0"/>
              <a:t>	</a:t>
            </a:r>
          </a:p>
        </p:txBody>
      </p:sp>
      <p:sp>
        <p:nvSpPr>
          <p:cNvPr id="4" name="Platshållare för bildnummer 3"/>
          <p:cNvSpPr>
            <a:spLocks noGrp="1"/>
          </p:cNvSpPr>
          <p:nvPr>
            <p:ph type="sldNum" sz="quarter" idx="5"/>
          </p:nvPr>
        </p:nvSpPr>
        <p:spPr/>
        <p:txBody>
          <a:bodyPr/>
          <a:lstStyle/>
          <a:p>
            <a:fld id="{FF7F2546-EB6E-48EB-B02F-80676DFB14CF}" type="slidenum">
              <a:rPr lang="sv-SE" smtClean="0"/>
              <a:t>67</a:t>
            </a:fld>
            <a:endParaRPr lang="sv-SE" dirty="0"/>
          </a:p>
        </p:txBody>
      </p:sp>
    </p:spTree>
    <p:extLst>
      <p:ext uri="{BB962C8B-B14F-4D97-AF65-F5344CB8AC3E}">
        <p14:creationId xmlns:p14="http://schemas.microsoft.com/office/powerpoint/2010/main" val="3581620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a:extLst>
              <a:ext uri="{FF2B5EF4-FFF2-40B4-BE49-F238E27FC236}">
                <a16:creationId xmlns:a16="http://schemas.microsoft.com/office/drawing/2014/main" id="{E7EF4BBE-DB6F-4135-86F4-33C498005996}"/>
              </a:ext>
            </a:extLst>
          </p:cNvPr>
          <p:cNvSpPr>
            <a:spLocks noGrp="1" noRot="1" noChangeAspect="1" noTextEdit="1"/>
          </p:cNvSpPr>
          <p:nvPr>
            <p:ph type="sldImg"/>
          </p:nvPr>
        </p:nvSpPr>
        <p:spPr bwMode="auto">
          <a:xfrm>
            <a:off x="669925" y="113506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DF26887-E719-487E-8186-42BC1E7305EC}"/>
              </a:ext>
            </a:extLst>
          </p:cNvPr>
          <p:cNvSpPr>
            <a:spLocks noGrp="1"/>
          </p:cNvSpPr>
          <p:nvPr>
            <p:ph type="body" idx="1"/>
          </p:nvPr>
        </p:nvSpPr>
        <p:spPr>
          <a:xfrm>
            <a:off x="701040" y="4491990"/>
            <a:ext cx="5486400" cy="3600450"/>
          </a:xfrm>
        </p:spPr>
        <p:txBody>
          <a:bodyPr/>
          <a:lstStyle/>
          <a:p>
            <a:pPr eaLnBrk="1" fontAlgn="auto" hangingPunct="1">
              <a:spcBef>
                <a:spcPts val="0"/>
              </a:spcBef>
              <a:spcAft>
                <a:spcPts val="0"/>
              </a:spcAft>
              <a:defRPr/>
            </a:pPr>
            <a:r>
              <a:rPr lang="sv-SE" sz="1050" b="1" dirty="0"/>
              <a:t>Kap 14   Informationsdelning – en förutsättning för att skapa lägesbild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Informationsdelning mellan olika aktörer vid samhällsstörningar är en förutsättning för välgrundade överenskommelser och beslut. Om informationsdelningen dessutom är effektiv och genomtänkt blir det lättare att få ett bra grepp om vad som hänt, om vad som måste göras. Gemensamma förhållningssätt kring informationsdelning som är hållbara över tid och oberoende av teknik är det största framgångsfaktorn.</a:t>
            </a:r>
            <a:br>
              <a:rPr lang="sv-SE" sz="1050" dirty="0"/>
            </a:br>
            <a:endParaRPr lang="sv-SE" sz="1050" dirty="0"/>
          </a:p>
          <a:p>
            <a:pPr eaLnBrk="1" fontAlgn="auto" hangingPunct="1">
              <a:spcBef>
                <a:spcPts val="0"/>
              </a:spcBef>
              <a:spcAft>
                <a:spcPts val="0"/>
              </a:spcAft>
              <a:defRPr/>
            </a:pPr>
            <a:r>
              <a:rPr lang="sv-SE" sz="1050" dirty="0"/>
              <a:t>Informationsdelning är en förutsättning för välgrundade överenskommelser och beslut.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viktigt att:</a:t>
            </a:r>
          </a:p>
          <a:p>
            <a:pPr marL="171450" indent="-171450" eaLnBrk="1" fontAlgn="auto" hangingPunct="1">
              <a:spcBef>
                <a:spcPts val="0"/>
              </a:spcBef>
              <a:spcAft>
                <a:spcPts val="0"/>
              </a:spcAft>
              <a:buFont typeface="Arial" panose="020B0604020202020204" pitchFamily="34" charset="0"/>
              <a:buChar char="•"/>
              <a:defRPr/>
            </a:pPr>
            <a:r>
              <a:rPr lang="sv-SE" sz="1050" dirty="0"/>
              <a:t>ha en hög tillgänglighet och god förmåga att kommunicera</a:t>
            </a:r>
          </a:p>
          <a:p>
            <a:pPr marL="171450" indent="-171450" eaLnBrk="1" fontAlgn="auto" hangingPunct="1">
              <a:spcBef>
                <a:spcPts val="0"/>
              </a:spcBef>
              <a:spcAft>
                <a:spcPts val="0"/>
              </a:spcAft>
              <a:buFont typeface="Arial" panose="020B0604020202020204" pitchFamily="34" charset="0"/>
              <a:buChar char="•"/>
              <a:defRPr/>
            </a:pPr>
            <a:r>
              <a:rPr lang="sv-SE" sz="1050" dirty="0"/>
              <a:t>arbeta aktivt med att utveckla förståelse och bygga förtroende</a:t>
            </a:r>
          </a:p>
          <a:p>
            <a:pPr marL="171450" indent="-171450" eaLnBrk="1" fontAlgn="auto" hangingPunct="1">
              <a:spcBef>
                <a:spcPts val="0"/>
              </a:spcBef>
              <a:spcAft>
                <a:spcPts val="0"/>
              </a:spcAft>
              <a:buFont typeface="Arial" panose="020B0604020202020204" pitchFamily="34" charset="0"/>
              <a:buChar char="•"/>
              <a:defRPr/>
            </a:pPr>
            <a:r>
              <a:rPr lang="sv-SE" sz="1050" dirty="0"/>
              <a:t>vara aktiv med att söka och förmedla information</a:t>
            </a:r>
          </a:p>
          <a:p>
            <a:pPr marL="171450" indent="-171450" eaLnBrk="1" fontAlgn="auto" hangingPunct="1">
              <a:spcBef>
                <a:spcPts val="0"/>
              </a:spcBef>
              <a:spcAft>
                <a:spcPts val="0"/>
              </a:spcAft>
              <a:buFont typeface="Arial" panose="020B0604020202020204" pitchFamily="34" charset="0"/>
              <a:buChar char="•"/>
              <a:defRPr/>
            </a:pPr>
            <a:r>
              <a:rPr lang="sv-SE" sz="1050" dirty="0"/>
              <a:t>utveckla informationsdelningen genom återkoppling och lärande.</a:t>
            </a:r>
          </a:p>
          <a:p>
            <a:pPr eaLnBrk="1" fontAlgn="auto" hangingPunct="1">
              <a:spcBef>
                <a:spcPts val="0"/>
              </a:spcBef>
              <a:spcAft>
                <a:spcPts val="0"/>
              </a:spcAft>
              <a:defRPr/>
            </a:pPr>
            <a:endParaRPr lang="sv-SE" sz="1050" dirty="0"/>
          </a:p>
          <a:p>
            <a:pPr eaLnBrk="1" hangingPunct="1">
              <a:spcBef>
                <a:spcPct val="0"/>
              </a:spcBef>
              <a:defRPr/>
            </a:pPr>
            <a:r>
              <a:rPr lang="sv-SE" sz="1050" dirty="0"/>
              <a:t>Genom att komma överens om dessa förhållningssätt har man skapat en bra grund för effektiv informationsdelning. </a:t>
            </a:r>
          </a:p>
          <a:p>
            <a:pPr eaLnBrk="1" hangingPunct="1">
              <a:spcBef>
                <a:spcPct val="0"/>
              </a:spcBef>
              <a:defRPr/>
            </a:pPr>
            <a:endParaRPr lang="sv-SE" altLang="sv-SE" sz="1050" dirty="0">
              <a:ea typeface="Verdana" panose="020B0604030504040204" pitchFamily="34" charset="0"/>
              <a:cs typeface="Verdana" panose="020B0604030504040204" pitchFamily="34" charset="0"/>
            </a:endParaRPr>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ett </a:t>
            </a:r>
            <a:br>
              <a:rPr lang="sv-SE" altLang="sv-SE" sz="1050" dirty="0">
                <a:ea typeface="Verdana" panose="020B0604030504040204" pitchFamily="34" charset="0"/>
                <a:cs typeface="Verdana" panose="020B0604030504040204" pitchFamily="34" charset="0"/>
              </a:rPr>
            </a:br>
            <a:r>
              <a:rPr lang="sv-SE" altLang="sv-SE" sz="1050" dirty="0">
                <a:ea typeface="Verdana" panose="020B0604030504040204" pitchFamily="34" charset="0"/>
                <a:cs typeface="Verdana" panose="020B0604030504040204" pitchFamily="34" charset="0"/>
              </a:rPr>
              <a:t>antal rekommenderade arbetssätt som främjar effektiv informationsdelning mellan aktörer.</a:t>
            </a: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Informationsdelning – en förutsättning för att skapa lägesbild </a:t>
            </a:r>
            <a:endParaRPr lang="sv-SE" altLang="sv-SE" sz="1050" dirty="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sv-SE" sz="1050" dirty="0"/>
          </a:p>
        </p:txBody>
      </p:sp>
      <p:sp>
        <p:nvSpPr>
          <p:cNvPr id="73732" name="Platshållare för bildnummer 3">
            <a:extLst>
              <a:ext uri="{FF2B5EF4-FFF2-40B4-BE49-F238E27FC236}">
                <a16:creationId xmlns:a16="http://schemas.microsoft.com/office/drawing/2014/main" id="{E3E888B0-685C-4971-9C66-1A42424958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C36D768-3251-4809-97E5-5DAEF67CAC7D}" type="slidenum">
              <a:rPr lang="sv-SE" altLang="sv-SE" smtClean="0">
                <a:latin typeface="Calibri" panose="020F0502020204030204" pitchFamily="34" charset="0"/>
              </a:rPr>
              <a:pPr fontAlgn="base">
                <a:spcBef>
                  <a:spcPct val="0"/>
                </a:spcBef>
                <a:spcAft>
                  <a:spcPct val="0"/>
                </a:spcAft>
              </a:pPr>
              <a:t>68</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9782" y="7498052"/>
            <a:ext cx="256058" cy="271577"/>
          </a:xfrm>
          <a:prstGeom prst="rect">
            <a:avLst/>
          </a:prstGeom>
        </p:spPr>
      </p:pic>
    </p:spTree>
    <p:extLst>
      <p:ext uri="{BB962C8B-B14F-4D97-AF65-F5344CB8AC3E}">
        <p14:creationId xmlns:p14="http://schemas.microsoft.com/office/powerpoint/2010/main" val="8852183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A31F816B-D526-4ACB-8D06-E2C34BDD5C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90842E9-FA0B-42F1-A1CF-A7D8D0C9C1C5}"/>
              </a:ext>
            </a:extLst>
          </p:cNvPr>
          <p:cNvSpPr>
            <a:spLocks noGrp="1"/>
          </p:cNvSpPr>
          <p:nvPr>
            <p:ph type="body" idx="1"/>
          </p:nvPr>
        </p:nvSpPr>
        <p:spPr/>
        <p:txBody>
          <a:bodyPr/>
          <a:lstStyle/>
          <a:p>
            <a:pPr eaLnBrk="1" fontAlgn="auto" hangingPunct="1">
              <a:spcBef>
                <a:spcPts val="0"/>
              </a:spcBef>
              <a:spcAft>
                <a:spcPts val="0"/>
              </a:spcAft>
              <a:defRPr/>
            </a:pPr>
            <a:r>
              <a:rPr lang="sv-SE" sz="1050" dirty="0"/>
              <a:t>En nyckel till smidig samverkan är kunskap om vad som omfattas av sekretessbestämmelserna, både inom den egna organisationen och hos andra. En stor del av den information som vanligtvis delas i aktörsgemensamt arbete är öppen information som inte faller inom sekretessbestämmelserna. I stressade situationer finns dock ofta en risk att informationsdelningen hämmas på grund av osäkerhet kring sekretessen.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Informationsklassning är  ett stöd vid informationsdelning. Statliga myndigheter är ålagda att införa ett ledningssystem för informationssäkerhet (LIS). Denna process består av flera </a:t>
            </a:r>
          </a:p>
          <a:p>
            <a:pPr eaLnBrk="1" fontAlgn="auto" hangingPunct="1">
              <a:spcBef>
                <a:spcPts val="0"/>
              </a:spcBef>
              <a:spcAft>
                <a:spcPts val="0"/>
              </a:spcAft>
              <a:defRPr/>
            </a:pPr>
            <a:r>
              <a:rPr lang="sv-SE" sz="1050" dirty="0"/>
              <a:t>delkomponenter, bland annat verksamhetsanalysen som är till direkt nytta vid informationsdelning. Verksamhetsanalysen ska innehålla: informationsidentifiering, kravidentifiering och informationsklassning. Både informationsidentifieringen och informationsklassningen kan fungera som ett stöd för att veta om viss information är sekretesskyddad eller inte. All information under samhällsstörningar är inte alltid klassad,</a:t>
            </a:r>
          </a:p>
          <a:p>
            <a:pPr eaLnBrk="1" fontAlgn="auto" hangingPunct="1">
              <a:spcBef>
                <a:spcPts val="0"/>
              </a:spcBef>
              <a:spcAft>
                <a:spcPts val="0"/>
              </a:spcAft>
              <a:defRPr/>
            </a:pPr>
            <a:r>
              <a:rPr lang="sv-SE" sz="1050" dirty="0"/>
              <a:t>men klassningen bör ändå kunna ge ett gott stöd i många sammanhang där information delas.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 som ska förmedlas bör paketeras på ett sätt som underlättar för mottagaren att använda informationen i sin verksamhet. Detta är viktigt vid såväl muntlig som skriftlig och mer teknisk informationsdelning.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Paketeringen kan innebära att informationen</a:t>
            </a:r>
          </a:p>
          <a:p>
            <a:pPr eaLnBrk="1" fontAlgn="auto" hangingPunct="1">
              <a:spcBef>
                <a:spcPts val="0"/>
              </a:spcBef>
              <a:spcAft>
                <a:spcPts val="0"/>
              </a:spcAft>
              <a:defRPr/>
            </a:pPr>
            <a:r>
              <a:rPr lang="sv-SE" sz="1050" dirty="0"/>
              <a:t>• är strukturerad</a:t>
            </a:r>
          </a:p>
          <a:p>
            <a:pPr eaLnBrk="1" fontAlgn="auto" hangingPunct="1">
              <a:spcBef>
                <a:spcPts val="0"/>
              </a:spcBef>
              <a:spcAft>
                <a:spcPts val="0"/>
              </a:spcAft>
              <a:defRPr/>
            </a:pPr>
            <a:r>
              <a:rPr lang="sv-SE" sz="1050" dirty="0"/>
              <a:t>• är möjlig att filtrera</a:t>
            </a:r>
          </a:p>
          <a:p>
            <a:pPr eaLnBrk="1" fontAlgn="auto" hangingPunct="1">
              <a:spcBef>
                <a:spcPts val="0"/>
              </a:spcBef>
              <a:spcAft>
                <a:spcPts val="0"/>
              </a:spcAft>
              <a:defRPr/>
            </a:pPr>
            <a:r>
              <a:rPr lang="sv-SE" sz="1050" dirty="0"/>
              <a:t>• använder överenskomna, gemensamma termer</a:t>
            </a:r>
          </a:p>
          <a:p>
            <a:pPr eaLnBrk="1" fontAlgn="auto" hangingPunct="1">
              <a:spcBef>
                <a:spcPts val="0"/>
              </a:spcBef>
              <a:spcAft>
                <a:spcPts val="0"/>
              </a:spcAft>
              <a:defRPr/>
            </a:pPr>
            <a:r>
              <a:rPr lang="sv-SE" sz="1050" dirty="0"/>
              <a:t>• har tidsangivelse och källhänvisning.</a:t>
            </a:r>
          </a:p>
        </p:txBody>
      </p:sp>
      <p:sp>
        <p:nvSpPr>
          <p:cNvPr id="131076" name="Slide Number Placeholder 3">
            <a:extLst>
              <a:ext uri="{FF2B5EF4-FFF2-40B4-BE49-F238E27FC236}">
                <a16:creationId xmlns:a16="http://schemas.microsoft.com/office/drawing/2014/main" id="{FB6E99EC-C786-4395-BD73-9F1CE87ADC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2CD60F6-9991-43AD-8073-38FDA2FD32F0}" type="slidenum">
              <a:rPr lang="sv-SE" altLang="sv-SE" smtClean="0">
                <a:latin typeface="Calibri" panose="020F0502020204030204" pitchFamily="34" charset="0"/>
              </a:rPr>
              <a:pPr fontAlgn="base">
                <a:spcBef>
                  <a:spcPct val="0"/>
                </a:spcBef>
                <a:spcAft>
                  <a:spcPct val="0"/>
                </a:spcAft>
              </a:pPr>
              <a:t>69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2E24D487-00E6-486C-9AA3-406D7FECFF44}"/>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73926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95B55158-FBDB-436D-8CD6-D91757A63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AC0AB31-75E6-4FAF-AA16-DC9131588819}"/>
              </a:ext>
            </a:extLst>
          </p:cNvPr>
          <p:cNvSpPr>
            <a:spLocks noGrp="1"/>
          </p:cNvSpPr>
          <p:nvPr>
            <p:ph type="body" idx="1"/>
          </p:nvPr>
        </p:nvSpPr>
        <p:spPr/>
        <p:txBody>
          <a:bodyPr/>
          <a:lstStyle/>
          <a:p>
            <a:pPr eaLnBrk="1" fontAlgn="auto" hangingPunct="1">
              <a:spcBef>
                <a:spcPts val="0"/>
              </a:spcBef>
              <a:spcAft>
                <a:spcPts val="0"/>
              </a:spcAft>
              <a:defRPr/>
            </a:pPr>
            <a:r>
              <a:rPr lang="sv-SE" sz="1050" dirty="0"/>
              <a:t>Syftet med de gemensamma grunderna för samverkan och ledning är att bidra till att öka vår gemensamma förmåga att hantera samhällsstörningar.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ger vägledning till aktörer för att agera på ett likartat och strukturerat sätt, för att till exempel: </a:t>
            </a:r>
          </a:p>
          <a:p>
            <a:pPr marL="171450" indent="-171450" eaLnBrk="1" fontAlgn="auto" hangingPunct="1">
              <a:spcBef>
                <a:spcPts val="0"/>
              </a:spcBef>
              <a:spcAft>
                <a:spcPts val="0"/>
              </a:spcAft>
              <a:buFont typeface="Arial" panose="020B0604020202020204" pitchFamily="34" charset="0"/>
              <a:buChar char="•"/>
              <a:defRPr/>
            </a:pPr>
            <a:r>
              <a:rPr lang="sv-SE" sz="1050" dirty="0"/>
              <a:t>förstå </a:t>
            </a:r>
            <a:r>
              <a:rPr lang="sv-SE" sz="1050"/>
              <a:t>varandra bättre (</a:t>
            </a:r>
            <a:r>
              <a:rPr lang="sv-SE" sz="1050" dirty="0"/>
              <a:t>med ett aktörsgemensamt språk, hur vi använder centrala termer)</a:t>
            </a:r>
          </a:p>
          <a:p>
            <a:pPr marL="171450" indent="-171450" eaLnBrk="1" fontAlgn="auto" hangingPunct="1">
              <a:spcBef>
                <a:spcPts val="0"/>
              </a:spcBef>
              <a:spcAft>
                <a:spcPts val="0"/>
              </a:spcAft>
              <a:buFont typeface="Arial" panose="020B0604020202020204" pitchFamily="34" charset="0"/>
              <a:buChar char="•"/>
              <a:defRPr/>
            </a:pPr>
            <a:r>
              <a:rPr lang="sv-SE" sz="1050"/>
              <a:t>kontakta varandra</a:t>
            </a: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a:t>dela </a:t>
            </a:r>
            <a:r>
              <a:rPr lang="sv-SE" sz="1050" dirty="0"/>
              <a:t>information</a:t>
            </a:r>
          </a:p>
          <a:p>
            <a:pPr marL="171450" indent="-171450" eaLnBrk="1" fontAlgn="auto" hangingPunct="1">
              <a:spcBef>
                <a:spcPts val="0"/>
              </a:spcBef>
              <a:spcAft>
                <a:spcPts val="0"/>
              </a:spcAft>
              <a:buFont typeface="Arial" panose="020B0604020202020204" pitchFamily="34" charset="0"/>
              <a:buChar char="•"/>
              <a:defRPr/>
            </a:pPr>
            <a:r>
              <a:rPr lang="sv-SE" sz="1050" dirty="0"/>
              <a:t>skapa lägesbilder och </a:t>
            </a:r>
            <a:r>
              <a:rPr lang="sv-SE" sz="1050"/>
              <a:t>samlade lägesbilder</a:t>
            </a:r>
          </a:p>
          <a:p>
            <a:pPr marL="171450" indent="-171450" eaLnBrk="1" fontAlgn="auto" hangingPunct="1">
              <a:spcBef>
                <a:spcPts val="0"/>
              </a:spcBef>
              <a:spcAft>
                <a:spcPts val="0"/>
              </a:spcAft>
              <a:buFont typeface="Arial" panose="020B0604020202020204" pitchFamily="34" charset="0"/>
              <a:buChar char="•"/>
              <a:defRPr/>
            </a:pPr>
            <a:r>
              <a:rPr lang="sv-SE" sz="1050"/>
              <a:t>träffa överenskommelser om inriktning och samordning</a:t>
            </a:r>
          </a:p>
          <a:p>
            <a:pPr marL="0" indent="0" eaLnBrk="1" fontAlgn="auto" hangingPunct="1">
              <a:spcBef>
                <a:spcPts val="0"/>
              </a:spcBef>
              <a:spcAft>
                <a:spcPts val="0"/>
              </a:spcAft>
              <a:buFont typeface="Arial" panose="020B0604020202020204" pitchFamily="34" charset="0"/>
              <a:buNone/>
              <a:defRPr/>
            </a:pPr>
            <a:endParaRPr lang="sv-SE" sz="1050"/>
          </a:p>
          <a:p>
            <a:pPr marL="0" indent="0" eaLnBrk="1" fontAlgn="auto" hangingPunct="1">
              <a:spcBef>
                <a:spcPts val="0"/>
              </a:spcBef>
              <a:spcAft>
                <a:spcPts val="0"/>
              </a:spcAft>
              <a:buFont typeface="Arial" panose="020B0604020202020204" pitchFamily="34" charset="0"/>
              <a:buNone/>
              <a:defRPr/>
            </a:pPr>
            <a:r>
              <a:rPr lang="sv-SE" sz="1050">
                <a:solidFill>
                  <a:srgbClr val="FF0000"/>
                </a:solidFill>
              </a:rPr>
              <a:t>Varje</a:t>
            </a:r>
            <a:r>
              <a:rPr lang="sv-SE" sz="1050" baseline="0">
                <a:solidFill>
                  <a:srgbClr val="FF0000"/>
                </a:solidFill>
              </a:rPr>
              <a:t> organisation behöver tänka in detta i sina planer för att systematiskt utbilda, träna i vardagen samt </a:t>
            </a:r>
            <a:r>
              <a:rPr lang="sv-SE" sz="1050">
                <a:solidFill>
                  <a:srgbClr val="FF0000"/>
                </a:solidFill>
              </a:rPr>
              <a:t>öva aktörsgemensam hantering.</a:t>
            </a:r>
          </a:p>
        </p:txBody>
      </p:sp>
      <p:sp>
        <p:nvSpPr>
          <p:cNvPr id="18436" name="Platshållare för bildnummer 3">
            <a:extLst>
              <a:ext uri="{FF2B5EF4-FFF2-40B4-BE49-F238E27FC236}">
                <a16:creationId xmlns:a16="http://schemas.microsoft.com/office/drawing/2014/main" id="{10C0FB6F-8257-495E-B779-A8B7FAD06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656CAF-6643-4879-9DD3-B3AFDA9D5399}" type="slidenum">
              <a:rPr lang="sv-SE" altLang="sv-SE" smtClean="0">
                <a:latin typeface="Calibri" panose="020F0502020204030204" pitchFamily="34" charset="0"/>
              </a:rPr>
              <a:pPr fontAlgn="base">
                <a:spcBef>
                  <a:spcPct val="0"/>
                </a:spcBef>
                <a:spcAft>
                  <a:spcPct val="0"/>
                </a:spcAft>
              </a:pPr>
              <a:t>7</a:t>
            </a:fld>
            <a:endParaRPr lang="sv-SE" altLang="sv-SE" dirty="0">
              <a:latin typeface="Calibri" panose="020F0502020204030204" pitchFamily="34" charset="0"/>
            </a:endParaRPr>
          </a:p>
        </p:txBody>
      </p:sp>
    </p:spTree>
    <p:extLst>
      <p:ext uri="{BB962C8B-B14F-4D97-AF65-F5344CB8AC3E}">
        <p14:creationId xmlns:p14="http://schemas.microsoft.com/office/powerpoint/2010/main" val="15477920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tshållare för bildobjekt 1">
            <a:extLst>
              <a:ext uri="{FF2B5EF4-FFF2-40B4-BE49-F238E27FC236}">
                <a16:creationId xmlns:a16="http://schemas.microsoft.com/office/drawing/2014/main" id="{6324C65F-1B5F-4366-8782-56810F1F15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656E545F-82DB-4D2D-95B0-B712B6AFFAF4}"/>
              </a:ext>
            </a:extLst>
          </p:cNvPr>
          <p:cNvSpPr>
            <a:spLocks noGrp="1"/>
          </p:cNvSpPr>
          <p:nvPr>
            <p:ph type="body" idx="1"/>
          </p:nvPr>
        </p:nvSpPr>
        <p:spPr/>
        <p:txBody>
          <a:bodyPr/>
          <a:lstStyle/>
          <a:p>
            <a:pPr eaLnBrk="1" fontAlgn="auto" hangingPunct="1">
              <a:spcBef>
                <a:spcPts val="0"/>
              </a:spcBef>
              <a:spcAft>
                <a:spcPts val="0"/>
              </a:spcAft>
              <a:defRPr/>
            </a:pPr>
            <a:r>
              <a:rPr lang="sv-SE" sz="1050" dirty="0"/>
              <a:t>Pusselbitarna på kommande sidor visar fyra arbetssätt inom informationsdelning. Här är några exempel på rekommendationer för varje arbetssätt:</a:t>
            </a:r>
          </a:p>
          <a:p>
            <a:pPr marL="171450" indent="-171450" eaLnBrk="1" fontAlgn="auto" hangingPunct="1">
              <a:spcBef>
                <a:spcPts val="0"/>
              </a:spcBef>
              <a:spcAft>
                <a:spcPts val="0"/>
              </a:spcAft>
              <a:buFont typeface="Arial" panose="020B0604020202020204" pitchFamily="34" charset="0"/>
              <a:buChar char="•"/>
              <a:defRPr/>
            </a:pPr>
            <a:r>
              <a:rPr lang="sv-SE" sz="1050" dirty="0"/>
              <a:t>Efterfråga information från andra: Var tydlig med vilken information som behövs och vad den ska användas till.</a:t>
            </a:r>
          </a:p>
          <a:p>
            <a:pPr marL="171450" indent="-171450" eaLnBrk="1" fontAlgn="auto" hangingPunct="1">
              <a:spcBef>
                <a:spcPts val="0"/>
              </a:spcBef>
              <a:spcAft>
                <a:spcPts val="0"/>
              </a:spcAft>
              <a:buFont typeface="Arial" panose="020B0604020202020204" pitchFamily="34" charset="0"/>
              <a:buChar char="•"/>
              <a:defRPr/>
            </a:pPr>
            <a:r>
              <a:rPr lang="sv-SE" sz="1050" dirty="0"/>
              <a:t>Skapa informationsunderlag: Ta reda på vem som ska ha informationen, om den behöver säkerhetsklassas. </a:t>
            </a:r>
          </a:p>
          <a:p>
            <a:pPr marL="171450" indent="-171450" eaLnBrk="1" fontAlgn="auto" hangingPunct="1">
              <a:spcBef>
                <a:spcPts val="0"/>
              </a:spcBef>
              <a:spcAft>
                <a:spcPts val="0"/>
              </a:spcAft>
              <a:buFont typeface="Arial" panose="020B0604020202020204" pitchFamily="34" charset="0"/>
              <a:buChar char="•"/>
              <a:defRPr/>
            </a:pPr>
            <a:r>
              <a:rPr lang="sv-SE" sz="1050" dirty="0"/>
              <a:t>Gör information tillgänglig för andra: Sänk trösklarna för att ta kontakt med andra och förmedla hellre för mycket information än för lite. </a:t>
            </a:r>
          </a:p>
          <a:p>
            <a:pPr marL="171450" indent="-171450" eaLnBrk="1" fontAlgn="auto" hangingPunct="1">
              <a:spcBef>
                <a:spcPts val="0"/>
              </a:spcBef>
              <a:spcAft>
                <a:spcPts val="0"/>
              </a:spcAft>
              <a:buFont typeface="Arial" panose="020B0604020202020204" pitchFamily="34" charset="0"/>
              <a:buChar char="•"/>
              <a:defRPr/>
            </a:pPr>
            <a:r>
              <a:rPr lang="sv-SE" sz="1050" dirty="0"/>
              <a:t>Ta emot information från andra: Återkoppla och beskriv på vilket sätt man hade nytta av informationen.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Informationsdelning är förstås en förutsättning för att skapa lägesbilder. För att kunna skapa lägesbilder behöver man bli bra på att kunna kommunicera, dokumentera och visualisera.</a:t>
            </a:r>
          </a:p>
          <a:p>
            <a:pPr eaLnBrk="1" fontAlgn="auto" hangingPunct="1">
              <a:spcBef>
                <a:spcPts val="0"/>
              </a:spcBef>
              <a:spcAft>
                <a:spcPts val="0"/>
              </a:spcAft>
              <a:defRPr/>
            </a:pPr>
            <a:endParaRPr lang="sv-SE" sz="1050" dirty="0"/>
          </a:p>
        </p:txBody>
      </p:sp>
      <p:sp>
        <p:nvSpPr>
          <p:cNvPr id="133124" name="Platshållare för bildnummer 3">
            <a:extLst>
              <a:ext uri="{FF2B5EF4-FFF2-40B4-BE49-F238E27FC236}">
                <a16:creationId xmlns:a16="http://schemas.microsoft.com/office/drawing/2014/main" id="{8CF9405A-DB1C-4A13-8FF5-3FC1B31E03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B0559B0-205A-46CD-8896-87E7137A03A4}" type="slidenum">
              <a:rPr lang="sv-SE" altLang="sv-SE" smtClean="0">
                <a:latin typeface="Calibri" panose="020F0502020204030204" pitchFamily="34" charset="0"/>
              </a:rPr>
              <a:pPr fontAlgn="base">
                <a:spcBef>
                  <a:spcPct val="0"/>
                </a:spcBef>
                <a:spcAft>
                  <a:spcPct val="0"/>
                </a:spcAft>
              </a:pPr>
              <a:t>70</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67E6E677-A753-4F66-B114-DF42EFB584DE}"/>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2436311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1B6C4A5F-97D1-4054-B562-3CA14F5CC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5624E3-D437-4759-B532-FBA35E41469B}"/>
              </a:ext>
            </a:extLst>
          </p:cNvPr>
          <p:cNvSpPr>
            <a:spLocks noGrp="1"/>
          </p:cNvSpPr>
          <p:nvPr>
            <p:ph type="body" idx="1"/>
          </p:nvPr>
        </p:nvSpPr>
        <p:spPr/>
        <p:txBody>
          <a:bodyPr/>
          <a:lstStyle/>
          <a:p>
            <a:pPr eaLnBrk="1" fontAlgn="auto" hangingPunct="1">
              <a:spcBef>
                <a:spcPts val="0"/>
              </a:spcBef>
              <a:spcAft>
                <a:spcPts val="0"/>
              </a:spcAft>
              <a:defRPr/>
            </a:pPr>
            <a:r>
              <a:rPr lang="sv-SE" sz="1050" dirty="0"/>
              <a:t>Arbetssätten kan användas både med och utan systemstöd. </a:t>
            </a:r>
            <a:br>
              <a:rPr lang="sv-SE" sz="1050" dirty="0"/>
            </a:br>
            <a:endParaRPr lang="sv-SE" sz="1050" dirty="0"/>
          </a:p>
          <a:p>
            <a:pPr eaLnBrk="1" fontAlgn="auto" hangingPunct="1">
              <a:spcBef>
                <a:spcPts val="0"/>
              </a:spcBef>
              <a:spcAft>
                <a:spcPts val="0"/>
              </a:spcAft>
              <a:defRPr/>
            </a:pPr>
            <a:r>
              <a:rPr lang="sv-SE" sz="1050" dirty="0"/>
              <a:t>Kontaktvägar och relationer:</a:t>
            </a:r>
          </a:p>
          <a:p>
            <a:pPr eaLnBrk="1" fontAlgn="auto" hangingPunct="1">
              <a:spcBef>
                <a:spcPts val="0"/>
              </a:spcBef>
              <a:spcAft>
                <a:spcPts val="0"/>
              </a:spcAft>
              <a:defRPr/>
            </a:pPr>
            <a:r>
              <a:rPr lang="sv-SE" sz="1050" dirty="0"/>
              <a:t>Gå regelbundet igenom telefonlistor, sändlistor och larmrutiner. Fundera på om det saknas upparbetade kontaktvägar till några aktörer. Tänk utifrån olika händelsescenarion och inkludera såväl offentliga som privata aktörer, trossamfund och föreningar i analysen. Sträva efter att ha kontaktuppgifter till funktioner (till exempel </a:t>
            </a:r>
            <a:r>
              <a:rPr lang="sv-SE" sz="1050" dirty="0" err="1"/>
              <a:t>TiB</a:t>
            </a:r>
            <a:r>
              <a:rPr lang="sv-SE" sz="1050" dirty="0"/>
              <a:t> eller motsvarande) och inte personer.</a:t>
            </a:r>
          </a:p>
          <a:p>
            <a:pPr eaLnBrk="1" fontAlgn="auto" hangingPunct="1">
              <a:spcBef>
                <a:spcPts val="0"/>
              </a:spcBef>
              <a:spcAft>
                <a:spcPts val="0"/>
              </a:spcAft>
              <a:defRPr/>
            </a:pPr>
            <a:r>
              <a:rPr lang="sv-SE" sz="1050" dirty="0"/>
              <a:t>• reflektera kring vilka samverkansforum som finns etablerade. Saknas något? Är formerna för aktivering, kontaktvägar och kommunikationssätt fastslagna? Fastställ i förväg, i största möjliga mån, ansvars- och uppgiftsfördelning samt eventuella gemensamma rutiner mellan samverkande aktörer.</a:t>
            </a:r>
          </a:p>
          <a:p>
            <a:pPr eaLnBrk="1" fontAlgn="auto" hangingPunct="1">
              <a:spcBef>
                <a:spcPts val="0"/>
              </a:spcBef>
              <a:spcAft>
                <a:spcPts val="0"/>
              </a:spcAft>
              <a:defRPr/>
            </a:pPr>
            <a:r>
              <a:rPr lang="sv-SE" sz="1050" dirty="0"/>
              <a:t>• Utveckla olika sätt att kommunicera, till exempel webbmöten, video- och telefonkonferenser, Rakel eller genom samlokalisering. </a:t>
            </a:r>
          </a:p>
          <a:p>
            <a:pPr eaLnBrk="1" fontAlgn="auto" hangingPunct="1">
              <a:spcBef>
                <a:spcPts val="0"/>
              </a:spcBef>
              <a:spcAft>
                <a:spcPts val="0"/>
              </a:spcAft>
              <a:defRPr/>
            </a:pPr>
            <a:r>
              <a:rPr lang="sv-SE" sz="1050" dirty="0"/>
              <a:t>Använd överenskomna verktyg och systemstöd som exempelvis </a:t>
            </a:r>
            <a:r>
              <a:rPr lang="sv-SE" sz="1050" dirty="0" err="1"/>
              <a:t>WiS</a:t>
            </a:r>
            <a:r>
              <a:rPr lang="sv-SE" sz="1050" dirty="0"/>
              <a:t>, </a:t>
            </a:r>
            <a:r>
              <a:rPr lang="sv-SE" sz="1050" dirty="0" err="1"/>
              <a:t>SUSie</a:t>
            </a:r>
            <a:r>
              <a:rPr lang="sv-SE" sz="1050" dirty="0"/>
              <a:t> och Samverkanswebben i vardagen.</a:t>
            </a:r>
          </a:p>
          <a:p>
            <a:pPr eaLnBrk="1" fontAlgn="auto" hangingPunct="1">
              <a:spcBef>
                <a:spcPts val="0"/>
              </a:spcBef>
              <a:spcAft>
                <a:spcPts val="0"/>
              </a:spcAft>
              <a:defRPr/>
            </a:pPr>
            <a:r>
              <a:rPr lang="sv-SE" sz="1050" dirty="0"/>
              <a:t>• Sträva efter att de roller eller personer som ska samverka vid en händelse deltar i samverkansforum, samverkansövningar och andra </a:t>
            </a:r>
          </a:p>
          <a:p>
            <a:pPr eaLnBrk="1" fontAlgn="auto" hangingPunct="1">
              <a:spcBef>
                <a:spcPts val="0"/>
              </a:spcBef>
              <a:spcAft>
                <a:spcPts val="0"/>
              </a:spcAft>
              <a:defRPr/>
            </a:pPr>
            <a:r>
              <a:rPr lang="sv-SE" sz="1050" dirty="0"/>
              <a:t>förberedande aktiviteter.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Efterfråga information från andra och förbättra möjligheterna till relevant information:</a:t>
            </a:r>
          </a:p>
          <a:p>
            <a:pPr eaLnBrk="1" fontAlgn="auto" hangingPunct="1">
              <a:spcBef>
                <a:spcPts val="0"/>
              </a:spcBef>
              <a:spcAft>
                <a:spcPts val="0"/>
              </a:spcAft>
              <a:defRPr/>
            </a:pPr>
            <a:r>
              <a:rPr lang="sv-SE" sz="1050" dirty="0"/>
              <a:t>• Var tydlig med syftet, det vill säga varför informationen behövs och vad den ska användas till. </a:t>
            </a:r>
          </a:p>
          <a:p>
            <a:pPr eaLnBrk="1" fontAlgn="auto" hangingPunct="1">
              <a:spcBef>
                <a:spcPts val="0"/>
              </a:spcBef>
              <a:spcAft>
                <a:spcPts val="0"/>
              </a:spcAft>
              <a:defRPr/>
            </a:pPr>
            <a:r>
              <a:rPr lang="sv-SE" sz="1050" dirty="0"/>
              <a:t>• Beskriv förväntningar och/eller behov kring kvalitetsnivån. Ska det vara snabb information byggd på indikationer, eller exakt information som  är kvalitetssäkrad? </a:t>
            </a:r>
          </a:p>
          <a:p>
            <a:pPr eaLnBrk="1" fontAlgn="auto" hangingPunct="1">
              <a:spcBef>
                <a:spcPts val="0"/>
              </a:spcBef>
              <a:spcAft>
                <a:spcPts val="0"/>
              </a:spcAft>
              <a:defRPr/>
            </a:pPr>
            <a:r>
              <a:rPr lang="sv-SE" sz="1050" dirty="0"/>
              <a:t>• Sök aktivt information som är tillgänglig i olika informationskanaler, exempelvis </a:t>
            </a:r>
            <a:r>
              <a:rPr lang="sv-SE" sz="1050" dirty="0" err="1"/>
              <a:t>WiS</a:t>
            </a:r>
            <a:r>
              <a:rPr lang="sv-SE" sz="1050" dirty="0"/>
              <a:t>, medlyssning i någon av Rakels </a:t>
            </a:r>
            <a:r>
              <a:rPr lang="sv-SE" sz="1050" dirty="0" err="1"/>
              <a:t>samverkanstalgrupper</a:t>
            </a:r>
            <a:r>
              <a:rPr lang="sv-SE" sz="1050" dirty="0"/>
              <a:t> och sociala medier. </a:t>
            </a:r>
          </a:p>
        </p:txBody>
      </p:sp>
      <p:sp>
        <p:nvSpPr>
          <p:cNvPr id="135172" name="Slide Number Placeholder 3">
            <a:extLst>
              <a:ext uri="{FF2B5EF4-FFF2-40B4-BE49-F238E27FC236}">
                <a16:creationId xmlns:a16="http://schemas.microsoft.com/office/drawing/2014/main" id="{2544622E-8529-4303-9968-4FC781FB8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5CB3298-0976-4402-9FD4-0E8911AAD9F4}" type="slidenum">
              <a:rPr lang="sv-SE" altLang="sv-SE" smtClean="0">
                <a:latin typeface="Calibri" panose="020F0502020204030204" pitchFamily="34" charset="0"/>
              </a:rPr>
              <a:pPr fontAlgn="base">
                <a:spcBef>
                  <a:spcPct val="0"/>
                </a:spcBef>
                <a:spcAft>
                  <a:spcPct val="0"/>
                </a:spcAft>
              </a:pPr>
              <a:t>71</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19083D4-F8BB-493C-9A7C-E7660AB4E8BE}"/>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58317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DF37B0C2-96ED-4570-9C61-7DD695B6E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D7E164-1CA7-4687-B6F3-73C945B43293}"/>
              </a:ext>
            </a:extLst>
          </p:cNvPr>
          <p:cNvSpPr>
            <a:spLocks noGrp="1"/>
          </p:cNvSpPr>
          <p:nvPr>
            <p:ph type="body" idx="1"/>
          </p:nvPr>
        </p:nvSpPr>
        <p:spPr/>
        <p:txBody>
          <a:bodyPr/>
          <a:lstStyle/>
          <a:p>
            <a:pPr eaLnBrk="1" fontAlgn="auto" hangingPunct="1">
              <a:spcBef>
                <a:spcPts val="0"/>
              </a:spcBef>
              <a:spcAft>
                <a:spcPts val="0"/>
              </a:spcAft>
              <a:defRPr/>
            </a:pPr>
            <a:r>
              <a:rPr lang="sv-SE" sz="1050" dirty="0"/>
              <a:t>En utmaning med att skapa informationsunderlag är att kunna göra ett relevant urval bland all den information som finns tillgänglig genom att identifiera den information som är särskilt relevant för andra att ta del av. När informationsunderlag skapas är det även viktigt att innehållet struktureras på ett sätt som underlättar för mottagaren att ta till sig innehållet. För att skapa användbara informationsunderlag till andra aktörer, tänk på följande: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Ta reda på syftet och målgruppen. vem ska ha informationen och vad ska de använda den till?</a:t>
            </a:r>
          </a:p>
          <a:p>
            <a:pPr eaLnBrk="1" fontAlgn="auto" hangingPunct="1">
              <a:spcBef>
                <a:spcPts val="0"/>
              </a:spcBef>
              <a:spcAft>
                <a:spcPts val="0"/>
              </a:spcAft>
              <a:defRPr/>
            </a:pPr>
            <a:r>
              <a:rPr lang="sv-SE" sz="1050" dirty="0"/>
              <a:t>• Ta ställning till om den egna organisationen kan lämna ut informationen. Sträva efter så låg säkerhetsklassning som möjligt. ofta kan åtminstone delar av informationen släppas. Tydliggör om informationen kräver särskilt omhändertagande hos den mottagande parten, till exempel vid affärskritisk, känslig eller skyddsvärd information.</a:t>
            </a:r>
          </a:p>
          <a:p>
            <a:pPr eaLnBrk="1" fontAlgn="auto" hangingPunct="1">
              <a:spcBef>
                <a:spcPts val="0"/>
              </a:spcBef>
              <a:spcAft>
                <a:spcPts val="0"/>
              </a:spcAft>
              <a:defRPr/>
            </a:pPr>
            <a:r>
              <a:rPr lang="sv-SE" sz="1050" dirty="0"/>
              <a:t>• Anpassa innehåll och språk till mottagaren. Vad är särskilt intressant för mottagaren att få kännedom om? Finns det fackuttryck som kan undvikas eller behöver förklaras? </a:t>
            </a:r>
          </a:p>
          <a:p>
            <a:pPr eaLnBrk="1" fontAlgn="auto" hangingPunct="1">
              <a:spcBef>
                <a:spcPts val="0"/>
              </a:spcBef>
              <a:spcAft>
                <a:spcPts val="0"/>
              </a:spcAft>
              <a:defRPr/>
            </a:pPr>
            <a:r>
              <a:rPr lang="sv-SE" sz="1050" dirty="0"/>
              <a:t>• Kan informationen förtydligas med hjälp av bilder, färger, diagram  eller kartor? </a:t>
            </a:r>
          </a:p>
          <a:p>
            <a:pPr eaLnBrk="1" fontAlgn="auto" hangingPunct="1">
              <a:spcBef>
                <a:spcPts val="0"/>
              </a:spcBef>
              <a:spcAft>
                <a:spcPts val="0"/>
              </a:spcAft>
              <a:defRPr/>
            </a:pPr>
            <a:r>
              <a:rPr lang="sv-SE" sz="1050" dirty="0"/>
              <a:t>• Ange tidsstämpel. när skapades informationen och när uppdateras den? Hur länge är den aktuell? hur kan andra hålla sig uppdaterade? Ange även kvalitetsnivå. Bygger informationen på svaga indikationer, egna eller andras bedömningar eller bekräftad information?</a:t>
            </a:r>
          </a:p>
        </p:txBody>
      </p:sp>
      <p:sp>
        <p:nvSpPr>
          <p:cNvPr id="137220" name="Slide Number Placeholder 3">
            <a:extLst>
              <a:ext uri="{FF2B5EF4-FFF2-40B4-BE49-F238E27FC236}">
                <a16:creationId xmlns:a16="http://schemas.microsoft.com/office/drawing/2014/main" id="{7138B54B-0F58-4358-A59F-824DEEC4E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01E8ACC-472F-4707-8E8E-43FC37B1B05B}" type="slidenum">
              <a:rPr lang="sv-SE" altLang="sv-SE" smtClean="0">
                <a:latin typeface="Calibri" panose="020F0502020204030204" pitchFamily="34" charset="0"/>
              </a:rPr>
              <a:pPr fontAlgn="base">
                <a:spcBef>
                  <a:spcPct val="0"/>
                </a:spcBef>
                <a:spcAft>
                  <a:spcPct val="0"/>
                </a:spcAft>
              </a:pPr>
              <a:t>72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E963F4D6-307D-42FC-B60C-BF5A3385CCBE}"/>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762195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49C6D993-C083-48E4-99A6-D9CB20EC7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141B32B-19D4-48E3-9882-9A42A4C1E75A}"/>
              </a:ext>
            </a:extLst>
          </p:cNvPr>
          <p:cNvSpPr>
            <a:spLocks noGrp="1"/>
          </p:cNvSpPr>
          <p:nvPr>
            <p:ph type="body" idx="1"/>
          </p:nvPr>
        </p:nvSpPr>
        <p:spPr/>
        <p:txBody>
          <a:bodyPr/>
          <a:lstStyle/>
          <a:p>
            <a:pPr eaLnBrk="1" fontAlgn="auto" hangingPunct="1">
              <a:spcBef>
                <a:spcPts val="0"/>
              </a:spcBef>
              <a:spcAft>
                <a:spcPts val="0"/>
              </a:spcAft>
              <a:defRPr/>
            </a:pPr>
            <a:r>
              <a:rPr lang="sv-SE" sz="1050" dirty="0"/>
              <a:t>När information ska göras tillgänglig eller förmedlas till andra aktörer, tänk på följande: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Fundera igenom vilka aktörer som kan ha nytta av den information ni har. Tänk brett och glöm inte aktörer inom exempelvis näringsliv och frivilligorganisationer. var proaktiv och sänk trösklarna för att ta kontakt med andra aktörer. Tydliggör för andra aktörer vilken information som den egna organisationen har tillgång till.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reflektera kring hur ofta det finns ett behov av att uppdatera och förmedla information till andra aktörer. Sträva även efter att korta ledtiderna för att på så vis minska ”informationsvakuum” hos andra aktörer. I vissa fall kan det vara bra att rapportera att det inte finns någon ny information.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reflektera över om någon annan aktör kan få frågor från allmänhet och medier med anledning av den information som aktören går ut med,  och därför behöver få del av informationen i förväg.</a:t>
            </a:r>
          </a:p>
        </p:txBody>
      </p:sp>
      <p:sp>
        <p:nvSpPr>
          <p:cNvPr id="139268" name="Slide Number Placeholder 3">
            <a:extLst>
              <a:ext uri="{FF2B5EF4-FFF2-40B4-BE49-F238E27FC236}">
                <a16:creationId xmlns:a16="http://schemas.microsoft.com/office/drawing/2014/main" id="{66CCFE04-24C6-48F4-96AC-DBCE56D4A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F661D93-098F-4513-8902-F4701E577D9C}" type="slidenum">
              <a:rPr lang="sv-SE" altLang="sv-SE" smtClean="0">
                <a:latin typeface="Calibri" panose="020F0502020204030204" pitchFamily="34" charset="0"/>
              </a:rPr>
              <a:pPr fontAlgn="base">
                <a:spcBef>
                  <a:spcPct val="0"/>
                </a:spcBef>
                <a:spcAft>
                  <a:spcPct val="0"/>
                </a:spcAft>
              </a:pPr>
              <a:t>73</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042360CA-58E5-43A5-BBB9-FF342C59991F}"/>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9132509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1C9EFE3D-E16C-4069-B57C-9D248E5751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7B2E171-621E-4644-8873-67A127D28375}"/>
              </a:ext>
            </a:extLst>
          </p:cNvPr>
          <p:cNvSpPr>
            <a:spLocks noGrp="1"/>
          </p:cNvSpPr>
          <p:nvPr>
            <p:ph type="body" idx="1"/>
          </p:nvPr>
        </p:nvSpPr>
        <p:spPr/>
        <p:txBody>
          <a:bodyPr/>
          <a:lstStyle/>
          <a:p>
            <a:pPr eaLnBrk="1" fontAlgn="auto" hangingPunct="1">
              <a:spcBef>
                <a:spcPts val="0"/>
              </a:spcBef>
              <a:spcAft>
                <a:spcPts val="0"/>
              </a:spcAft>
              <a:defRPr/>
            </a:pPr>
            <a:r>
              <a:rPr lang="sv-SE" sz="1050" dirty="0"/>
              <a:t>Tänk på följande för att bidra till en förbättrad informationsdelning: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Ta reda på vilken typ av återrapportering informationsgivaren förväntar sig, till exempel i form av en sammanställd bild från flera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Ge kvittens på att informationen är mottagen. Återkoppla till informationsgivaren och beskriv på vilket sätt man hade nytta av informationen. Kan något förtydligas nästa gång information ska delas?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Utvärdera regelbundet hur informationsdelningen fungerade vid olika händelser och identifiera förbättringsåtgärder tillsammans med de  aktörer som var aktiverade.</a:t>
            </a:r>
          </a:p>
        </p:txBody>
      </p:sp>
      <p:sp>
        <p:nvSpPr>
          <p:cNvPr id="141316" name="Slide Number Placeholder 3">
            <a:extLst>
              <a:ext uri="{FF2B5EF4-FFF2-40B4-BE49-F238E27FC236}">
                <a16:creationId xmlns:a16="http://schemas.microsoft.com/office/drawing/2014/main" id="{BE547811-CE53-4DEF-B144-AE297C196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40D2F9F-F242-4057-ABD8-DB6F6803129F}" type="slidenum">
              <a:rPr lang="sv-SE" altLang="sv-SE" smtClean="0">
                <a:latin typeface="Calibri" panose="020F0502020204030204" pitchFamily="34" charset="0"/>
              </a:rPr>
              <a:pPr fontAlgn="base">
                <a:spcBef>
                  <a:spcPct val="0"/>
                </a:spcBef>
                <a:spcAft>
                  <a:spcPct val="0"/>
                </a:spcAft>
              </a:pPr>
              <a:t>74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94B62B40-7A15-4542-AA1F-3969673E3F00}"/>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4219724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EE186348-8DDD-4633-9975-45B9012533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95DEE42-332F-467D-A6D6-EC642DBC3A38}"/>
              </a:ext>
            </a:extLst>
          </p:cNvPr>
          <p:cNvSpPr>
            <a:spLocks noGrp="1"/>
          </p:cNvSpPr>
          <p:nvPr>
            <p:ph type="body" idx="1"/>
          </p:nvPr>
        </p:nvSpPr>
        <p:spPr/>
        <p:txBody>
          <a:bodyPr/>
          <a:lstStyle/>
          <a:p>
            <a:pPr eaLnBrk="1" fontAlgn="auto" hangingPunct="1">
              <a:spcBef>
                <a:spcPts val="0"/>
              </a:spcBef>
              <a:spcAft>
                <a:spcPts val="0"/>
              </a:spcAft>
              <a:defRPr/>
            </a:pPr>
            <a:r>
              <a:rPr lang="sv-SE" sz="1050" dirty="0"/>
              <a:t>Situationen påverkar sättet att kommunicera. Tänk på följande vid tidiga och snabba skeden av en händelse:</a:t>
            </a:r>
          </a:p>
          <a:p>
            <a:pPr eaLnBrk="1" fontAlgn="auto" hangingPunct="1">
              <a:spcBef>
                <a:spcPts val="0"/>
              </a:spcBef>
              <a:spcAft>
                <a:spcPts val="0"/>
              </a:spcAft>
              <a:defRPr/>
            </a:pPr>
            <a:r>
              <a:rPr lang="sv-SE" sz="1050" dirty="0"/>
              <a:t>• använd mobiltelefon och Rakel för att snabbt kunna nå många personer och ge dem korta uppdateringar.</a:t>
            </a:r>
          </a:p>
          <a:p>
            <a:pPr eaLnBrk="1" fontAlgn="auto" hangingPunct="1">
              <a:spcBef>
                <a:spcPts val="0"/>
              </a:spcBef>
              <a:spcAft>
                <a:spcPts val="0"/>
              </a:spcAft>
              <a:defRPr/>
            </a:pPr>
            <a:r>
              <a:rPr lang="sv-SE" sz="1050" dirty="0"/>
              <a:t>• kortfattad information kan med fördel skickas som textmeddelanden via SMS, SDS eller andra meddelandetjänster för att minska behovet av muntlig information. Detta är särskilt värdefullt vid uppstart av krisorganisationen.</a:t>
            </a:r>
          </a:p>
          <a:p>
            <a:pPr eaLnBrk="1" fontAlgn="auto" hangingPunct="1">
              <a:spcBef>
                <a:spcPts val="0"/>
              </a:spcBef>
              <a:spcAft>
                <a:spcPts val="0"/>
              </a:spcAft>
              <a:defRPr/>
            </a:pPr>
            <a:r>
              <a:rPr lang="sv-SE" sz="1050" dirty="0"/>
              <a:t>• Påbörja loggning av de kontakter som tas och den information som inhämtas för att skapa en överblick av händelseutvecklingen. Sådan loggning kan ske på exempelvis </a:t>
            </a:r>
            <a:r>
              <a:rPr lang="sv-SE" sz="1050" dirty="0" err="1"/>
              <a:t>whiteboard</a:t>
            </a:r>
            <a:r>
              <a:rPr lang="sv-SE" sz="1050" dirty="0"/>
              <a:t> eller i WIS. Genom att återkommande ta en bild av noteringarna på </a:t>
            </a:r>
            <a:r>
              <a:rPr lang="sv-SE" sz="1050" dirty="0" err="1"/>
              <a:t>whiteboarden</a:t>
            </a:r>
            <a:r>
              <a:rPr lang="sv-SE" sz="1050" dirty="0"/>
              <a:t> och förmedla dessa via SMS, e-post eller i WIS kan din organisation samt andra aktörer ta del av informationen på ett enkelt sätt.</a:t>
            </a:r>
          </a:p>
          <a:p>
            <a:pPr eaLnBrk="1" fontAlgn="auto" hangingPunct="1">
              <a:spcBef>
                <a:spcPts val="0"/>
              </a:spcBef>
              <a:spcAft>
                <a:spcPts val="0"/>
              </a:spcAft>
              <a:defRPr/>
            </a:pPr>
            <a:r>
              <a:rPr lang="sv-SE" sz="1050" dirty="0"/>
              <a:t>• Försök att genomföra och dokumentera korta avstämningar med andra aktörer via telefonkonferens, Rakel eller webbmöte i ett tidigt skede.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Vid senare eller långsammare skeden av en händelse, tänk på följande: </a:t>
            </a:r>
          </a:p>
          <a:p>
            <a:pPr eaLnBrk="1" fontAlgn="auto" hangingPunct="1">
              <a:spcBef>
                <a:spcPts val="0"/>
              </a:spcBef>
              <a:spcAft>
                <a:spcPts val="0"/>
              </a:spcAft>
              <a:defRPr/>
            </a:pPr>
            <a:r>
              <a:rPr lang="sv-SE" sz="1050" dirty="0"/>
              <a:t>• Försök att ha utsedd personal som kan arbeta med informationsinsamling och rapportering i WIS.</a:t>
            </a:r>
          </a:p>
          <a:p>
            <a:pPr eaLnBrk="1" fontAlgn="auto" hangingPunct="1">
              <a:spcBef>
                <a:spcPts val="0"/>
              </a:spcBef>
              <a:spcAft>
                <a:spcPts val="0"/>
              </a:spcAft>
              <a:defRPr/>
            </a:pPr>
            <a:r>
              <a:rPr lang="sv-SE" sz="1050" dirty="0"/>
              <a:t>• använd förberedda mallar för att skapa tydlig inrapportering från andra aktörer, som till exempel mallar för lägesbilder till länsstyrelsen.</a:t>
            </a:r>
          </a:p>
          <a:p>
            <a:pPr eaLnBrk="1" fontAlgn="auto" hangingPunct="1">
              <a:spcBef>
                <a:spcPts val="0"/>
              </a:spcBef>
              <a:spcAft>
                <a:spcPts val="0"/>
              </a:spcAft>
              <a:defRPr/>
            </a:pPr>
            <a:r>
              <a:rPr lang="sv-SE" sz="1050" dirty="0"/>
              <a:t>• Logga tagna kontakter och inkommande information. Skapa informationsunderlag med hjälp av förberedda mallar, på ett sådant sätt att det kan förmedlas via utskrifter, e-post eller som bilagor i WIS. Kombinera gärna text, bilder och kartor för att skapa rika beskrivningar.</a:t>
            </a:r>
          </a:p>
          <a:p>
            <a:pPr eaLnBrk="1" fontAlgn="auto" hangingPunct="1">
              <a:spcBef>
                <a:spcPts val="0"/>
              </a:spcBef>
              <a:spcAft>
                <a:spcPts val="0"/>
              </a:spcAft>
              <a:defRPr/>
            </a:pPr>
            <a:r>
              <a:rPr lang="sv-SE" sz="1050" dirty="0"/>
              <a:t>• gör informationsunderlaget tillgängligt på förhand för deltagare i telefon eller videokonferens, webbmöten samt i andra mötesformer.</a:t>
            </a:r>
          </a:p>
        </p:txBody>
      </p:sp>
      <p:sp>
        <p:nvSpPr>
          <p:cNvPr id="143364" name="Slide Number Placeholder 3">
            <a:extLst>
              <a:ext uri="{FF2B5EF4-FFF2-40B4-BE49-F238E27FC236}">
                <a16:creationId xmlns:a16="http://schemas.microsoft.com/office/drawing/2014/main" id="{44C6795C-F407-4637-8F10-B0162426FE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D2F3113-5DB1-4800-9357-337DC622EE16}" type="slidenum">
              <a:rPr lang="sv-SE" altLang="sv-SE" smtClean="0">
                <a:latin typeface="Calibri" panose="020F0502020204030204" pitchFamily="34" charset="0"/>
              </a:rPr>
              <a:pPr fontAlgn="base">
                <a:spcBef>
                  <a:spcPct val="0"/>
                </a:spcBef>
                <a:spcAft>
                  <a:spcPct val="0"/>
                </a:spcAft>
              </a:pPr>
              <a:t>75</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AFD861CF-97A0-4908-9390-B5777A74DB31}"/>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072236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a:extLst>
              <a:ext uri="{FF2B5EF4-FFF2-40B4-BE49-F238E27FC236}">
                <a16:creationId xmlns:a16="http://schemas.microsoft.com/office/drawing/2014/main" id="{DEB6CE25-B36E-4E7E-B49C-41755472F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DE84468-6500-4ECF-8847-AF9B767D5254}"/>
              </a:ext>
            </a:extLst>
          </p:cNvPr>
          <p:cNvSpPr>
            <a:spLocks noGrp="1"/>
          </p:cNvSpPr>
          <p:nvPr>
            <p:ph type="body" idx="1"/>
          </p:nvPr>
        </p:nvSpPr>
        <p:spPr/>
        <p:txBody>
          <a:bodyPr/>
          <a:lstStyle/>
          <a:p>
            <a:r>
              <a:rPr lang="sv-SE" sz="1200" b="0" i="0" kern="1200" dirty="0" err="1">
                <a:solidFill>
                  <a:schemeClr val="tx1"/>
                </a:solidFill>
                <a:effectLst/>
              </a:rPr>
              <a:t>ISF:er</a:t>
            </a:r>
            <a:r>
              <a:rPr lang="sv-SE" sz="1200" b="0" i="0" kern="1200" dirty="0">
                <a:solidFill>
                  <a:schemeClr val="tx1"/>
                </a:solidFill>
                <a:effectLst/>
              </a:rPr>
              <a:t> kan vara aktiverade på flera nivåer samtidigt.</a:t>
            </a:r>
          </a:p>
          <a:p>
            <a:r>
              <a:rPr lang="sv-SE" sz="1200" b="0" i="0" kern="1200" dirty="0">
                <a:solidFill>
                  <a:schemeClr val="tx1"/>
                </a:solidFill>
                <a:effectLst/>
              </a:rPr>
              <a:t>När </a:t>
            </a:r>
            <a:r>
              <a:rPr lang="sv-SE" sz="1200" b="0" i="0" kern="1200" dirty="0" err="1">
                <a:solidFill>
                  <a:schemeClr val="tx1"/>
                </a:solidFill>
                <a:effectLst/>
              </a:rPr>
              <a:t>ISF:er</a:t>
            </a:r>
            <a:r>
              <a:rPr lang="sv-SE" sz="1200" b="0" i="0" kern="1200" dirty="0">
                <a:solidFill>
                  <a:schemeClr val="tx1"/>
                </a:solidFill>
                <a:effectLst/>
              </a:rPr>
              <a:t> är aktiverade på flera nivåer samtidigt är det viktigt att klargöra vilka frågor som hanteras var och vilka aktörer som berörs och deltar på respektive nivå, lokal, regional och nationell. För detta behövs en tidig dialog mellan nivåerna.  Om t.ex. flera kommuner är involverade kan detta ske i ett gemensamt möte mellan kommunerna och länsstyrelsen.</a:t>
            </a:r>
          </a:p>
          <a:p>
            <a:pPr eaLnBrk="1" fontAlgn="auto" hangingPunct="1">
              <a:spcBef>
                <a:spcPts val="0"/>
              </a:spcBef>
              <a:spcAft>
                <a:spcPts val="0"/>
              </a:spcAft>
              <a:defRPr/>
            </a:pPr>
            <a:endParaRPr lang="sv-SE" dirty="0"/>
          </a:p>
        </p:txBody>
      </p:sp>
      <p:sp>
        <p:nvSpPr>
          <p:cNvPr id="71684" name="Platshållare för bildnummer 3">
            <a:extLst>
              <a:ext uri="{FF2B5EF4-FFF2-40B4-BE49-F238E27FC236}">
                <a16:creationId xmlns:a16="http://schemas.microsoft.com/office/drawing/2014/main" id="{7B64B619-B941-436C-A494-BEA928749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529293" indent="-202877">
              <a:defRPr>
                <a:solidFill>
                  <a:schemeClr val="tx1"/>
                </a:solidFill>
                <a:latin typeface="Georgia" panose="02040502050405020303" pitchFamily="18" charset="0"/>
                <a:ea typeface="MS PGothic" panose="020B0600070205080204" pitchFamily="34" charset="-128"/>
              </a:defRPr>
            </a:lvl2pPr>
            <a:lvl3pPr marL="813773" indent="-162075">
              <a:defRPr>
                <a:solidFill>
                  <a:schemeClr val="tx1"/>
                </a:solidFill>
                <a:latin typeface="Georgia" panose="02040502050405020303" pitchFamily="18" charset="0"/>
                <a:ea typeface="MS PGothic" panose="020B0600070205080204" pitchFamily="34" charset="-128"/>
              </a:defRPr>
            </a:lvl3pPr>
            <a:lvl4pPr marL="1140189" indent="-162075">
              <a:defRPr>
                <a:solidFill>
                  <a:schemeClr val="tx1"/>
                </a:solidFill>
                <a:latin typeface="Georgia" panose="02040502050405020303" pitchFamily="18" charset="0"/>
                <a:ea typeface="MS PGothic" panose="020B0600070205080204" pitchFamily="34" charset="-128"/>
              </a:defRPr>
            </a:lvl4pPr>
            <a:lvl5pPr marL="1466605" indent="-162075">
              <a:defRPr>
                <a:solidFill>
                  <a:schemeClr val="tx1"/>
                </a:solidFill>
                <a:latin typeface="Georgia" panose="02040502050405020303" pitchFamily="18" charset="0"/>
                <a:ea typeface="MS PGothic" panose="020B0600070205080204" pitchFamily="34" charset="-128"/>
              </a:defRPr>
            </a:lvl5pPr>
            <a:lvl6pPr marL="1793020" indent="-16207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119436" indent="-16207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2445852" indent="-16207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2772267" indent="-16207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1677BEBA-D32F-47CF-B044-101B400DA582}" type="slidenum">
              <a:rPr lang="sv-SE" altLang="sv-SE" smtClean="0">
                <a:solidFill>
                  <a:srgbClr val="000000"/>
                </a:solidFill>
                <a:latin typeface="Calibri" panose="020F0502020204030204" pitchFamily="34" charset="0"/>
              </a:rPr>
              <a:pPr/>
              <a:t>76</a:t>
            </a:fld>
            <a:endParaRPr lang="sv-SE" altLang="sv-S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706580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5DDC4A6F-C12B-44C7-86A4-2855DD355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DB2D43-C302-4F60-9F0C-BDDF065C65DB}"/>
              </a:ext>
            </a:extLst>
          </p:cNvPr>
          <p:cNvSpPr>
            <a:spLocks noGrp="1"/>
          </p:cNvSpPr>
          <p:nvPr>
            <p:ph type="body" idx="1"/>
          </p:nvPr>
        </p:nvSpPr>
        <p:spPr/>
        <p:txBody>
          <a:bodyPr/>
          <a:lstStyle/>
          <a:p>
            <a:pPr eaLnBrk="1" fontAlgn="auto" hangingPunct="1">
              <a:spcBef>
                <a:spcPts val="0"/>
              </a:spcBef>
              <a:spcAft>
                <a:spcPts val="0"/>
              </a:spcAft>
              <a:defRPr/>
            </a:pPr>
            <a:r>
              <a:rPr lang="sv-SE" sz="1050" dirty="0"/>
              <a:t>Samverkanskonferenser genomförs bland annat på lokal, regional respektive nationell nivå.</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Figuren är en schematisk bild av hur samverkanskonferenser inom det geografiska områdesansvaret behöver förhålla sig till varandra för att distribuera kallelser och för att sammanställa information på de olika nivåerna. I exemplet ser nationell nivå behov av en samverkanskonferens, och till den behöver de ett sammanställt underlag från de drabbade på lokal och regional nivå.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Illustrationen ska </a:t>
            </a:r>
            <a:r>
              <a:rPr lang="sv-SE" sz="1050" i="1" dirty="0"/>
              <a:t>inte</a:t>
            </a:r>
            <a:r>
              <a:rPr lang="sv-SE" sz="1050" dirty="0"/>
              <a:t> ses som att aktiveringen ska ske sekventiellt utan nivåerna kan behöva agera samtidigt utifrån sina olika uppgifter och perspektiv. Tillkommer också andra möten och samverkanskonferenser, som till exempel temamöten och möten för att samordna information. Viss tid behöver passera mellan mötena för att möjliggöra arbete, kallelser, sammanställningar, bearbetning, rapportering, med mera. Det finns ett behov av att i förväg skapa någon eller några former av grundläggande strukturer över hur samverkanskonferenser och dylikt  bör förhålla sig till varandra över tid. Strukturen bör ange när och med vilka intervall samverkanskonferenser bör genomföras på lokal, regional och nationell nivå och mellan andra aktörsgrupper. Även om strukturen inte alltid kan tillämpas så kan den fungera som en gemensam utgångspunkt som kan justeras .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Identifiera olika forum - samverkanskonferenser sker på olika nivåer. Kan flödet förbättras?</a:t>
            </a:r>
          </a:p>
          <a:p>
            <a:pPr marL="171450" indent="-171450" eaLnBrk="1" fontAlgn="auto" hangingPunct="1">
              <a:spcBef>
                <a:spcPts val="0"/>
              </a:spcBef>
              <a:spcAft>
                <a:spcPts val="0"/>
              </a:spcAft>
              <a:buFont typeface="Arial" panose="020B0604020202020204" pitchFamily="34" charset="0"/>
              <a:buChar char="•"/>
              <a:defRPr/>
            </a:pPr>
            <a:r>
              <a:rPr lang="sv-SE" sz="1050" dirty="0"/>
              <a:t>Se till att de sker i rätt ordning och inte krockar.</a:t>
            </a:r>
          </a:p>
          <a:p>
            <a:pPr marL="171450" indent="-171450" eaLnBrk="1" fontAlgn="auto" hangingPunct="1">
              <a:spcBef>
                <a:spcPts val="0"/>
              </a:spcBef>
              <a:spcAft>
                <a:spcPts val="0"/>
              </a:spcAft>
              <a:buFont typeface="Arial" panose="020B0604020202020204" pitchFamily="34" charset="0"/>
              <a:buChar char="•"/>
              <a:defRPr/>
            </a:pPr>
            <a:r>
              <a:rPr lang="sv-SE" sz="1050" dirty="0"/>
              <a:t>Kalla och genomför nedifrån så att läget kan sammanställas uppåt – skapa en kalender i t.ex. WIS. Tänk på tid mellan mötena.</a:t>
            </a:r>
          </a:p>
          <a:p>
            <a:pPr eaLnBrk="1" fontAlgn="auto" hangingPunct="1">
              <a:spcBef>
                <a:spcPts val="0"/>
              </a:spcBef>
              <a:spcAft>
                <a:spcPts val="0"/>
              </a:spcAft>
              <a:defRPr/>
            </a:pPr>
            <a:endParaRPr lang="sv-SE" sz="1050" dirty="0"/>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betydelsen av strukturerade samverkanskonferenser för att underlätta utbyte av information mellan aktörer.</a:t>
            </a: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Samverkanskonferenser</a:t>
            </a:r>
            <a:endParaRPr lang="sv-SE" altLang="sv-SE" sz="1050" dirty="0">
              <a:ea typeface="Verdana" panose="020B0604030504040204" pitchFamily="34" charset="0"/>
              <a:cs typeface="Verdana" panose="020B0604030504040204" pitchFamily="34" charset="0"/>
            </a:endParaRP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endParaRPr lang="sv-SE" sz="1050" dirty="0"/>
          </a:p>
        </p:txBody>
      </p:sp>
      <p:sp>
        <p:nvSpPr>
          <p:cNvPr id="145412" name="Slide Number Placeholder 3">
            <a:extLst>
              <a:ext uri="{FF2B5EF4-FFF2-40B4-BE49-F238E27FC236}">
                <a16:creationId xmlns:a16="http://schemas.microsoft.com/office/drawing/2014/main" id="{D63F6162-7041-484B-B2E2-4C38F8D85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87278C2-5403-4080-898B-7BA53639966A}" type="slidenum">
              <a:rPr lang="sv-SE" altLang="sv-SE" smtClean="0">
                <a:latin typeface="Calibri" panose="020F0502020204030204" pitchFamily="34" charset="0"/>
              </a:rPr>
              <a:pPr fontAlgn="base">
                <a:spcBef>
                  <a:spcPct val="0"/>
                </a:spcBef>
                <a:spcAft>
                  <a:spcPct val="0"/>
                </a:spcAft>
              </a:pPr>
              <a:t>77</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21F4AAD1-C3B7-45A7-9262-6BA99013BF4C}"/>
              </a:ext>
            </a:extLst>
          </p:cNvPr>
          <p:cNvSpPr>
            <a:spLocks noGrp="1"/>
          </p:cNvSpPr>
          <p:nvPr>
            <p:ph type="ftr" sz="quarter" idx="4"/>
          </p:nvPr>
        </p:nvSpPr>
        <p:spPr/>
        <p:txBody>
          <a:bodyPr/>
          <a:lstStyle/>
          <a:p>
            <a:pPr>
              <a:defRPr/>
            </a:pPr>
            <a:r>
              <a:rPr lang="sv-SE" dirty="0"/>
              <a:t>Version 0.96 2017-11-15</a:t>
            </a:r>
          </a:p>
        </p:txBody>
      </p:sp>
      <p:pic>
        <p:nvPicPr>
          <p:cNvPr id="4" name="Bildobjekt 3"/>
          <p:cNvPicPr>
            <a:picLocks noChangeAspect="1"/>
          </p:cNvPicPr>
          <p:nvPr/>
        </p:nvPicPr>
        <p:blipFill>
          <a:blip r:embed="rId4"/>
          <a:stretch>
            <a:fillRect/>
          </a:stretch>
        </p:blipFill>
        <p:spPr>
          <a:xfrm>
            <a:off x="699135" y="8214360"/>
            <a:ext cx="264033" cy="251461"/>
          </a:xfrm>
          <a:prstGeom prst="rect">
            <a:avLst/>
          </a:prstGeom>
        </p:spPr>
      </p:pic>
    </p:spTree>
    <p:extLst>
      <p:ext uri="{BB962C8B-B14F-4D97-AF65-F5344CB8AC3E}">
        <p14:creationId xmlns:p14="http://schemas.microsoft.com/office/powerpoint/2010/main" val="11269790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a:extLst>
              <a:ext uri="{FF2B5EF4-FFF2-40B4-BE49-F238E27FC236}">
                <a16:creationId xmlns:a16="http://schemas.microsoft.com/office/drawing/2014/main" id="{399070E3-EF66-4AC1-8329-E45CC803C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59DE680-568F-4A1E-A402-0898465E9D67}"/>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15   Lägesbilder ger bättre överblick</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skapa lägesbilder innebär att en aktör, eller flera tillsammans, systematiskt följer, beskriver och analyserar händelseutvecklingen. Syftet är att underlätta bedömningar av vad som hänt och konsekvenser för att enskilt eller tillsammans kunna vidta lämpliga, och samordnade, åtgärder. En lägesbild är ett urval av särskilt viktiga aspekter från tillgänglig information. Hellre av hög kvalitet, snarare än kvantitet. En lägesbild är ett urval av särskilt viktiga aspekter från tillgänglig information, t.ex. beskrivningar och bedömningar av ett pågående skeende. </a:t>
            </a:r>
            <a:br>
              <a:rPr lang="sv-SE" sz="1050" dirty="0"/>
            </a:br>
            <a:r>
              <a:rPr lang="sv-SE" sz="1050" dirty="0"/>
              <a:t> </a:t>
            </a:r>
          </a:p>
          <a:p>
            <a:pPr eaLnBrk="1" fontAlgn="auto" hangingPunct="1">
              <a:spcBef>
                <a:spcPts val="0"/>
              </a:spcBef>
              <a:spcAft>
                <a:spcPts val="0"/>
              </a:spcAft>
              <a:defRPr/>
            </a:pPr>
            <a:endParaRPr lang="sv-SE" sz="1050" dirty="0"/>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lägesbilder och vad de bör innehålla för att kunna vidta lämpliga och samordnade åtgärder vid samhällsstörningar.</a:t>
            </a:r>
            <a:r>
              <a:rPr lang="sv-SE" altLang="sv-SE" sz="1050" i="1" dirty="0">
                <a:ea typeface="Verdana" panose="020B0604030504040204" pitchFamily="34" charset="0"/>
                <a:cs typeface="Verdana" panose="020B0604030504040204" pitchFamily="34" charset="0"/>
              </a:rPr>
              <a:t> </a:t>
            </a:r>
            <a:endParaRPr lang="sv-SE" altLang="sv-SE" sz="1050" dirty="0">
              <a:ea typeface="Verdana" panose="020B0604030504040204" pitchFamily="34" charset="0"/>
              <a:cs typeface="Verdana" panose="020B0604030504040204" pitchFamily="34" charset="0"/>
            </a:endParaRP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Lägesbilder ger bättre överblick</a:t>
            </a:r>
            <a:endParaRPr lang="sv-SE" altLang="sv-SE" sz="1050" dirty="0">
              <a:ea typeface="Verdana" panose="020B0604030504040204" pitchFamily="34" charset="0"/>
              <a:cs typeface="Verdana" panose="020B0604030504040204" pitchFamily="34" charset="0"/>
            </a:endParaRP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endParaRPr lang="sv-SE" sz="900" dirty="0"/>
          </a:p>
        </p:txBody>
      </p:sp>
      <p:sp>
        <p:nvSpPr>
          <p:cNvPr id="75780" name="Platshållare för bildnummer 3">
            <a:extLst>
              <a:ext uri="{FF2B5EF4-FFF2-40B4-BE49-F238E27FC236}">
                <a16:creationId xmlns:a16="http://schemas.microsoft.com/office/drawing/2014/main" id="{F789B332-0374-4494-B213-A6EBF10A8F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A98C165-7AD4-4C0F-A6CB-A0577E2C42D2}" type="slidenum">
              <a:rPr lang="sv-SE" altLang="sv-SE" smtClean="0">
                <a:latin typeface="Calibri" panose="020F0502020204030204" pitchFamily="34" charset="0"/>
              </a:rPr>
              <a:pPr fontAlgn="base">
                <a:spcBef>
                  <a:spcPct val="0"/>
                </a:spcBef>
                <a:spcAft>
                  <a:spcPct val="0"/>
                </a:spcAft>
              </a:pPr>
              <a:t>78</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14375" y="5996214"/>
            <a:ext cx="268605" cy="255815"/>
          </a:xfrm>
          <a:prstGeom prst="rect">
            <a:avLst/>
          </a:prstGeom>
        </p:spPr>
      </p:pic>
    </p:spTree>
    <p:extLst>
      <p:ext uri="{BB962C8B-B14F-4D97-AF65-F5344CB8AC3E}">
        <p14:creationId xmlns:p14="http://schemas.microsoft.com/office/powerpoint/2010/main" val="3611604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FDF5DE5-51C4-40D7-BD10-EF4D01905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14DD525-CE96-49C8-A1FC-1417EE819D4C}"/>
              </a:ext>
            </a:extLst>
          </p:cNvPr>
          <p:cNvSpPr>
            <a:spLocks noGrp="1"/>
          </p:cNvSpPr>
          <p:nvPr>
            <p:ph type="body" idx="1"/>
          </p:nvPr>
        </p:nvSpPr>
        <p:spPr/>
        <p:txBody>
          <a:bodyPr/>
          <a:lstStyle/>
          <a:p>
            <a:pPr eaLnBrk="1" fontAlgn="auto" hangingPunct="1">
              <a:spcBef>
                <a:spcPts val="0"/>
              </a:spcBef>
              <a:spcAft>
                <a:spcPts val="0"/>
              </a:spcAft>
              <a:defRPr/>
            </a:pPr>
            <a:r>
              <a:rPr lang="sv-SE" sz="1050" dirty="0"/>
              <a:t>Lägesbilden innehåller information i form av exempelvis resurser, hjälpbehov, informationsbehov, åtgärder, prognoser och uppfattningar. Olika aktörers lägesbilder har olika perspektiv och detaljnivå. Eftersom en lägesbild är aktörsspecifik speglar den aktörens perspektiv på den inträffade händelsen. Det är dock viktigt att förstå att det inom en aktör finns en mängd delaktörer i form av individer, roller, funktioner och arbetsgrupper som utifrån sina uppdrag och ansvar skapar sina lägesbilder.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 att möjliggöra en aktörsövergripande helhetssyn vid samhällsstörningar bör en samlad lägesbild skapas.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Grundläggande för en lägesbild, eller i förekommande fall en samlad lägesbild, är att de bör innehålla information som beskriver de aspekter som presenteras i tabellen ”Lägesbildens innehåll” (sid 126 i boken) Eftersom tabellen innehåller ganska många områden är det värt att notera att alla delar inte är relevanta eller möjliga att prioritera. Vid en initial bedömning av en situation är det rimligt att inte alla områden inkluderas. På liknande sätt kommer olika typer av samhällsstörningar att påverka mängden information för de olika områdena. Med detta sagt är det dock värt att poängtera att om en lägesbild ska kunna erbjuda överblick kommer ett flertal av områdena nedan att behöva fyllas med information.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Var uppmärksam på att skapa en god balans mellan att beskriva händelsen och dess förlopp samt att erbjuda analys och förslag på åtgärder.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Tänk på följande:</a:t>
            </a:r>
          </a:p>
          <a:p>
            <a:pPr eaLnBrk="1" fontAlgn="auto" hangingPunct="1">
              <a:spcBef>
                <a:spcPts val="0"/>
              </a:spcBef>
              <a:spcAft>
                <a:spcPts val="0"/>
              </a:spcAft>
              <a:defRPr/>
            </a:pPr>
            <a:r>
              <a:rPr lang="sv-SE" sz="1050" dirty="0"/>
              <a:t>•  Undvik omfattande beskrivningar av aspekter som är allmänt kända.</a:t>
            </a:r>
          </a:p>
          <a:p>
            <a:pPr eaLnBrk="1" fontAlgn="auto" hangingPunct="1">
              <a:spcBef>
                <a:spcPts val="0"/>
              </a:spcBef>
              <a:spcAft>
                <a:spcPts val="0"/>
              </a:spcAft>
              <a:defRPr/>
            </a:pPr>
            <a:r>
              <a:rPr lang="sv-SE" sz="1050" dirty="0"/>
              <a:t>•  Skapa beskrivningar som gör det lättare att förstå de förslag till åtgärder som presenteras.</a:t>
            </a:r>
          </a:p>
          <a:p>
            <a:pPr eaLnBrk="1" fontAlgn="auto" hangingPunct="1">
              <a:spcBef>
                <a:spcPts val="0"/>
              </a:spcBef>
              <a:spcAft>
                <a:spcPts val="0"/>
              </a:spcAft>
              <a:defRPr/>
            </a:pPr>
            <a:r>
              <a:rPr lang="sv-SE" sz="1050" dirty="0"/>
              <a:t>•  Se till att lyfta fram områden där information saknas.</a:t>
            </a:r>
          </a:p>
          <a:p>
            <a:pPr eaLnBrk="1" fontAlgn="auto" hangingPunct="1">
              <a:spcBef>
                <a:spcPts val="0"/>
              </a:spcBef>
              <a:spcAft>
                <a:spcPts val="0"/>
              </a:spcAft>
              <a:defRPr/>
            </a:pPr>
            <a:r>
              <a:rPr lang="sv-SE" sz="1050" dirty="0"/>
              <a:t>•  Använd bilder för att visualisera aspekter som annars blir mycket omfångsrika i textform.</a:t>
            </a:r>
          </a:p>
        </p:txBody>
      </p:sp>
      <p:sp>
        <p:nvSpPr>
          <p:cNvPr id="149508" name="Slide Number Placeholder 3">
            <a:extLst>
              <a:ext uri="{FF2B5EF4-FFF2-40B4-BE49-F238E27FC236}">
                <a16:creationId xmlns:a16="http://schemas.microsoft.com/office/drawing/2014/main" id="{4861B1FF-E9B0-4075-B63C-4AC3896279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F2B9B78-3879-435C-89BB-9500FF824065}" type="slidenum">
              <a:rPr lang="sv-SE" altLang="sv-SE" smtClean="0">
                <a:latin typeface="Calibri" panose="020F0502020204030204" pitchFamily="34" charset="0"/>
              </a:rPr>
              <a:pPr fontAlgn="base">
                <a:spcBef>
                  <a:spcPct val="0"/>
                </a:spcBef>
                <a:spcAft>
                  <a:spcPct val="0"/>
                </a:spcAft>
              </a:pPr>
              <a:t>79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F46FC8D6-E2B6-4041-9266-11413348E15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1855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14D35B22-DF5C-42BF-8EF8-E908ED783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CD74432-937F-4D83-AEE5-A6FE4960B94F}"/>
              </a:ext>
            </a:extLst>
          </p:cNvPr>
          <p:cNvSpPr>
            <a:spLocks noGrp="1"/>
          </p:cNvSpPr>
          <p:nvPr>
            <p:ph type="body" idx="1"/>
          </p:nvPr>
        </p:nvSpPr>
        <p:spPr/>
        <p:txBody>
          <a:bodyPr/>
          <a:lstStyle/>
          <a:p>
            <a:pPr eaLnBrk="1" fontAlgn="auto" hangingPunct="1">
              <a:spcBef>
                <a:spcPts val="0"/>
              </a:spcBef>
              <a:spcAft>
                <a:spcPts val="0"/>
              </a:spcAft>
              <a:defRPr/>
            </a:pPr>
            <a:r>
              <a:rPr lang="sv-SE" sz="1050" dirty="0"/>
              <a:t>Målet är att underlätta för aktörerna att uppnå gemensam inriktning och samordning. </a:t>
            </a:r>
          </a:p>
          <a:p>
            <a:pPr eaLnBrk="1" fontAlgn="auto" hangingPunct="1">
              <a:spcBef>
                <a:spcPts val="0"/>
              </a:spcBef>
              <a:spcAft>
                <a:spcPts val="0"/>
              </a:spcAft>
              <a:defRPr/>
            </a:pPr>
            <a:r>
              <a:rPr lang="sv-SE" sz="1050" dirty="0"/>
              <a:t>En förklaring av dessa termer kommer längre fram.</a:t>
            </a:r>
          </a:p>
          <a:p>
            <a:pPr eaLnBrk="1" fontAlgn="auto" hangingPunct="1">
              <a:spcBef>
                <a:spcPts val="0"/>
              </a:spcBef>
              <a:spcAft>
                <a:spcPts val="0"/>
              </a:spcAft>
              <a:defRPr/>
            </a:pPr>
            <a:endParaRPr lang="sv-SE" sz="1050" dirty="0"/>
          </a:p>
        </p:txBody>
      </p:sp>
      <p:sp>
        <p:nvSpPr>
          <p:cNvPr id="20484" name="Platshållare för bildnummer 3">
            <a:extLst>
              <a:ext uri="{FF2B5EF4-FFF2-40B4-BE49-F238E27FC236}">
                <a16:creationId xmlns:a16="http://schemas.microsoft.com/office/drawing/2014/main" id="{B65FB74D-3D5E-4FF9-A940-6EBDD40921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6C933D4-024F-44C2-8DB1-2F6B9A3EB1B4}" type="slidenum">
              <a:rPr lang="sv-SE" altLang="sv-SE" smtClean="0">
                <a:latin typeface="Calibri" panose="020F0502020204030204" pitchFamily="34" charset="0"/>
              </a:rPr>
              <a:pPr fontAlgn="base">
                <a:spcBef>
                  <a:spcPct val="0"/>
                </a:spcBef>
                <a:spcAft>
                  <a:spcPct val="0"/>
                </a:spcAft>
              </a:pPr>
              <a:t>8</a:t>
            </a:fld>
            <a:endParaRPr lang="sv-SE" altLang="sv-SE" dirty="0">
              <a:latin typeface="Calibri" panose="020F0502020204030204" pitchFamily="34" charset="0"/>
            </a:endParaRPr>
          </a:p>
        </p:txBody>
      </p:sp>
    </p:spTree>
    <p:extLst>
      <p:ext uri="{BB962C8B-B14F-4D97-AF65-F5344CB8AC3E}">
        <p14:creationId xmlns:p14="http://schemas.microsoft.com/office/powerpoint/2010/main" val="28240763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a:extLst>
              <a:ext uri="{FF2B5EF4-FFF2-40B4-BE49-F238E27FC236}">
                <a16:creationId xmlns:a16="http://schemas.microsoft.com/office/drawing/2014/main" id="{5AB410E2-BD04-4477-AACA-53E9C6181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4E4384E-7B93-4149-9860-AE17266A098F}"/>
              </a:ext>
            </a:extLst>
          </p:cNvPr>
          <p:cNvSpPr>
            <a:spLocks noGrp="1"/>
          </p:cNvSpPr>
          <p:nvPr>
            <p:ph type="body" idx="1"/>
          </p:nvPr>
        </p:nvSpPr>
        <p:spPr/>
        <p:txBody>
          <a:bodyPr/>
          <a:lstStyle/>
          <a:p>
            <a:pPr eaLnBrk="1" fontAlgn="auto" hangingPunct="1">
              <a:spcBef>
                <a:spcPts val="0"/>
              </a:spcBef>
              <a:spcAft>
                <a:spcPts val="0"/>
              </a:spcAft>
              <a:defRPr/>
            </a:pPr>
            <a:r>
              <a:rPr lang="sv-SE" sz="1050" dirty="0"/>
              <a:t>Samlade lägesbilder består av information från flera aktörers lägesbilder. De skapar överblick och gör det lättare att upprätthålla en helhetssyn. Den samlade lägesbilden kan ge uttryck åt perspektiv som inte nödvändigtvis delas av alla aktörer. Den ska inte ersätta aktörsspecifika lägesbilder utan fungerar som ett komplement på en annan detaljnivå.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Aktiviteter för att skapa samlad lägesbild kan genomföras i en inkluderande process där samtliga aktörer är aktiva, i en mindre grupp aktörer som stämmer av mot övriga aktörer, eller där en aktör tar en ledande roll och utför stora delar av arbetet med avstämningar med övriga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0" dirty="0"/>
              <a:t>Vidare</a:t>
            </a:r>
            <a:r>
              <a:rPr lang="sv-SE" sz="1050" b="0" baseline="0" dirty="0"/>
              <a:t> om arbetsmetoden för att skapa samlade lägesbilder med integrerat kommunikativt perspektiv, samt utvecklade mallar återfinns i vägledningen för att integrera kriskommunikation MSB1266. Se även resonemang tidigare i denna presentation.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Fördjupning: </a:t>
            </a:r>
            <a:r>
              <a:rPr lang="sv-SE" sz="1050" dirty="0"/>
              <a:t>Några av er har säkert använt begreppet Gemensam lägesbild, men det är problematiskt för att det för tankarna till att alla aktörer ska se på en samhällsstörning på samma sätt. Problematiken har varit att det har gett fel associationer att säga ”gemensam”, då har man istället valt begreppet samlad lägesbild för att ta höjd för att människor tolkar lägesbilder ur sitt eget perspektiv. En samlad lägesbild tar hänsyn till flera perspektiv än det egna, den visar på fler perspektiv. Sedan gör man ändå sina egna tolkningar. </a:t>
            </a:r>
          </a:p>
          <a:p>
            <a:pPr eaLnBrk="1" fontAlgn="auto" hangingPunct="1">
              <a:spcBef>
                <a:spcPts val="0"/>
              </a:spcBef>
              <a:spcAft>
                <a:spcPts val="0"/>
              </a:spcAft>
              <a:defRPr/>
            </a:pPr>
            <a:endParaRPr lang="sv-SE" sz="1050" dirty="0"/>
          </a:p>
        </p:txBody>
      </p:sp>
      <p:sp>
        <p:nvSpPr>
          <p:cNvPr id="77828" name="Platshållare för bildnummer 3">
            <a:extLst>
              <a:ext uri="{FF2B5EF4-FFF2-40B4-BE49-F238E27FC236}">
                <a16:creationId xmlns:a16="http://schemas.microsoft.com/office/drawing/2014/main" id="{E759B2B9-0156-467F-93BF-E4698EFF3A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E6852A3-4B9E-4847-BA09-AC8640BC4045}" type="slidenum">
              <a:rPr lang="sv-SE" altLang="sv-SE" smtClean="0">
                <a:latin typeface="Calibri" panose="020F0502020204030204" pitchFamily="34" charset="0"/>
              </a:rPr>
              <a:pPr fontAlgn="base">
                <a:spcBef>
                  <a:spcPct val="0"/>
                </a:spcBef>
                <a:spcAft>
                  <a:spcPct val="0"/>
                </a:spcAft>
              </a:pPr>
              <a:t>80</a:t>
            </a:fld>
            <a:endParaRPr lang="sv-SE" altLang="sv-SE" dirty="0">
              <a:latin typeface="Calibri" panose="020F0502020204030204" pitchFamily="34" charset="0"/>
            </a:endParaRPr>
          </a:p>
        </p:txBody>
      </p:sp>
    </p:spTree>
    <p:extLst>
      <p:ext uri="{BB962C8B-B14F-4D97-AF65-F5344CB8AC3E}">
        <p14:creationId xmlns:p14="http://schemas.microsoft.com/office/powerpoint/2010/main" val="491244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50FB522-7D0C-4ECD-99C7-53901D59B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B497E4-D82D-49B7-AA21-3B00FD4BECA1}"/>
              </a:ext>
            </a:extLst>
          </p:cNvPr>
          <p:cNvSpPr>
            <a:spLocks noGrp="1"/>
          </p:cNvSpPr>
          <p:nvPr>
            <p:ph type="body" idx="1"/>
          </p:nvPr>
        </p:nvSpPr>
        <p:spPr/>
        <p:txBody>
          <a:bodyPr/>
          <a:lstStyle/>
          <a:p>
            <a:pPr eaLnBrk="1" fontAlgn="auto" hangingPunct="1">
              <a:spcBef>
                <a:spcPts val="0"/>
              </a:spcBef>
              <a:spcAft>
                <a:spcPts val="0"/>
              </a:spcAft>
              <a:defRPr/>
            </a:pPr>
            <a:r>
              <a:rPr lang="sv-SE" sz="1050" dirty="0"/>
              <a:t>Varje aktör bidrar till den samlade lägesbilden genom att säkerställa att deras aktörsspecifika lägesbild är aktuell. Aktörernas olika lägesbilder förmedlas till samtliga aktörer, eller samlas in till en utpekad aktör.</a:t>
            </a:r>
          </a:p>
          <a:p>
            <a:pPr eaLnBrk="1" fontAlgn="auto" hangingPunct="1">
              <a:spcBef>
                <a:spcPts val="0"/>
              </a:spcBef>
              <a:spcAft>
                <a:spcPts val="0"/>
              </a:spcAft>
              <a:defRPr/>
            </a:pPr>
            <a:endParaRPr lang="sv-SE" sz="1050" b="1" dirty="0"/>
          </a:p>
          <a:p>
            <a:pPr eaLnBrk="1" fontAlgn="auto" hangingPunct="1">
              <a:spcBef>
                <a:spcPts val="0"/>
              </a:spcBef>
              <a:spcAft>
                <a:spcPts val="0"/>
              </a:spcAft>
              <a:defRPr/>
            </a:pPr>
            <a:r>
              <a:rPr lang="sv-SE" sz="1050" dirty="0"/>
              <a:t>De aktörsspecifika lägesbilderna kommer därefter att bearbetas för att lyfta fram de aspekter som är av särskild vikt ur ett aktörsgemensamt perspektiv. Dessa urval blir därefter föremål för systematisk analys och reflektion där eventuella motstridigheter, perspektivkonflikter eller informationsglapp kan identifieras.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Processen kan förenklat sammanfattas med nedanstående steg:</a:t>
            </a:r>
          </a:p>
          <a:p>
            <a:pPr eaLnBrk="1" fontAlgn="auto" hangingPunct="1">
              <a:spcBef>
                <a:spcPts val="0"/>
              </a:spcBef>
              <a:spcAft>
                <a:spcPts val="0"/>
              </a:spcAft>
              <a:defRPr/>
            </a:pPr>
            <a:r>
              <a:rPr lang="sv-SE" sz="1050" dirty="0"/>
              <a:t>1. Aktörerna tar fram sina aktörsspecifika lägesbilder eller reviderar tidigare lägesbilder så att de innehåller aktuell och i sammanhanget relevant information.</a:t>
            </a:r>
          </a:p>
          <a:p>
            <a:pPr eaLnBrk="1" fontAlgn="auto" hangingPunct="1">
              <a:spcBef>
                <a:spcPts val="0"/>
              </a:spcBef>
              <a:spcAft>
                <a:spcPts val="0"/>
              </a:spcAft>
              <a:defRPr/>
            </a:pPr>
            <a:r>
              <a:rPr lang="sv-SE" sz="1050" dirty="0"/>
              <a:t>2. Aktörerna delar sina lägesbilder med varandra genom att skicka dokument där lägesbilden finns beskriven, eller genom att informationen från lägesbilderna rapporteras via  något systemstöd.</a:t>
            </a:r>
          </a:p>
          <a:p>
            <a:pPr eaLnBrk="1" fontAlgn="auto" hangingPunct="1">
              <a:spcBef>
                <a:spcPts val="0"/>
              </a:spcBef>
              <a:spcAft>
                <a:spcPts val="0"/>
              </a:spcAft>
              <a:defRPr/>
            </a:pPr>
            <a:r>
              <a:rPr lang="sv-SE" sz="1050" dirty="0"/>
              <a:t>3. Lägesanalys genom strukturering och reflektion. Analysera ett urval från det inrapporterade materialet från steg 2 och sammanställa detta till en samlad lägesbild. </a:t>
            </a:r>
          </a:p>
          <a:p>
            <a:pPr eaLnBrk="1" fontAlgn="auto" hangingPunct="1">
              <a:spcBef>
                <a:spcPts val="0"/>
              </a:spcBef>
              <a:spcAft>
                <a:spcPts val="0"/>
              </a:spcAft>
              <a:defRPr/>
            </a:pPr>
            <a:r>
              <a:rPr lang="sv-SE" sz="1050" dirty="0"/>
              <a:t>4. Presentera den genomarbetade samlade lägesbilden med insikterna som framkommit från arbetsgången ovan.</a:t>
            </a:r>
          </a:p>
          <a:p>
            <a:pPr eaLnBrk="1" fontAlgn="auto" hangingPunct="1">
              <a:spcBef>
                <a:spcPts val="0"/>
              </a:spcBef>
              <a:spcAft>
                <a:spcPts val="0"/>
              </a:spcAft>
              <a:defRPr/>
            </a:pPr>
            <a:r>
              <a:rPr lang="sv-SE" sz="1050" dirty="0"/>
              <a:t>5. Utifrån det sammanställda och dokumenterade materialet kan i en del fall aktörerna behöva diskutera igenom resultatet innan eventuella gemensamma överenskommelser kan fattas. I andra sammanhang sker ingen diskussion utan där kommer den samlade lägesbilden främst att spegla myndigheternas huvudsakliga ansvarsområden i relation till det inträffade.</a:t>
            </a:r>
          </a:p>
        </p:txBody>
      </p:sp>
      <p:sp>
        <p:nvSpPr>
          <p:cNvPr id="153604" name="Slide Number Placeholder 3">
            <a:extLst>
              <a:ext uri="{FF2B5EF4-FFF2-40B4-BE49-F238E27FC236}">
                <a16:creationId xmlns:a16="http://schemas.microsoft.com/office/drawing/2014/main" id="{66F0C7E1-6AC0-4821-971F-5F3162750C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DE5873-2682-4AF5-9BEF-02851B227239}" type="slidenum">
              <a:rPr lang="sv-SE" altLang="sv-SE" smtClean="0">
                <a:latin typeface="Calibri" panose="020F0502020204030204" pitchFamily="34" charset="0"/>
              </a:rPr>
              <a:pPr fontAlgn="base">
                <a:spcBef>
                  <a:spcPct val="0"/>
                </a:spcBef>
                <a:spcAft>
                  <a:spcPct val="0"/>
                </a:spcAft>
              </a:pPr>
              <a:t>81</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4C7B7188-6F98-4A70-9B19-10D4CEB6A717}"/>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5376138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2FD6406C-74E7-4267-B236-9238BEF03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ED1F58-6680-4DA4-B30C-34C2741A07EB}"/>
              </a:ext>
            </a:extLst>
          </p:cNvPr>
          <p:cNvSpPr>
            <a:spLocks noGrp="1"/>
          </p:cNvSpPr>
          <p:nvPr>
            <p:ph type="body" idx="1"/>
          </p:nvPr>
        </p:nvSpPr>
        <p:spPr/>
        <p:txBody>
          <a:bodyPr/>
          <a:lstStyle/>
          <a:p>
            <a:pPr eaLnBrk="1" fontAlgn="auto" hangingPunct="1">
              <a:spcBef>
                <a:spcPts val="0"/>
              </a:spcBef>
              <a:spcAft>
                <a:spcPts val="0"/>
              </a:spcAft>
              <a:defRPr/>
            </a:pPr>
            <a:r>
              <a:rPr lang="sv-SE" sz="1050" dirty="0"/>
              <a:t>I de samverkansforum som redan finns eller som är under uppbyggnad är det viktigt att diskutera frågan kring hur samlad lägesbild bör skapas.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Frågan är särskilt viktig för de aktörer som har geografiskt områdesansvar eller sektorsansvar och som troligtvis kommer att ha någon form av koordinerande roll i ett arbete med samlad lägesbild. I de sammanhang där ett större antal aktörer bidrar till en lägesbild bör man ta fram händelsebeskrivningar på ett sådant sätt att onödig dubbelrapportering undviks. Det kan därför vara effektivt att en aktör (till exempel länsstyrelsen) bidrar med en första beskrivning som de övriga aktörerna sedan kan komplettera och vid behov vidareutveckla.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Tänk på följande vid skapande av lägesbild som stöd för aktörsgemensam inriktning och samordning: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Se till att det finns ett tydligt syfte med att skapa en samlad lägesbild.</a:t>
            </a:r>
          </a:p>
          <a:p>
            <a:pPr eaLnBrk="1" fontAlgn="auto" hangingPunct="1">
              <a:spcBef>
                <a:spcPts val="0"/>
              </a:spcBef>
              <a:spcAft>
                <a:spcPts val="0"/>
              </a:spcAft>
              <a:defRPr/>
            </a:pPr>
            <a:r>
              <a:rPr lang="sv-SE" sz="1050" dirty="0"/>
              <a:t>• Se till att aktörerna aktivt bidrar till en helhetssyn.</a:t>
            </a:r>
          </a:p>
          <a:p>
            <a:pPr eaLnBrk="1" fontAlgn="auto" hangingPunct="1">
              <a:spcBef>
                <a:spcPts val="0"/>
              </a:spcBef>
              <a:spcAft>
                <a:spcPts val="0"/>
              </a:spcAft>
              <a:defRPr/>
            </a:pPr>
            <a:r>
              <a:rPr lang="sv-SE" sz="1050" dirty="0"/>
              <a:t>• Fokusera på att lyfta fram aspekter av särskild vikt för det aktörsgemensamma.</a:t>
            </a:r>
          </a:p>
          <a:p>
            <a:pPr eaLnBrk="1" fontAlgn="auto" hangingPunct="1">
              <a:spcBef>
                <a:spcPts val="0"/>
              </a:spcBef>
              <a:spcAft>
                <a:spcPts val="0"/>
              </a:spcAft>
              <a:defRPr/>
            </a:pPr>
            <a:r>
              <a:rPr lang="sv-SE" sz="1050" dirty="0"/>
              <a:t>• Undvik onödig dubbelrapportering från aktörerna.</a:t>
            </a:r>
          </a:p>
          <a:p>
            <a:pPr eaLnBrk="1" fontAlgn="auto" hangingPunct="1">
              <a:spcBef>
                <a:spcPts val="0"/>
              </a:spcBef>
              <a:spcAft>
                <a:spcPts val="0"/>
              </a:spcAft>
              <a:defRPr/>
            </a:pPr>
            <a:r>
              <a:rPr lang="sv-SE" sz="1050" dirty="0"/>
              <a:t>• Prioritera samövning av aktörerna för ett sådant gemensamt arbete</a:t>
            </a:r>
          </a:p>
          <a:p>
            <a:pPr eaLnBrk="1" fontAlgn="auto" hangingPunct="1">
              <a:spcBef>
                <a:spcPts val="0"/>
              </a:spcBef>
              <a:spcAft>
                <a:spcPts val="0"/>
              </a:spcAft>
              <a:defRPr/>
            </a:pPr>
            <a:r>
              <a:rPr lang="sv-SE" sz="1050" dirty="0"/>
              <a:t>• </a:t>
            </a:r>
            <a:r>
              <a:rPr lang="sv-SE" altLang="sv-SE" sz="1050" dirty="0">
                <a:ea typeface="Verdana" panose="020B0604030504040204" pitchFamily="34" charset="0"/>
                <a:cs typeface="Verdana" panose="020B0604030504040204" pitchFamily="34" charset="0"/>
              </a:rPr>
              <a:t>Ta med de kommunikativa aspekterna från början. </a:t>
            </a:r>
          </a:p>
          <a:p>
            <a:pPr eaLnBrk="1" fontAlgn="auto" hangingPunct="1">
              <a:spcBef>
                <a:spcPts val="0"/>
              </a:spcBef>
              <a:spcAft>
                <a:spcPts val="0"/>
              </a:spcAft>
              <a:defRPr/>
            </a:pPr>
            <a:endParaRPr lang="sv-SE" sz="1050" dirty="0"/>
          </a:p>
        </p:txBody>
      </p:sp>
      <p:sp>
        <p:nvSpPr>
          <p:cNvPr id="155652" name="Slide Number Placeholder 3">
            <a:extLst>
              <a:ext uri="{FF2B5EF4-FFF2-40B4-BE49-F238E27FC236}">
                <a16:creationId xmlns:a16="http://schemas.microsoft.com/office/drawing/2014/main" id="{6BAC8D1F-24A3-4356-84D9-56DC83469D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E510EE0-D14B-4486-81BC-AC7D686A8B92}" type="slidenum">
              <a:rPr lang="sv-SE" altLang="sv-SE" smtClean="0">
                <a:latin typeface="Calibri" panose="020F0502020204030204" pitchFamily="34" charset="0"/>
              </a:rPr>
              <a:pPr fontAlgn="base">
                <a:spcBef>
                  <a:spcPct val="0"/>
                </a:spcBef>
                <a:spcAft>
                  <a:spcPct val="0"/>
                </a:spcAft>
              </a:pPr>
              <a:t>82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9A2107E1-0FBB-4F7A-9007-C9FBD4ACECAA}"/>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5839069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BB0783EB-CA8E-4A0C-A4AD-BE3798192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412DE9-ECDD-40E6-8B0D-0220232121E5}"/>
              </a:ext>
            </a:extLst>
          </p:cNvPr>
          <p:cNvSpPr>
            <a:spLocks noGrp="1"/>
          </p:cNvSpPr>
          <p:nvPr>
            <p:ph type="body" idx="1"/>
          </p:nvPr>
        </p:nvSpPr>
        <p:spPr/>
        <p:txBody>
          <a:bodyPr/>
          <a:lstStyle/>
          <a:p>
            <a:pPr eaLnBrk="1" fontAlgn="auto" hangingPunct="1">
              <a:spcBef>
                <a:spcPts val="0"/>
              </a:spcBef>
              <a:spcAft>
                <a:spcPts val="0"/>
              </a:spcAft>
              <a:defRPr/>
            </a:pPr>
            <a:r>
              <a:rPr lang="sv-SE" sz="1050" dirty="0"/>
              <a:t>Lägesanalys är en organiserad aktivitet som syftar till att underlätta nödvändiga bedömningar kring händelsen, dess konsekvenser och samverkansbehov vid samhällsstörningar. Lägesanalysen kan genomföras både aktörsinternt och aktörsgemensamt. Materialet som ligger till grund för en lägesanalys är antingen en aktörsspecifik lägesbild, eller flera lägesbilder</a:t>
            </a:r>
          </a:p>
          <a:p>
            <a:pPr eaLnBrk="1" fontAlgn="auto" hangingPunct="1">
              <a:spcBef>
                <a:spcPts val="0"/>
              </a:spcBef>
              <a:spcAft>
                <a:spcPts val="0"/>
              </a:spcAft>
              <a:defRPr/>
            </a:pPr>
            <a:r>
              <a:rPr lang="sv-SE" sz="1050" dirty="0"/>
              <a:t>som har strukturerats i en samlad lägesbild för aktörsgemensam inriktning och samordning.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av stor vikt att den enskilda aktören förstår att lägesanalys bör vara en </a:t>
            </a:r>
            <a:r>
              <a:rPr lang="sv-SE" sz="1050" b="1" dirty="0"/>
              <a:t>organiserad aktivitet</a:t>
            </a:r>
            <a:r>
              <a:rPr lang="sv-SE" sz="1050" dirty="0"/>
              <a:t> eftersom den syftar till att öka kvaliteten på den analys som genomförs med utgångspunkt i de lägesbilder som skapas. En lägesanalys förutsätter att aktörsspecifika lägesbilder finns tillgängliga. Syftet med lägesanalys är att se till att de involverade aktörerna tillämpar en helhetssyn och att de är proaktiva i sitt agerande.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Arbetssättet som beskrivs (på följande bilder) passar vid såväl aktörsinternt som aktörsgemensamt analysarbete. För att kunna genomföra analyser inför eller under samhällsstörningar behöver information från involverade aktörer finnas framtagen på ett sådant sätt att den kan förmedlas via exempelvis e-post, webbformulär eller rapporteras i WIS som underlag inför det kommande analysarbetet. Arbetssättet är därmed i hög grad beroende av skriftlig information snarare än muntlig.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Informationsinsamlingen får inte blir för omfattande. Involverade aktörer behöver därför vara noga med att kommunicera ett urval av information av hög kvalitet snarare än kvantitet. </a:t>
            </a:r>
          </a:p>
          <a:p>
            <a:pPr eaLnBrk="1" fontAlgn="auto" hangingPunct="1">
              <a:spcBef>
                <a:spcPts val="0"/>
              </a:spcBef>
              <a:spcAft>
                <a:spcPts val="0"/>
              </a:spcAft>
              <a:defRPr/>
            </a:pPr>
            <a:endParaRPr lang="sv-SE" sz="1050" dirty="0"/>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olika modeller för lägesanalys för att underlätta bedömningen av en händelse och dess konsekvenser. </a:t>
            </a:r>
          </a:p>
          <a:p>
            <a:pPr eaLnBrk="1" hangingPunct="1">
              <a:spcBef>
                <a:spcPct val="0"/>
              </a:spcBef>
              <a:defRPr/>
            </a:pPr>
            <a:r>
              <a:rPr lang="sv-SE" altLang="sv-SE" sz="1050" b="1" dirty="0">
                <a:ea typeface="Verdana" panose="020B0604030504040204" pitchFamily="34" charset="0"/>
                <a:cs typeface="Verdana" panose="020B0604030504040204" pitchFamily="34" charset="0"/>
                <a:hlinkClick r:id="rId3"/>
              </a:rPr>
              <a:t>Analysmodeller för lägesbilder</a:t>
            </a:r>
            <a:endParaRPr lang="sv-SE" altLang="sv-SE" sz="1050" b="1" dirty="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sv-SE" sz="1050" dirty="0"/>
          </a:p>
        </p:txBody>
      </p:sp>
      <p:sp>
        <p:nvSpPr>
          <p:cNvPr id="157700" name="Slide Number Placeholder 3">
            <a:extLst>
              <a:ext uri="{FF2B5EF4-FFF2-40B4-BE49-F238E27FC236}">
                <a16:creationId xmlns:a16="http://schemas.microsoft.com/office/drawing/2014/main" id="{C426458D-47FF-4620-89F0-8B3E107F4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0C5EC96-35D1-417A-AF77-1AD354F109A0}" type="slidenum">
              <a:rPr lang="sv-SE" altLang="sv-SE" smtClean="0">
                <a:latin typeface="Calibri" panose="020F0502020204030204" pitchFamily="34" charset="0"/>
              </a:rPr>
              <a:pPr fontAlgn="base">
                <a:spcBef>
                  <a:spcPct val="0"/>
                </a:spcBef>
                <a:spcAft>
                  <a:spcPct val="0"/>
                </a:spcAft>
              </a:pPr>
              <a:t>83</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0B6550B-F023-4F1E-B1B8-28F0E36357BC}"/>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32652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6CD7A25C-63F8-414C-907A-9928EB9307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D38B29-B3DA-4DB6-A678-9232A8003477}"/>
              </a:ext>
            </a:extLst>
          </p:cNvPr>
          <p:cNvSpPr>
            <a:spLocks noGrp="1"/>
          </p:cNvSpPr>
          <p:nvPr>
            <p:ph type="body" idx="1"/>
          </p:nvPr>
        </p:nvSpPr>
        <p:spPr/>
        <p:txBody>
          <a:bodyPr/>
          <a:lstStyle/>
          <a:p>
            <a:pPr eaLnBrk="1" fontAlgn="auto" hangingPunct="1">
              <a:spcBef>
                <a:spcPts val="0"/>
              </a:spcBef>
              <a:spcAft>
                <a:spcPts val="0"/>
              </a:spcAft>
              <a:defRPr/>
            </a:pPr>
            <a:r>
              <a:rPr lang="sv-SE" sz="1050" dirty="0"/>
              <a:t>Händelse- och åtgärdsanalysen skapas utifrån en tidslinje för att bidra till en överblick över vad som har inträffat, vad som händer och vad som rimligtvis kan inträffa framåt i tiden.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Syftet med analysen är att</a:t>
            </a:r>
          </a:p>
          <a:p>
            <a:pPr eaLnBrk="1" fontAlgn="auto" hangingPunct="1">
              <a:spcBef>
                <a:spcPts val="0"/>
              </a:spcBef>
              <a:spcAft>
                <a:spcPts val="0"/>
              </a:spcAft>
              <a:defRPr/>
            </a:pPr>
            <a:r>
              <a:rPr lang="sv-SE" sz="1050" dirty="0"/>
              <a:t>• skapa en överblick över händelseutvecklingen,</a:t>
            </a:r>
          </a:p>
          <a:p>
            <a:pPr eaLnBrk="1" fontAlgn="auto" hangingPunct="1">
              <a:spcBef>
                <a:spcPts val="0"/>
              </a:spcBef>
              <a:spcAft>
                <a:spcPts val="0"/>
              </a:spcAft>
              <a:defRPr/>
            </a:pPr>
            <a:r>
              <a:rPr lang="sv-SE" sz="1050" dirty="0"/>
              <a:t>• identifiera eventuellt motstridiga uppgifter och förväntningar och</a:t>
            </a:r>
          </a:p>
          <a:p>
            <a:pPr eaLnBrk="1" fontAlgn="auto" hangingPunct="1">
              <a:spcBef>
                <a:spcPts val="0"/>
              </a:spcBef>
              <a:spcAft>
                <a:spcPts val="0"/>
              </a:spcAft>
              <a:defRPr/>
            </a:pPr>
            <a:r>
              <a:rPr lang="sv-SE" sz="1050" dirty="0"/>
              <a:t>• stödja en analys av aktörernas sammanlagda åtgärder och dess effekter på händelsen.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Analysen går till på följande sätt:</a:t>
            </a:r>
          </a:p>
          <a:p>
            <a:pPr eaLnBrk="1" fontAlgn="auto" hangingPunct="1">
              <a:spcBef>
                <a:spcPts val="0"/>
              </a:spcBef>
              <a:spcAft>
                <a:spcPts val="0"/>
              </a:spcAft>
              <a:defRPr/>
            </a:pPr>
            <a:r>
              <a:rPr lang="sv-SE" sz="1050" dirty="0"/>
              <a:t>1. Varje aktör beskriver vad som har inträffat och vad som förväntas ske på kort och lång sikt. Vidare beskrivs vilka åtgärder som har genomförts samt vilka åtgärder som förväntas behövas. Som komplement kan även mediebilden och hjälpbehoven beskrivas.</a:t>
            </a:r>
          </a:p>
          <a:p>
            <a:pPr eaLnBrk="1" fontAlgn="auto" hangingPunct="1">
              <a:spcBef>
                <a:spcPts val="0"/>
              </a:spcBef>
              <a:spcAft>
                <a:spcPts val="0"/>
              </a:spcAft>
              <a:defRPr/>
            </a:pPr>
            <a:r>
              <a:rPr lang="sv-SE" sz="1050" dirty="0"/>
              <a:t>2. Beskrivningarna dokumenteras längs en tidslinje från dåtid till framtid, samt längs de olika vertikala nivåerna Händelsen och Åtgärder (se figur). I de fall mediebilden och hjälpbehoven beskrivs, läggs dessa till som nya nivåer i tidslinjen.</a:t>
            </a:r>
          </a:p>
          <a:p>
            <a:pPr eaLnBrk="1" fontAlgn="auto" hangingPunct="1">
              <a:spcBef>
                <a:spcPts val="0"/>
              </a:spcBef>
              <a:spcAft>
                <a:spcPts val="0"/>
              </a:spcAft>
              <a:defRPr/>
            </a:pPr>
            <a:r>
              <a:rPr lang="sv-SE" sz="1050" dirty="0"/>
              <a:t>3. Utifrån samtliga involverade aktörers beskrivningar genomförs ett urval för att lyfta fram det som är av särskilt intresse för det aktörsgemensamma. De beskrivningar som valts ut från aktörerna kan kombineras och omformuleras för att därefter presenteras på den</a:t>
            </a:r>
          </a:p>
          <a:p>
            <a:pPr eaLnBrk="1" fontAlgn="auto" hangingPunct="1">
              <a:spcBef>
                <a:spcPts val="0"/>
              </a:spcBef>
              <a:spcAft>
                <a:spcPts val="0"/>
              </a:spcAft>
              <a:defRPr/>
            </a:pPr>
            <a:r>
              <a:rPr lang="sv-SE" sz="1050" dirty="0"/>
              <a:t>aktörsgemensamma tidslinjen över händelsen. </a:t>
            </a:r>
          </a:p>
          <a:p>
            <a:pPr eaLnBrk="1" fontAlgn="auto" hangingPunct="1">
              <a:spcBef>
                <a:spcPts val="0"/>
              </a:spcBef>
              <a:spcAft>
                <a:spcPts val="0"/>
              </a:spcAft>
              <a:defRPr/>
            </a:pPr>
            <a:r>
              <a:rPr lang="sv-SE" sz="1050" dirty="0"/>
              <a:t>4. Mot dessa gemensamma beskrivningar genomförs en analys som syftar till att identifiera eventuella motstridigheter/felaktigheter, brister i åtgärdernas omfattning samt precisionen i aktörernas tidigare bedömningar av den kommande händelseutvecklingen.</a:t>
            </a:r>
          </a:p>
          <a:p>
            <a:pPr eaLnBrk="1" fontAlgn="auto" hangingPunct="1">
              <a:spcBef>
                <a:spcPts val="0"/>
              </a:spcBef>
              <a:spcAft>
                <a:spcPts val="0"/>
              </a:spcAft>
              <a:defRPr/>
            </a:pPr>
            <a:r>
              <a:rPr lang="sv-SE" sz="1050" dirty="0"/>
              <a:t>5. Eventuell fördjupad analys genomförs beroende på insikterna från punkt 4.</a:t>
            </a:r>
          </a:p>
        </p:txBody>
      </p:sp>
      <p:sp>
        <p:nvSpPr>
          <p:cNvPr id="159748" name="Slide Number Placeholder 3">
            <a:extLst>
              <a:ext uri="{FF2B5EF4-FFF2-40B4-BE49-F238E27FC236}">
                <a16:creationId xmlns:a16="http://schemas.microsoft.com/office/drawing/2014/main" id="{E8FB6A41-1064-4D37-8DED-C20BD810A5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1E1DB30-B45B-4429-A6C0-179640E9338A}" type="slidenum">
              <a:rPr lang="sv-SE" altLang="sv-SE" smtClean="0">
                <a:latin typeface="Calibri" panose="020F0502020204030204" pitchFamily="34" charset="0"/>
              </a:rPr>
              <a:pPr fontAlgn="base">
                <a:spcBef>
                  <a:spcPct val="0"/>
                </a:spcBef>
                <a:spcAft>
                  <a:spcPct val="0"/>
                </a:spcAft>
              </a:pPr>
              <a:t>84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1A45DD42-B65F-4759-9093-6F67AE02EC7C}"/>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7783417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F4D08F1-F33C-4626-AE96-72CA9D9F5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EAC2DF-8AB2-4200-95A2-EB8E08D400F0}"/>
              </a:ext>
            </a:extLst>
          </p:cNvPr>
          <p:cNvSpPr>
            <a:spLocks noGrp="1"/>
          </p:cNvSpPr>
          <p:nvPr>
            <p:ph type="body" idx="1"/>
          </p:nvPr>
        </p:nvSpPr>
        <p:spPr/>
        <p:txBody>
          <a:bodyPr/>
          <a:lstStyle/>
          <a:p>
            <a:pPr eaLnBrk="1" fontAlgn="auto" hangingPunct="1">
              <a:spcBef>
                <a:spcPts val="0"/>
              </a:spcBef>
              <a:spcAft>
                <a:spcPts val="0"/>
              </a:spcAft>
              <a:defRPr/>
            </a:pPr>
            <a:r>
              <a:rPr lang="sv-SE" sz="1050" dirty="0"/>
              <a:t>Aktörsanalys handlar om att skapa överblick över de aktörer som är inblandade i arbetet kring händelsen. Genom en överblick kan aktörerna analysera hur de är relaterade till varandra och synliggöra de olika prioriterade fokus som olika aktörer har i relation till händelsen. Olika prioriterade fokus kan stå i konflikt med varandra . En aktörsanalys visar också om det saknas aktörer som borde vara involverade.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Syftet med aktörsanalys är att</a:t>
            </a:r>
          </a:p>
          <a:p>
            <a:pPr eaLnBrk="1" fontAlgn="auto" hangingPunct="1">
              <a:spcBef>
                <a:spcPts val="0"/>
              </a:spcBef>
              <a:spcAft>
                <a:spcPts val="0"/>
              </a:spcAft>
              <a:defRPr/>
            </a:pPr>
            <a:r>
              <a:rPr lang="sv-SE" sz="1050" dirty="0"/>
              <a:t>• skapa en överblick över aktiverade relationer vid den aktörsgemensamma samverkan,</a:t>
            </a:r>
          </a:p>
          <a:p>
            <a:pPr eaLnBrk="1" fontAlgn="auto" hangingPunct="1">
              <a:spcBef>
                <a:spcPts val="0"/>
              </a:spcBef>
              <a:spcAft>
                <a:spcPts val="0"/>
              </a:spcAft>
              <a:defRPr/>
            </a:pPr>
            <a:r>
              <a:rPr lang="sv-SE" sz="1050" dirty="0"/>
              <a:t>• stödja en analys av aktörernas olika prioriterade fokus i den specifika händelsen samt</a:t>
            </a:r>
          </a:p>
          <a:p>
            <a:pPr eaLnBrk="1" fontAlgn="auto" hangingPunct="1">
              <a:spcBef>
                <a:spcPts val="0"/>
              </a:spcBef>
              <a:spcAft>
                <a:spcPts val="0"/>
              </a:spcAft>
              <a:defRPr/>
            </a:pPr>
            <a:r>
              <a:rPr lang="sv-SE" sz="1050" dirty="0"/>
              <a:t>• stödja en analys av de kommunikationsmässiga utmaningarna. Analysen går till på följande sätt och sker enklast på en </a:t>
            </a:r>
            <a:r>
              <a:rPr lang="sv-SE" sz="1050" dirty="0" err="1"/>
              <a:t>whiteboard</a:t>
            </a:r>
            <a:r>
              <a:rPr lang="sv-SE" sz="1050" dirty="0"/>
              <a:t>. </a:t>
            </a:r>
          </a:p>
          <a:p>
            <a:pPr eaLnBrk="1" fontAlgn="auto" hangingPunct="1">
              <a:spcBef>
                <a:spcPts val="0"/>
              </a:spcBef>
              <a:spcAft>
                <a:spcPts val="0"/>
              </a:spcAft>
              <a:defRPr/>
            </a:pPr>
            <a:r>
              <a:rPr lang="sv-SE" sz="1050" dirty="0"/>
              <a:t>(Bilden är ett exempel på visualisering av inblandade aktörer och deras relationer).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1. Varje aktör beskriver vilka andra aktörer de aktivt samverkar med och vad aktörerna har för uttalade fokus i den specifika händelsen.</a:t>
            </a:r>
            <a:br>
              <a:rPr lang="sv-SE" sz="1050" dirty="0"/>
            </a:br>
            <a:endParaRPr lang="sv-SE" sz="1050" dirty="0"/>
          </a:p>
          <a:p>
            <a:pPr eaLnBrk="1" fontAlgn="auto" hangingPunct="1">
              <a:spcBef>
                <a:spcPts val="0"/>
              </a:spcBef>
              <a:spcAft>
                <a:spcPts val="0"/>
              </a:spcAft>
              <a:defRPr/>
            </a:pPr>
            <a:r>
              <a:rPr lang="sv-SE" sz="1050" dirty="0"/>
              <a:t>2. De olika aktörernas beskrivningar i form av nätverk sammanställs till ett sammanlänkat aktörsnätverk, där relationerna mellan alla  aktörer blir tydliga (se figur ). </a:t>
            </a:r>
            <a:br>
              <a:rPr lang="sv-SE" sz="1050" dirty="0"/>
            </a:br>
            <a:endParaRPr lang="sv-SE" sz="1050" dirty="0"/>
          </a:p>
          <a:p>
            <a:pPr eaLnBrk="1" fontAlgn="auto" hangingPunct="1">
              <a:spcBef>
                <a:spcPts val="0"/>
              </a:spcBef>
              <a:spcAft>
                <a:spcPts val="0"/>
              </a:spcAft>
              <a:defRPr/>
            </a:pPr>
            <a:r>
              <a:rPr lang="sv-SE" sz="1050" dirty="0"/>
              <a:t>3. Aktörernas olika uttalade prioriterade fokus visas för varje aktör.</a:t>
            </a:r>
            <a:br>
              <a:rPr lang="sv-SE" sz="1050" dirty="0"/>
            </a:br>
            <a:endParaRPr lang="sv-SE" sz="1050" dirty="0"/>
          </a:p>
          <a:p>
            <a:pPr eaLnBrk="1" fontAlgn="auto" hangingPunct="1">
              <a:spcBef>
                <a:spcPts val="0"/>
              </a:spcBef>
              <a:spcAft>
                <a:spcPts val="0"/>
              </a:spcAft>
              <a:defRPr/>
            </a:pPr>
            <a:r>
              <a:rPr lang="sv-SE" sz="1050" dirty="0"/>
              <a:t>4. Med hjälp av det sammanlänkade aktörsnätverket med tillhörande beskrivningar av aktörernas olika fokus kan man göra en analys som identifierar 1) vilka aktörer som eventuellt saknas eller om ytterligare aktörer proaktivt bör involveras (myndigheter, frivilliga, företag</a:t>
            </a:r>
          </a:p>
          <a:p>
            <a:pPr eaLnBrk="1" fontAlgn="auto" hangingPunct="1">
              <a:spcBef>
                <a:spcPts val="0"/>
              </a:spcBef>
              <a:spcAft>
                <a:spcPts val="0"/>
              </a:spcAft>
              <a:defRPr/>
            </a:pPr>
            <a:r>
              <a:rPr lang="sv-SE" sz="1050" dirty="0"/>
              <a:t>med flera), 2) identifiera eventuella motstridiga prioriteringar eller synergier som kan påverka hanteringen och 3) identifiera </a:t>
            </a:r>
            <a:r>
              <a:rPr lang="sv-SE" sz="1050" dirty="0" err="1"/>
              <a:t>kommunika­tionsflödet</a:t>
            </a:r>
            <a:r>
              <a:rPr lang="sv-SE" sz="1050" dirty="0"/>
              <a:t> med fokus på risken för att det uppstår flaskhalsar, informationsvakuum eller överbelastning.</a:t>
            </a:r>
          </a:p>
        </p:txBody>
      </p:sp>
      <p:sp>
        <p:nvSpPr>
          <p:cNvPr id="161796" name="Slide Number Placeholder 3">
            <a:extLst>
              <a:ext uri="{FF2B5EF4-FFF2-40B4-BE49-F238E27FC236}">
                <a16:creationId xmlns:a16="http://schemas.microsoft.com/office/drawing/2014/main" id="{A15B40B4-4CCB-41FB-8A23-AE3DD91BAD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624831D-6F44-49B8-9D12-B9FD1D8E4CA1}" type="slidenum">
              <a:rPr lang="sv-SE" altLang="sv-SE" smtClean="0">
                <a:latin typeface="Calibri" panose="020F0502020204030204" pitchFamily="34" charset="0"/>
              </a:rPr>
              <a:pPr fontAlgn="base">
                <a:spcBef>
                  <a:spcPct val="0"/>
                </a:spcBef>
                <a:spcAft>
                  <a:spcPct val="0"/>
                </a:spcAft>
              </a:pPr>
              <a:t>85</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A7591126-7216-4D06-BE98-64B388F5209D}"/>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05027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4161DA98-A30F-4D46-BD0E-8DF22B4FD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F36D4C3-010A-4014-B271-1F27EB451D93}"/>
              </a:ext>
            </a:extLst>
          </p:cNvPr>
          <p:cNvSpPr>
            <a:spLocks noGrp="1"/>
          </p:cNvSpPr>
          <p:nvPr>
            <p:ph type="body" idx="1"/>
          </p:nvPr>
        </p:nvSpPr>
        <p:spPr/>
        <p:txBody>
          <a:bodyPr/>
          <a:lstStyle/>
          <a:p>
            <a:pPr eaLnBrk="1" fontAlgn="auto" hangingPunct="1">
              <a:spcBef>
                <a:spcPts val="0"/>
              </a:spcBef>
              <a:spcAft>
                <a:spcPts val="0"/>
              </a:spcAft>
              <a:defRPr/>
            </a:pPr>
            <a:r>
              <a:rPr lang="sv-SE" sz="1050" dirty="0"/>
              <a:t>Skade- och konsekvensanalys handlar om att skapa överblick över de konsekvenser som samhällsstörningen och dess skador har orsakat eller riskerar att orsaka. Med hjälp av en sådan överblick kan de involverade aktörerna enskilt eller tillsammans ta höjd för konsekvenser som ligger bortom de omedelbara skadorna  och tidigt börja hantera konsekvenserna av det inträffade. En analys av skador och konsekvenser kan genomföras på olika detaljnivåer utifrån aktörens specifika ansvar och tidsmässiga hänsynstaganden. Man väljer detaljnivå i en given</a:t>
            </a:r>
          </a:p>
          <a:p>
            <a:pPr eaLnBrk="1" fontAlgn="auto" hangingPunct="1">
              <a:spcBef>
                <a:spcPts val="0"/>
              </a:spcBef>
              <a:spcAft>
                <a:spcPts val="0"/>
              </a:spcAft>
              <a:defRPr/>
            </a:pPr>
            <a:r>
              <a:rPr lang="sv-SE" sz="1050" dirty="0"/>
              <a:t>händelse utifrån de specifika omständigheterna.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Syftet med skade- och konsekvensanalys är att </a:t>
            </a:r>
          </a:p>
          <a:p>
            <a:pPr eaLnBrk="1" fontAlgn="auto" hangingPunct="1">
              <a:spcBef>
                <a:spcPts val="0"/>
              </a:spcBef>
              <a:spcAft>
                <a:spcPts val="0"/>
              </a:spcAft>
              <a:defRPr/>
            </a:pPr>
            <a:r>
              <a:rPr lang="sv-SE" sz="1050" dirty="0"/>
              <a:t>• skapa en överblick över det drabbade sammanhanget, 2) skapa en överblick över påverkade samhällsfunktioner och möjliga spridningseffekter av det inträffade, </a:t>
            </a:r>
          </a:p>
          <a:p>
            <a:pPr eaLnBrk="1" fontAlgn="auto" hangingPunct="1">
              <a:spcBef>
                <a:spcPts val="0"/>
              </a:spcBef>
              <a:spcAft>
                <a:spcPts val="0"/>
              </a:spcAft>
              <a:defRPr/>
            </a:pPr>
            <a:r>
              <a:rPr lang="sv-SE" sz="1050" dirty="0"/>
              <a:t>• skapa en balanserad bild av konsekvenserna där det inträffade sätts i relation till de samhällsfunktioner som inte är påverkade samt</a:t>
            </a:r>
          </a:p>
          <a:p>
            <a:pPr eaLnBrk="1" fontAlgn="auto" hangingPunct="1">
              <a:spcBef>
                <a:spcPts val="0"/>
              </a:spcBef>
              <a:spcAft>
                <a:spcPts val="0"/>
              </a:spcAft>
              <a:defRPr/>
            </a:pPr>
            <a:r>
              <a:rPr lang="sv-SE" sz="1050" dirty="0"/>
              <a:t>• analysera kortsiktiga och långsiktiga konsekvenser av det inträffade.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Analysen kan dokumenteras i tabellform och går till på följande sätt:</a:t>
            </a:r>
          </a:p>
          <a:p>
            <a:pPr eaLnBrk="1" fontAlgn="auto" hangingPunct="1">
              <a:spcBef>
                <a:spcPts val="0"/>
              </a:spcBef>
              <a:spcAft>
                <a:spcPts val="0"/>
              </a:spcAft>
              <a:defRPr/>
            </a:pPr>
            <a:r>
              <a:rPr lang="sv-SE" sz="1050" dirty="0"/>
              <a:t>1. Varje aktör beskriver det drabbade sammanhanget och direkta konsekvenser.</a:t>
            </a:r>
          </a:p>
          <a:p>
            <a:pPr eaLnBrk="1" fontAlgn="auto" hangingPunct="1">
              <a:spcBef>
                <a:spcPts val="0"/>
              </a:spcBef>
              <a:spcAft>
                <a:spcPts val="0"/>
              </a:spcAft>
              <a:defRPr/>
            </a:pPr>
            <a:r>
              <a:rPr lang="sv-SE" sz="1050" dirty="0"/>
              <a:t>2. Varje aktör beskriver möjliga spridningseffekter.</a:t>
            </a:r>
          </a:p>
          <a:p>
            <a:pPr eaLnBrk="1" fontAlgn="auto" hangingPunct="1">
              <a:spcBef>
                <a:spcPts val="0"/>
              </a:spcBef>
              <a:spcAft>
                <a:spcPts val="0"/>
              </a:spcAft>
              <a:defRPr/>
            </a:pPr>
            <a:r>
              <a:rPr lang="sv-SE" sz="1050" dirty="0"/>
              <a:t>3. Varje aktör listar de relevanta kritiska samhällsfunktioner som ännu inte är, men som bedöms kunna bli, drabbade.</a:t>
            </a:r>
          </a:p>
          <a:p>
            <a:pPr eaLnBrk="1" fontAlgn="auto" hangingPunct="1">
              <a:spcBef>
                <a:spcPts val="0"/>
              </a:spcBef>
              <a:spcAft>
                <a:spcPts val="0"/>
              </a:spcAft>
              <a:defRPr/>
            </a:pPr>
            <a:r>
              <a:rPr lang="sv-SE" sz="1050" dirty="0"/>
              <a:t>4. De olika beskrivningarna sammanställs till en aktörsgemensam beskrivning av skador, konsekvenser och möjliga spridningseffekter.</a:t>
            </a:r>
          </a:p>
          <a:p>
            <a:pPr eaLnBrk="1" fontAlgn="auto" hangingPunct="1">
              <a:spcBef>
                <a:spcPts val="0"/>
              </a:spcBef>
              <a:spcAft>
                <a:spcPts val="0"/>
              </a:spcAft>
              <a:defRPr/>
            </a:pPr>
            <a:r>
              <a:rPr lang="sv-SE" sz="1050" dirty="0"/>
              <a:t>5. Med hjälp av det sammanställda materialet kan man ställa en rad frågor för att stödja inriktning och samordning: 1) Vilka samhällsfunktioner bedömer aktörerna är direkt drabbade? 2) Är bedömningarna gjorda med en helhetssyn? 3) Finns det möjliga samband för</a:t>
            </a:r>
          </a:p>
          <a:p>
            <a:pPr eaLnBrk="1" fontAlgn="auto" hangingPunct="1">
              <a:spcBef>
                <a:spcPts val="0"/>
              </a:spcBef>
              <a:spcAft>
                <a:spcPts val="0"/>
              </a:spcAft>
              <a:defRPr/>
            </a:pPr>
            <a:r>
              <a:rPr lang="sv-SE" sz="1050" dirty="0"/>
              <a:t>spridningseffekter som kan uppstå mellan drabbade samhällsfunktioner och (ännu) inte drabbade samhällsfunktioner?</a:t>
            </a:r>
          </a:p>
        </p:txBody>
      </p:sp>
      <p:sp>
        <p:nvSpPr>
          <p:cNvPr id="163844" name="Slide Number Placeholder 3">
            <a:extLst>
              <a:ext uri="{FF2B5EF4-FFF2-40B4-BE49-F238E27FC236}">
                <a16:creationId xmlns:a16="http://schemas.microsoft.com/office/drawing/2014/main" id="{FC262B20-9A5E-479A-93AB-32FB5F142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1B7C2F8-B2F3-4AAB-BBD8-CAD162A97FA5}" type="slidenum">
              <a:rPr lang="sv-SE" altLang="sv-SE" smtClean="0">
                <a:latin typeface="Calibri" panose="020F0502020204030204" pitchFamily="34" charset="0"/>
              </a:rPr>
              <a:pPr fontAlgn="base">
                <a:spcBef>
                  <a:spcPct val="0"/>
                </a:spcBef>
                <a:spcAft>
                  <a:spcPct val="0"/>
                </a:spcAft>
              </a:pPr>
              <a:t>86</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B4B72E35-82B2-4F58-9EFC-58955F72BC65}"/>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3358307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F4A53344-77C7-498E-AFE1-1C97B5BB5D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BE9C56-3058-4AC4-8CD6-430DABAD46F7}"/>
              </a:ext>
            </a:extLst>
          </p:cNvPr>
          <p:cNvSpPr>
            <a:spLocks noGrp="1"/>
          </p:cNvSpPr>
          <p:nvPr>
            <p:ph type="body" idx="1"/>
          </p:nvPr>
        </p:nvSpPr>
        <p:spPr/>
        <p:txBody>
          <a:bodyPr/>
          <a:lstStyle/>
          <a:p>
            <a:pPr eaLnBrk="1" fontAlgn="auto" hangingPunct="1">
              <a:spcBef>
                <a:spcPts val="0"/>
              </a:spcBef>
              <a:spcAft>
                <a:spcPts val="0"/>
              </a:spcAft>
              <a:defRPr/>
            </a:pPr>
            <a:r>
              <a:rPr lang="sv-SE" sz="1050" dirty="0"/>
              <a:t>Det är mycket viktigt att alla aktörer kontinuerligt ökar sin förmåga att dokumentera lägesbilder i digitala format och med hjälp av olika visualiseringsverktyg. En sådan utveckling lägger grunden för avancerad analys, meningsfull lagring och effektiv förmedling av lägesbilder. Det finns en rad exempel på hur olika aktörer dokumenterar sina lägesbilder. Sättet som de dokumenteras på sätter ramarna för hur lägesbilden sedan kan presenteras.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Nedan följer några exempel:</a:t>
            </a:r>
          </a:p>
          <a:p>
            <a:pPr eaLnBrk="1" fontAlgn="auto" hangingPunct="1">
              <a:spcBef>
                <a:spcPts val="0"/>
              </a:spcBef>
              <a:spcAft>
                <a:spcPts val="0"/>
              </a:spcAft>
              <a:defRPr/>
            </a:pPr>
            <a:r>
              <a:rPr lang="sv-SE" sz="1050" dirty="0"/>
              <a:t>a. Lägesbild i form av presentationer (1–2 sidor) med fokus på händelsebeskrivning, konsekvenser, utdrag av medierapportering samt en enklare kartbild över det aktuella geografiska området.</a:t>
            </a:r>
          </a:p>
          <a:p>
            <a:pPr eaLnBrk="1" fontAlgn="auto" hangingPunct="1">
              <a:spcBef>
                <a:spcPts val="0"/>
              </a:spcBef>
              <a:spcAft>
                <a:spcPts val="0"/>
              </a:spcAft>
              <a:defRPr/>
            </a:pPr>
            <a:r>
              <a:rPr lang="sv-SE" sz="1050" dirty="0"/>
              <a:t>b. Lägesbild i form av aktörsinterna mötesprotokoll med kortfattade noteringar om händelsen, resurser, samverkan och prognos över det inträffade.</a:t>
            </a:r>
          </a:p>
          <a:p>
            <a:pPr eaLnBrk="1" fontAlgn="auto" hangingPunct="1">
              <a:spcBef>
                <a:spcPts val="0"/>
              </a:spcBef>
              <a:spcAft>
                <a:spcPts val="0"/>
              </a:spcAft>
              <a:defRPr/>
            </a:pPr>
            <a:r>
              <a:rPr lang="sv-SE" sz="1050" dirty="0"/>
              <a:t>c. Lägesbild i form av skärmbilder från specifika IT­-system där centrala aspekter för den enskilde aktören är visualiserade i schematiska eller detaljerade kartbilder.</a:t>
            </a:r>
          </a:p>
          <a:p>
            <a:pPr eaLnBrk="1" fontAlgn="auto" hangingPunct="1">
              <a:spcBef>
                <a:spcPts val="0"/>
              </a:spcBef>
              <a:spcAft>
                <a:spcPts val="0"/>
              </a:spcAft>
              <a:defRPr/>
            </a:pPr>
            <a:r>
              <a:rPr lang="sv-SE" sz="1050" dirty="0"/>
              <a:t>d. Lägesbild i form av anteckningar på </a:t>
            </a:r>
            <a:r>
              <a:rPr lang="sv-SE" sz="1050" dirty="0" err="1"/>
              <a:t>white</a:t>
            </a:r>
            <a:r>
              <a:rPr lang="sv-SE" sz="1050" dirty="0"/>
              <a:t> board eller blädderblock med fokus på centrala aktiviteter, resursanvändning, tidpunkter för samverkansmöten samt kart- eller bildmaterial som tillfälligt återges med projektor.</a:t>
            </a:r>
          </a:p>
          <a:p>
            <a:pPr eaLnBrk="1" fontAlgn="auto" hangingPunct="1">
              <a:spcBef>
                <a:spcPts val="0"/>
              </a:spcBef>
              <a:spcAft>
                <a:spcPts val="0"/>
              </a:spcAft>
              <a:defRPr/>
            </a:pPr>
            <a:r>
              <a:rPr lang="sv-SE" sz="1050" dirty="0"/>
              <a:t>e. Lägesbild i form av sammanfattade mötesanteckningar från samverkans-</a:t>
            </a:r>
          </a:p>
          <a:p>
            <a:pPr eaLnBrk="1" fontAlgn="auto" hangingPunct="1">
              <a:spcBef>
                <a:spcPts val="0"/>
              </a:spcBef>
              <a:spcAft>
                <a:spcPts val="0"/>
              </a:spcAft>
              <a:defRPr/>
            </a:pPr>
            <a:r>
              <a:rPr lang="sv-SE" sz="1050" dirty="0"/>
              <a:t>konferenser där varje aktör har avrapporterat ”sitt” läge.</a:t>
            </a:r>
          </a:p>
          <a:p>
            <a:pPr eaLnBrk="1" fontAlgn="auto" hangingPunct="1">
              <a:spcBef>
                <a:spcPts val="0"/>
              </a:spcBef>
              <a:spcAft>
                <a:spcPts val="0"/>
              </a:spcAft>
              <a:defRPr/>
            </a:pPr>
            <a:endParaRPr lang="sv-SE" sz="1050" dirty="0"/>
          </a:p>
        </p:txBody>
      </p:sp>
      <p:sp>
        <p:nvSpPr>
          <p:cNvPr id="165892" name="Slide Number Placeholder 3">
            <a:extLst>
              <a:ext uri="{FF2B5EF4-FFF2-40B4-BE49-F238E27FC236}">
                <a16:creationId xmlns:a16="http://schemas.microsoft.com/office/drawing/2014/main" id="{664C589A-94A0-428E-972F-17533FA86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94D87B2-D80D-468B-82FB-59DAE7DB598D}" type="slidenum">
              <a:rPr lang="sv-SE" altLang="sv-SE" smtClean="0">
                <a:latin typeface="Calibri" panose="020F0502020204030204" pitchFamily="34" charset="0"/>
              </a:rPr>
              <a:pPr fontAlgn="base">
                <a:spcBef>
                  <a:spcPct val="0"/>
                </a:spcBef>
                <a:spcAft>
                  <a:spcPct val="0"/>
                </a:spcAft>
              </a:pPr>
              <a:t>87</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11B44025-04F1-45B0-8341-C9CEDE8AC343}"/>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8732196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35CE7968-5DA9-4BA3-92DC-3D42D9FABB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EBAE093-72ED-42D3-8974-DB3CC4E2E715}"/>
              </a:ext>
            </a:extLst>
          </p:cNvPr>
          <p:cNvSpPr>
            <a:spLocks noGrp="1"/>
          </p:cNvSpPr>
          <p:nvPr>
            <p:ph type="body" idx="1"/>
          </p:nvPr>
        </p:nvSpPr>
        <p:spPr/>
        <p:txBody>
          <a:bodyPr/>
          <a:lstStyle/>
          <a:p>
            <a:pPr eaLnBrk="1" fontAlgn="auto" hangingPunct="1">
              <a:spcBef>
                <a:spcPts val="0"/>
              </a:spcBef>
              <a:spcAft>
                <a:spcPts val="0"/>
              </a:spcAft>
              <a:defRPr/>
            </a:pPr>
            <a:r>
              <a:rPr lang="sv-SE" sz="1050" dirty="0"/>
              <a:t>Kartor kan med fördel användas för att visualisera och dokumentera:</a:t>
            </a:r>
          </a:p>
          <a:p>
            <a:pPr eaLnBrk="1" fontAlgn="auto" hangingPunct="1">
              <a:spcBef>
                <a:spcPts val="0"/>
              </a:spcBef>
              <a:spcAft>
                <a:spcPts val="0"/>
              </a:spcAft>
              <a:defRPr/>
            </a:pPr>
            <a:r>
              <a:rPr lang="sv-SE" sz="1050" dirty="0"/>
              <a:t>• trafik, tele, elläge</a:t>
            </a:r>
          </a:p>
          <a:p>
            <a:pPr eaLnBrk="1" fontAlgn="auto" hangingPunct="1">
              <a:spcBef>
                <a:spcPts val="0"/>
              </a:spcBef>
              <a:spcAft>
                <a:spcPts val="0"/>
              </a:spcAft>
              <a:defRPr/>
            </a:pPr>
            <a:r>
              <a:rPr lang="sv-SE" sz="1050" dirty="0"/>
              <a:t>• smittutbrott, smittspridning</a:t>
            </a:r>
          </a:p>
          <a:p>
            <a:pPr eaLnBrk="1" fontAlgn="auto" hangingPunct="1">
              <a:spcBef>
                <a:spcPts val="0"/>
              </a:spcBef>
              <a:spcAft>
                <a:spcPts val="0"/>
              </a:spcAft>
              <a:defRPr/>
            </a:pPr>
            <a:r>
              <a:rPr lang="sv-SE" sz="1050" dirty="0"/>
              <a:t>• utsläpp, spridningsrisker</a:t>
            </a:r>
          </a:p>
          <a:p>
            <a:pPr eaLnBrk="1" fontAlgn="auto" hangingPunct="1">
              <a:spcBef>
                <a:spcPts val="0"/>
              </a:spcBef>
              <a:spcAft>
                <a:spcPts val="0"/>
              </a:spcAft>
              <a:defRPr/>
            </a:pPr>
            <a:r>
              <a:rPr lang="sv-SE" sz="1050" dirty="0"/>
              <a:t>• skadegörelse, brandspridning</a:t>
            </a:r>
          </a:p>
          <a:p>
            <a:pPr eaLnBrk="1" fontAlgn="auto" hangingPunct="1">
              <a:spcBef>
                <a:spcPts val="0"/>
              </a:spcBef>
              <a:spcAft>
                <a:spcPts val="0"/>
              </a:spcAft>
              <a:defRPr/>
            </a:pPr>
            <a:r>
              <a:rPr lang="sv-SE" sz="1050" dirty="0"/>
              <a:t>• hjälpbehov som kommit in via sociala medier, samt</a:t>
            </a:r>
          </a:p>
          <a:p>
            <a:pPr eaLnBrk="1" fontAlgn="auto" hangingPunct="1">
              <a:spcBef>
                <a:spcPts val="0"/>
              </a:spcBef>
              <a:spcAft>
                <a:spcPts val="0"/>
              </a:spcAft>
              <a:defRPr/>
            </a:pPr>
            <a:r>
              <a:rPr lang="sv-SE" sz="1050" dirty="0"/>
              <a:t>• påverkad samhällsviktig verksamhet</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Vid dokumentering av lägesbild bör man använda en kombination av text, bild och karta. De textuella delarna bör hållas kortfattade men kärnfulla så att de särskilt viktiga aspekterna inte beskrivs i så generella termer att de blir urvattnade. Vid en händelse med en geografisk avgränsning bör man inkludera kartmaterial och rita ut särskilt viktiga platser.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Allmänhetens hjälpbehov samt mediabilden av händelsen bör exemplifieras med några citat och rubriker. Man kan inkludera bilder av det drabbade sammanhanget om det finns ett tydligt behov av att ge inblick i specifika aspekter av det inträffade. Vid händelser som omfattar insatser över längre tid bör man inkludera tidslinjer så att det är tydligt hur händelsen ser ut vid olika tidpunkter.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167940" name="Slide Number Placeholder 3">
            <a:extLst>
              <a:ext uri="{FF2B5EF4-FFF2-40B4-BE49-F238E27FC236}">
                <a16:creationId xmlns:a16="http://schemas.microsoft.com/office/drawing/2014/main" id="{615856AD-31BA-4122-8643-9398BFC7B8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DB4FC79-3839-478E-9BBF-4D07EDE9EF80}" type="slidenum">
              <a:rPr lang="sv-SE" altLang="sv-SE" smtClean="0">
                <a:latin typeface="Calibri" panose="020F0502020204030204" pitchFamily="34" charset="0"/>
              </a:rPr>
              <a:pPr fontAlgn="base">
                <a:spcBef>
                  <a:spcPct val="0"/>
                </a:spcBef>
                <a:spcAft>
                  <a:spcPct val="0"/>
                </a:spcAft>
              </a:pPr>
              <a:t>88</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F0D0874C-44AF-408A-846B-086C51C54CB3}"/>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37611775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B3822D9D-6CAD-4444-B009-C720CC5DF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59E4A7-76F9-4738-913F-4604633CEFE3}"/>
              </a:ext>
            </a:extLst>
          </p:cNvPr>
          <p:cNvSpPr>
            <a:spLocks noGrp="1"/>
          </p:cNvSpPr>
          <p:nvPr>
            <p:ph type="body" idx="1"/>
          </p:nvPr>
        </p:nvSpPr>
        <p:spPr/>
        <p:txBody>
          <a:bodyPr/>
          <a:lstStyle/>
          <a:p>
            <a:pPr eaLnBrk="1" fontAlgn="auto" hangingPunct="1">
              <a:spcBef>
                <a:spcPts val="0"/>
              </a:spcBef>
              <a:spcAft>
                <a:spcPts val="0"/>
              </a:spcAft>
              <a:defRPr/>
            </a:pPr>
            <a:r>
              <a:rPr lang="sv-SE" sz="1050" dirty="0"/>
              <a:t>En lägesbild kan naturligtvis skapas på en mängd olika sätt, eftersom lägesbilder skapas av en mängd olika aktörer och på ett flertal platser i</a:t>
            </a:r>
          </a:p>
          <a:p>
            <a:pPr eaLnBrk="1" fontAlgn="auto" hangingPunct="1">
              <a:spcBef>
                <a:spcPts val="0"/>
              </a:spcBef>
              <a:spcAft>
                <a:spcPts val="0"/>
              </a:spcAft>
              <a:defRPr/>
            </a:pPr>
            <a:r>
              <a:rPr lang="sv-SE" sz="1050" dirty="0"/>
              <a:t>en organisation.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Den informationsorienterade processen skapar lägesbilder som är starkt orienterade kring att presentera kartmaterial, geografisk placering av resurser, bilder och video från skadeplatser, fysisk utbredning av skadefenomen samt formella beslut som tagits fram för att hantera uppkomna situationer.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Den kommunikationsorienterade processen skapar lägesbilder som är starkt orienterade kring att presentera vilka aktörer som är aktiverade och vilka frågeställningar de olika aktörerna arbetar med. Processen resulterar i olika teman som växer fram genom diskussion, förhandling och utövande av inflytande avseende möjliga tolkningar av händelseutvecklingen.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Den sensororienterade processen skapar lägesbilder som är starkt orienterade mot den modell av verkligheten som ligger till grund för de mätdata som visualiseras. Processen resulterar i mer eller mindre detaljrika grafiska representationer som ger stöd för möjliga tolkningar</a:t>
            </a:r>
          </a:p>
          <a:p>
            <a:pPr eaLnBrk="1" fontAlgn="auto" hangingPunct="1">
              <a:spcBef>
                <a:spcPts val="0"/>
              </a:spcBef>
              <a:spcAft>
                <a:spcPts val="0"/>
              </a:spcAft>
              <a:defRPr/>
            </a:pPr>
            <a:r>
              <a:rPr lang="sv-SE" sz="1050" dirty="0"/>
              <a:t>av händelseutvecklingen.</a:t>
            </a:r>
          </a:p>
        </p:txBody>
      </p:sp>
      <p:sp>
        <p:nvSpPr>
          <p:cNvPr id="169988" name="Slide Number Placeholder 3">
            <a:extLst>
              <a:ext uri="{FF2B5EF4-FFF2-40B4-BE49-F238E27FC236}">
                <a16:creationId xmlns:a16="http://schemas.microsoft.com/office/drawing/2014/main" id="{EB7A6FDC-C931-4254-8E36-5F89E31B2C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2E1B9C8-1FF5-469D-93EC-B8EF61E56723}" type="slidenum">
              <a:rPr lang="sv-SE" altLang="sv-SE" smtClean="0">
                <a:latin typeface="Calibri" panose="020F0502020204030204" pitchFamily="34" charset="0"/>
              </a:rPr>
              <a:pPr fontAlgn="base">
                <a:spcBef>
                  <a:spcPct val="0"/>
                </a:spcBef>
                <a:spcAft>
                  <a:spcPct val="0"/>
                </a:spcAft>
              </a:pPr>
              <a:t>89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330E3DD2-1076-4C86-BE6D-420C8C586104}"/>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70611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a:extLst>
              <a:ext uri="{FF2B5EF4-FFF2-40B4-BE49-F238E27FC236}">
                <a16:creationId xmlns:a16="http://schemas.microsoft.com/office/drawing/2014/main" id="{457792B2-8D7A-4A73-98A9-12DC7E55E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2BF8643-4FA7-4584-84A0-DCA9ED2ABC53}"/>
              </a:ext>
            </a:extLst>
          </p:cNvPr>
          <p:cNvSpPr>
            <a:spLocks noGrp="1"/>
          </p:cNvSpPr>
          <p:nvPr>
            <p:ph type="body" idx="1"/>
          </p:nvPr>
        </p:nvSpPr>
        <p:spPr/>
        <p:txBody>
          <a:bodyPr/>
          <a:lstStyle/>
          <a:p>
            <a:pPr eaLnBrk="1" fontAlgn="auto" hangingPunct="1">
              <a:spcBef>
                <a:spcPts val="0"/>
              </a:spcBef>
              <a:spcAft>
                <a:spcPts val="0"/>
              </a:spcAft>
              <a:defRPr/>
            </a:pPr>
            <a:r>
              <a:rPr lang="sv-SE" sz="1050" dirty="0"/>
              <a:t>Här berättar vi om de förutsättningar som alla ska vara bekanta med för att kunna förstå det som är gemensamma grunder för samverkan och ledning. </a:t>
            </a:r>
          </a:p>
          <a:p>
            <a:pPr eaLnBrk="1" fontAlgn="auto" hangingPunct="1">
              <a:spcBef>
                <a:spcPts val="0"/>
              </a:spcBef>
              <a:spcAft>
                <a:spcPts val="0"/>
              </a:spcAft>
              <a:defRPr/>
            </a:pPr>
            <a:endParaRPr lang="sv-SE" sz="1050" dirty="0"/>
          </a:p>
        </p:txBody>
      </p:sp>
      <p:sp>
        <p:nvSpPr>
          <p:cNvPr id="22532" name="Platshållare för bildnummer 3">
            <a:extLst>
              <a:ext uri="{FF2B5EF4-FFF2-40B4-BE49-F238E27FC236}">
                <a16:creationId xmlns:a16="http://schemas.microsoft.com/office/drawing/2014/main" id="{B1810FB4-C09E-432F-8AB5-24AB934F2B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A4B6BA4-73C3-468F-B296-E526304D030D}" type="slidenum">
              <a:rPr lang="sv-SE" altLang="sv-SE" smtClean="0">
                <a:latin typeface="Calibri" panose="020F0502020204030204" pitchFamily="34" charset="0"/>
              </a:rPr>
              <a:pPr fontAlgn="base">
                <a:spcBef>
                  <a:spcPct val="0"/>
                </a:spcBef>
                <a:spcAft>
                  <a:spcPct val="0"/>
                </a:spcAft>
              </a:pPr>
              <a:t>9</a:t>
            </a:fld>
            <a:endParaRPr lang="sv-SE" altLang="sv-SE" dirty="0">
              <a:latin typeface="Calibri" panose="020F0502020204030204" pitchFamily="34" charset="0"/>
            </a:endParaRPr>
          </a:p>
        </p:txBody>
      </p:sp>
    </p:spTree>
    <p:extLst>
      <p:ext uri="{BB962C8B-B14F-4D97-AF65-F5344CB8AC3E}">
        <p14:creationId xmlns:p14="http://schemas.microsoft.com/office/powerpoint/2010/main" val="9637345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E8EE3D89-CAF2-41D3-90C4-232DC1307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51D6BF9-B59F-47A3-AD3E-FA463632481E}"/>
              </a:ext>
            </a:extLst>
          </p:cNvPr>
          <p:cNvSpPr>
            <a:spLocks noGrp="1"/>
          </p:cNvSpPr>
          <p:nvPr>
            <p:ph type="body" idx="1"/>
          </p:nvPr>
        </p:nvSpPr>
        <p:spPr>
          <a:xfrm>
            <a:off x="685800" y="4400550"/>
            <a:ext cx="5486400" cy="5673090"/>
          </a:xfrm>
        </p:spPr>
        <p:txBody>
          <a:bodyPr/>
          <a:lstStyle/>
          <a:p>
            <a:pPr eaLnBrk="1" fontAlgn="auto" hangingPunct="1">
              <a:spcBef>
                <a:spcPts val="0"/>
              </a:spcBef>
              <a:spcAft>
                <a:spcPts val="0"/>
              </a:spcAft>
              <a:defRPr/>
            </a:pPr>
            <a:r>
              <a:rPr lang="sv-SE" sz="1050" b="1" dirty="0"/>
              <a:t>Perspektivförskjuten lägesbild</a:t>
            </a:r>
            <a:r>
              <a:rPr lang="sv-SE" sz="1050" dirty="0"/>
              <a:t>. I organisationer med geografiskt åtskilda ledningsfunktioner – som till exempel vid en skogsbrand med räddningstjänstens operativa resurser ute i terrängen, en stab i nära anslutning till det drabbade området samt en ledningsfunktion i aktörens ledningscentral – kan lägesbilderna mellan dessa ledningsgrupperingar vara förskjutna. Detta innebär att den inre ledningen agerar efter vad de anser är en korrekt lägesbild, samtidigt som fältstaben nära det drabbade området agerar efter en annan lägesbild. De operativa enheterna ute i terrängen har i sin tur ytterligare en lägesbild som skiljer sig från de två övriga. Aktörer bör se till att kommunikationen mellan grupperingarna är välorganiserad och att den formella rapporteringen är utformad för att överbrygga skillnader utifrån uppgift, tidsskala och specifik information.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Fördröjd lägesbild</a:t>
            </a:r>
            <a:r>
              <a:rPr lang="sv-SE" sz="1050" dirty="0"/>
              <a:t>. Aktörer bör vara särskilt uppmärksamma på hur olika tidsaspekter påverkar lägesbildens giltighet och kvalitet. detta är särskilt viktigt vid samhällsstörningar som kräver en serie av  samverkanskonferenser på olika nivåer för att förmedla information uppåt, neråt och på bredden.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Dominerande lägesbild</a:t>
            </a:r>
            <a:r>
              <a:rPr lang="sv-SE" sz="1050" dirty="0"/>
              <a:t>. Vid aktörsgemensamt agerande där en aktör förmedlar en lägesbild som blir dominerande ska de inblandade aktörerna tillsammans se till att de övriga aktörernas perspektiv också uppmärksammas. i sådana sammanhang har sektorsansvariga aktörer eller aktörer med geografiskt områdesansvar särskilt ansvar att etablera en mer balanserad lägesbild.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Påtvingad lägesbild</a:t>
            </a:r>
            <a:r>
              <a:rPr lang="sv-SE" sz="1050" dirty="0"/>
              <a:t>. I vissa händelser med politiska eller mediala aspekter finns det risk för att det uppstår en perspektivkonflikt mellan politiska aktörer och </a:t>
            </a:r>
            <a:r>
              <a:rPr lang="sv-SE" sz="1050" dirty="0" err="1"/>
              <a:t>sakexpertis</a:t>
            </a:r>
            <a:r>
              <a:rPr lang="sv-SE" sz="1050" dirty="0"/>
              <a:t>. Omständigheterna för att en påtvingad lägesbild ska uppstå är speciella och inte särskilt vanligt förekommande. Aktörer bör vara särskilt uppmärksamma på om påtvingade lägesbilder uppstår och hur aktören i så fall ska bemöta sådana situationer.</a:t>
            </a:r>
          </a:p>
          <a:p>
            <a:pPr eaLnBrk="1" fontAlgn="auto" hangingPunct="1">
              <a:spcBef>
                <a:spcPts val="0"/>
              </a:spcBef>
              <a:spcAft>
                <a:spcPts val="0"/>
              </a:spcAft>
              <a:defRPr/>
            </a:pPr>
            <a:endParaRPr lang="sv-SE" sz="1050" dirty="0"/>
          </a:p>
          <a:p>
            <a:r>
              <a:rPr lang="sv-SE" altLang="sv-SE" sz="1050" b="1" dirty="0">
                <a:ea typeface="Verdana" panose="020B0604030504040204" pitchFamily="34" charset="0"/>
                <a:cs typeface="Verdana" panose="020B0604030504040204" pitchFamily="34" charset="0"/>
              </a:rPr>
              <a:t>Lägesbild utan det kommunikativa perspektivet </a:t>
            </a:r>
            <a:r>
              <a:rPr lang="sv-SE" sz="1050" kern="1200" dirty="0">
                <a:solidFill>
                  <a:schemeClr val="tx1"/>
                </a:solidFill>
                <a:effectLst/>
              </a:rPr>
              <a:t>Ett bedömnings- och inriktningsarbete som saknar det kommunikativa perspektivet ger</a:t>
            </a:r>
            <a:r>
              <a:rPr lang="sv-SE" sz="1050" kern="1200" baseline="0" dirty="0">
                <a:solidFill>
                  <a:schemeClr val="tx1"/>
                </a:solidFill>
                <a:effectLst/>
              </a:rPr>
              <a:t> en sämre bild av vad som ska uppnås genom att vi inte tar höjd för </a:t>
            </a:r>
            <a:r>
              <a:rPr lang="sv-SE" sz="1050" dirty="0"/>
              <a:t>människors upplevelser, reaktioner, frågeställningar och behov samt mediers rapportering. </a:t>
            </a:r>
            <a:r>
              <a:rPr lang="sv-SE" sz="1050" kern="1200" dirty="0">
                <a:solidFill>
                  <a:schemeClr val="tx1"/>
                </a:solidFill>
                <a:effectLst/>
              </a:rPr>
              <a:t>När vi arbetar integrerat med kommunikationen i hanteringens alla steg och när alla roller och funktioner tar ansvar för det kommunikativa perspektivet blir effekten att får vi i bedömningsarbetet får en mer komplett bild av vad som ska uppnås och bättre styrning av tillgängliga resurser och vi undviker att kommunikation blir ett separat spår. </a:t>
            </a:r>
          </a:p>
        </p:txBody>
      </p:sp>
      <p:sp>
        <p:nvSpPr>
          <p:cNvPr id="172036" name="Slide Number Placeholder 3">
            <a:extLst>
              <a:ext uri="{FF2B5EF4-FFF2-40B4-BE49-F238E27FC236}">
                <a16:creationId xmlns:a16="http://schemas.microsoft.com/office/drawing/2014/main" id="{9B0D8EA6-B092-424F-A12F-43D517C3C1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B9C212B-3024-4DDC-B46E-560A62F1E11B}" type="slidenum">
              <a:rPr lang="sv-SE" altLang="sv-SE" smtClean="0">
                <a:latin typeface="Calibri" panose="020F0502020204030204" pitchFamily="34" charset="0"/>
              </a:rPr>
              <a:pPr fontAlgn="base">
                <a:spcBef>
                  <a:spcPct val="0"/>
                </a:spcBef>
                <a:spcAft>
                  <a:spcPct val="0"/>
                </a:spcAft>
              </a:pPr>
              <a:t>90</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89430D78-2E9E-452F-A31B-C7FB14105D6C}"/>
              </a:ext>
            </a:extLst>
          </p:cNvPr>
          <p:cNvSpPr>
            <a:spLocks noGrp="1"/>
          </p:cNvSpPr>
          <p:nvPr>
            <p:ph type="ftr" sz="quarter" idx="4"/>
          </p:nvPr>
        </p:nvSpPr>
        <p:spPr>
          <a:xfrm>
            <a:off x="0" y="8616633"/>
            <a:ext cx="1882140" cy="458787"/>
          </a:xfrm>
        </p:spPr>
        <p:txBody>
          <a:bodyPr/>
          <a:lstStyle/>
          <a:p>
            <a:pPr>
              <a:defRPr/>
            </a:pPr>
            <a:r>
              <a:rPr lang="sv-SE" dirty="0"/>
              <a:t>Version 0.96 2017-11-15</a:t>
            </a:r>
          </a:p>
        </p:txBody>
      </p:sp>
    </p:spTree>
    <p:extLst>
      <p:ext uri="{BB962C8B-B14F-4D97-AF65-F5344CB8AC3E}">
        <p14:creationId xmlns:p14="http://schemas.microsoft.com/office/powerpoint/2010/main" val="1142424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a:extLst>
              <a:ext uri="{FF2B5EF4-FFF2-40B4-BE49-F238E27FC236}">
                <a16:creationId xmlns:a16="http://schemas.microsoft.com/office/drawing/2014/main" id="{D0E679CE-1454-4C75-817E-F6C12C915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DAFE211-6163-43F6-86D6-B13536965123}"/>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13 Teknisk samordning för att kunna dela information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de gemensamma grunderna finns ett avsnitt som översiktligt beskriver några av de grundläggande gemensamma krav som den tekniska miljön för informationsdelning behöver klara av. De ekonomiska och organisatoriska förutsättningarna för teknisk samordning är föremål för vidare utredning på MSB, i samverkan med aktörerna.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Några av de gemensamma kraven är att den tekniska samordningen bör</a:t>
            </a:r>
          </a:p>
          <a:p>
            <a:pPr marL="171450" indent="-171450" eaLnBrk="1" fontAlgn="auto" hangingPunct="1">
              <a:spcBef>
                <a:spcPts val="0"/>
              </a:spcBef>
              <a:spcAft>
                <a:spcPts val="0"/>
              </a:spcAft>
              <a:buFont typeface="Arial" panose="020B0604020202020204" pitchFamily="34" charset="0"/>
              <a:buChar char="•"/>
              <a:defRPr/>
            </a:pPr>
            <a:r>
              <a:rPr lang="sv-SE" sz="1050" dirty="0"/>
              <a:t>möjliggöra samverkan i olika flexibelt sammansatta konstellationer av aktörer</a:t>
            </a:r>
          </a:p>
          <a:p>
            <a:pPr marL="171450" indent="-171450" eaLnBrk="1" fontAlgn="auto" hangingPunct="1">
              <a:spcBef>
                <a:spcPts val="0"/>
              </a:spcBef>
              <a:spcAft>
                <a:spcPts val="0"/>
              </a:spcAft>
              <a:buFont typeface="Arial" panose="020B0604020202020204" pitchFamily="34" charset="0"/>
              <a:buChar char="•"/>
              <a:defRPr/>
            </a:pPr>
            <a:r>
              <a:rPr lang="sv-SE" sz="1050" dirty="0"/>
              <a:t>ta tillvara gjorda investeringar i befintliga system</a:t>
            </a:r>
          </a:p>
          <a:p>
            <a:pPr marL="171450" indent="-171450" eaLnBrk="1" fontAlgn="auto" hangingPunct="1">
              <a:spcBef>
                <a:spcPts val="0"/>
              </a:spcBef>
              <a:spcAft>
                <a:spcPts val="0"/>
              </a:spcAft>
              <a:buFont typeface="Arial" panose="020B0604020202020204" pitchFamily="34" charset="0"/>
              <a:buChar char="•"/>
              <a:defRPr/>
            </a:pPr>
            <a:r>
              <a:rPr lang="sv-SE" sz="1050" dirty="0"/>
              <a:t>hantera olika sekretessnivåer</a:t>
            </a:r>
          </a:p>
          <a:p>
            <a:pPr marL="171450" indent="-171450" eaLnBrk="1" fontAlgn="auto" hangingPunct="1">
              <a:spcBef>
                <a:spcPts val="0"/>
              </a:spcBef>
              <a:spcAft>
                <a:spcPts val="0"/>
              </a:spcAft>
              <a:buFont typeface="Arial" panose="020B0604020202020204" pitchFamily="34" charset="0"/>
              <a:buChar char="•"/>
              <a:defRPr/>
            </a:pPr>
            <a:r>
              <a:rPr lang="sv-SE" sz="1050" dirty="0"/>
              <a:t>ta tillvara framtida tekniksprång</a:t>
            </a:r>
          </a:p>
          <a:p>
            <a:pPr marL="171450" indent="-171450" eaLnBrk="1" fontAlgn="auto" hangingPunct="1">
              <a:spcBef>
                <a:spcPts val="0"/>
              </a:spcBef>
              <a:spcAft>
                <a:spcPts val="0"/>
              </a:spcAft>
              <a:buFont typeface="Arial" panose="020B0604020202020204" pitchFamily="34" charset="0"/>
              <a:buChar char="•"/>
              <a:defRPr/>
            </a:pPr>
            <a:r>
              <a:rPr lang="sv-SE" sz="1050" dirty="0"/>
              <a:t>hantera såväl vardags- som sällananvändare</a:t>
            </a:r>
          </a:p>
          <a:p>
            <a:pPr marL="171450" indent="-171450" eaLnBrk="1" fontAlgn="auto" hangingPunct="1">
              <a:spcBef>
                <a:spcPts val="0"/>
              </a:spcBef>
              <a:spcAft>
                <a:spcPts val="0"/>
              </a:spcAft>
              <a:buFont typeface="Arial" panose="020B0604020202020204" pitchFamily="34" charset="0"/>
              <a:buChar char="•"/>
              <a:defRPr/>
            </a:pPr>
            <a:r>
              <a:rPr lang="sv-SE" sz="1050" dirty="0"/>
              <a:t>vara robust och säker</a:t>
            </a:r>
          </a:p>
          <a:p>
            <a:pPr eaLnBrk="1" fontAlgn="auto" hangingPunct="1">
              <a:spcBef>
                <a:spcPts val="0"/>
              </a:spcBef>
              <a:spcAft>
                <a:spcPts val="0"/>
              </a:spcAft>
              <a:defRPr/>
            </a:pPr>
            <a:endParaRPr lang="sv-SE" sz="900" dirty="0"/>
          </a:p>
        </p:txBody>
      </p:sp>
      <p:sp>
        <p:nvSpPr>
          <p:cNvPr id="81924" name="Platshållare för bildnummer 3">
            <a:extLst>
              <a:ext uri="{FF2B5EF4-FFF2-40B4-BE49-F238E27FC236}">
                <a16:creationId xmlns:a16="http://schemas.microsoft.com/office/drawing/2014/main" id="{6F4C9593-76C1-4230-AA66-123D0A790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26BF8A2-D250-476C-9069-F278A45DF414}" type="slidenum">
              <a:rPr lang="sv-SE" altLang="sv-SE" smtClean="0">
                <a:latin typeface="Calibri" panose="020F0502020204030204" pitchFamily="34" charset="0"/>
              </a:rPr>
              <a:pPr fontAlgn="base">
                <a:spcBef>
                  <a:spcPct val="0"/>
                </a:spcBef>
                <a:spcAft>
                  <a:spcPct val="0"/>
                </a:spcAft>
              </a:pPr>
              <a:t>91</a:t>
            </a:fld>
            <a:endParaRPr lang="sv-SE" altLang="sv-SE" dirty="0">
              <a:latin typeface="Calibri" panose="020F0502020204030204" pitchFamily="34" charset="0"/>
            </a:endParaRPr>
          </a:p>
        </p:txBody>
      </p:sp>
    </p:spTree>
    <p:extLst>
      <p:ext uri="{BB962C8B-B14F-4D97-AF65-F5344CB8AC3E}">
        <p14:creationId xmlns:p14="http://schemas.microsoft.com/office/powerpoint/2010/main" val="36740790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B4069A6A-3ACD-482E-9493-2485B1C8D8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D19AE0-6416-4831-9B19-F3C98A0A163B}"/>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16 Kunskap, övning och lärande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Individuella erfarenheter kan omvandlas till så kallade </a:t>
            </a:r>
            <a:r>
              <a:rPr lang="sv-SE" sz="1050" dirty="0" err="1"/>
              <a:t>lessons</a:t>
            </a:r>
            <a:r>
              <a:rPr lang="sv-SE" sz="1050" dirty="0"/>
              <a:t> </a:t>
            </a:r>
            <a:r>
              <a:rPr lang="sv-SE" sz="1050" dirty="0" err="1"/>
              <a:t>learned</a:t>
            </a:r>
            <a:r>
              <a:rPr lang="sv-SE" sz="1050" dirty="0"/>
              <a:t> i form av till exempel rapporter, berättelser och övningsmoment. (Erfarenhetsåterföring bör, rent språkligt och logiskt, därför endast användas som benämning på den delprocess som innebär att sprida </a:t>
            </a:r>
            <a:r>
              <a:rPr lang="sv-SE" sz="1050" dirty="0" err="1"/>
              <a:t>lessons</a:t>
            </a:r>
            <a:r>
              <a:rPr lang="sv-SE" sz="1050" dirty="0"/>
              <a:t> </a:t>
            </a:r>
            <a:r>
              <a:rPr lang="sv-SE" sz="1050" dirty="0" err="1"/>
              <a:t>learned</a:t>
            </a:r>
            <a:r>
              <a:rPr lang="sv-SE" sz="1050" dirty="0"/>
              <a:t> till berörda. Detta är en viktig men trots allt begränsad del i ett organisatoriskt lärande.)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Ibland talas om kedjan </a:t>
            </a:r>
            <a:r>
              <a:rPr lang="sv-SE" sz="1050" dirty="0" err="1"/>
              <a:t>lessons</a:t>
            </a:r>
            <a:r>
              <a:rPr lang="sv-SE" sz="1050" dirty="0"/>
              <a:t> </a:t>
            </a:r>
            <a:r>
              <a:rPr lang="sv-SE" sz="1050" dirty="0" err="1"/>
              <a:t>observed</a:t>
            </a:r>
            <a:r>
              <a:rPr lang="sv-SE" sz="1050" dirty="0"/>
              <a:t> and </a:t>
            </a:r>
            <a:r>
              <a:rPr lang="sv-SE" sz="1050" dirty="0" err="1"/>
              <a:t>documented</a:t>
            </a:r>
            <a:r>
              <a:rPr lang="sv-SE" sz="1050" dirty="0"/>
              <a:t> – </a:t>
            </a:r>
            <a:r>
              <a:rPr lang="sv-SE" sz="1050" dirty="0" err="1"/>
              <a:t>lessons</a:t>
            </a:r>
            <a:r>
              <a:rPr lang="sv-SE" sz="1050" dirty="0"/>
              <a:t> </a:t>
            </a:r>
            <a:r>
              <a:rPr lang="sv-SE" sz="1050" dirty="0" err="1"/>
              <a:t>learned</a:t>
            </a:r>
            <a:r>
              <a:rPr lang="sv-SE" sz="1050" dirty="0"/>
              <a:t> – </a:t>
            </a:r>
            <a:r>
              <a:rPr lang="sv-SE" sz="1050" dirty="0" err="1"/>
              <a:t>lessons</a:t>
            </a:r>
            <a:r>
              <a:rPr lang="sv-SE" sz="1050" dirty="0"/>
              <a:t> </a:t>
            </a:r>
            <a:r>
              <a:rPr lang="sv-SE" sz="1050" dirty="0" err="1"/>
              <a:t>implemented</a:t>
            </a:r>
            <a:r>
              <a:rPr lang="sv-SE" sz="1050" dirty="0"/>
              <a:t>, vilket är ett alternativt sätt att beskriva en händelsebaserad lärprocess. Att agera tillsammans kräver bland annat etablerade nätverk och goda relationer mellan berörda aktörer. Öppenhet, förtroende samt kunskap och respekt för varandras roller påverkar också resultatet av samverkan. Dessa förhållningssätt är också av avgörande för lärande. Det är av yttersta betydelse att värna om ett klimat som uppmuntrar förmågan att dra nytta av erfarenheter.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Eftersom de gemensamma grunderna ska stärka förmågan till aktörsgemensamt agerande bör aktiviteter för lärande genomföras tillsammans med andra aktörer (lärande i samverkan).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Vägledningen för att integrera</a:t>
            </a:r>
            <a:r>
              <a:rPr lang="sv-SE" sz="1050" baseline="0" dirty="0"/>
              <a:t> kriskommunikation (MSB1266) finns flera konkreta exempel på hur man kan gå tillväga. Det bland annat om:</a:t>
            </a:r>
          </a:p>
          <a:p>
            <a:pPr eaLnBrk="1" fontAlgn="auto" hangingPunct="1">
              <a:spcBef>
                <a:spcPts val="0"/>
              </a:spcBef>
              <a:spcAft>
                <a:spcPts val="0"/>
              </a:spcAft>
              <a:defRPr/>
            </a:pPr>
            <a:endParaRPr lang="sv-SE" sz="1050" dirty="0"/>
          </a:p>
          <a:p>
            <a:pPr marL="171450" indent="-171450">
              <a:buFont typeface="Arial" panose="020B0604020202020204" pitchFamily="34" charset="0"/>
              <a:buChar char="•"/>
            </a:pPr>
            <a:r>
              <a:rPr lang="sv-SE" sz="1050" dirty="0"/>
              <a:t>Planer för hantering av samhällsstörningar med kriskommunikation integrerat</a:t>
            </a:r>
          </a:p>
          <a:p>
            <a:pPr marL="171450" indent="-171450">
              <a:buFont typeface="Arial" panose="020B0604020202020204" pitchFamily="34" charset="0"/>
              <a:buChar char="•"/>
            </a:pPr>
            <a:r>
              <a:rPr lang="sv-SE" sz="1050" dirty="0"/>
              <a:t>Utbildning för fler än kommunikatörer</a:t>
            </a:r>
          </a:p>
          <a:p>
            <a:pPr marL="171450" indent="-171450">
              <a:buFont typeface="Arial" panose="020B0604020202020204" pitchFamily="34" charset="0"/>
              <a:buChar char="•"/>
            </a:pPr>
            <a:r>
              <a:rPr lang="sv-SE" sz="1050" dirty="0"/>
              <a:t>Övningar</a:t>
            </a:r>
          </a:p>
          <a:p>
            <a:pPr marL="171450" indent="-171450">
              <a:buFont typeface="Arial" panose="020B0604020202020204" pitchFamily="34" charset="0"/>
              <a:buChar char="•"/>
            </a:pPr>
            <a:r>
              <a:rPr lang="sv-SE" sz="1050" dirty="0"/>
              <a:t>Kommunikativa bedömningar i förväg</a:t>
            </a:r>
          </a:p>
        </p:txBody>
      </p:sp>
      <p:sp>
        <p:nvSpPr>
          <p:cNvPr id="176132" name="Slide Number Placeholder 3">
            <a:extLst>
              <a:ext uri="{FF2B5EF4-FFF2-40B4-BE49-F238E27FC236}">
                <a16:creationId xmlns:a16="http://schemas.microsoft.com/office/drawing/2014/main" id="{56925AE4-0DD6-4CCC-B580-DC0E0E546C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D30FA4A-A8B5-44CD-A73C-1319BBA50572}" type="slidenum">
              <a:rPr lang="sv-SE" altLang="sv-SE" smtClean="0">
                <a:latin typeface="Calibri" panose="020F0502020204030204" pitchFamily="34" charset="0"/>
              </a:rPr>
              <a:pPr fontAlgn="base">
                <a:spcBef>
                  <a:spcPct val="0"/>
                </a:spcBef>
                <a:spcAft>
                  <a:spcPct val="0"/>
                </a:spcAft>
              </a:pPr>
              <a:t>92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E166898-7897-4FE8-9DA1-209C9853B7DF}"/>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11081224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a:extLst>
              <a:ext uri="{FF2B5EF4-FFF2-40B4-BE49-F238E27FC236}">
                <a16:creationId xmlns:a16="http://schemas.microsoft.com/office/drawing/2014/main" id="{40BEAA33-4FDE-4011-B1F9-3EB43057E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19703-76F8-4C46-BEA4-8DDEE9F37747}"/>
              </a:ext>
            </a:extLst>
          </p:cNvPr>
          <p:cNvSpPr>
            <a:spLocks noGrp="1"/>
          </p:cNvSpPr>
          <p:nvPr>
            <p:ph type="body" idx="1"/>
          </p:nvPr>
        </p:nvSpPr>
        <p:spPr>
          <a:xfrm>
            <a:off x="666750" y="4714875"/>
            <a:ext cx="5400675" cy="4929188"/>
          </a:xfrm>
        </p:spPr>
        <p:txBody>
          <a:bodyPr/>
          <a:lstStyle/>
          <a:p>
            <a:pPr eaLnBrk="1" fontAlgn="auto" hangingPunct="1">
              <a:spcBef>
                <a:spcPts val="0"/>
              </a:spcBef>
              <a:spcAft>
                <a:spcPts val="0"/>
              </a:spcAft>
              <a:defRPr/>
            </a:pPr>
            <a:r>
              <a:rPr lang="sv-SE" dirty="0"/>
              <a:t>Att utbilda och att öva är några av de viktigaste aktiviteterna. Varje organisation behöver en utbildnings- och övningsplan för att utveckla en samlad förmåga eller identifiera brister i förmåga. Kunskapshöjande aktiviteter ska gärna genomföras tillsammans med andra aktörer för att öka den aktörsgemensamma förmågan. Vid planering av övningar ska man utgå från den nationella övningsplanen där det finns en strategi och en process för att samordna och inrikta övningar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Gemensamma mål för kunskapsutveckling kan användas för att organisera olika kunskapshöjande aktiviteter. Det finns mål för sexton kunskapsområden, som följer samma indelning som i </a:t>
            </a:r>
            <a:r>
              <a:rPr lang="sv-SE" i="1" dirty="0"/>
              <a:t>Gemensamma grunder för samverkan och ledning vid samhällsstörningar.</a:t>
            </a:r>
          </a:p>
          <a:p>
            <a:pPr eaLnBrk="1" fontAlgn="auto" hangingPunct="1">
              <a:spcBef>
                <a:spcPts val="0"/>
              </a:spcBef>
              <a:spcAft>
                <a:spcPts val="0"/>
              </a:spcAft>
              <a:defRPr/>
            </a:pPr>
            <a:endParaRPr lang="sv-SE" i="1" dirty="0"/>
          </a:p>
          <a:p>
            <a:pPr eaLnBrk="1" fontAlgn="auto" hangingPunct="1">
              <a:spcBef>
                <a:spcPts val="0"/>
              </a:spcBef>
              <a:spcAft>
                <a:spcPts val="0"/>
              </a:spcAft>
              <a:defRPr/>
            </a:pPr>
            <a:r>
              <a:rPr lang="sv-SE" dirty="0"/>
              <a:t>Målen utgår från kunskapssynen i det europeiska utvecklingsprojektet Bolognaprocessen. Genom att alla aktörer utgår från samma kunskapssyn och samma kunskapsmodell får vi möjlighet att ställa upp mätbara mål och jämföra utvecklingen över tid. Målen kan mätas på </a:t>
            </a:r>
          </a:p>
          <a:p>
            <a:pPr marL="171450" indent="-171450" eaLnBrk="1" fontAlgn="auto" hangingPunct="1">
              <a:spcBef>
                <a:spcPts val="0"/>
              </a:spcBef>
              <a:spcAft>
                <a:spcPts val="0"/>
              </a:spcAft>
              <a:buFont typeface="Arial" panose="020B0604020202020204" pitchFamily="34" charset="0"/>
              <a:buChar char="•"/>
              <a:defRPr/>
            </a:pPr>
            <a:r>
              <a:rPr lang="sv-SE" dirty="0"/>
              <a:t>kunskap och förståelse: att kunna ta till sig och förstå fakta som memorerats (beskriva och förklara)</a:t>
            </a:r>
          </a:p>
          <a:p>
            <a:pPr marL="171450" indent="-171450" eaLnBrk="1" fontAlgn="auto" hangingPunct="1">
              <a:spcBef>
                <a:spcPts val="0"/>
              </a:spcBef>
              <a:spcAft>
                <a:spcPts val="0"/>
              </a:spcAft>
              <a:buFont typeface="Arial" panose="020B0604020202020204" pitchFamily="34" charset="0"/>
              <a:buChar char="•"/>
              <a:defRPr/>
            </a:pPr>
            <a:r>
              <a:rPr lang="sv-SE" dirty="0"/>
              <a:t>färdighet och förmåga – att kunna utföra något med hjälp av fakta och kunskap man fått (tillämpa och använda)</a:t>
            </a:r>
          </a:p>
          <a:p>
            <a:pPr marL="171450" indent="-171450" eaLnBrk="1" fontAlgn="auto" hangingPunct="1">
              <a:spcBef>
                <a:spcPts val="0"/>
              </a:spcBef>
              <a:spcAft>
                <a:spcPts val="0"/>
              </a:spcAft>
              <a:buFont typeface="Arial" panose="020B0604020202020204" pitchFamily="34" charset="0"/>
              <a:buChar char="•"/>
              <a:defRPr/>
            </a:pPr>
            <a:r>
              <a:rPr lang="sv-SE" dirty="0"/>
              <a:t>värderingsförmåga och förhållningssätt – att kunna dra egna slutsatser samt att kunna producera, planera och generera något nytt (relatera och värdera)</a:t>
            </a:r>
          </a:p>
          <a:p>
            <a:pPr marL="171450" indent="-171450" eaLnBrk="1" fontAlgn="auto" hangingPunct="1">
              <a:spcBef>
                <a:spcPts val="0"/>
              </a:spcBef>
              <a:spcAft>
                <a:spcPts val="0"/>
              </a:spcAft>
              <a:buFont typeface="Arial" panose="020B0604020202020204" pitchFamily="34" charset="0"/>
              <a:buChar char="•"/>
              <a:defRPr/>
            </a:pPr>
            <a:endParaRPr lang="sv-SE" dirty="0"/>
          </a:p>
          <a:p>
            <a:pPr eaLnBrk="1" fontAlgn="auto" hangingPunct="1">
              <a:spcBef>
                <a:spcPts val="0"/>
              </a:spcBef>
              <a:spcAft>
                <a:spcPts val="0"/>
              </a:spcAft>
              <a:buFont typeface="Arial" panose="020B0604020202020204" pitchFamily="34" charset="0"/>
              <a:buNone/>
              <a:defRPr/>
            </a:pPr>
            <a:r>
              <a:rPr lang="sv-SE" dirty="0"/>
              <a:t>Målen ska läsas utifrån att aktören befinner sig i en utbildningssituation. Efter genomförd utbildning eller annan kunskapshöjande aktivitet ska aktören visa kunskap, färdighet och attityd enligt målen. EXEMPEL:</a:t>
            </a:r>
          </a:p>
          <a:p>
            <a:pPr eaLnBrk="1" fontAlgn="auto" hangingPunct="1">
              <a:spcBef>
                <a:spcPts val="0"/>
              </a:spcBef>
              <a:spcAft>
                <a:spcPts val="0"/>
              </a:spcAft>
              <a:defRPr/>
            </a:pPr>
            <a:r>
              <a:rPr lang="sv-SE" b="1" dirty="0"/>
              <a:t>Kunskapsmål </a:t>
            </a:r>
            <a:r>
              <a:rPr lang="sv-SE" dirty="0"/>
              <a:t>: Inom området helhetssyn ska aktören kunna: ange de värden som ska skyddas i samhället </a:t>
            </a:r>
          </a:p>
          <a:p>
            <a:pPr eaLnBrk="1" fontAlgn="auto" hangingPunct="1">
              <a:spcBef>
                <a:spcPts val="0"/>
              </a:spcBef>
              <a:spcAft>
                <a:spcPts val="0"/>
              </a:spcAft>
              <a:defRPr/>
            </a:pPr>
            <a:r>
              <a:rPr lang="sv-SE" b="1" dirty="0"/>
              <a:t>Färdighetsmål: </a:t>
            </a:r>
            <a:r>
              <a:rPr lang="sv-SE" dirty="0"/>
              <a:t>Inom området helhetssyn ska aktören kunna: identifiera de hjälpbehov som uppstår, på kort och lång sikt, utifrån en helhetssyn</a:t>
            </a:r>
          </a:p>
          <a:p>
            <a:pPr eaLnBrk="1" fontAlgn="auto" hangingPunct="1">
              <a:spcBef>
                <a:spcPts val="0"/>
              </a:spcBef>
              <a:spcAft>
                <a:spcPts val="0"/>
              </a:spcAft>
              <a:defRPr/>
            </a:pPr>
            <a:r>
              <a:rPr lang="sv-SE" b="1" dirty="0"/>
              <a:t>Attitydmål: </a:t>
            </a:r>
            <a:r>
              <a:rPr lang="sv-SE" dirty="0"/>
              <a:t>Inom området helhetssyn ska aktören kunna: värdera underlag för samordnade beslut och gemensamma överenskommelser.</a:t>
            </a:r>
          </a:p>
          <a:p>
            <a:pPr eaLnBrk="1" fontAlgn="auto" hangingPunct="1">
              <a:spcBef>
                <a:spcPts val="0"/>
              </a:spcBef>
              <a:spcAft>
                <a:spcPts val="0"/>
              </a:spcAft>
              <a:defRPr/>
            </a:pPr>
            <a:r>
              <a:rPr lang="sv-SE" dirty="0"/>
              <a:t> </a:t>
            </a:r>
          </a:p>
        </p:txBody>
      </p:sp>
      <p:sp>
        <p:nvSpPr>
          <p:cNvPr id="83972" name="Platshållare för bildnummer 3">
            <a:extLst>
              <a:ext uri="{FF2B5EF4-FFF2-40B4-BE49-F238E27FC236}">
                <a16:creationId xmlns:a16="http://schemas.microsoft.com/office/drawing/2014/main" id="{21E96144-3FCA-4B7D-BF25-61F590AAB7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34FE155-F875-40AF-8970-67594B54748A}" type="slidenum">
              <a:rPr lang="sv-SE" altLang="sv-SE" smtClean="0">
                <a:latin typeface="Calibri" panose="020F0502020204030204" pitchFamily="34" charset="0"/>
              </a:rPr>
              <a:pPr fontAlgn="base">
                <a:spcBef>
                  <a:spcPct val="0"/>
                </a:spcBef>
                <a:spcAft>
                  <a:spcPct val="0"/>
                </a:spcAft>
              </a:pPr>
              <a:t>93</a:t>
            </a:fld>
            <a:endParaRPr lang="sv-SE" altLang="sv-SE" dirty="0">
              <a:latin typeface="Calibri" panose="020F0502020204030204" pitchFamily="34" charset="0"/>
            </a:endParaRPr>
          </a:p>
        </p:txBody>
      </p:sp>
    </p:spTree>
    <p:extLst>
      <p:ext uri="{BB962C8B-B14F-4D97-AF65-F5344CB8AC3E}">
        <p14:creationId xmlns:p14="http://schemas.microsoft.com/office/powerpoint/2010/main" val="2411751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46F703FA-38CA-4762-BA98-E30D68799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DD4AA52-E692-4A09-8E9E-79CBCE9F4372}"/>
              </a:ext>
            </a:extLst>
          </p:cNvPr>
          <p:cNvSpPr>
            <a:spLocks noGrp="1"/>
          </p:cNvSpPr>
          <p:nvPr>
            <p:ph type="body" idx="1"/>
          </p:nvPr>
        </p:nvSpPr>
        <p:spPr/>
        <p:txBody>
          <a:bodyPr/>
          <a:lstStyle/>
          <a:p>
            <a:pPr eaLnBrk="1" fontAlgn="auto" hangingPunct="1">
              <a:spcBef>
                <a:spcPts val="0"/>
              </a:spcBef>
              <a:spcAft>
                <a:spcPts val="0"/>
              </a:spcAft>
              <a:defRPr/>
            </a:pPr>
            <a:endParaRPr lang="sv-SE" sz="1050" dirty="0"/>
          </a:p>
        </p:txBody>
      </p:sp>
      <p:sp>
        <p:nvSpPr>
          <p:cNvPr id="59396" name="Platshållare för bildnummer 3">
            <a:extLst>
              <a:ext uri="{FF2B5EF4-FFF2-40B4-BE49-F238E27FC236}">
                <a16:creationId xmlns:a16="http://schemas.microsoft.com/office/drawing/2014/main" id="{5B5C646E-87D2-4F5C-973E-5E93891C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F11FDC-59EC-438A-9A07-F01F8B766546}"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sv-SE" altLang="sv-S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01360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en</a:t>
            </a:r>
            <a:r>
              <a:rPr lang="sv-SE" altLang="sv-SE" baseline="0" dirty="0"/>
              <a:t> mängd material på MSBs webbsida. </a:t>
            </a:r>
          </a:p>
          <a:p>
            <a:r>
              <a:rPr lang="sv-SE" altLang="sv-SE" baseline="0" dirty="0"/>
              <a:t>Böcker i form av</a:t>
            </a:r>
            <a:r>
              <a:rPr lang="sv-SE" altLang="sv-SE" dirty="0"/>
              <a:t>: Grundboken och Lägesbildsboken.</a:t>
            </a:r>
            <a:r>
              <a:rPr lang="sv-SE" altLang="sv-SE" baseline="0" dirty="0"/>
              <a:t> En sammanfattning och fyra</a:t>
            </a:r>
            <a:r>
              <a:rPr lang="sv-SE" altLang="sv-SE" dirty="0"/>
              <a:t> vägledningar – en om aktörsgemensamma former för inriktning och samordning, en vägledning om beslutsfattande i samband med samhällsstörningar och en vägledning om kriskommunikation för ökad effekt vid hantering av samhällsstörningar och en</a:t>
            </a:r>
            <a:r>
              <a:rPr lang="sv-SE" altLang="sv-SE" baseline="0" dirty="0"/>
              <a:t> för lokal ISF.</a:t>
            </a:r>
            <a:r>
              <a:rPr lang="sv-SE" altLang="sv-SE" dirty="0"/>
              <a:t> Kopplat till Vägledningen</a:t>
            </a:r>
            <a:r>
              <a:rPr lang="sv-SE" altLang="sv-SE" baseline="0" dirty="0"/>
              <a:t> för lokal ISF </a:t>
            </a:r>
            <a:r>
              <a:rPr lang="sv-SE" altLang="sv-SE" dirty="0"/>
              <a:t>finns också en rad broschyrer, presentationer och lärande exempel. </a:t>
            </a:r>
          </a:p>
          <a:p>
            <a:endParaRPr lang="sv-SE" altLang="sv-SE" dirty="0"/>
          </a:p>
          <a:p>
            <a:r>
              <a:rPr lang="sv-SE" altLang="sv-SE" dirty="0"/>
              <a:t>Dä</a:t>
            </a:r>
            <a:r>
              <a:rPr lang="sv-SE" altLang="sv-SE" baseline="0" dirty="0"/>
              <a:t>r finns också</a:t>
            </a:r>
            <a:r>
              <a:rPr lang="sv-SE" altLang="sv-SE" dirty="0"/>
              <a:t> filmer, PPT-presentationer, utbildningsmoduler inklusive handledning,</a:t>
            </a:r>
            <a:r>
              <a:rPr lang="sv-SE" altLang="sv-SE" baseline="0" dirty="0"/>
              <a:t> </a:t>
            </a:r>
            <a:r>
              <a:rPr lang="sv-SE" altLang="sv-SE" dirty="0"/>
              <a:t>informationsmaterial, webbsända seminarier och ett stöd för utvärdering av tillämpning av gemensamma grunder.</a:t>
            </a:r>
            <a:r>
              <a:rPr lang="sv-SE" altLang="sv-SE" i="1" dirty="0"/>
              <a:t> </a:t>
            </a:r>
            <a:endParaRPr lang="sv-SE" altLang="sv-SE" dirty="0"/>
          </a:p>
          <a:p>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solidFill>
                <a:effectLst/>
                <a:uLnTx/>
                <a:uFillTx/>
                <a:latin typeface="+mn-lt"/>
                <a:ea typeface="+mn-ea"/>
                <a:cs typeface="+mn-cs"/>
              </a:rPr>
              <a:t>Allt material går att ladda ner från </a:t>
            </a:r>
            <a:r>
              <a:rPr kumimoji="0" lang="sv-SE" altLang="sv-SE" sz="1200" b="0" i="0" u="none" strike="noStrike" kern="1200" cap="none" spc="0" normalizeH="0" baseline="0" noProof="0" dirty="0">
                <a:ln>
                  <a:noFill/>
                </a:ln>
                <a:solidFill>
                  <a:prstClr val="black"/>
                </a:solidFill>
                <a:effectLst/>
                <a:uLnTx/>
                <a:uFillTx/>
                <a:latin typeface="+mn-lt"/>
                <a:ea typeface="+mn-ea"/>
                <a:cs typeface="+mn-cs"/>
                <a:hlinkClick r:id="rId3"/>
              </a:rPr>
              <a:t>www.msb.se/samverkanledning</a:t>
            </a:r>
            <a:r>
              <a:rPr lang="sv-SE" altLang="sv-SE" dirty="0">
                <a:solidFill>
                  <a:prstClr val="black"/>
                </a:solidFill>
              </a:rPr>
              <a:t> </a:t>
            </a:r>
            <a:r>
              <a:rPr kumimoji="0" lang="sv-SE" altLang="sv-SE" sz="1200" b="0" i="0" u="none" strike="noStrike" kern="1200" cap="none" spc="0" normalizeH="0" baseline="0" noProof="0" dirty="0">
                <a:ln>
                  <a:noFill/>
                </a:ln>
                <a:solidFill>
                  <a:prstClr val="black"/>
                </a:solidFill>
                <a:effectLst/>
                <a:uLnTx/>
                <a:uFillTx/>
                <a:latin typeface="+mn-lt"/>
                <a:ea typeface="+mn-ea"/>
                <a:cs typeface="+mn-cs"/>
              </a:rPr>
              <a:t>och publikationerna kan beställas kostnadsfritt från MSB.</a:t>
            </a:r>
          </a:p>
          <a:p>
            <a:endParaRPr lang="sv-SE" altLang="sv-SE" dirty="0"/>
          </a:p>
          <a:p>
            <a:r>
              <a:rPr lang="sv-SE" altLang="sv-SE" dirty="0"/>
              <a:t>Det finns också ett nyhetsbrev att prenumerera via ett mejl till</a:t>
            </a:r>
            <a:r>
              <a:rPr lang="sv-SE" altLang="sv-SE" baseline="0" dirty="0"/>
              <a:t>:</a:t>
            </a:r>
            <a:r>
              <a:rPr lang="sv-SE" altLang="sv-SE" dirty="0"/>
              <a:t> implementeraSOL@msb.se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95</a:t>
            </a:fld>
            <a:endParaRPr lang="sv-SE" dirty="0"/>
          </a:p>
        </p:txBody>
      </p:sp>
    </p:spTree>
    <p:extLst>
      <p:ext uri="{BB962C8B-B14F-4D97-AF65-F5344CB8AC3E}">
        <p14:creationId xmlns:p14="http://schemas.microsoft.com/office/powerpoint/2010/main" val="2128345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Platshållare för bildobjekt 1">
            <a:extLst>
              <a:ext uri="{FF2B5EF4-FFF2-40B4-BE49-F238E27FC236}">
                <a16:creationId xmlns:a16="http://schemas.microsoft.com/office/drawing/2014/main" id="{D0345896-2296-4EEB-ADDA-8FAEE40C8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98C6239-3185-4936-9C6B-38A31E53362E}"/>
              </a:ext>
            </a:extLst>
          </p:cNvPr>
          <p:cNvSpPr>
            <a:spLocks noGrp="1"/>
          </p:cNvSpPr>
          <p:nvPr>
            <p:ph type="body" idx="1"/>
          </p:nvPr>
        </p:nvSpPr>
        <p:spPr/>
        <p:txBody>
          <a:bodyPr/>
          <a:lstStyle/>
          <a:p>
            <a:pPr eaLnBrk="1" fontAlgn="auto" hangingPunct="1">
              <a:spcBef>
                <a:spcPts val="0"/>
              </a:spcBef>
              <a:spcAft>
                <a:spcPts val="0"/>
              </a:spcAft>
              <a:defRPr/>
            </a:pPr>
            <a:r>
              <a:rPr lang="sv-SE" sz="1050" dirty="0"/>
              <a:t>Hitta mer information på </a:t>
            </a:r>
            <a:r>
              <a:rPr lang="sv-SE" sz="1050" dirty="0" err="1"/>
              <a:t>MSB:s</a:t>
            </a:r>
            <a:r>
              <a:rPr lang="sv-SE" sz="1050" dirty="0"/>
              <a:t> webbplats www.msb.se/samverkanledning</a:t>
            </a:r>
          </a:p>
          <a:p>
            <a:pPr eaLnBrk="1" fontAlgn="auto" hangingPunct="1">
              <a:spcBef>
                <a:spcPts val="0"/>
              </a:spcBef>
              <a:spcAft>
                <a:spcPts val="0"/>
              </a:spcAft>
              <a:defRPr/>
            </a:pPr>
            <a:endParaRPr lang="sv-SE" sz="1050" dirty="0"/>
          </a:p>
        </p:txBody>
      </p:sp>
      <p:sp>
        <p:nvSpPr>
          <p:cNvPr id="180228" name="Platshållare för bildnummer 3">
            <a:extLst>
              <a:ext uri="{FF2B5EF4-FFF2-40B4-BE49-F238E27FC236}">
                <a16:creationId xmlns:a16="http://schemas.microsoft.com/office/drawing/2014/main" id="{2471A798-82C9-44C5-92FC-DC9B974CC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4A9AA-E7F6-4FD8-8E78-F20C03A707E1}"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Platshållare för sidfot 1">
            <a:extLst>
              <a:ext uri="{FF2B5EF4-FFF2-40B4-BE49-F238E27FC236}">
                <a16:creationId xmlns:a16="http://schemas.microsoft.com/office/drawing/2014/main" id="{AD123E16-AA7B-4448-A4D7-CAF129979AB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Version 0.96 2017-11-15</a:t>
            </a:r>
          </a:p>
        </p:txBody>
      </p:sp>
    </p:spTree>
    <p:extLst>
      <p:ext uri="{BB962C8B-B14F-4D97-AF65-F5344CB8AC3E}">
        <p14:creationId xmlns:p14="http://schemas.microsoft.com/office/powerpoint/2010/main" val="1665937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image" Target="../media/image2.png"/><Relationship Id="rId5" Type="http://schemas.openxmlformats.org/officeDocument/2006/relationships/slideMaster" Target="../slideMasters/slideMaster3.xml"/><Relationship Id="rId4" Type="http://schemas.openxmlformats.org/officeDocument/2006/relationships/tags" Target="../tags/tag359.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image" Target="../media/image2.png"/><Relationship Id="rId5" Type="http://schemas.openxmlformats.org/officeDocument/2006/relationships/slideMaster" Target="../slideMasters/slideMaster3.xml"/><Relationship Id="rId4" Type="http://schemas.openxmlformats.org/officeDocument/2006/relationships/tags" Target="../tags/tag36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 Id="rId4"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4"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7.xml"/><Relationship Id="rId1" Type="http://schemas.openxmlformats.org/officeDocument/2006/relationships/tags" Target="../tags/tag376.xml"/><Relationship Id="rId4"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Master" Target="../slideMasters/slideMaster3.xml"/><Relationship Id="rId4" Type="http://schemas.openxmlformats.org/officeDocument/2006/relationships/tags" Target="../tags/tag386.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Master" Target="../slideMasters/slideMaster3.xml"/><Relationship Id="rId5" Type="http://schemas.openxmlformats.org/officeDocument/2006/relationships/tags" Target="../tags/tag394.xml"/><Relationship Id="rId4" Type="http://schemas.openxmlformats.org/officeDocument/2006/relationships/tags" Target="../tags/tag393.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slideMaster" Target="../slideMasters/slideMaster3.xml"/><Relationship Id="rId4" Type="http://schemas.openxmlformats.org/officeDocument/2006/relationships/tags" Target="../tags/tag39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4"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slideMaster" Target="../slideMasters/slideMaster3.xml"/><Relationship Id="rId5" Type="http://schemas.openxmlformats.org/officeDocument/2006/relationships/tags" Target="../tags/tag406.xml"/><Relationship Id="rId4" Type="http://schemas.openxmlformats.org/officeDocument/2006/relationships/tags" Target="../tags/tag405.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410.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416.xml"/><Relationship Id="rId7" Type="http://schemas.openxmlformats.org/officeDocument/2006/relationships/image" Target="../media/image4.pn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Master" Target="../slideMasters/slideMaster3.xml"/><Relationship Id="rId5" Type="http://schemas.openxmlformats.org/officeDocument/2006/relationships/tags" Target="../tags/tag418.xml"/><Relationship Id="rId4" Type="http://schemas.openxmlformats.org/officeDocument/2006/relationships/tags" Target="../tags/tag417.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5" Type="http://schemas.openxmlformats.org/officeDocument/2006/relationships/slideMaster" Target="../slideMasters/slideMaster3.xml"/><Relationship Id="rId4" Type="http://schemas.openxmlformats.org/officeDocument/2006/relationships/tags" Target="../tags/tag42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 Id="rId4"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slideMaster" Target="../slideMasters/slideMaster3.xml"/><Relationship Id="rId5" Type="http://schemas.openxmlformats.org/officeDocument/2006/relationships/tags" Target="../tags/tag430.xml"/><Relationship Id="rId4" Type="http://schemas.openxmlformats.org/officeDocument/2006/relationships/tags" Target="../tags/tag429.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slideMaster" Target="../slideMasters/slideMaster3.xml"/><Relationship Id="rId4" Type="http://schemas.openxmlformats.org/officeDocument/2006/relationships/tags" Target="../tags/tag434.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4"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slideMaster" Target="../slideMasters/slideMaster3.xml"/><Relationship Id="rId5" Type="http://schemas.openxmlformats.org/officeDocument/2006/relationships/tags" Target="../tags/tag442.xml"/><Relationship Id="rId4" Type="http://schemas.openxmlformats.org/officeDocument/2006/relationships/tags" Target="../tags/tag441.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445.xml"/><Relationship Id="rId7" Type="http://schemas.openxmlformats.org/officeDocument/2006/relationships/image" Target="../media/image4.png"/><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Master" Target="../slideMasters/slideMaster3.xml"/><Relationship Id="rId5" Type="http://schemas.openxmlformats.org/officeDocument/2006/relationships/tags" Target="../tags/tag447.xml"/><Relationship Id="rId4" Type="http://schemas.openxmlformats.org/officeDocument/2006/relationships/tags" Target="../tags/tag44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5.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4.xml"/><Relationship Id="rId7" Type="http://schemas.openxmlformats.org/officeDocument/2006/relationships/image" Target="../media/image4.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3.xml"/><Relationship Id="rId7" Type="http://schemas.openxmlformats.org/officeDocument/2006/relationships/image" Target="../media/image4.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Master" Target="../slideMasters/slideMaster2.xml"/><Relationship Id="rId4" Type="http://schemas.openxmlformats.org/officeDocument/2006/relationships/tags" Target="../tags/tag170.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Master" Target="../slideMasters/slideMaster2.xml"/><Relationship Id="rId4" Type="http://schemas.openxmlformats.org/officeDocument/2006/relationships/tags" Target="../tags/tag177.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5.xml"/><Relationship Id="rId1" Type="http://schemas.openxmlformats.org/officeDocument/2006/relationships/tags" Target="../tags/tag18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2.xml"/><Relationship Id="rId4" Type="http://schemas.openxmlformats.org/officeDocument/2006/relationships/tags" Target="../tags/tag189.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5.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20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1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Master" Target="../slideMasters/slideMaster2.xml"/><Relationship Id="rId4" Type="http://schemas.openxmlformats.org/officeDocument/2006/relationships/tags" Target="../tags/tag235.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Master" Target="../slideMasters/slideMaster2.xml"/><Relationship Id="rId5" Type="http://schemas.openxmlformats.org/officeDocument/2006/relationships/tags" Target="../tags/tag243.xml"/><Relationship Id="rId4" Type="http://schemas.openxmlformats.org/officeDocument/2006/relationships/tags" Target="../tags/tag24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slideMaster" Target="../slideMasters/slideMaster2.xml"/><Relationship Id="rId4" Type="http://schemas.openxmlformats.org/officeDocument/2006/relationships/tags" Target="../tags/tag24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Master" Target="../slideMasters/slideMaster2.xml"/><Relationship Id="rId5" Type="http://schemas.openxmlformats.org/officeDocument/2006/relationships/tags" Target="../tags/tag255.xml"/><Relationship Id="rId4" Type="http://schemas.openxmlformats.org/officeDocument/2006/relationships/tags" Target="../tags/tag254.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5.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259.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5.xml"/><Relationship Id="rId7" Type="http://schemas.openxmlformats.org/officeDocument/2006/relationships/image" Target="../media/image4.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Master" Target="../slideMasters/slideMaster2.xml"/><Relationship Id="rId5" Type="http://schemas.openxmlformats.org/officeDocument/2006/relationships/tags" Target="../tags/tag267.xml"/><Relationship Id="rId4" Type="http://schemas.openxmlformats.org/officeDocument/2006/relationships/tags" Target="../tags/tag266.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slideMaster" Target="../slideMasters/slideMaster2.xml"/><Relationship Id="rId4" Type="http://schemas.openxmlformats.org/officeDocument/2006/relationships/tags" Target="../tags/tag271.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Master" Target="../slideMasters/slideMaster2.xml"/><Relationship Id="rId5" Type="http://schemas.openxmlformats.org/officeDocument/2006/relationships/tags" Target="../tags/tag279.xml"/><Relationship Id="rId4" Type="http://schemas.openxmlformats.org/officeDocument/2006/relationships/tags" Target="../tags/tag27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slideMaster" Target="../slideMasters/slideMaster2.xml"/><Relationship Id="rId4" Type="http://schemas.openxmlformats.org/officeDocument/2006/relationships/tags" Target="../tags/tag283.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Master" Target="../slideMasters/slideMaster2.xml"/><Relationship Id="rId5" Type="http://schemas.openxmlformats.org/officeDocument/2006/relationships/tags" Target="../tags/tag291.xml"/><Relationship Id="rId4" Type="http://schemas.openxmlformats.org/officeDocument/2006/relationships/tags" Target="../tags/tag290.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94.xml"/><Relationship Id="rId7" Type="http://schemas.openxmlformats.org/officeDocument/2006/relationships/image" Target="../media/image4.png"/><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slideMaster" Target="../slideMasters/slideMaster2.xml"/><Relationship Id="rId5" Type="http://schemas.openxmlformats.org/officeDocument/2006/relationships/tags" Target="../tags/tag296.xml"/><Relationship Id="rId4" Type="http://schemas.openxmlformats.org/officeDocument/2006/relationships/tags" Target="../tags/tag295.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99.xml"/><Relationship Id="rId7" Type="http://schemas.openxmlformats.org/officeDocument/2006/relationships/slideMaster" Target="../slideMasters/slideMaster2.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4"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4"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slideMaster" Target="../slideMasters/slideMaster3.xml"/><Relationship Id="rId4" Type="http://schemas.openxmlformats.org/officeDocument/2006/relationships/tags" Target="../tags/tag321.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3.xml"/><Relationship Id="rId1" Type="http://schemas.openxmlformats.org/officeDocument/2006/relationships/tags" Target="../tags/tag32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slideMaster" Target="../slideMasters/slideMaster3.xml"/><Relationship Id="rId4" Type="http://schemas.openxmlformats.org/officeDocument/2006/relationships/tags" Target="../tags/tag328.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4"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6.xml"/><Relationship Id="rId1" Type="http://schemas.openxmlformats.org/officeDocument/2006/relationships/tags" Target="../tags/tag335.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5" Type="http://schemas.openxmlformats.org/officeDocument/2006/relationships/slideMaster" Target="../slideMasters/slideMaster3.xml"/><Relationship Id="rId4" Type="http://schemas.openxmlformats.org/officeDocument/2006/relationships/tags" Target="../tags/tag340.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8.xml"/><Relationship Id="rId1" Type="http://schemas.openxmlformats.org/officeDocument/2006/relationships/tags" Target="../tags/tag347.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3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FF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445342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87506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970153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0375081"/>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877727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3300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26821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855480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84694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167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685832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972132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253979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4710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575372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954676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8369738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217259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162608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56401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021005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798090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654879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4293430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802620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622260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grpSp>
        <p:nvGrpSpPr>
          <p:cNvPr id="5" name="Grupp 5">
            <a:extLst>
              <a:ext uri="{FF2B5EF4-FFF2-40B4-BE49-F238E27FC236}">
                <a16:creationId xmlns:a16="http://schemas.microsoft.com/office/drawing/2014/main" id="{84768DBC-4214-4FE7-BA98-603C3EC970C3}"/>
              </a:ext>
            </a:extLst>
          </p:cNvPr>
          <p:cNvGrpSpPr>
            <a:grpSpLocks/>
          </p:cNvGrpSpPr>
          <p:nvPr userDrawn="1"/>
        </p:nvGrpSpPr>
        <p:grpSpPr bwMode="auto">
          <a:xfrm>
            <a:off x="334433" y="6308726"/>
            <a:ext cx="11618384" cy="360363"/>
            <a:chOff x="250825" y="6308725"/>
            <a:chExt cx="8713788" cy="360363"/>
          </a:xfrm>
        </p:grpSpPr>
        <p:sp>
          <p:nvSpPr>
            <p:cNvPr id="6" name="Line 27">
              <a:extLst>
                <a:ext uri="{FF2B5EF4-FFF2-40B4-BE49-F238E27FC236}">
                  <a16:creationId xmlns:a16="http://schemas.microsoft.com/office/drawing/2014/main" id="{1BF74579-E241-4D04-80F4-7B92AA02D5A5}"/>
                </a:ext>
              </a:extLst>
            </p:cNvPr>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Text Box 28">
              <a:extLst>
                <a:ext uri="{FF2B5EF4-FFF2-40B4-BE49-F238E27FC236}">
                  <a16:creationId xmlns:a16="http://schemas.microsoft.com/office/drawing/2014/main" id="{73C485EF-38DD-4C59-AAE8-0D9F0B3698D8}"/>
                </a:ext>
              </a:extLst>
            </p:cNvPr>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r" eaLnBrk="1" hangingPunct="1">
                <a:spcBef>
                  <a:spcPct val="50000"/>
                </a:spcBef>
                <a:defRPr/>
              </a:pPr>
              <a:r>
                <a:rPr lang="sv-SE" altLang="sv-SE" sz="900" b="1">
                  <a:latin typeface="Verdana" panose="020B0604030504040204" pitchFamily="34" charset="0"/>
                </a:rPr>
                <a:t>Myndigheten för samhällsskydd och beredskap</a:t>
              </a:r>
            </a:p>
          </p:txBody>
        </p:sp>
      </p:gr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2000"/>
            <a:ext cx="5390389"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2011" y="1602000"/>
            <a:ext cx="5376043"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3">
            <a:extLst>
              <a:ext uri="{FF2B5EF4-FFF2-40B4-BE49-F238E27FC236}">
                <a16:creationId xmlns:a16="http://schemas.microsoft.com/office/drawing/2014/main" id="{CD1E9B38-A479-4668-A6D5-C109889FEF67}"/>
              </a:ext>
            </a:extLst>
          </p:cNvPr>
          <p:cNvSpPr>
            <a:spLocks noGrp="1"/>
          </p:cNvSpPr>
          <p:nvPr>
            <p:ph type="dt" sz="half" idx="10"/>
          </p:nvPr>
        </p:nvSpPr>
        <p:spPr/>
        <p:txBody>
          <a:bodyPr/>
          <a:lstStyle>
            <a:lvl1pPr algn="ctr">
              <a:defRPr sz="1100">
                <a:latin typeface="+mj-lt"/>
              </a:defRPr>
            </a:lvl1pPr>
          </a:lstStyle>
          <a:p>
            <a:pPr>
              <a:defRPr/>
            </a:pPr>
            <a:r>
              <a:rPr lang="sv-SE"/>
              <a:t>Version 0.96 2017-11-15</a:t>
            </a:r>
            <a:endParaRPr lang="sv-SE" dirty="0"/>
          </a:p>
        </p:txBody>
      </p:sp>
      <p:sp>
        <p:nvSpPr>
          <p:cNvPr id="9" name="Platshållare för bildnummer 5">
            <a:extLst>
              <a:ext uri="{FF2B5EF4-FFF2-40B4-BE49-F238E27FC236}">
                <a16:creationId xmlns:a16="http://schemas.microsoft.com/office/drawing/2014/main" id="{2031D5AC-EE0E-4732-B86E-066A2265BFFB}"/>
              </a:ext>
            </a:extLst>
          </p:cNvPr>
          <p:cNvSpPr>
            <a:spLocks noGrp="1"/>
          </p:cNvSpPr>
          <p:nvPr>
            <p:ph type="sldNum" sz="quarter" idx="11"/>
          </p:nvPr>
        </p:nvSpPr>
        <p:spPr/>
        <p:txBody>
          <a:bodyPr/>
          <a:lstStyle>
            <a:lvl1pPr>
              <a:defRPr sz="1100">
                <a:latin typeface="+mj-lt"/>
              </a:defRPr>
            </a:lvl1pPr>
          </a:lstStyle>
          <a:p>
            <a:pPr>
              <a:defRPr/>
            </a:pPr>
            <a:fld id="{263923C3-1CEE-4808-913B-46F3510984B7}" type="slidenum">
              <a:rPr lang="sv-SE"/>
              <a:pPr>
                <a:defRPr/>
              </a:pPr>
              <a:t>‹#›</a:t>
            </a:fld>
            <a:endParaRPr lang="sv-SE" dirty="0"/>
          </a:p>
        </p:txBody>
      </p:sp>
    </p:spTree>
    <p:extLst>
      <p:ext uri="{BB962C8B-B14F-4D97-AF65-F5344CB8AC3E}">
        <p14:creationId xmlns:p14="http://schemas.microsoft.com/office/powerpoint/2010/main" val="6847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3" name="Bildobjekt 2" descr="PrintLogo"/>
          <p:cNvPicPr>
            <a:picLocks/>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FFFFF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grpSp>
        <p:nvGrpSpPr>
          <p:cNvPr id="5" name="Grupp 5">
            <a:extLst>
              <a:ext uri="{FF2B5EF4-FFF2-40B4-BE49-F238E27FC236}">
                <a16:creationId xmlns:a16="http://schemas.microsoft.com/office/drawing/2014/main" id="{84768DBC-4214-4FE7-BA98-603C3EC970C3}"/>
              </a:ext>
            </a:extLst>
          </p:cNvPr>
          <p:cNvGrpSpPr>
            <a:grpSpLocks/>
          </p:cNvGrpSpPr>
          <p:nvPr userDrawn="1"/>
        </p:nvGrpSpPr>
        <p:grpSpPr bwMode="auto">
          <a:xfrm>
            <a:off x="334433" y="6308726"/>
            <a:ext cx="11618384" cy="360363"/>
            <a:chOff x="250825" y="6308725"/>
            <a:chExt cx="8713788" cy="360363"/>
          </a:xfrm>
        </p:grpSpPr>
        <p:sp>
          <p:nvSpPr>
            <p:cNvPr id="6" name="Line 27">
              <a:extLst>
                <a:ext uri="{FF2B5EF4-FFF2-40B4-BE49-F238E27FC236}">
                  <a16:creationId xmlns:a16="http://schemas.microsoft.com/office/drawing/2014/main" id="{1BF74579-E241-4D04-80F4-7B92AA02D5A5}"/>
                </a:ext>
              </a:extLst>
            </p:cNvPr>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dirty="0"/>
            </a:p>
          </p:txBody>
        </p:sp>
        <p:sp>
          <p:nvSpPr>
            <p:cNvPr id="7" name="Text Box 28">
              <a:extLst>
                <a:ext uri="{FF2B5EF4-FFF2-40B4-BE49-F238E27FC236}">
                  <a16:creationId xmlns:a16="http://schemas.microsoft.com/office/drawing/2014/main" id="{73C485EF-38DD-4C59-AAE8-0D9F0B3698D8}"/>
                </a:ext>
              </a:extLst>
            </p:cNvPr>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r" eaLnBrk="1" hangingPunct="1">
                <a:spcBef>
                  <a:spcPct val="50000"/>
                </a:spcBef>
                <a:defRPr/>
              </a:pPr>
              <a:r>
                <a:rPr lang="sv-SE" altLang="sv-SE" sz="900" b="1" dirty="0">
                  <a:latin typeface="Verdana" panose="020B0604030504040204" pitchFamily="34" charset="0"/>
                </a:rPr>
                <a:t>Myndigheten för samhällsskydd och beredskap</a:t>
              </a:r>
            </a:p>
          </p:txBody>
        </p:sp>
      </p:grpSp>
      <p:sp>
        <p:nvSpPr>
          <p:cNvPr id="2" name="Rubrik 1"/>
          <p:cNvSpPr>
            <a:spLocks noGrp="1"/>
          </p:cNvSpPr>
          <p:nvPr>
            <p:ph type="title"/>
            <p:custDataLst>
              <p:tags r:id="rId1"/>
            </p:custDataLst>
          </p:nvPr>
        </p:nvSpPr>
        <p:spPr/>
        <p:txBody>
          <a:bodyPr/>
          <a:lstStyle>
            <a:lvl1pPr>
              <a:defRPr>
                <a:solidFill>
                  <a:srgbClr val="000000"/>
                </a:solidFill>
              </a:defRPr>
            </a:lvl1pPr>
          </a:lstStyle>
          <a:p>
            <a:r>
              <a:rPr lang="sv-SE" dirty="0"/>
              <a:t>Klicka här för att ändra format</a:t>
            </a:r>
          </a:p>
        </p:txBody>
      </p:sp>
      <p:sp>
        <p:nvSpPr>
          <p:cNvPr id="3" name="Platshållare för innehåll 2"/>
          <p:cNvSpPr>
            <a:spLocks noGrp="1"/>
          </p:cNvSpPr>
          <p:nvPr>
            <p:ph sz="half" idx="1"/>
            <p:custDataLst>
              <p:tags r:id="rId2"/>
            </p:custDataLst>
          </p:nvPr>
        </p:nvSpPr>
        <p:spPr>
          <a:xfrm>
            <a:off x="609600" y="1602000"/>
            <a:ext cx="5390389" cy="4525200"/>
          </a:xfrm>
        </p:spPr>
        <p:txBody>
          <a:bodyPr>
            <a:normAutofit/>
          </a:bodyPr>
          <a:lstStyle>
            <a:lvl1pPr>
              <a:defRPr sz="2600">
                <a:solidFill>
                  <a:srgbClr val="000000"/>
                </a:solidFill>
              </a:defRPr>
            </a:lvl1pPr>
            <a:lvl2pPr>
              <a:defRPr sz="2600">
                <a:solidFill>
                  <a:srgbClr val="000000"/>
                </a:solidFill>
              </a:defRPr>
            </a:lvl2pPr>
            <a:lvl3pPr>
              <a:defRPr sz="2600">
                <a:solidFill>
                  <a:srgbClr val="000000"/>
                </a:solidFill>
              </a:defRPr>
            </a:lvl3pPr>
            <a:lvl4pPr>
              <a:defRPr sz="2600">
                <a:solidFill>
                  <a:srgbClr val="000000"/>
                </a:solidFill>
              </a:defRPr>
            </a:lvl4pPr>
            <a:lvl5pPr>
              <a:defRPr sz="2600">
                <a:solidFill>
                  <a:srgbClr val="000000"/>
                </a:solidFil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custDataLst>
              <p:tags r:id="rId3"/>
            </p:custDataLst>
          </p:nvPr>
        </p:nvSpPr>
        <p:spPr>
          <a:xfrm>
            <a:off x="6192011" y="1602000"/>
            <a:ext cx="5376043" cy="4525200"/>
          </a:xfrm>
        </p:spPr>
        <p:txBody>
          <a:bodyPr>
            <a:normAutofit/>
          </a:bodyPr>
          <a:lstStyle>
            <a:lvl1pPr>
              <a:defRPr sz="2600">
                <a:solidFill>
                  <a:srgbClr val="000000"/>
                </a:solidFill>
              </a:defRPr>
            </a:lvl1pPr>
            <a:lvl2pPr>
              <a:defRPr sz="2600">
                <a:solidFill>
                  <a:srgbClr val="000000"/>
                </a:solidFill>
              </a:defRPr>
            </a:lvl2pPr>
            <a:lvl3pPr>
              <a:defRPr sz="2600">
                <a:solidFill>
                  <a:srgbClr val="000000"/>
                </a:solidFill>
              </a:defRPr>
            </a:lvl3pPr>
            <a:lvl4pPr>
              <a:defRPr sz="2600">
                <a:solidFill>
                  <a:srgbClr val="000000"/>
                </a:solidFill>
              </a:defRPr>
            </a:lvl4pPr>
            <a:lvl5pPr>
              <a:defRPr sz="2600">
                <a:solidFill>
                  <a:srgbClr val="000000"/>
                </a:solidFil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CD1E9B38-A479-4668-A6D5-C109889FEF67}"/>
              </a:ext>
            </a:extLst>
          </p:cNvPr>
          <p:cNvSpPr>
            <a:spLocks noGrp="1"/>
          </p:cNvSpPr>
          <p:nvPr>
            <p:ph type="dt" sz="half" idx="10"/>
            <p:custDataLst>
              <p:tags r:id="rId4"/>
            </p:custDataLst>
          </p:nvPr>
        </p:nvSpPr>
        <p:spPr/>
        <p:txBody>
          <a:bodyPr/>
          <a:lstStyle>
            <a:lvl1pPr algn="ctr">
              <a:defRPr sz="1100">
                <a:solidFill>
                  <a:srgbClr val="000000"/>
                </a:solidFill>
                <a:latin typeface="+mj-lt"/>
              </a:defRPr>
            </a:lvl1pPr>
          </a:lstStyle>
          <a:p>
            <a:pPr>
              <a:defRPr/>
            </a:pPr>
            <a:r>
              <a:rPr lang="sv-SE"/>
              <a:t>Version 0.96 2017-11-15</a:t>
            </a:r>
            <a:endParaRPr lang="sv-SE" dirty="0"/>
          </a:p>
        </p:txBody>
      </p:sp>
      <p:sp>
        <p:nvSpPr>
          <p:cNvPr id="9" name="Platshållare för bildnummer 5">
            <a:extLst>
              <a:ext uri="{FF2B5EF4-FFF2-40B4-BE49-F238E27FC236}">
                <a16:creationId xmlns:a16="http://schemas.microsoft.com/office/drawing/2014/main" id="{2031D5AC-EE0E-4732-B86E-066A2265BFFB}"/>
              </a:ext>
            </a:extLst>
          </p:cNvPr>
          <p:cNvSpPr>
            <a:spLocks noGrp="1"/>
          </p:cNvSpPr>
          <p:nvPr>
            <p:ph type="sldNum" sz="quarter" idx="11"/>
            <p:custDataLst>
              <p:tags r:id="rId5"/>
            </p:custDataLst>
          </p:nvPr>
        </p:nvSpPr>
        <p:spPr/>
        <p:txBody>
          <a:bodyPr/>
          <a:lstStyle>
            <a:lvl1pPr>
              <a:defRPr sz="1100">
                <a:solidFill>
                  <a:srgbClr val="000000"/>
                </a:solidFill>
                <a:latin typeface="+mj-lt"/>
              </a:defRPr>
            </a:lvl1pPr>
          </a:lstStyle>
          <a:p>
            <a:pPr>
              <a:defRPr/>
            </a:pPr>
            <a:fld id="{263923C3-1CEE-4808-913B-46F3510984B7}" type="slidenum">
              <a:rPr lang="sv-SE" smtClean="0"/>
              <a:pPr>
                <a:defRPr/>
              </a:pPr>
              <a:t>‹#›</a:t>
            </a:fld>
            <a:endParaRPr lang="sv-SE" dirty="0"/>
          </a:p>
        </p:txBody>
      </p:sp>
      <p:sp>
        <p:nvSpPr>
          <p:cNvPr id="10" name="Rektangel 9" descr="TagShapePrint"/>
          <p:cNvSpPr/>
          <p:nvPr userDrawn="1">
            <p:custDataLst>
              <p:tags r:id="rId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475900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FF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11395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819664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70655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716692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004709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675738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9715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689554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893765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17889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105316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241168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2413633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3" name="Bildobjekt 2" descr="PrintLogo"/>
          <p:cNvPicPr>
            <a:picLocks/>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606765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876690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FFFFF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232537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9571474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01278057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77050284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666549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470793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921946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085927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31509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903819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497225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64066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954495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918384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5943243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624627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4221961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2170668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25174954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6869199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922450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61071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2624374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610154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09157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225476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grpSp>
        <p:nvGrpSpPr>
          <p:cNvPr id="5" name="Grupp 5">
            <a:extLst>
              <a:ext uri="{FF2B5EF4-FFF2-40B4-BE49-F238E27FC236}">
                <a16:creationId xmlns:a16="http://schemas.microsoft.com/office/drawing/2014/main" id="{799E6514-C522-4424-A527-1BC652EB6028}"/>
              </a:ext>
            </a:extLst>
          </p:cNvPr>
          <p:cNvGrpSpPr>
            <a:grpSpLocks/>
          </p:cNvGrpSpPr>
          <p:nvPr userDrawn="1"/>
        </p:nvGrpSpPr>
        <p:grpSpPr bwMode="auto">
          <a:xfrm>
            <a:off x="334433" y="6308726"/>
            <a:ext cx="11618384" cy="360363"/>
            <a:chOff x="250825" y="6308725"/>
            <a:chExt cx="8713788" cy="360363"/>
          </a:xfrm>
        </p:grpSpPr>
        <p:sp>
          <p:nvSpPr>
            <p:cNvPr id="6" name="Line 27">
              <a:extLst>
                <a:ext uri="{FF2B5EF4-FFF2-40B4-BE49-F238E27FC236}">
                  <a16:creationId xmlns:a16="http://schemas.microsoft.com/office/drawing/2014/main" id="{C8D80A5D-352C-4892-9EC1-FAB47858AFAA}"/>
                </a:ext>
              </a:extLst>
            </p:cNvPr>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Text Box 28">
              <a:extLst>
                <a:ext uri="{FF2B5EF4-FFF2-40B4-BE49-F238E27FC236}">
                  <a16:creationId xmlns:a16="http://schemas.microsoft.com/office/drawing/2014/main" id="{87E3D62B-9C89-49FD-BFEB-0D848B122394}"/>
                </a:ext>
              </a:extLst>
            </p:cNvPr>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r" eaLnBrk="1" hangingPunct="1">
                <a:spcBef>
                  <a:spcPct val="50000"/>
                </a:spcBef>
              </a:pPr>
              <a:r>
                <a:rPr lang="sv-SE" altLang="sv-SE" sz="900" b="1">
                  <a:latin typeface="Verdana" panose="020B0604030504040204" pitchFamily="34" charset="0"/>
                </a:rPr>
                <a:t>Myndigheten för samhällsskydd och beredskap</a:t>
              </a:r>
            </a:p>
          </p:txBody>
        </p:sp>
      </p:grpSp>
      <p:sp>
        <p:nvSpPr>
          <p:cNvPr id="2" name="Rubrik 1"/>
          <p:cNvSpPr>
            <a:spLocks noGrp="1"/>
          </p:cNvSpPr>
          <p:nvPr>
            <p:ph type="title"/>
            <p:custDataLst>
              <p:tags r:id="rId1"/>
            </p:custDataLst>
          </p:nvPr>
        </p:nvSpPr>
        <p:spPr/>
        <p:txBody>
          <a:bodyPr/>
          <a:lstStyle>
            <a:lvl1pPr>
              <a:defRPr>
                <a:solidFill>
                  <a:srgbClr val="000000"/>
                </a:solidFill>
              </a:defRPr>
            </a:lvl1pPr>
          </a:lstStyle>
          <a:p>
            <a:r>
              <a:rPr lang="sv-SE"/>
              <a:t>Klicka här för att ändra format</a:t>
            </a:r>
          </a:p>
        </p:txBody>
      </p:sp>
      <p:sp>
        <p:nvSpPr>
          <p:cNvPr id="3" name="Platshållare för innehåll 2"/>
          <p:cNvSpPr>
            <a:spLocks noGrp="1"/>
          </p:cNvSpPr>
          <p:nvPr>
            <p:ph sz="half" idx="1"/>
            <p:custDataLst>
              <p:tags r:id="rId2"/>
            </p:custDataLst>
          </p:nvPr>
        </p:nvSpPr>
        <p:spPr>
          <a:xfrm>
            <a:off x="609600" y="1602000"/>
            <a:ext cx="5390389" cy="4525200"/>
          </a:xfrm>
        </p:spPr>
        <p:txBody>
          <a:bodyPr>
            <a:normAutofit/>
          </a:bodyPr>
          <a:lstStyle>
            <a:lvl1pPr>
              <a:defRPr sz="2600">
                <a:solidFill>
                  <a:srgbClr val="000000"/>
                </a:solidFill>
              </a:defRPr>
            </a:lvl1pPr>
            <a:lvl2pPr>
              <a:defRPr sz="2600">
                <a:solidFill>
                  <a:srgbClr val="000000"/>
                </a:solidFill>
              </a:defRPr>
            </a:lvl2pPr>
            <a:lvl3pPr>
              <a:defRPr sz="2600">
                <a:solidFill>
                  <a:srgbClr val="000000"/>
                </a:solidFill>
              </a:defRPr>
            </a:lvl3pPr>
            <a:lvl4pPr>
              <a:defRPr sz="2600">
                <a:solidFill>
                  <a:srgbClr val="000000"/>
                </a:solidFill>
              </a:defRPr>
            </a:lvl4pPr>
            <a:lvl5pPr>
              <a:defRPr sz="2600">
                <a:solidFill>
                  <a:srgbClr val="000000"/>
                </a:solidFil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custDataLst>
              <p:tags r:id="rId3"/>
            </p:custDataLst>
          </p:nvPr>
        </p:nvSpPr>
        <p:spPr>
          <a:xfrm>
            <a:off x="6192011" y="1602000"/>
            <a:ext cx="5376043" cy="4525200"/>
          </a:xfrm>
        </p:spPr>
        <p:txBody>
          <a:bodyPr>
            <a:normAutofit/>
          </a:bodyPr>
          <a:lstStyle>
            <a:lvl1pPr>
              <a:defRPr sz="2600">
                <a:solidFill>
                  <a:srgbClr val="000000"/>
                </a:solidFill>
              </a:defRPr>
            </a:lvl1pPr>
            <a:lvl2pPr>
              <a:defRPr sz="2600">
                <a:solidFill>
                  <a:srgbClr val="000000"/>
                </a:solidFill>
              </a:defRPr>
            </a:lvl2pPr>
            <a:lvl3pPr>
              <a:defRPr sz="2600">
                <a:solidFill>
                  <a:srgbClr val="000000"/>
                </a:solidFill>
              </a:defRPr>
            </a:lvl3pPr>
            <a:lvl4pPr>
              <a:defRPr sz="2600">
                <a:solidFill>
                  <a:srgbClr val="000000"/>
                </a:solidFill>
              </a:defRPr>
            </a:lvl4pPr>
            <a:lvl5pPr>
              <a:defRPr sz="2600">
                <a:solidFill>
                  <a:srgbClr val="000000"/>
                </a:solidFil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3">
            <a:extLst>
              <a:ext uri="{FF2B5EF4-FFF2-40B4-BE49-F238E27FC236}">
                <a16:creationId xmlns:a16="http://schemas.microsoft.com/office/drawing/2014/main" id="{021CB4FE-0914-42FD-AD68-8657A72F9F70}"/>
              </a:ext>
            </a:extLst>
          </p:cNvPr>
          <p:cNvSpPr>
            <a:spLocks noGrp="1"/>
          </p:cNvSpPr>
          <p:nvPr>
            <p:ph type="dt" sz="half" idx="10"/>
            <p:custDataLst>
              <p:tags r:id="rId4"/>
            </p:custDataLst>
          </p:nvPr>
        </p:nvSpPr>
        <p:spPr/>
        <p:txBody>
          <a:bodyPr/>
          <a:lstStyle>
            <a:lvl1pPr algn="ctr">
              <a:defRPr sz="1100" smtClean="0">
                <a:solidFill>
                  <a:srgbClr val="000000"/>
                </a:solidFill>
                <a:latin typeface="+mj-lt"/>
              </a:defRPr>
            </a:lvl1pPr>
          </a:lstStyle>
          <a:p>
            <a:pPr>
              <a:defRPr/>
            </a:pPr>
            <a:fld id="{B4EA555B-26BD-4E4A-B3AB-59D6ADE49C52}" type="datetimeFigureOut">
              <a:rPr lang="sv-SE" smtClean="0"/>
              <a:pPr>
                <a:defRPr/>
              </a:pPr>
              <a:t>2020-12-02</a:t>
            </a:fld>
            <a:endParaRPr lang="sv-SE" dirty="0"/>
          </a:p>
        </p:txBody>
      </p:sp>
      <p:sp>
        <p:nvSpPr>
          <p:cNvPr id="9" name="Platshållare för bildnummer 5">
            <a:extLst>
              <a:ext uri="{FF2B5EF4-FFF2-40B4-BE49-F238E27FC236}">
                <a16:creationId xmlns:a16="http://schemas.microsoft.com/office/drawing/2014/main" id="{646A8713-AD5E-407F-8AD5-1AF106196F00}"/>
              </a:ext>
            </a:extLst>
          </p:cNvPr>
          <p:cNvSpPr>
            <a:spLocks noGrp="1"/>
          </p:cNvSpPr>
          <p:nvPr>
            <p:ph type="sldNum" sz="quarter" idx="11"/>
            <p:custDataLst>
              <p:tags r:id="rId5"/>
            </p:custDataLst>
          </p:nvPr>
        </p:nvSpPr>
        <p:spPr/>
        <p:txBody>
          <a:bodyPr/>
          <a:lstStyle>
            <a:lvl1pPr>
              <a:defRPr sz="1100" smtClean="0">
                <a:solidFill>
                  <a:srgbClr val="000000"/>
                </a:solidFill>
                <a:latin typeface="+mj-lt"/>
              </a:defRPr>
            </a:lvl1pPr>
          </a:lstStyle>
          <a:p>
            <a:pPr>
              <a:defRPr/>
            </a:pPr>
            <a:fld id="{70EB9670-53A3-42F4-83A9-D711A7258FD7}" type="slidenum">
              <a:rPr lang="sv-SE" smtClean="0"/>
              <a:pPr>
                <a:defRPr/>
              </a:pPr>
              <a:t>‹#›</a:t>
            </a:fld>
            <a:endParaRPr lang="sv-SE"/>
          </a:p>
        </p:txBody>
      </p:sp>
      <p:sp>
        <p:nvSpPr>
          <p:cNvPr id="10" name="Rektangel 9" descr="TagShapePrint"/>
          <p:cNvSpPr/>
          <p:nvPr userDrawn="1">
            <p:custDataLst>
              <p:tags r:id="rId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8732260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47767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22425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513074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4392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5527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000000"/>
              </a:solidFill>
            </a:endParaRPr>
          </a:p>
        </p:txBody>
      </p:sp>
    </p:spTree>
    <p:extLst>
      <p:ext uri="{BB962C8B-B14F-4D97-AF65-F5344CB8AC3E}">
        <p14:creationId xmlns:p14="http://schemas.microsoft.com/office/powerpoint/2010/main" val="17113600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53444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479447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882733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492585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418072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95419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9249297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641094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232293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716371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tags" Target="../tags/tag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tags" Target="../tags/tag155.xml"/><Relationship Id="rId50" Type="http://schemas.openxmlformats.org/officeDocument/2006/relationships/image" Target="../media/image7.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tags" Target="../tags/tag15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ags" Target="../tags/tag1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tags" Target="../tags/tag1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ags" Target="../tags/tag1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 Id="rId48" Type="http://schemas.openxmlformats.org/officeDocument/2006/relationships/tags" Target="../tags/tag156.xml"/><Relationship Id="rId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tags" Target="../tags/tag306.xml"/><Relationship Id="rId50" Type="http://schemas.openxmlformats.org/officeDocument/2006/relationships/image" Target="../media/image1.png"/><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tags" Target="../tags/tag305.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tags" Target="../tags/tag30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tags" Target="../tags/tag308.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tags" Target="../tags/tag3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theme" Target="../theme/theme3.xml"/><Relationship Id="rId48" Type="http://schemas.openxmlformats.org/officeDocument/2006/relationships/tags" Target="../tags/tag307.xml"/><Relationship Id="rId8"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000000"/>
                </a:solidFill>
              </a:defRPr>
            </a:lvl1pPr>
          </a:lstStyle>
          <a:p>
            <a:fld id="{EBE9B6F4-6F0E-449D-99C3-FA3961AAF713}" type="datetimeFigureOut">
              <a:rPr lang="sv-SE" smtClean="0"/>
              <a:pPr/>
              <a:t>2020-12-02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000000"/>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000000"/>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000000"/>
                </a:solidFill>
              </a:defRPr>
            </a:lvl1pPr>
          </a:lstStyle>
          <a:p>
            <a:fld id="{EBE9B6F4-6F0E-449D-99C3-FA3961AAF713}" type="datetimeFigureOut">
              <a:rPr lang="sv-SE" smtClean="0"/>
              <a:pPr/>
              <a:t>2020-12-02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000000"/>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000000"/>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18154271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2020-12-02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661615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Q8V4XaPsCk&amp;index=8&amp;list=PLDB83134588A192F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youtube.com/watch?v=cOR6g1tcB1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zFGLmM6fkg&amp;list=PLDB83134588A192F3&amp;index=1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youtube.com/watch?v=MB06vYGEhbU&amp;list=PLDB83134588A192F3&amp;index=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youtube.com/watch?v=maV7BCqXTH0&amp;list=PLDB83134588A192F3&amp;index=1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youtube.com/watch?v=pv6j4NupOTA&amp;list=PLDB83134588A192F3&amp;index=1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youtube.com/watch?v=XYZOWcb4kP4&amp;list=PLDB83134588A192F3&amp;index=1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youtube.com/watch?v=LMigWpqyu8w&amp;list=PLDB83134588A192F3&amp;index=1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67.jpeg"/></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6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www.youtube.com/watch?v=pv6j4NupOTA&amp;list=PLDB83134588A192F3&amp;index=18" TargetMode="External"/><Relationship Id="rId7" Type="http://schemas.openxmlformats.org/officeDocument/2006/relationships/image" Target="../media/image72.png"/><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image" Target="../media/image76.jpeg"/><Relationship Id="rId4" Type="http://schemas.openxmlformats.org/officeDocument/2006/relationships/image" Target="../media/image35.jpeg"/></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d9GIRGRGThU&amp;index=3&amp;list=PLDB83134588A192F3"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85.png"/><Relationship Id="rId4" Type="http://schemas.openxmlformats.org/officeDocument/2006/relationships/hyperlink" Target="https://www.youtube.com/watch?v=Vefc1r9KY5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7gFFtJGuTTU&amp;index=1&amp;list=PLDB83134588A192F3"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3.xml"/><Relationship Id="rId1" Type="http://schemas.openxmlformats.org/officeDocument/2006/relationships/slideLayout" Target="../slideLayouts/slideLayout5.xml"/><Relationship Id="rId4" Type="http://schemas.openxmlformats.org/officeDocument/2006/relationships/image" Target="../media/image98.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8.xml"/></Relationships>
</file>

<file path=ppt/slides/_rels/slide95.xml.rels><?xml version="1.0" encoding="UTF-8" standalone="yes"?>
<Relationships xmlns="http://schemas.openxmlformats.org/package/2006/relationships"><Relationship Id="rId3" Type="http://schemas.openxmlformats.org/officeDocument/2006/relationships/hyperlink" Target="../Arbetsmapp/Konvertering%20av%20bildspel%20och%20moduler/msb.se/samverkanledning"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4F1737-D639-4092-8334-60EF35A84CCC}"/>
              </a:ext>
            </a:extLst>
          </p:cNvPr>
          <p:cNvSpPr>
            <a:spLocks noGrp="1"/>
          </p:cNvSpPr>
          <p:nvPr>
            <p:ph type="title"/>
          </p:nvPr>
        </p:nvSpPr>
        <p:spPr/>
        <p:txBody>
          <a:bodyPr rtlCol="0"/>
          <a:lstStyle/>
          <a:p>
            <a:pPr>
              <a:defRPr/>
            </a:pPr>
            <a:r>
              <a:rPr lang="sv-SE" dirty="0"/>
              <a:t>Om denna presentation:</a:t>
            </a:r>
            <a:br>
              <a:rPr lang="sv-SE" dirty="0"/>
            </a:br>
            <a:r>
              <a:rPr lang="sv-SE">
                <a:solidFill>
                  <a:schemeClr val="accent5"/>
                </a:solidFill>
              </a:rPr>
              <a:t>Version 2020-11-09</a:t>
            </a:r>
            <a:endParaRPr lang="sv-SE" dirty="0">
              <a:solidFill>
                <a:schemeClr val="accent5"/>
              </a:solidFill>
            </a:endParaRPr>
          </a:p>
        </p:txBody>
      </p:sp>
      <p:sp>
        <p:nvSpPr>
          <p:cNvPr id="9219" name="Underrubrik 2">
            <a:extLst>
              <a:ext uri="{FF2B5EF4-FFF2-40B4-BE49-F238E27FC236}">
                <a16:creationId xmlns:a16="http://schemas.microsoft.com/office/drawing/2014/main" id="{CFD7657E-75EF-4D71-BE4E-9F5262B99D43}"/>
              </a:ext>
            </a:extLst>
          </p:cNvPr>
          <p:cNvSpPr>
            <a:spLocks noGrp="1"/>
          </p:cNvSpPr>
          <p:nvPr>
            <p:ph idx="1"/>
          </p:nvPr>
        </p:nvSpPr>
        <p:spPr>
          <a:xfrm>
            <a:off x="1773388" y="2369028"/>
            <a:ext cx="8580582" cy="3601527"/>
          </a:xfrm>
        </p:spPr>
        <p:txBody>
          <a:bodyPr/>
          <a:lstStyle/>
          <a:p>
            <a:pPr eaLnBrk="1" hangingPunct="1">
              <a:defRPr/>
            </a:pPr>
            <a:r>
              <a:rPr lang="sv-SE" altLang="sv-SE" sz="1200" dirty="0">
                <a:ea typeface="Verdana" panose="020B0604030504040204" pitchFamily="34" charset="0"/>
                <a:cs typeface="Verdana" panose="020B0604030504040204" pitchFamily="34" charset="0"/>
              </a:rPr>
              <a:t>Detta bildspel, tillsammans med anteckningssidorna, är framtaget för att underlätta för dig som vill beskriva de gemensamma grunderna i egen organisation.</a:t>
            </a:r>
          </a:p>
          <a:p>
            <a:pPr lvl="0">
              <a:defRPr/>
            </a:pPr>
            <a:r>
              <a:rPr lang="sv-SE" altLang="sv-SE" sz="1200" dirty="0">
                <a:ea typeface="Verdana" panose="020B0604030504040204" pitchFamily="34" charset="0"/>
                <a:cs typeface="Verdana" panose="020B0604030504040204" pitchFamily="34" charset="0"/>
              </a:rPr>
              <a:t>Självklart får du anpassa och forma presentationen utifrån din målgrupp, behov och med egna ord. Du kan även välja andra, eller ytterligare, budskap till varje bild. Ange källa.</a:t>
            </a:r>
          </a:p>
          <a:p>
            <a:pPr lvl="0">
              <a:defRPr/>
            </a:pPr>
            <a:r>
              <a:rPr lang="sv-SE" altLang="sv-SE" sz="1200" dirty="0">
                <a:ea typeface="Verdana" panose="020B0604030504040204" pitchFamily="34" charset="0"/>
                <a:cs typeface="Verdana" panose="020B0604030504040204" pitchFamily="34" charset="0"/>
              </a:rPr>
              <a:t>Budskap från samtliga kapitel/kunskapsområden i </a:t>
            </a:r>
            <a:r>
              <a:rPr lang="sv-SE" altLang="sv-SE" sz="1200" i="1" dirty="0">
                <a:ea typeface="Verdana" panose="020B0604030504040204" pitchFamily="34" charset="0"/>
                <a:cs typeface="Verdana" panose="020B0604030504040204" pitchFamily="34" charset="0"/>
              </a:rPr>
              <a:t>Gemensamma grunder för samverkan och ledning vid samhällsstörningar</a:t>
            </a:r>
            <a:r>
              <a:rPr lang="sv-SE" altLang="sv-SE" sz="1200" dirty="0">
                <a:ea typeface="Verdana" panose="020B0604030504040204" pitchFamily="34" charset="0"/>
                <a:cs typeface="Verdana" panose="020B0604030504040204" pitchFamily="34" charset="0"/>
              </a:rPr>
              <a:t> finns representerade i presentationen.</a:t>
            </a:r>
          </a:p>
          <a:p>
            <a:pPr>
              <a:defRPr/>
            </a:pPr>
            <a:r>
              <a:rPr lang="sv-SE" altLang="sv-SE" sz="1200" dirty="0">
                <a:ea typeface="Verdana" panose="020B0604030504040204" pitchFamily="34" charset="0"/>
                <a:cs typeface="Verdana" panose="020B0604030504040204" pitchFamily="34" charset="0"/>
              </a:rPr>
              <a:t>Denna version av bildspelet är uppdaterad till MSB:s nya grafiska profil och har utökats med bilder från de tre  vägledningarna: Vägledning för lokal ISF, MSB1378, Vägledning för beslutsfattande i samband med samhällsstörningar, MSB1135 och Kriskommunikation för ökad effekt vid hantering av samhällsstörningar, MSB1266. </a:t>
            </a:r>
          </a:p>
          <a:p>
            <a:pPr>
              <a:defRPr/>
            </a:pPr>
            <a:r>
              <a:rPr lang="sv-SE" altLang="sv-SE" sz="1200" dirty="0">
                <a:ea typeface="Verdana" panose="020B0604030504040204" pitchFamily="34" charset="0"/>
                <a:cs typeface="Verdana" panose="020B0604030504040204" pitchFamily="34" charset="0"/>
              </a:rPr>
              <a:t>Bildspelet kan komma att uppdateras, så håll utkik på MSB:s hemsida, </a:t>
            </a:r>
            <a:r>
              <a:rPr lang="sv-SE" sz="1200" dirty="0">
                <a:solidFill>
                  <a:schemeClr val="bg1"/>
                </a:solidFill>
                <a:hlinkClick r:id="rId3"/>
              </a:rPr>
              <a:t>www.msb.se/samverkanledning</a:t>
            </a:r>
            <a:r>
              <a:rPr lang="sv-SE" altLang="sv-SE" sz="1200" dirty="0">
                <a:ea typeface="Verdana" panose="020B0604030504040204" pitchFamily="34" charset="0"/>
                <a:cs typeface="Verdana" panose="020B0604030504040204" pitchFamily="34" charset="0"/>
              </a:rPr>
              <a:t>. Där finns alltid det senaste materialet och informationen.</a:t>
            </a:r>
          </a:p>
        </p:txBody>
      </p:sp>
      <p:sp>
        <p:nvSpPr>
          <p:cNvPr id="3" name="Platshållare för datum 1">
            <a:extLst>
              <a:ext uri="{FF2B5EF4-FFF2-40B4-BE49-F238E27FC236}">
                <a16:creationId xmlns:a16="http://schemas.microsoft.com/office/drawing/2014/main" id="{80122944-8505-44FB-A06E-C21465E6929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Bildobjekt 1">
            <a:hlinkClick r:id="rId3"/>
            <a:extLst>
              <a:ext uri="{FF2B5EF4-FFF2-40B4-BE49-F238E27FC236}">
                <a16:creationId xmlns:a16="http://schemas.microsoft.com/office/drawing/2014/main" id="{190F6427-EFAA-4899-A3C7-B3DC87D95F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71" y="5527676"/>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2CBA2CA-E301-44F1-B27C-C1B83AD193E4}"/>
              </a:ext>
            </a:extLst>
          </p:cNvPr>
          <p:cNvSpPr>
            <a:spLocks noGrp="1"/>
          </p:cNvSpPr>
          <p:nvPr>
            <p:ph type="title"/>
          </p:nvPr>
        </p:nvSpPr>
        <p:spPr/>
        <p:txBody>
          <a:bodyPr/>
          <a:lstStyle/>
          <a:p>
            <a:r>
              <a:rPr lang="sv-SE" dirty="0"/>
              <a:t>Det vi skyddar</a:t>
            </a:r>
            <a:br>
              <a:rPr lang="sv-SE" dirty="0"/>
            </a:br>
            <a:endParaRPr lang="sv-SE" dirty="0"/>
          </a:p>
        </p:txBody>
      </p:sp>
      <p:pic>
        <p:nvPicPr>
          <p:cNvPr id="4" name="Bildobjekt 3"/>
          <p:cNvPicPr>
            <a:picLocks noChangeAspect="1"/>
          </p:cNvPicPr>
          <p:nvPr/>
        </p:nvPicPr>
        <p:blipFill>
          <a:blip r:embed="rId5"/>
          <a:stretch>
            <a:fillRect/>
          </a:stretch>
        </p:blipFill>
        <p:spPr>
          <a:xfrm>
            <a:off x="2235342" y="976529"/>
            <a:ext cx="7854229" cy="5403664"/>
          </a:xfrm>
          <a:prstGeom prst="rect">
            <a:avLst/>
          </a:prstGeom>
        </p:spPr>
      </p:pic>
      <p:sp>
        <p:nvSpPr>
          <p:cNvPr id="2" name="Platshållare för datum 1">
            <a:extLst>
              <a:ext uri="{FF2B5EF4-FFF2-40B4-BE49-F238E27FC236}">
                <a16:creationId xmlns:a16="http://schemas.microsoft.com/office/drawing/2014/main" id="{53327694-F21D-4DD4-B345-709B5375978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 descr="02 Aktörer ny.jpg">
            <a:extLst>
              <a:ext uri="{FF2B5EF4-FFF2-40B4-BE49-F238E27FC236}">
                <a16:creationId xmlns:a16="http://schemas.microsoft.com/office/drawing/2014/main" id="{E6757697-EE03-42EC-9B19-9CC84A3CF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7132" y="245165"/>
            <a:ext cx="8964612"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objekt 4">
            <a:hlinkClick r:id="rId4"/>
            <a:extLst>
              <a:ext uri="{FF2B5EF4-FFF2-40B4-BE49-F238E27FC236}">
                <a16:creationId xmlns:a16="http://schemas.microsoft.com/office/drawing/2014/main" id="{C99007AB-AD14-470B-9711-73FCE372C7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126" y="5533449"/>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93896A0D-2759-4176-B12D-AA6D37F10344}"/>
              </a:ext>
            </a:extLst>
          </p:cNvPr>
          <p:cNvSpPr>
            <a:spLocks noGrp="1"/>
          </p:cNvSpPr>
          <p:nvPr>
            <p:ph type="title"/>
          </p:nvPr>
        </p:nvSpPr>
        <p:spPr/>
        <p:txBody>
          <a:bodyPr/>
          <a:lstStyle/>
          <a:p>
            <a:r>
              <a:rPr lang="sv-SE" dirty="0"/>
              <a:t>Aktörsgemensamt</a:t>
            </a:r>
            <a:br>
              <a:rPr lang="sv-SE" dirty="0"/>
            </a:br>
            <a:endParaRPr lang="sv-SE" dirty="0"/>
          </a:p>
        </p:txBody>
      </p:sp>
      <p:sp>
        <p:nvSpPr>
          <p:cNvPr id="2" name="Platshållare för datum 1">
            <a:extLst>
              <a:ext uri="{FF2B5EF4-FFF2-40B4-BE49-F238E27FC236}">
                <a16:creationId xmlns:a16="http://schemas.microsoft.com/office/drawing/2014/main" id="{B628A432-36B3-456A-9F81-F3425EB705B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Bildobjekt 1">
            <a:extLst>
              <a:ext uri="{FF2B5EF4-FFF2-40B4-BE49-F238E27FC236}">
                <a16:creationId xmlns:a16="http://schemas.microsoft.com/office/drawing/2014/main" id="{1F1D29DF-C55F-47AA-BD75-396BB766B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376" y="1011454"/>
            <a:ext cx="7932737"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dirty="0"/>
              <a:t>Vid samhällsstörningar</a:t>
            </a:r>
            <a:br>
              <a:rPr lang="sv-SE" dirty="0"/>
            </a:br>
            <a:endParaRPr lang="sv-SE" dirty="0"/>
          </a:p>
        </p:txBody>
      </p:sp>
      <p:sp>
        <p:nvSpPr>
          <p:cNvPr id="2" name="Platshållare för datum 1">
            <a:extLst>
              <a:ext uri="{FF2B5EF4-FFF2-40B4-BE49-F238E27FC236}">
                <a16:creationId xmlns:a16="http://schemas.microsoft.com/office/drawing/2014/main" id="{CAECE5BF-486D-4FB0-AB3E-6FBE7384DA4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2DF69CF-C708-4288-AEEE-CAFAF0C10818}"/>
              </a:ext>
            </a:extLst>
          </p:cNvPr>
          <p:cNvSpPr>
            <a:spLocks noGrp="1"/>
          </p:cNvSpPr>
          <p:nvPr>
            <p:ph type="title"/>
          </p:nvPr>
        </p:nvSpPr>
        <p:spPr>
          <a:xfrm>
            <a:off x="862570" y="718883"/>
            <a:ext cx="10517206" cy="516224"/>
          </a:xfrm>
        </p:spPr>
        <p:txBody>
          <a:bodyPr/>
          <a:lstStyle/>
          <a:p>
            <a:r>
              <a:rPr lang="sv-SE" dirty="0"/>
              <a:t>Ett aktörsgemensamt språk</a:t>
            </a:r>
            <a:br>
              <a:rPr lang="sv-SE" dirty="0"/>
            </a:br>
            <a:endParaRPr lang="sv-SE" dirty="0"/>
          </a:p>
        </p:txBody>
      </p:sp>
      <p:pic>
        <p:nvPicPr>
          <p:cNvPr id="4" name="Bildobjekt 3"/>
          <p:cNvPicPr>
            <a:picLocks noChangeAspect="1"/>
          </p:cNvPicPr>
          <p:nvPr/>
        </p:nvPicPr>
        <p:blipFill>
          <a:blip r:embed="rId3"/>
          <a:stretch>
            <a:fillRect/>
          </a:stretch>
        </p:blipFill>
        <p:spPr>
          <a:xfrm>
            <a:off x="1542221" y="1236083"/>
            <a:ext cx="7606858" cy="5081588"/>
          </a:xfrm>
          <a:prstGeom prst="rect">
            <a:avLst/>
          </a:prstGeom>
        </p:spPr>
      </p:pic>
      <p:sp>
        <p:nvSpPr>
          <p:cNvPr id="2" name="Platshållare för datum 1">
            <a:extLst>
              <a:ext uri="{FF2B5EF4-FFF2-40B4-BE49-F238E27FC236}">
                <a16:creationId xmlns:a16="http://schemas.microsoft.com/office/drawing/2014/main" id="{5924803C-6586-46A3-9912-0B981D5D821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8C5613C-E5E3-4810-8503-C98A9E04AF40}"/>
              </a:ext>
            </a:extLst>
          </p:cNvPr>
          <p:cNvSpPr>
            <a:spLocks noGrp="1"/>
          </p:cNvSpPr>
          <p:nvPr>
            <p:ph type="title"/>
          </p:nvPr>
        </p:nvSpPr>
        <p:spPr>
          <a:xfrm>
            <a:off x="831398" y="594192"/>
            <a:ext cx="10517206" cy="516224"/>
          </a:xfrm>
        </p:spPr>
        <p:txBody>
          <a:bodyPr/>
          <a:lstStyle/>
          <a:p>
            <a:r>
              <a:rPr lang="sv-SE" dirty="0"/>
              <a:t>Viktiga termer</a:t>
            </a:r>
            <a:br>
              <a:rPr lang="sv-SE" dirty="0"/>
            </a:br>
            <a:endParaRPr lang="sv-SE" dirty="0"/>
          </a:p>
        </p:txBody>
      </p:sp>
      <p:pic>
        <p:nvPicPr>
          <p:cNvPr id="31748" name="Bildobjekt 4">
            <a:hlinkClick r:id="rId3"/>
            <a:extLst>
              <a:ext uri="{FF2B5EF4-FFF2-40B4-BE49-F238E27FC236}">
                <a16:creationId xmlns:a16="http://schemas.microsoft.com/office/drawing/2014/main" id="{F10B2D3C-6113-41FA-8570-09E9A3E859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6" y="547658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text&#10;&#10;Automatiskt genererad beskrivning">
            <a:extLst>
              <a:ext uri="{FF2B5EF4-FFF2-40B4-BE49-F238E27FC236}">
                <a16:creationId xmlns:a16="http://schemas.microsoft.com/office/drawing/2014/main" id="{080FD2DB-8BE0-4710-BBF7-9CE6BBA02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517" y="957323"/>
            <a:ext cx="3833566" cy="5027841"/>
          </a:xfrm>
          <a:prstGeom prst="rect">
            <a:avLst/>
          </a:prstGeom>
        </p:spPr>
      </p:pic>
      <p:pic>
        <p:nvPicPr>
          <p:cNvPr id="5" name="Bildobjekt 4" descr="En bild som visar klocka&#10;&#10;Automatiskt genererad beskrivning">
            <a:extLst>
              <a:ext uri="{FF2B5EF4-FFF2-40B4-BE49-F238E27FC236}">
                <a16:creationId xmlns:a16="http://schemas.microsoft.com/office/drawing/2014/main" id="{21144075-2483-4298-98D6-59DF30880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175" y="957323"/>
            <a:ext cx="3929908" cy="5155021"/>
          </a:xfrm>
          <a:prstGeom prst="rect">
            <a:avLst/>
          </a:prstGeom>
        </p:spPr>
      </p:pic>
      <p:sp>
        <p:nvSpPr>
          <p:cNvPr id="2" name="Platshållare för datum 1">
            <a:extLst>
              <a:ext uri="{FF2B5EF4-FFF2-40B4-BE49-F238E27FC236}">
                <a16:creationId xmlns:a16="http://schemas.microsoft.com/office/drawing/2014/main" id="{4134352E-CCF4-43BE-830E-5DB6D4D2E27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A279B6A-8555-4A4E-975D-65EF1EB379DF}"/>
              </a:ext>
            </a:extLst>
          </p:cNvPr>
          <p:cNvSpPr>
            <a:spLocks noGrp="1"/>
          </p:cNvSpPr>
          <p:nvPr>
            <p:ph type="title"/>
          </p:nvPr>
        </p:nvSpPr>
        <p:spPr>
          <a:xfrm>
            <a:off x="472696" y="668989"/>
            <a:ext cx="10517206" cy="516224"/>
          </a:xfrm>
        </p:spPr>
        <p:txBody>
          <a:bodyPr/>
          <a:lstStyle/>
          <a:p>
            <a:r>
              <a:rPr lang="sv-SE" dirty="0"/>
              <a:t>Den svenska modellen för att hantera samhällsstörningar</a:t>
            </a:r>
            <a:br>
              <a:rPr lang="sv-SE" dirty="0"/>
            </a:br>
            <a:endParaRPr lang="sv-SE" dirty="0"/>
          </a:p>
        </p:txBody>
      </p:sp>
      <p:grpSp>
        <p:nvGrpSpPr>
          <p:cNvPr id="12" name="Grupp 11">
            <a:extLst>
              <a:ext uri="{FF2B5EF4-FFF2-40B4-BE49-F238E27FC236}">
                <a16:creationId xmlns:a16="http://schemas.microsoft.com/office/drawing/2014/main" id="{FA4D5023-28CE-40BE-8622-2DA32680A20B}"/>
              </a:ext>
            </a:extLst>
          </p:cNvPr>
          <p:cNvGrpSpPr/>
          <p:nvPr/>
        </p:nvGrpSpPr>
        <p:grpSpPr>
          <a:xfrm>
            <a:off x="2179430" y="1759542"/>
            <a:ext cx="8497089" cy="4579346"/>
            <a:chOff x="2179430" y="1759542"/>
            <a:chExt cx="8497089" cy="4579346"/>
          </a:xfrm>
        </p:grpSpPr>
        <p:pic>
          <p:nvPicPr>
            <p:cNvPr id="7" name="Bildobjekt 6" descr="En bild som visar bord, rum, sitter, vatten&#10;&#10;Automatiskt genererad beskrivning">
              <a:extLst>
                <a:ext uri="{FF2B5EF4-FFF2-40B4-BE49-F238E27FC236}">
                  <a16:creationId xmlns:a16="http://schemas.microsoft.com/office/drawing/2014/main" id="{740A4E57-B602-4D59-AD27-8C42F99F1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729" y="1759542"/>
              <a:ext cx="3495139" cy="4579346"/>
            </a:xfrm>
            <a:prstGeom prst="rect">
              <a:avLst/>
            </a:prstGeom>
          </p:spPr>
        </p:pic>
        <p:sp>
          <p:nvSpPr>
            <p:cNvPr id="8" name="TextBox 5">
              <a:extLst>
                <a:ext uri="{FF2B5EF4-FFF2-40B4-BE49-F238E27FC236}">
                  <a16:creationId xmlns:a16="http://schemas.microsoft.com/office/drawing/2014/main" id="{C2960D66-8BF5-4DE6-9F68-45D49F875E0E}"/>
                </a:ext>
              </a:extLst>
            </p:cNvPr>
            <p:cNvSpPr txBox="1">
              <a:spLocks noChangeArrowheads="1"/>
            </p:cNvSpPr>
            <p:nvPr/>
          </p:nvSpPr>
          <p:spPr bwMode="auto">
            <a:xfrm>
              <a:off x="2179430" y="2184428"/>
              <a:ext cx="17319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FontTx/>
                <a:buNone/>
                <a:defRPr/>
              </a:pPr>
              <a:r>
                <a:rPr lang="en-US" altLang="sv-SE" sz="1800" b="1" dirty="0" err="1">
                  <a:latin typeface="+mj-lt"/>
                </a:rPr>
                <a:t>Lokal</a:t>
              </a:r>
              <a:r>
                <a:rPr lang="en-US" altLang="sv-SE" sz="1800" b="1" dirty="0">
                  <a:latin typeface="+mj-lt"/>
                </a:rPr>
                <a:t> </a:t>
              </a:r>
              <a:r>
                <a:rPr lang="en-US" altLang="sv-SE" sz="1800" b="1" dirty="0" err="1">
                  <a:latin typeface="+mj-lt"/>
                </a:rPr>
                <a:t>nivå</a:t>
              </a:r>
              <a:endParaRPr lang="en-US" altLang="sv-SE" sz="1800" b="1" dirty="0">
                <a:latin typeface="+mj-lt"/>
              </a:endParaRPr>
            </a:p>
            <a:p>
              <a:pPr>
                <a:spcBef>
                  <a:spcPct val="0"/>
                </a:spcBef>
                <a:buNone/>
                <a:defRPr/>
              </a:pPr>
              <a:r>
                <a:rPr lang="sv-SE" sz="1400" dirty="0">
                  <a:latin typeface="+mj-lt"/>
                </a:rPr>
                <a:t>Kommuner</a:t>
              </a:r>
            </a:p>
          </p:txBody>
        </p:sp>
        <p:sp>
          <p:nvSpPr>
            <p:cNvPr id="9" name="TextBox 8">
              <a:extLst>
                <a:ext uri="{FF2B5EF4-FFF2-40B4-BE49-F238E27FC236}">
                  <a16:creationId xmlns:a16="http://schemas.microsoft.com/office/drawing/2014/main" id="{999A3FE1-3051-4FA0-8360-01AC582B732D}"/>
                </a:ext>
              </a:extLst>
            </p:cNvPr>
            <p:cNvSpPr txBox="1">
              <a:spLocks noChangeArrowheads="1"/>
            </p:cNvSpPr>
            <p:nvPr/>
          </p:nvSpPr>
          <p:spPr bwMode="auto">
            <a:xfrm>
              <a:off x="7551204" y="3319538"/>
              <a:ext cx="309691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None/>
                <a:defRPr/>
              </a:pPr>
              <a:r>
                <a:rPr lang="en-US" altLang="sv-SE" sz="1800" b="1" dirty="0">
                  <a:latin typeface="+mj-lt"/>
                </a:rPr>
                <a:t>Regional </a:t>
              </a:r>
              <a:r>
                <a:rPr lang="en-US" altLang="sv-SE" sz="1800" b="1" dirty="0" err="1">
                  <a:latin typeface="+mj-lt"/>
                </a:rPr>
                <a:t>nivå</a:t>
              </a:r>
              <a:endParaRPr lang="en-US" altLang="sv-SE" sz="1800" b="1" dirty="0">
                <a:latin typeface="+mj-lt"/>
              </a:endParaRPr>
            </a:p>
            <a:p>
              <a:pPr>
                <a:spcBef>
                  <a:spcPct val="0"/>
                </a:spcBef>
                <a:buNone/>
                <a:defRPr/>
              </a:pPr>
              <a:r>
                <a:rPr lang="sv-SE" sz="1400" dirty="0">
                  <a:latin typeface="+mj-lt"/>
                </a:rPr>
                <a:t>Länen och regionerna brukar ses som den regionala nivån.</a:t>
              </a:r>
            </a:p>
          </p:txBody>
        </p:sp>
        <p:sp>
          <p:nvSpPr>
            <p:cNvPr id="10" name="TextBox 9">
              <a:extLst>
                <a:ext uri="{FF2B5EF4-FFF2-40B4-BE49-F238E27FC236}">
                  <a16:creationId xmlns:a16="http://schemas.microsoft.com/office/drawing/2014/main" id="{A82C6294-228A-40BE-BE55-1CD12CE1F284}"/>
                </a:ext>
              </a:extLst>
            </p:cNvPr>
            <p:cNvSpPr txBox="1">
              <a:spLocks noChangeArrowheads="1"/>
            </p:cNvSpPr>
            <p:nvPr/>
          </p:nvSpPr>
          <p:spPr bwMode="auto">
            <a:xfrm>
              <a:off x="2182035" y="5168803"/>
              <a:ext cx="214838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spcAft>
                  <a:spcPts val="600"/>
                </a:spcAft>
                <a:buFontTx/>
                <a:buNone/>
              </a:pPr>
              <a:r>
                <a:rPr lang="en-US" altLang="sv-SE" sz="1800" b="1" dirty="0" err="1">
                  <a:latin typeface="+mj-lt"/>
                  <a:ea typeface="Verdana" panose="020B0604030504040204" pitchFamily="34" charset="0"/>
                  <a:cs typeface="Verdana" panose="020B0604030504040204" pitchFamily="34" charset="0"/>
                </a:rPr>
                <a:t>Nationell</a:t>
              </a:r>
              <a:r>
                <a:rPr lang="en-US" altLang="sv-SE" sz="1800" b="1" dirty="0">
                  <a:latin typeface="+mj-lt"/>
                  <a:ea typeface="Verdana" panose="020B0604030504040204" pitchFamily="34" charset="0"/>
                  <a:cs typeface="Verdana" panose="020B0604030504040204" pitchFamily="34" charset="0"/>
                </a:rPr>
                <a:t> </a:t>
              </a:r>
              <a:r>
                <a:rPr lang="en-US" altLang="sv-SE" sz="1800" b="1" dirty="0" err="1">
                  <a:latin typeface="+mj-lt"/>
                  <a:ea typeface="Verdana" panose="020B0604030504040204" pitchFamily="34" charset="0"/>
                  <a:cs typeface="Verdana" panose="020B0604030504040204" pitchFamily="34" charset="0"/>
                </a:rPr>
                <a:t>nivå</a:t>
              </a:r>
              <a:endParaRPr lang="en-US" altLang="sv-SE" sz="1800" b="1" dirty="0">
                <a:latin typeface="+mj-lt"/>
                <a:ea typeface="Verdana" panose="020B0604030504040204" pitchFamily="34" charset="0"/>
                <a:cs typeface="Verdana" panose="020B0604030504040204" pitchFamily="34" charset="0"/>
              </a:endParaRPr>
            </a:p>
            <a:p>
              <a:pPr>
                <a:spcBef>
                  <a:spcPct val="0"/>
                </a:spcBef>
                <a:buNone/>
              </a:pPr>
              <a:r>
                <a:rPr lang="sv-SE" sz="1400" dirty="0">
                  <a:latin typeface="+mj-lt"/>
                </a:rPr>
                <a:t>Riksdag, regering och </a:t>
              </a:r>
            </a:p>
            <a:p>
              <a:pPr>
                <a:spcBef>
                  <a:spcPct val="0"/>
                </a:spcBef>
                <a:buNone/>
              </a:pPr>
              <a:r>
                <a:rPr lang="sv-SE" sz="1400" dirty="0">
                  <a:latin typeface="+mj-lt"/>
                </a:rPr>
                <a:t>myndigheter. </a:t>
              </a:r>
            </a:p>
          </p:txBody>
        </p:sp>
        <p:sp>
          <p:nvSpPr>
            <p:cNvPr id="11" name="TextBox 5">
              <a:extLst>
                <a:ext uri="{FF2B5EF4-FFF2-40B4-BE49-F238E27FC236}">
                  <a16:creationId xmlns:a16="http://schemas.microsoft.com/office/drawing/2014/main" id="{182469E0-C909-44F3-B387-DC8E1767D499}"/>
                </a:ext>
              </a:extLst>
            </p:cNvPr>
            <p:cNvSpPr txBox="1">
              <a:spLocks noChangeArrowheads="1"/>
            </p:cNvSpPr>
            <p:nvPr/>
          </p:nvSpPr>
          <p:spPr bwMode="auto">
            <a:xfrm>
              <a:off x="8206369" y="5168803"/>
              <a:ext cx="2470150" cy="877163"/>
            </a:xfrm>
            <a:prstGeom prst="rect">
              <a:avLst/>
            </a:prstGeom>
            <a:noFill/>
            <a:ln w="19050">
              <a:solidFill>
                <a:schemeClr val="accent1"/>
              </a:solidFill>
              <a:prstDash val="dash"/>
            </a:ln>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None/>
                <a:defRPr/>
              </a:pPr>
              <a:r>
                <a:rPr lang="sv-SE" sz="1800" b="1" dirty="0">
                  <a:latin typeface="+mj-lt"/>
                  <a:ea typeface="Verdana" panose="020B0604030504040204" pitchFamily="34" charset="0"/>
                  <a:cs typeface="Verdana" panose="020B0604030504040204" pitchFamily="34" charset="0"/>
                </a:rPr>
                <a:t>Internationell nivå</a:t>
              </a:r>
            </a:p>
            <a:p>
              <a:pPr eaLnBrk="1" hangingPunct="1">
                <a:spcBef>
                  <a:spcPct val="0"/>
                </a:spcBef>
                <a:buFontTx/>
                <a:buNone/>
                <a:defRPr/>
              </a:pPr>
              <a:r>
                <a:rPr lang="sv-SE" sz="1400" dirty="0">
                  <a:latin typeface="+mj-lt"/>
                </a:rPr>
                <a:t>EU, FN, bilaterala avtal m.m</a:t>
              </a:r>
              <a:r>
                <a:rPr lang="sv-SE" sz="1200" dirty="0">
                  <a:latin typeface="+mj-lt"/>
                </a:rPr>
                <a:t>.</a:t>
              </a:r>
              <a:endParaRPr lang="en-US" altLang="sv-SE" sz="1200" dirty="0">
                <a:latin typeface="+mj-lt"/>
              </a:endParaRPr>
            </a:p>
          </p:txBody>
        </p:sp>
      </p:grpSp>
      <p:sp>
        <p:nvSpPr>
          <p:cNvPr id="2" name="Platshållare för datum 1">
            <a:extLst>
              <a:ext uri="{FF2B5EF4-FFF2-40B4-BE49-F238E27FC236}">
                <a16:creationId xmlns:a16="http://schemas.microsoft.com/office/drawing/2014/main" id="{83CA3328-2074-497A-981D-6B3D03DCE68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Box 7">
            <a:extLst>
              <a:ext uri="{FF2B5EF4-FFF2-40B4-BE49-F238E27FC236}">
                <a16:creationId xmlns:a16="http://schemas.microsoft.com/office/drawing/2014/main" id="{84DFE250-12E4-48C9-B890-4FDEFF9FE224}"/>
              </a:ext>
            </a:extLst>
          </p:cNvPr>
          <p:cNvSpPr txBox="1">
            <a:spLocks noChangeArrowheads="1"/>
          </p:cNvSpPr>
          <p:nvPr/>
        </p:nvSpPr>
        <p:spPr bwMode="auto">
          <a:xfrm>
            <a:off x="2103726" y="2924176"/>
            <a:ext cx="7334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r>
              <a:rPr lang="sv-SE" altLang="sv-SE" sz="2400" b="1" dirty="0">
                <a:solidFill>
                  <a:schemeClr val="bg1"/>
                </a:solidFill>
                <a:latin typeface="+mj-lt"/>
              </a:rPr>
              <a:t>Närhetsprincipen</a:t>
            </a:r>
          </a:p>
        </p:txBody>
      </p:sp>
      <p:sp>
        <p:nvSpPr>
          <p:cNvPr id="35846" name="TextBox 8">
            <a:extLst>
              <a:ext uri="{FF2B5EF4-FFF2-40B4-BE49-F238E27FC236}">
                <a16:creationId xmlns:a16="http://schemas.microsoft.com/office/drawing/2014/main" id="{4B0B1003-23E6-4BE3-8C6B-C47C27085ED5}"/>
              </a:ext>
            </a:extLst>
          </p:cNvPr>
          <p:cNvSpPr txBox="1">
            <a:spLocks noChangeArrowheads="1"/>
          </p:cNvSpPr>
          <p:nvPr/>
        </p:nvSpPr>
        <p:spPr bwMode="auto">
          <a:xfrm>
            <a:off x="2103726" y="4437063"/>
            <a:ext cx="733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r>
              <a:rPr lang="sv-SE" altLang="sv-SE" sz="2400" b="1" dirty="0">
                <a:solidFill>
                  <a:schemeClr val="bg1"/>
                </a:solidFill>
                <a:latin typeface="+mj-lt"/>
              </a:rPr>
              <a:t>Likhetsprincipen</a:t>
            </a:r>
          </a:p>
        </p:txBody>
      </p:sp>
      <p:sp>
        <p:nvSpPr>
          <p:cNvPr id="3" name="Rubrik 2">
            <a:extLst>
              <a:ext uri="{FF2B5EF4-FFF2-40B4-BE49-F238E27FC236}">
                <a16:creationId xmlns:a16="http://schemas.microsoft.com/office/drawing/2014/main" id="{6945033C-413A-4A36-9EC3-91D7D9BEB20E}"/>
              </a:ext>
            </a:extLst>
          </p:cNvPr>
          <p:cNvSpPr>
            <a:spLocks noGrp="1"/>
          </p:cNvSpPr>
          <p:nvPr>
            <p:ph type="title"/>
          </p:nvPr>
        </p:nvSpPr>
        <p:spPr>
          <a:xfrm>
            <a:off x="830243" y="694388"/>
            <a:ext cx="10517206" cy="516224"/>
          </a:xfrm>
        </p:spPr>
        <p:txBody>
          <a:bodyPr/>
          <a:lstStyle/>
          <a:p>
            <a:r>
              <a:rPr lang="sv-SE" dirty="0"/>
              <a:t>Tre viktiga principer</a:t>
            </a:r>
            <a:br>
              <a:rPr lang="sv-SE" dirty="0"/>
            </a:br>
            <a:endParaRPr lang="sv-SE" dirty="0"/>
          </a:p>
        </p:txBody>
      </p:sp>
      <p:pic>
        <p:nvPicPr>
          <p:cNvPr id="4" name="Bildobjekt 3"/>
          <p:cNvPicPr>
            <a:picLocks noChangeAspect="1"/>
          </p:cNvPicPr>
          <p:nvPr/>
        </p:nvPicPr>
        <p:blipFill rotWithShape="1">
          <a:blip r:embed="rId3"/>
          <a:srcRect t="2349"/>
          <a:stretch/>
        </p:blipFill>
        <p:spPr>
          <a:xfrm>
            <a:off x="1752600" y="1244599"/>
            <a:ext cx="8552945" cy="5180971"/>
          </a:xfrm>
          <a:prstGeom prst="rect">
            <a:avLst/>
          </a:prstGeom>
        </p:spPr>
      </p:pic>
      <p:sp>
        <p:nvSpPr>
          <p:cNvPr id="2" name="Platshållare för datum 1">
            <a:extLst>
              <a:ext uri="{FF2B5EF4-FFF2-40B4-BE49-F238E27FC236}">
                <a16:creationId xmlns:a16="http://schemas.microsoft.com/office/drawing/2014/main" id="{99F235C1-D032-4E83-9072-CF9DFD1C7FD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BDC0A68-21D9-4D93-A2FC-4693C8231B4B}"/>
              </a:ext>
            </a:extLst>
          </p:cNvPr>
          <p:cNvSpPr>
            <a:spLocks noGrp="1"/>
          </p:cNvSpPr>
          <p:nvPr>
            <p:ph type="title"/>
          </p:nvPr>
        </p:nvSpPr>
        <p:spPr>
          <a:xfrm>
            <a:off x="609837" y="588047"/>
            <a:ext cx="10517206" cy="516224"/>
          </a:xfrm>
        </p:spPr>
        <p:txBody>
          <a:bodyPr/>
          <a:lstStyle/>
          <a:p>
            <a:r>
              <a:rPr lang="sv-SE" dirty="0"/>
              <a:t>Geografiskt områdesansvar</a:t>
            </a:r>
            <a:br>
              <a:rPr lang="sv-SE" dirty="0"/>
            </a:br>
            <a:endParaRPr lang="sv-SE" dirty="0"/>
          </a:p>
        </p:txBody>
      </p:sp>
      <p:pic>
        <p:nvPicPr>
          <p:cNvPr id="4" name="Bildobjekt 3"/>
          <p:cNvPicPr>
            <a:picLocks noChangeAspect="1"/>
          </p:cNvPicPr>
          <p:nvPr/>
        </p:nvPicPr>
        <p:blipFill>
          <a:blip r:embed="rId3"/>
          <a:stretch>
            <a:fillRect/>
          </a:stretch>
        </p:blipFill>
        <p:spPr>
          <a:xfrm>
            <a:off x="1102687" y="1478468"/>
            <a:ext cx="8772525" cy="4667250"/>
          </a:xfrm>
          <a:prstGeom prst="rect">
            <a:avLst/>
          </a:prstGeom>
        </p:spPr>
      </p:pic>
      <p:sp>
        <p:nvSpPr>
          <p:cNvPr id="2" name="Platshållare för datum 1">
            <a:extLst>
              <a:ext uri="{FF2B5EF4-FFF2-40B4-BE49-F238E27FC236}">
                <a16:creationId xmlns:a16="http://schemas.microsoft.com/office/drawing/2014/main" id="{D29C4AF0-591D-4B81-848E-6F05E40BDAC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89601" y="402516"/>
            <a:ext cx="8580582" cy="966397"/>
          </a:xfrm>
        </p:spPr>
        <p:txBody>
          <a:bodyPr/>
          <a:lstStyle/>
          <a:p>
            <a:r>
              <a:rPr lang="sv-SE" dirty="0"/>
              <a:t>Det geografiska </a:t>
            </a:r>
            <a:br>
              <a:rPr lang="sv-SE" dirty="0"/>
            </a:br>
            <a:r>
              <a:rPr lang="sv-SE" dirty="0"/>
              <a:t>områdesansvaret:</a:t>
            </a:r>
            <a:br>
              <a:rPr lang="sv-SE" dirty="0"/>
            </a:br>
            <a:r>
              <a:rPr lang="sv-SE" dirty="0">
                <a:latin typeface="+mn-lt"/>
              </a:rPr>
              <a:t/>
            </a:r>
            <a:br>
              <a:rPr lang="sv-SE" dirty="0">
                <a:latin typeface="+mn-lt"/>
              </a:rPr>
            </a:br>
            <a:endParaRPr lang="sv-SE" dirty="0"/>
          </a:p>
        </p:txBody>
      </p:sp>
      <p:sp>
        <p:nvSpPr>
          <p:cNvPr id="6" name="Platshållare för innehåll 5">
            <a:extLst>
              <a:ext uri="{FF2B5EF4-FFF2-40B4-BE49-F238E27FC236}">
                <a16:creationId xmlns:a16="http://schemas.microsoft.com/office/drawing/2014/main" id="{4DA6F00B-C99D-4649-A359-8A8E491BF612}"/>
              </a:ext>
            </a:extLst>
          </p:cNvPr>
          <p:cNvSpPr>
            <a:spLocks noGrp="1"/>
          </p:cNvSpPr>
          <p:nvPr>
            <p:ph idx="1"/>
          </p:nvPr>
        </p:nvSpPr>
        <p:spPr>
          <a:xfrm>
            <a:off x="873139" y="1531467"/>
            <a:ext cx="3491339" cy="423718"/>
          </a:xfrm>
        </p:spPr>
        <p:txBody>
          <a:bodyPr/>
          <a:lstStyle/>
          <a:p>
            <a:pPr marL="0" indent="0">
              <a:buNone/>
            </a:pPr>
            <a:r>
              <a:rPr lang="sv-SE" i="1" dirty="0"/>
              <a:t>Fördjupning</a:t>
            </a:r>
            <a:br>
              <a:rPr lang="sv-SE" i="1" dirty="0"/>
            </a:br>
            <a:r>
              <a:rPr lang="sv-SE" sz="1800" i="1" dirty="0"/>
              <a:t>exempel från lokal nivå</a:t>
            </a:r>
            <a:endParaRPr lang="sv-SE" i="1" dirty="0"/>
          </a:p>
          <a:p>
            <a:pPr marL="0" indent="0">
              <a:buNone/>
            </a:pPr>
            <a:endParaRPr lang="sv-SE" i="1" dirty="0"/>
          </a:p>
          <a:p>
            <a:pPr marL="0" indent="0">
              <a:buNone/>
            </a:pPr>
            <a:endParaRPr lang="sv-SE" i="1" dirty="0"/>
          </a:p>
        </p:txBody>
      </p:sp>
      <p:grpSp>
        <p:nvGrpSpPr>
          <p:cNvPr id="5" name="Grupp 4">
            <a:extLst>
              <a:ext uri="{FF2B5EF4-FFF2-40B4-BE49-F238E27FC236}">
                <a16:creationId xmlns:a16="http://schemas.microsoft.com/office/drawing/2014/main" id="{F9DB527F-ECAC-42A3-8671-0294215FF573}"/>
              </a:ext>
            </a:extLst>
          </p:cNvPr>
          <p:cNvGrpSpPr/>
          <p:nvPr/>
        </p:nvGrpSpPr>
        <p:grpSpPr>
          <a:xfrm>
            <a:off x="359800" y="1193313"/>
            <a:ext cx="11652823" cy="5357598"/>
            <a:chOff x="216351" y="1073961"/>
            <a:chExt cx="11652823" cy="5357598"/>
          </a:xfrm>
        </p:grpSpPr>
        <p:sp>
          <p:nvSpPr>
            <p:cNvPr id="7" name="Ellips 6">
              <a:extLst>
                <a:ext uri="{FF2B5EF4-FFF2-40B4-BE49-F238E27FC236}">
                  <a16:creationId xmlns:a16="http://schemas.microsoft.com/office/drawing/2014/main" id="{B17693CE-EFFF-4E88-BDE3-801EB4C4CC90}"/>
                </a:ext>
              </a:extLst>
            </p:cNvPr>
            <p:cNvSpPr/>
            <p:nvPr/>
          </p:nvSpPr>
          <p:spPr>
            <a:xfrm>
              <a:off x="7909174" y="2447426"/>
              <a:ext cx="3960000" cy="3960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9B5F2260-52B8-4DC8-90F8-37A3F9E550B1}"/>
                </a:ext>
              </a:extLst>
            </p:cNvPr>
            <p:cNvSpPr/>
            <p:nvPr/>
          </p:nvSpPr>
          <p:spPr>
            <a:xfrm rot="1774423">
              <a:off x="9036433" y="2540094"/>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4B27E385-B60D-43C0-849C-3F76E330F5AC}"/>
                </a:ext>
              </a:extLst>
            </p:cNvPr>
            <p:cNvSpPr/>
            <p:nvPr/>
          </p:nvSpPr>
          <p:spPr>
            <a:xfrm rot="1774423">
              <a:off x="10224417" y="2950721"/>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751D263D-E3D9-4A5B-A1CB-FB0A775C103F}"/>
                </a:ext>
              </a:extLst>
            </p:cNvPr>
            <p:cNvSpPr/>
            <p:nvPr/>
          </p:nvSpPr>
          <p:spPr>
            <a:xfrm rot="1774423">
              <a:off x="10472064" y="4211799"/>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CFCDC4E7-2A37-47DD-B6E4-3FC218343655}"/>
                </a:ext>
              </a:extLst>
            </p:cNvPr>
            <p:cNvSpPr/>
            <p:nvPr/>
          </p:nvSpPr>
          <p:spPr>
            <a:xfrm rot="1774423">
              <a:off x="9575973" y="5119726"/>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1BF3C251-6EE0-4CDF-8236-72B7C96C7591}"/>
                </a:ext>
              </a:extLst>
            </p:cNvPr>
            <p:cNvSpPr/>
            <p:nvPr/>
          </p:nvSpPr>
          <p:spPr>
            <a:xfrm rot="1774423">
              <a:off x="8342905" y="4661551"/>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år 12">
              <a:extLst>
                <a:ext uri="{FF2B5EF4-FFF2-40B4-BE49-F238E27FC236}">
                  <a16:creationId xmlns:a16="http://schemas.microsoft.com/office/drawing/2014/main" id="{C3142A00-0189-4E07-916A-DEBBA16B87CD}"/>
                </a:ext>
              </a:extLst>
            </p:cNvPr>
            <p:cNvSpPr/>
            <p:nvPr/>
          </p:nvSpPr>
          <p:spPr>
            <a:xfrm rot="3855014">
              <a:off x="3966695" y="1073961"/>
              <a:ext cx="3933785" cy="3933785"/>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år 13">
              <a:extLst>
                <a:ext uri="{FF2B5EF4-FFF2-40B4-BE49-F238E27FC236}">
                  <a16:creationId xmlns:a16="http://schemas.microsoft.com/office/drawing/2014/main" id="{C7FDB138-A159-430C-B089-BD61B11FB231}"/>
                </a:ext>
              </a:extLst>
            </p:cNvPr>
            <p:cNvSpPr/>
            <p:nvPr/>
          </p:nvSpPr>
          <p:spPr>
            <a:xfrm rot="1081497">
              <a:off x="216351" y="2497774"/>
              <a:ext cx="3933785" cy="3933785"/>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3FE50768-10BC-4573-AD44-C825B6C7C1A1}"/>
                </a:ext>
              </a:extLst>
            </p:cNvPr>
            <p:cNvSpPr/>
            <p:nvPr/>
          </p:nvSpPr>
          <p:spPr>
            <a:xfrm>
              <a:off x="1201353" y="2662070"/>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12C23D9C-C901-4617-B9B9-0F5C7B84CB81}"/>
                </a:ext>
              </a:extLst>
            </p:cNvPr>
            <p:cNvSpPr txBox="1"/>
            <p:nvPr/>
          </p:nvSpPr>
          <p:spPr>
            <a:xfrm>
              <a:off x="1045426" y="3046694"/>
              <a:ext cx="1468448" cy="523220"/>
            </a:xfrm>
            <a:prstGeom prst="rect">
              <a:avLst/>
            </a:prstGeom>
            <a:noFill/>
          </p:spPr>
          <p:txBody>
            <a:bodyPr wrap="square" rtlCol="0">
              <a:spAutoFit/>
            </a:bodyPr>
            <a:lstStyle/>
            <a:p>
              <a:pPr algn="ctr"/>
              <a:r>
                <a:rPr lang="sv-SE" sz="1400" b="1" dirty="0">
                  <a:latin typeface="+mj-lt"/>
                </a:rPr>
                <a:t>Förvaltning</a:t>
              </a:r>
            </a:p>
            <a:p>
              <a:pPr algn="ctr"/>
              <a:r>
                <a:rPr lang="sv-SE" sz="1400" b="1" dirty="0">
                  <a:latin typeface="+mj-lt"/>
                </a:rPr>
                <a:t>B</a:t>
              </a:r>
            </a:p>
          </p:txBody>
        </p:sp>
        <p:sp>
          <p:nvSpPr>
            <p:cNvPr id="17" name="Ellips 16">
              <a:extLst>
                <a:ext uri="{FF2B5EF4-FFF2-40B4-BE49-F238E27FC236}">
                  <a16:creationId xmlns:a16="http://schemas.microsoft.com/office/drawing/2014/main" id="{091DD219-B6E6-441F-B475-71EF31391FE8}"/>
                </a:ext>
              </a:extLst>
            </p:cNvPr>
            <p:cNvSpPr/>
            <p:nvPr/>
          </p:nvSpPr>
          <p:spPr>
            <a:xfrm>
              <a:off x="2781669" y="4208239"/>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707EA7D1-0D09-49F8-8B29-AA0E045F9781}"/>
                </a:ext>
              </a:extLst>
            </p:cNvPr>
            <p:cNvSpPr/>
            <p:nvPr/>
          </p:nvSpPr>
          <p:spPr>
            <a:xfrm>
              <a:off x="681839" y="4754438"/>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575CC459-27BD-4D05-B7F8-73790520DEB7}"/>
                </a:ext>
              </a:extLst>
            </p:cNvPr>
            <p:cNvSpPr txBox="1"/>
            <p:nvPr/>
          </p:nvSpPr>
          <p:spPr>
            <a:xfrm>
              <a:off x="2781669" y="4590009"/>
              <a:ext cx="1198478" cy="523220"/>
            </a:xfrm>
            <a:prstGeom prst="rect">
              <a:avLst/>
            </a:prstGeom>
            <a:noFill/>
          </p:spPr>
          <p:txBody>
            <a:bodyPr wrap="square" rtlCol="0">
              <a:spAutoFit/>
            </a:bodyPr>
            <a:lstStyle/>
            <a:p>
              <a:pPr algn="ctr"/>
              <a:r>
                <a:rPr lang="sv-SE" sz="1400" b="1" dirty="0">
                  <a:latin typeface="+mj-lt"/>
                </a:rPr>
                <a:t>Förvaltning</a:t>
              </a:r>
            </a:p>
            <a:p>
              <a:pPr algn="ctr"/>
              <a:r>
                <a:rPr lang="sv-SE" sz="1400" b="1" dirty="0">
                  <a:latin typeface="+mj-lt"/>
                </a:rPr>
                <a:t>A</a:t>
              </a:r>
            </a:p>
          </p:txBody>
        </p:sp>
        <p:sp>
          <p:nvSpPr>
            <p:cNvPr id="20" name="Ellips 19">
              <a:extLst>
                <a:ext uri="{FF2B5EF4-FFF2-40B4-BE49-F238E27FC236}">
                  <a16:creationId xmlns:a16="http://schemas.microsoft.com/office/drawing/2014/main" id="{4A0D67EA-4B1D-45B4-A993-78D01EC2D1AC}"/>
                </a:ext>
              </a:extLst>
            </p:cNvPr>
            <p:cNvSpPr/>
            <p:nvPr/>
          </p:nvSpPr>
          <p:spPr>
            <a:xfrm>
              <a:off x="4484741" y="1481088"/>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9C35CF8C-9A2E-4F5C-9C35-FE73FF4A228C}"/>
                </a:ext>
              </a:extLst>
            </p:cNvPr>
            <p:cNvSpPr/>
            <p:nvPr/>
          </p:nvSpPr>
          <p:spPr>
            <a:xfrm>
              <a:off x="5720618" y="1251898"/>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B0E89BD3-F24A-4F5A-B842-566782BB1917}"/>
                </a:ext>
              </a:extLst>
            </p:cNvPr>
            <p:cNvSpPr/>
            <p:nvPr/>
          </p:nvSpPr>
          <p:spPr>
            <a:xfrm>
              <a:off x="6558398" y="2226460"/>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740141C3-2CE2-4154-9541-0BD4516B3735}"/>
                </a:ext>
              </a:extLst>
            </p:cNvPr>
            <p:cNvSpPr/>
            <p:nvPr/>
          </p:nvSpPr>
          <p:spPr>
            <a:xfrm>
              <a:off x="6227150" y="3458363"/>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1D51DE08-DAB6-44E7-857B-F458F1CE2B74}"/>
                </a:ext>
              </a:extLst>
            </p:cNvPr>
            <p:cNvSpPr/>
            <p:nvPr/>
          </p:nvSpPr>
          <p:spPr>
            <a:xfrm>
              <a:off x="4928595" y="3668450"/>
              <a:ext cx="1187095" cy="118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E623EAF7-6EC8-46BE-A9D4-504EF625EB67}"/>
                </a:ext>
              </a:extLst>
            </p:cNvPr>
            <p:cNvSpPr/>
            <p:nvPr/>
          </p:nvSpPr>
          <p:spPr>
            <a:xfrm>
              <a:off x="4118330" y="2676431"/>
              <a:ext cx="1187095" cy="11870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Ellips 25">
              <a:extLst>
                <a:ext uri="{FF2B5EF4-FFF2-40B4-BE49-F238E27FC236}">
                  <a16:creationId xmlns:a16="http://schemas.microsoft.com/office/drawing/2014/main" id="{2F933905-FC50-43A5-ABCA-7B50B0B0A240}"/>
                </a:ext>
              </a:extLst>
            </p:cNvPr>
            <p:cNvSpPr/>
            <p:nvPr/>
          </p:nvSpPr>
          <p:spPr>
            <a:xfrm>
              <a:off x="5348847" y="2462059"/>
              <a:ext cx="1187095" cy="1187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extLst>
                <a:ext uri="{FF2B5EF4-FFF2-40B4-BE49-F238E27FC236}">
                  <a16:creationId xmlns:a16="http://schemas.microsoft.com/office/drawing/2014/main" id="{02B82147-A1C9-4FEE-ABEA-44D685779B02}"/>
                </a:ext>
              </a:extLst>
            </p:cNvPr>
            <p:cNvSpPr txBox="1"/>
            <p:nvPr/>
          </p:nvSpPr>
          <p:spPr>
            <a:xfrm>
              <a:off x="634971" y="5143650"/>
              <a:ext cx="1253019" cy="523220"/>
            </a:xfrm>
            <a:prstGeom prst="rect">
              <a:avLst/>
            </a:prstGeom>
            <a:noFill/>
          </p:spPr>
          <p:txBody>
            <a:bodyPr wrap="square" rtlCol="0">
              <a:spAutoFit/>
            </a:bodyPr>
            <a:lstStyle/>
            <a:p>
              <a:pPr algn="ctr"/>
              <a:r>
                <a:rPr lang="sv-SE" sz="1400" b="1" dirty="0">
                  <a:latin typeface="+mj-lt"/>
                </a:rPr>
                <a:t>Kommunalt</a:t>
              </a:r>
            </a:p>
            <a:p>
              <a:pPr algn="ctr"/>
              <a:r>
                <a:rPr lang="sv-SE" sz="1400" b="1" dirty="0">
                  <a:latin typeface="+mj-lt"/>
                </a:rPr>
                <a:t>bolag</a:t>
              </a:r>
            </a:p>
          </p:txBody>
        </p:sp>
        <p:sp>
          <p:nvSpPr>
            <p:cNvPr id="28" name="Ellips 27">
              <a:extLst>
                <a:ext uri="{FF2B5EF4-FFF2-40B4-BE49-F238E27FC236}">
                  <a16:creationId xmlns:a16="http://schemas.microsoft.com/office/drawing/2014/main" id="{A4478BC1-237F-44C1-B274-F91DC46A53C1}"/>
                </a:ext>
              </a:extLst>
            </p:cNvPr>
            <p:cNvSpPr/>
            <p:nvPr/>
          </p:nvSpPr>
          <p:spPr>
            <a:xfrm>
              <a:off x="1562844" y="3852702"/>
              <a:ext cx="1187095" cy="11870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6627C041-C39D-4A95-8B10-47045BC4B5F8}"/>
                </a:ext>
              </a:extLst>
            </p:cNvPr>
            <p:cNvSpPr txBox="1"/>
            <p:nvPr/>
          </p:nvSpPr>
          <p:spPr>
            <a:xfrm>
              <a:off x="1599266" y="4174099"/>
              <a:ext cx="1114405" cy="523220"/>
            </a:xfrm>
            <a:prstGeom prst="rect">
              <a:avLst/>
            </a:prstGeom>
            <a:noFill/>
          </p:spPr>
          <p:txBody>
            <a:bodyPr wrap="square" rtlCol="0">
              <a:spAutoFit/>
            </a:bodyPr>
            <a:lstStyle/>
            <a:p>
              <a:pPr algn="ctr"/>
              <a:r>
                <a:rPr lang="sv-SE" sz="1400" b="1" dirty="0">
                  <a:solidFill>
                    <a:schemeClr val="bg1"/>
                  </a:solidFill>
                  <a:latin typeface="+mj-lt"/>
                </a:rPr>
                <a:t>Intern</a:t>
              </a:r>
            </a:p>
            <a:p>
              <a:pPr algn="ctr"/>
              <a:r>
                <a:rPr lang="sv-SE" sz="1400" b="1" dirty="0">
                  <a:solidFill>
                    <a:schemeClr val="bg1"/>
                  </a:solidFill>
                  <a:latin typeface="+mj-lt"/>
                </a:rPr>
                <a:t>krisledning</a:t>
              </a:r>
            </a:p>
          </p:txBody>
        </p:sp>
        <p:sp>
          <p:nvSpPr>
            <p:cNvPr id="30" name="textruta 29">
              <a:extLst>
                <a:ext uri="{FF2B5EF4-FFF2-40B4-BE49-F238E27FC236}">
                  <a16:creationId xmlns:a16="http://schemas.microsoft.com/office/drawing/2014/main" id="{83C03598-C788-457F-97EB-A5BCF5E0C32B}"/>
                </a:ext>
              </a:extLst>
            </p:cNvPr>
            <p:cNvSpPr txBox="1"/>
            <p:nvPr/>
          </p:nvSpPr>
          <p:spPr>
            <a:xfrm>
              <a:off x="6175801" y="3778611"/>
              <a:ext cx="1313444" cy="523220"/>
            </a:xfrm>
            <a:prstGeom prst="rect">
              <a:avLst/>
            </a:prstGeom>
            <a:noFill/>
          </p:spPr>
          <p:txBody>
            <a:bodyPr wrap="square" rtlCol="0">
              <a:spAutoFit/>
            </a:bodyPr>
            <a:lstStyle/>
            <a:p>
              <a:pPr algn="ctr"/>
              <a:r>
                <a:rPr lang="sv-SE" sz="1400" b="1" dirty="0">
                  <a:latin typeface="+mj-lt"/>
                </a:rPr>
                <a:t>Frivillig-</a:t>
              </a:r>
            </a:p>
            <a:p>
              <a:pPr algn="ctr"/>
              <a:r>
                <a:rPr lang="sv-SE" sz="1400" b="1" dirty="0">
                  <a:latin typeface="+mj-lt"/>
                </a:rPr>
                <a:t>organisation</a:t>
              </a:r>
            </a:p>
          </p:txBody>
        </p:sp>
        <p:sp>
          <p:nvSpPr>
            <p:cNvPr id="31" name="textruta 30">
              <a:extLst>
                <a:ext uri="{FF2B5EF4-FFF2-40B4-BE49-F238E27FC236}">
                  <a16:creationId xmlns:a16="http://schemas.microsoft.com/office/drawing/2014/main" id="{EC63DA66-6CC7-4E2D-8372-C159825ED8C0}"/>
                </a:ext>
              </a:extLst>
            </p:cNvPr>
            <p:cNvSpPr txBox="1"/>
            <p:nvPr/>
          </p:nvSpPr>
          <p:spPr>
            <a:xfrm>
              <a:off x="6537145" y="2604650"/>
              <a:ext cx="1283861" cy="523220"/>
            </a:xfrm>
            <a:prstGeom prst="rect">
              <a:avLst/>
            </a:prstGeom>
            <a:noFill/>
          </p:spPr>
          <p:txBody>
            <a:bodyPr wrap="square" rtlCol="0">
              <a:spAutoFit/>
            </a:bodyPr>
            <a:lstStyle/>
            <a:p>
              <a:pPr algn="ctr"/>
              <a:r>
                <a:rPr lang="sv-SE" sz="1400" b="1" dirty="0">
                  <a:latin typeface="+mj-lt"/>
                </a:rPr>
                <a:t>Kommunal-</a:t>
              </a:r>
            </a:p>
            <a:p>
              <a:pPr algn="ctr"/>
              <a:r>
                <a:rPr lang="sv-SE" sz="1400" b="1" dirty="0">
                  <a:latin typeface="+mj-lt"/>
                </a:rPr>
                <a:t>förbund</a:t>
              </a:r>
            </a:p>
          </p:txBody>
        </p:sp>
        <p:sp>
          <p:nvSpPr>
            <p:cNvPr id="32" name="textruta 31">
              <a:extLst>
                <a:ext uri="{FF2B5EF4-FFF2-40B4-BE49-F238E27FC236}">
                  <a16:creationId xmlns:a16="http://schemas.microsoft.com/office/drawing/2014/main" id="{20AD7840-9F32-495F-AF14-847B967BCD05}"/>
                </a:ext>
              </a:extLst>
            </p:cNvPr>
            <p:cNvSpPr txBox="1"/>
            <p:nvPr/>
          </p:nvSpPr>
          <p:spPr>
            <a:xfrm>
              <a:off x="5740963" y="1693297"/>
              <a:ext cx="1147812" cy="307777"/>
            </a:xfrm>
            <a:prstGeom prst="rect">
              <a:avLst/>
            </a:prstGeom>
            <a:noFill/>
          </p:spPr>
          <p:txBody>
            <a:bodyPr wrap="square" rtlCol="0">
              <a:spAutoFit/>
            </a:bodyPr>
            <a:lstStyle/>
            <a:p>
              <a:pPr algn="ctr"/>
              <a:r>
                <a:rPr lang="sv-SE" sz="1400" b="1" dirty="0">
                  <a:latin typeface="+mj-lt"/>
                </a:rPr>
                <a:t>Förening</a:t>
              </a:r>
            </a:p>
          </p:txBody>
        </p:sp>
        <p:sp>
          <p:nvSpPr>
            <p:cNvPr id="33" name="textruta 32">
              <a:extLst>
                <a:ext uri="{FF2B5EF4-FFF2-40B4-BE49-F238E27FC236}">
                  <a16:creationId xmlns:a16="http://schemas.microsoft.com/office/drawing/2014/main" id="{0BCF54BB-6869-4334-B77B-2B681C4BBA75}"/>
                </a:ext>
              </a:extLst>
            </p:cNvPr>
            <p:cNvSpPr txBox="1"/>
            <p:nvPr/>
          </p:nvSpPr>
          <p:spPr>
            <a:xfrm>
              <a:off x="4494526" y="1597810"/>
              <a:ext cx="1137285" cy="892552"/>
            </a:xfrm>
            <a:prstGeom prst="rect">
              <a:avLst/>
            </a:prstGeom>
            <a:noFill/>
          </p:spPr>
          <p:txBody>
            <a:bodyPr wrap="square" rtlCol="0">
              <a:spAutoFit/>
            </a:bodyPr>
            <a:lstStyle/>
            <a:p>
              <a:pPr algn="ctr"/>
              <a:r>
                <a:rPr lang="sv-SE" sz="1300" b="1" dirty="0">
                  <a:latin typeface="+mj-lt"/>
                </a:rPr>
                <a:t>Statlig myndighet med lokal verksamhet</a:t>
              </a:r>
            </a:p>
          </p:txBody>
        </p:sp>
        <p:sp>
          <p:nvSpPr>
            <p:cNvPr id="34" name="textruta 33">
              <a:extLst>
                <a:ext uri="{FF2B5EF4-FFF2-40B4-BE49-F238E27FC236}">
                  <a16:creationId xmlns:a16="http://schemas.microsoft.com/office/drawing/2014/main" id="{115ADD5B-27D8-47F1-A222-12D0D69B2F32}"/>
                </a:ext>
              </a:extLst>
            </p:cNvPr>
            <p:cNvSpPr txBox="1"/>
            <p:nvPr/>
          </p:nvSpPr>
          <p:spPr>
            <a:xfrm>
              <a:off x="4110246" y="3005587"/>
              <a:ext cx="1202404" cy="492443"/>
            </a:xfrm>
            <a:prstGeom prst="rect">
              <a:avLst/>
            </a:prstGeom>
            <a:noFill/>
          </p:spPr>
          <p:txBody>
            <a:bodyPr wrap="square" rtlCol="0">
              <a:spAutoFit/>
            </a:bodyPr>
            <a:lstStyle/>
            <a:p>
              <a:pPr algn="ctr"/>
              <a:r>
                <a:rPr lang="sv-SE" sz="1300" b="1" dirty="0">
                  <a:solidFill>
                    <a:schemeClr val="bg1"/>
                  </a:solidFill>
                  <a:latin typeface="+mj-lt"/>
                </a:rPr>
                <a:t>Kommun-</a:t>
              </a:r>
            </a:p>
            <a:p>
              <a:pPr algn="ctr"/>
              <a:r>
                <a:rPr lang="sv-SE" sz="1300" b="1" dirty="0">
                  <a:solidFill>
                    <a:schemeClr val="bg1"/>
                  </a:solidFill>
                  <a:latin typeface="+mj-lt"/>
                </a:rPr>
                <a:t>representant</a:t>
              </a:r>
            </a:p>
          </p:txBody>
        </p:sp>
        <p:sp>
          <p:nvSpPr>
            <p:cNvPr id="35" name="Rektangel 34">
              <a:extLst>
                <a:ext uri="{FF2B5EF4-FFF2-40B4-BE49-F238E27FC236}">
                  <a16:creationId xmlns:a16="http://schemas.microsoft.com/office/drawing/2014/main" id="{E60C27CD-853A-48FC-9C73-F4AB6520E5F3}"/>
                </a:ext>
              </a:extLst>
            </p:cNvPr>
            <p:cNvSpPr/>
            <p:nvPr/>
          </p:nvSpPr>
          <p:spPr>
            <a:xfrm>
              <a:off x="5480366" y="2761870"/>
              <a:ext cx="896773" cy="523220"/>
            </a:xfrm>
            <a:prstGeom prst="rect">
              <a:avLst/>
            </a:prstGeom>
          </p:spPr>
          <p:txBody>
            <a:bodyPr wrap="square">
              <a:spAutoFit/>
            </a:bodyPr>
            <a:lstStyle/>
            <a:p>
              <a:pPr algn="ctr"/>
              <a:r>
                <a:rPr lang="sv-SE" sz="1400" b="1" dirty="0">
                  <a:solidFill>
                    <a:schemeClr val="bg1"/>
                  </a:solidFill>
                  <a:latin typeface="+mj-lt"/>
                </a:rPr>
                <a:t>Värd lokal ISF</a:t>
              </a:r>
            </a:p>
          </p:txBody>
        </p:sp>
        <p:sp>
          <p:nvSpPr>
            <p:cNvPr id="36" name="textruta 35">
              <a:extLst>
                <a:ext uri="{FF2B5EF4-FFF2-40B4-BE49-F238E27FC236}">
                  <a16:creationId xmlns:a16="http://schemas.microsoft.com/office/drawing/2014/main" id="{C89C6613-12CE-4689-9555-E8B1EE3DB7AE}"/>
                </a:ext>
              </a:extLst>
            </p:cNvPr>
            <p:cNvSpPr txBox="1"/>
            <p:nvPr/>
          </p:nvSpPr>
          <p:spPr>
            <a:xfrm>
              <a:off x="4936449" y="4129795"/>
              <a:ext cx="1147812" cy="307777"/>
            </a:xfrm>
            <a:prstGeom prst="rect">
              <a:avLst/>
            </a:prstGeom>
            <a:noFill/>
          </p:spPr>
          <p:txBody>
            <a:bodyPr wrap="square" rtlCol="0">
              <a:spAutoFit/>
            </a:bodyPr>
            <a:lstStyle/>
            <a:p>
              <a:pPr algn="ctr"/>
              <a:r>
                <a:rPr lang="sv-SE" sz="1400" b="1" dirty="0">
                  <a:latin typeface="+mj-lt"/>
                </a:rPr>
                <a:t>Företag</a:t>
              </a:r>
            </a:p>
          </p:txBody>
        </p:sp>
        <p:sp>
          <p:nvSpPr>
            <p:cNvPr id="37" name="Ellips 36">
              <a:extLst>
                <a:ext uri="{FF2B5EF4-FFF2-40B4-BE49-F238E27FC236}">
                  <a16:creationId xmlns:a16="http://schemas.microsoft.com/office/drawing/2014/main" id="{B3A96E69-FC82-4AEC-B50F-8C3A9D70EFB5}"/>
                </a:ext>
              </a:extLst>
            </p:cNvPr>
            <p:cNvSpPr/>
            <p:nvPr/>
          </p:nvSpPr>
          <p:spPr>
            <a:xfrm>
              <a:off x="9295627" y="3833879"/>
              <a:ext cx="1187095" cy="11870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DB4164BC-8EFD-4DD2-BFB3-B2DF863C16E8}"/>
                </a:ext>
              </a:extLst>
            </p:cNvPr>
            <p:cNvSpPr txBox="1"/>
            <p:nvPr/>
          </p:nvSpPr>
          <p:spPr>
            <a:xfrm>
              <a:off x="10202350" y="3325431"/>
              <a:ext cx="1313444" cy="523220"/>
            </a:xfrm>
            <a:prstGeom prst="rect">
              <a:avLst/>
            </a:prstGeom>
            <a:noFill/>
          </p:spPr>
          <p:txBody>
            <a:bodyPr wrap="square" rtlCol="0">
              <a:spAutoFit/>
            </a:bodyPr>
            <a:lstStyle/>
            <a:p>
              <a:pPr algn="ctr"/>
              <a:r>
                <a:rPr lang="sv-SE" sz="1400" b="1" dirty="0">
                  <a:latin typeface="+mj-lt"/>
                </a:rPr>
                <a:t>Nationell</a:t>
              </a:r>
            </a:p>
            <a:p>
              <a:pPr algn="ctr"/>
              <a:r>
                <a:rPr lang="sv-SE" sz="1400" b="1" dirty="0">
                  <a:latin typeface="+mj-lt"/>
                </a:rPr>
                <a:t>aktör</a:t>
              </a:r>
            </a:p>
          </p:txBody>
        </p:sp>
        <p:sp>
          <p:nvSpPr>
            <p:cNvPr id="39" name="textruta 38">
              <a:extLst>
                <a:ext uri="{FF2B5EF4-FFF2-40B4-BE49-F238E27FC236}">
                  <a16:creationId xmlns:a16="http://schemas.microsoft.com/office/drawing/2014/main" id="{39FFB98E-16AE-4219-BCB9-6DAE6DBC387E}"/>
                </a:ext>
              </a:extLst>
            </p:cNvPr>
            <p:cNvSpPr txBox="1"/>
            <p:nvPr/>
          </p:nvSpPr>
          <p:spPr>
            <a:xfrm>
              <a:off x="9008990" y="2950305"/>
              <a:ext cx="1283861" cy="307777"/>
            </a:xfrm>
            <a:prstGeom prst="rect">
              <a:avLst/>
            </a:prstGeom>
            <a:noFill/>
          </p:spPr>
          <p:txBody>
            <a:bodyPr wrap="square" rtlCol="0">
              <a:spAutoFit/>
            </a:bodyPr>
            <a:lstStyle/>
            <a:p>
              <a:pPr algn="ctr"/>
              <a:r>
                <a:rPr lang="sv-SE" sz="1400" b="1" dirty="0">
                  <a:latin typeface="+mj-lt"/>
                </a:rPr>
                <a:t>Region</a:t>
              </a:r>
            </a:p>
          </p:txBody>
        </p:sp>
        <p:sp>
          <p:nvSpPr>
            <p:cNvPr id="40" name="textruta 39">
              <a:extLst>
                <a:ext uri="{FF2B5EF4-FFF2-40B4-BE49-F238E27FC236}">
                  <a16:creationId xmlns:a16="http://schemas.microsoft.com/office/drawing/2014/main" id="{3FF2B38A-0525-4CCD-A4F2-76C76CCE1BCB}"/>
                </a:ext>
              </a:extLst>
            </p:cNvPr>
            <p:cNvSpPr txBox="1"/>
            <p:nvPr/>
          </p:nvSpPr>
          <p:spPr>
            <a:xfrm>
              <a:off x="10525564" y="4525496"/>
              <a:ext cx="1147812" cy="523220"/>
            </a:xfrm>
            <a:prstGeom prst="rect">
              <a:avLst/>
            </a:prstGeom>
            <a:noFill/>
          </p:spPr>
          <p:txBody>
            <a:bodyPr wrap="square" rtlCol="0">
              <a:spAutoFit/>
            </a:bodyPr>
            <a:lstStyle/>
            <a:p>
              <a:pPr algn="ctr"/>
              <a:r>
                <a:rPr lang="sv-SE" sz="1400" b="1" dirty="0">
                  <a:latin typeface="+mj-lt"/>
                </a:rPr>
                <a:t>Grann-</a:t>
              </a:r>
            </a:p>
            <a:p>
              <a:pPr algn="ctr"/>
              <a:r>
                <a:rPr lang="sv-SE" sz="1400" b="1" dirty="0">
                  <a:latin typeface="+mj-lt"/>
                </a:rPr>
                <a:t>kommun</a:t>
              </a:r>
            </a:p>
          </p:txBody>
        </p:sp>
        <p:sp>
          <p:nvSpPr>
            <p:cNvPr id="41" name="Rektangel 40">
              <a:extLst>
                <a:ext uri="{FF2B5EF4-FFF2-40B4-BE49-F238E27FC236}">
                  <a16:creationId xmlns:a16="http://schemas.microsoft.com/office/drawing/2014/main" id="{61D4327A-6B2D-47B5-AFBF-EF8EF6A83A51}"/>
                </a:ext>
              </a:extLst>
            </p:cNvPr>
            <p:cNvSpPr/>
            <p:nvPr/>
          </p:nvSpPr>
          <p:spPr>
            <a:xfrm>
              <a:off x="9294452" y="4132775"/>
              <a:ext cx="1198845" cy="523220"/>
            </a:xfrm>
            <a:prstGeom prst="rect">
              <a:avLst/>
            </a:prstGeom>
          </p:spPr>
          <p:txBody>
            <a:bodyPr wrap="square">
              <a:spAutoFit/>
            </a:bodyPr>
            <a:lstStyle/>
            <a:p>
              <a:pPr algn="ctr"/>
              <a:r>
                <a:rPr lang="sv-SE" sz="1400" b="1" dirty="0">
                  <a:solidFill>
                    <a:schemeClr val="bg1"/>
                  </a:solidFill>
                  <a:latin typeface="+mj-lt"/>
                </a:rPr>
                <a:t>Värd regional ISF</a:t>
              </a:r>
            </a:p>
          </p:txBody>
        </p:sp>
        <p:sp>
          <p:nvSpPr>
            <p:cNvPr id="42" name="textruta 41">
              <a:extLst>
                <a:ext uri="{FF2B5EF4-FFF2-40B4-BE49-F238E27FC236}">
                  <a16:creationId xmlns:a16="http://schemas.microsoft.com/office/drawing/2014/main" id="{81F8D5CF-BE2C-45C5-9EF3-E8878401742E}"/>
                </a:ext>
              </a:extLst>
            </p:cNvPr>
            <p:cNvSpPr txBox="1"/>
            <p:nvPr/>
          </p:nvSpPr>
          <p:spPr>
            <a:xfrm>
              <a:off x="9544420" y="5484007"/>
              <a:ext cx="1289690" cy="523220"/>
            </a:xfrm>
            <a:prstGeom prst="rect">
              <a:avLst/>
            </a:prstGeom>
            <a:noFill/>
          </p:spPr>
          <p:txBody>
            <a:bodyPr wrap="square" rtlCol="0">
              <a:spAutoFit/>
            </a:bodyPr>
            <a:lstStyle/>
            <a:p>
              <a:pPr algn="ctr"/>
              <a:r>
                <a:rPr lang="sv-SE" sz="1400" b="1" dirty="0">
                  <a:latin typeface="+mj-lt"/>
                </a:rPr>
                <a:t>Militär-region</a:t>
              </a:r>
            </a:p>
          </p:txBody>
        </p:sp>
        <p:sp>
          <p:nvSpPr>
            <p:cNvPr id="43" name="textruta 42">
              <a:extLst>
                <a:ext uri="{FF2B5EF4-FFF2-40B4-BE49-F238E27FC236}">
                  <a16:creationId xmlns:a16="http://schemas.microsoft.com/office/drawing/2014/main" id="{90D7A136-1083-4D44-A81D-AE512C2DFAC5}"/>
                </a:ext>
              </a:extLst>
            </p:cNvPr>
            <p:cNvSpPr txBox="1"/>
            <p:nvPr/>
          </p:nvSpPr>
          <p:spPr>
            <a:xfrm>
              <a:off x="8303953" y="4817293"/>
              <a:ext cx="1263721" cy="892552"/>
            </a:xfrm>
            <a:prstGeom prst="rect">
              <a:avLst/>
            </a:prstGeom>
            <a:noFill/>
          </p:spPr>
          <p:txBody>
            <a:bodyPr wrap="square" rtlCol="0">
              <a:spAutoFit/>
            </a:bodyPr>
            <a:lstStyle/>
            <a:p>
              <a:pPr algn="ctr"/>
              <a:r>
                <a:rPr lang="sv-SE" sz="1300" b="1" dirty="0">
                  <a:latin typeface="+mj-lt"/>
                </a:rPr>
                <a:t>Statlig</a:t>
              </a:r>
            </a:p>
            <a:p>
              <a:pPr algn="ctr"/>
              <a:r>
                <a:rPr lang="sv-SE" sz="1300" b="1" dirty="0">
                  <a:latin typeface="+mj-lt"/>
                </a:rPr>
                <a:t>myndighet</a:t>
              </a:r>
            </a:p>
            <a:p>
              <a:pPr algn="ctr"/>
              <a:r>
                <a:rPr lang="sv-SE" sz="1300" b="1" dirty="0">
                  <a:latin typeface="+mj-lt"/>
                </a:rPr>
                <a:t>organiserad</a:t>
              </a:r>
            </a:p>
            <a:p>
              <a:pPr algn="ctr"/>
              <a:r>
                <a:rPr lang="sv-SE" sz="1300" b="1" dirty="0">
                  <a:latin typeface="+mj-lt"/>
                </a:rPr>
                <a:t>regionalt</a:t>
              </a:r>
            </a:p>
          </p:txBody>
        </p:sp>
        <p:sp>
          <p:nvSpPr>
            <p:cNvPr id="44" name="Ellips 43">
              <a:extLst>
                <a:ext uri="{FF2B5EF4-FFF2-40B4-BE49-F238E27FC236}">
                  <a16:creationId xmlns:a16="http://schemas.microsoft.com/office/drawing/2014/main" id="{6891288D-D54E-4DED-9A9A-F79DD515F4D9}"/>
                </a:ext>
              </a:extLst>
            </p:cNvPr>
            <p:cNvSpPr/>
            <p:nvPr/>
          </p:nvSpPr>
          <p:spPr>
            <a:xfrm rot="1774423">
              <a:off x="8127804" y="3398870"/>
              <a:ext cx="1187095" cy="118709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990AA2A2-01AD-4CC0-A1CC-5C6DCC73D67D}"/>
                </a:ext>
              </a:extLst>
            </p:cNvPr>
            <p:cNvSpPr txBox="1"/>
            <p:nvPr/>
          </p:nvSpPr>
          <p:spPr>
            <a:xfrm>
              <a:off x="8086542" y="3533422"/>
              <a:ext cx="1263721" cy="892552"/>
            </a:xfrm>
            <a:prstGeom prst="rect">
              <a:avLst/>
            </a:prstGeom>
            <a:noFill/>
          </p:spPr>
          <p:txBody>
            <a:bodyPr wrap="square" rtlCol="0">
              <a:spAutoFit/>
            </a:bodyPr>
            <a:lstStyle/>
            <a:p>
              <a:pPr algn="ctr"/>
              <a:r>
                <a:rPr lang="sv-SE" sz="1300" b="1" dirty="0">
                  <a:solidFill>
                    <a:schemeClr val="bg1"/>
                  </a:solidFill>
                  <a:latin typeface="+mj-lt"/>
                </a:rPr>
                <a:t>Lokalt</a:t>
              </a:r>
            </a:p>
            <a:p>
              <a:pPr algn="ctr"/>
              <a:r>
                <a:rPr lang="sv-SE" sz="1300" b="1" dirty="0">
                  <a:solidFill>
                    <a:schemeClr val="bg1"/>
                  </a:solidFill>
                  <a:latin typeface="+mj-lt"/>
                </a:rPr>
                <a:t>geografiskt</a:t>
              </a:r>
            </a:p>
            <a:p>
              <a:pPr algn="ctr"/>
              <a:r>
                <a:rPr lang="sv-SE" sz="1300" b="1" dirty="0">
                  <a:solidFill>
                    <a:schemeClr val="bg1"/>
                  </a:solidFill>
                  <a:latin typeface="+mj-lt"/>
                </a:rPr>
                <a:t>områdes-</a:t>
              </a:r>
            </a:p>
            <a:p>
              <a:pPr algn="ctr"/>
              <a:r>
                <a:rPr lang="sv-SE" sz="1300" b="1" dirty="0">
                  <a:solidFill>
                    <a:schemeClr val="bg1"/>
                  </a:solidFill>
                  <a:latin typeface="+mj-lt"/>
                </a:rPr>
                <a:t>ansvarig</a:t>
              </a:r>
            </a:p>
          </p:txBody>
        </p:sp>
      </p:grpSp>
      <p:sp>
        <p:nvSpPr>
          <p:cNvPr id="2" name="Platshållare för datum 1">
            <a:extLst>
              <a:ext uri="{FF2B5EF4-FFF2-40B4-BE49-F238E27FC236}">
                <a16:creationId xmlns:a16="http://schemas.microsoft.com/office/drawing/2014/main" id="{5BF75D8F-5DC3-4724-B6B2-80DCDA3295D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425996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BE072B-F4BC-4F26-90A5-C95DC74AF7F6}"/>
              </a:ext>
            </a:extLst>
          </p:cNvPr>
          <p:cNvSpPr>
            <a:spLocks noGrp="1"/>
          </p:cNvSpPr>
          <p:nvPr>
            <p:ph type="title"/>
          </p:nvPr>
        </p:nvSpPr>
        <p:spPr>
          <a:xfrm>
            <a:off x="924403" y="656538"/>
            <a:ext cx="10517206" cy="516224"/>
          </a:xfrm>
        </p:spPr>
        <p:txBody>
          <a:bodyPr/>
          <a:lstStyle/>
          <a:p>
            <a:r>
              <a:rPr lang="sv-SE" dirty="0"/>
              <a:t>Kriskommunikation </a:t>
            </a:r>
            <a:br>
              <a:rPr lang="sv-SE" dirty="0"/>
            </a:br>
            <a:r>
              <a:rPr lang="sv-SE" sz="2400" b="0" i="1" dirty="0"/>
              <a:t>– en del av det geografiska områdesansvaret</a:t>
            </a:r>
          </a:p>
        </p:txBody>
      </p:sp>
      <p:sp>
        <p:nvSpPr>
          <p:cNvPr id="6" name="Rektangel med rundade hörn 5"/>
          <p:cNvSpPr/>
          <p:nvPr/>
        </p:nvSpPr>
        <p:spPr>
          <a:xfrm>
            <a:off x="1209964" y="2115127"/>
            <a:ext cx="6326909" cy="123063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med rundade hörn 9"/>
          <p:cNvSpPr/>
          <p:nvPr/>
        </p:nvSpPr>
        <p:spPr>
          <a:xfrm>
            <a:off x="1209964" y="3456816"/>
            <a:ext cx="6326909" cy="123063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med rundade hörn 10"/>
          <p:cNvSpPr/>
          <p:nvPr/>
        </p:nvSpPr>
        <p:spPr>
          <a:xfrm>
            <a:off x="1209964" y="4798505"/>
            <a:ext cx="9661236" cy="1228128"/>
          </a:xfrm>
          <a:prstGeom prst="roundRect">
            <a:avLst/>
          </a:prstGeom>
          <a:solidFill>
            <a:srgbClr val="9B527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p:cNvSpPr/>
          <p:nvPr/>
        </p:nvSpPr>
        <p:spPr>
          <a:xfrm>
            <a:off x="2050473" y="4950904"/>
            <a:ext cx="8626763" cy="923330"/>
          </a:xfrm>
          <a:prstGeom prst="rect">
            <a:avLst/>
          </a:prstGeom>
        </p:spPr>
        <p:txBody>
          <a:bodyPr wrap="square">
            <a:spAutoFit/>
          </a:bodyPr>
          <a:lstStyle/>
          <a:p>
            <a:r>
              <a:rPr lang="sv-SE" dirty="0">
                <a:solidFill>
                  <a:schemeClr val="bg1"/>
                </a:solidFill>
              </a:rPr>
              <a:t>MSB ska på nationell nivå stödja samordningen av berörda myndigheters åtgärder vid en kris. MSB ska bland annat se till att de ansvariga aktörerna får tillfälle att samordna informationen till allmänhet och medier.</a:t>
            </a:r>
          </a:p>
        </p:txBody>
      </p:sp>
      <p:sp>
        <p:nvSpPr>
          <p:cNvPr id="13" name="Rektangel 12"/>
          <p:cNvSpPr/>
          <p:nvPr/>
        </p:nvSpPr>
        <p:spPr>
          <a:xfrm>
            <a:off x="2050474" y="3634999"/>
            <a:ext cx="5153890" cy="1200329"/>
          </a:xfrm>
          <a:prstGeom prst="rect">
            <a:avLst/>
          </a:prstGeom>
        </p:spPr>
        <p:txBody>
          <a:bodyPr wrap="square">
            <a:spAutoFit/>
          </a:bodyPr>
          <a:lstStyle/>
          <a:p>
            <a:r>
              <a:rPr lang="sv-SE" dirty="0">
                <a:solidFill>
                  <a:schemeClr val="bg1"/>
                </a:solidFill>
              </a:rPr>
              <a:t>Länsstyrelsen ska vid en krissituation i länet verka för att samordna information till allmänheten och till företrädare för massmedier.</a:t>
            </a:r>
          </a:p>
          <a:p>
            <a:endParaRPr lang="sv-SE" dirty="0">
              <a:solidFill>
                <a:schemeClr val="bg1"/>
              </a:solidFill>
            </a:endParaRPr>
          </a:p>
        </p:txBody>
      </p:sp>
      <p:sp>
        <p:nvSpPr>
          <p:cNvPr id="14" name="Rektangel 13"/>
          <p:cNvSpPr/>
          <p:nvPr/>
        </p:nvSpPr>
        <p:spPr>
          <a:xfrm>
            <a:off x="2050473" y="2268781"/>
            <a:ext cx="4858327" cy="1200329"/>
          </a:xfrm>
          <a:prstGeom prst="rect">
            <a:avLst/>
          </a:prstGeom>
        </p:spPr>
        <p:txBody>
          <a:bodyPr wrap="square">
            <a:spAutoFit/>
          </a:bodyPr>
          <a:lstStyle/>
          <a:p>
            <a:r>
              <a:rPr lang="sv-SE" dirty="0">
                <a:solidFill>
                  <a:schemeClr val="bg1"/>
                </a:solidFill>
              </a:rPr>
              <a:t>Kommunen ska på lokal nivå verka för att samordna informationen till allmänheten under en extraordinär händelse.</a:t>
            </a:r>
          </a:p>
          <a:p>
            <a:endParaRPr lang="sv-SE" dirty="0">
              <a:solidFill>
                <a:schemeClr val="bg1"/>
              </a:solidFill>
            </a:endParaRPr>
          </a:p>
        </p:txBody>
      </p:sp>
      <p:sp>
        <p:nvSpPr>
          <p:cNvPr id="15" name="textruta 14"/>
          <p:cNvSpPr txBox="1"/>
          <p:nvPr/>
        </p:nvSpPr>
        <p:spPr>
          <a:xfrm>
            <a:off x="1403928" y="2398228"/>
            <a:ext cx="569387" cy="646331"/>
          </a:xfrm>
          <a:prstGeom prst="rect">
            <a:avLst/>
          </a:prstGeom>
          <a:noFill/>
        </p:spPr>
        <p:txBody>
          <a:bodyPr wrap="none" rtlCol="0">
            <a:spAutoFit/>
          </a:bodyPr>
          <a:lstStyle/>
          <a:p>
            <a:r>
              <a:rPr lang="sv-SE" sz="3600" b="1" dirty="0">
                <a:solidFill>
                  <a:schemeClr val="bg1"/>
                </a:solidFill>
                <a:latin typeface="+mj-lt"/>
              </a:rPr>
              <a:t>1.</a:t>
            </a:r>
          </a:p>
        </p:txBody>
      </p:sp>
      <p:sp>
        <p:nvSpPr>
          <p:cNvPr id="16" name="textruta 15"/>
          <p:cNvSpPr txBox="1"/>
          <p:nvPr/>
        </p:nvSpPr>
        <p:spPr>
          <a:xfrm>
            <a:off x="1403927" y="3752809"/>
            <a:ext cx="572593" cy="646331"/>
          </a:xfrm>
          <a:prstGeom prst="rect">
            <a:avLst/>
          </a:prstGeom>
          <a:noFill/>
        </p:spPr>
        <p:txBody>
          <a:bodyPr wrap="none" rtlCol="0">
            <a:spAutoFit/>
          </a:bodyPr>
          <a:lstStyle/>
          <a:p>
            <a:r>
              <a:rPr lang="sv-SE" sz="3600" b="1" dirty="0">
                <a:solidFill>
                  <a:schemeClr val="bg1"/>
                </a:solidFill>
                <a:latin typeface="+mj-lt"/>
              </a:rPr>
              <a:t>2.</a:t>
            </a:r>
          </a:p>
        </p:txBody>
      </p:sp>
      <p:sp>
        <p:nvSpPr>
          <p:cNvPr id="17" name="textruta 16"/>
          <p:cNvSpPr txBox="1"/>
          <p:nvPr/>
        </p:nvSpPr>
        <p:spPr>
          <a:xfrm>
            <a:off x="1394690" y="5089403"/>
            <a:ext cx="572593" cy="646331"/>
          </a:xfrm>
          <a:prstGeom prst="rect">
            <a:avLst/>
          </a:prstGeom>
          <a:noFill/>
        </p:spPr>
        <p:txBody>
          <a:bodyPr wrap="none" rtlCol="0">
            <a:spAutoFit/>
          </a:bodyPr>
          <a:lstStyle/>
          <a:p>
            <a:r>
              <a:rPr lang="sv-SE" sz="3600" b="1" dirty="0">
                <a:solidFill>
                  <a:schemeClr val="bg1"/>
                </a:solidFill>
                <a:latin typeface="+mj-lt"/>
              </a:rPr>
              <a:t>3.</a:t>
            </a:r>
          </a:p>
        </p:txBody>
      </p:sp>
      <p:pic>
        <p:nvPicPr>
          <p:cNvPr id="18" name="Bildobjekt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80218" y="1635582"/>
            <a:ext cx="2558472" cy="2876568"/>
          </a:xfrm>
          <a:prstGeom prst="rect">
            <a:avLst/>
          </a:prstGeom>
        </p:spPr>
      </p:pic>
      <p:sp>
        <p:nvSpPr>
          <p:cNvPr id="3" name="Platshållare för datum 1">
            <a:extLst>
              <a:ext uri="{FF2B5EF4-FFF2-40B4-BE49-F238E27FC236}">
                <a16:creationId xmlns:a16="http://schemas.microsoft.com/office/drawing/2014/main" id="{53177884-313F-46C5-A260-7805E7474A1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93871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EA2D0B37-DAB1-4B6F-ACEE-7014BC50A230}"/>
              </a:ext>
            </a:extLst>
          </p:cNvPr>
          <p:cNvSpPr>
            <a:spLocks noGrp="1"/>
          </p:cNvSpPr>
          <p:nvPr>
            <p:ph type="ctrTitle"/>
          </p:nvPr>
        </p:nvSpPr>
        <p:spPr>
          <a:xfrm>
            <a:off x="2305050" y="1601789"/>
            <a:ext cx="7970838" cy="1296987"/>
          </a:xfrm>
        </p:spPr>
        <p:txBody>
          <a:bodyPr/>
          <a:lstStyle/>
          <a:p>
            <a:pPr eaLnBrk="1" hangingPunct="1"/>
            <a:r>
              <a:rPr lang="sv-SE" altLang="sv-SE" dirty="0"/>
              <a:t>Gemensamma grunder </a:t>
            </a:r>
            <a:br>
              <a:rPr lang="sv-SE" altLang="sv-SE" dirty="0"/>
            </a:br>
            <a:r>
              <a:rPr lang="sv-SE" altLang="sv-SE" dirty="0"/>
              <a:t>för samverkan och ledning </a:t>
            </a:r>
            <a:br>
              <a:rPr lang="sv-SE" altLang="sv-SE" dirty="0"/>
            </a:br>
            <a:r>
              <a:rPr lang="sv-SE" altLang="sv-SE" dirty="0"/>
              <a:t>vid samhällsstörningar</a:t>
            </a:r>
          </a:p>
        </p:txBody>
      </p:sp>
      <p:sp>
        <p:nvSpPr>
          <p:cNvPr id="3" name="Underrubrik 2">
            <a:extLst>
              <a:ext uri="{FF2B5EF4-FFF2-40B4-BE49-F238E27FC236}">
                <a16:creationId xmlns:a16="http://schemas.microsoft.com/office/drawing/2014/main" id="{90490CEB-C9E1-4E55-86AD-DEDF73943ABA}"/>
              </a:ext>
            </a:extLst>
          </p:cNvPr>
          <p:cNvSpPr>
            <a:spLocks noGrp="1"/>
          </p:cNvSpPr>
          <p:nvPr>
            <p:ph type="subTitle" idx="1"/>
          </p:nvPr>
        </p:nvSpPr>
        <p:spPr>
          <a:xfrm>
            <a:off x="2308369" y="3142675"/>
            <a:ext cx="4887912" cy="1242290"/>
          </a:xfrm>
        </p:spPr>
        <p:txBody>
          <a:bodyPr rtlCol="0">
            <a:noAutofit/>
          </a:bodyPr>
          <a:lstStyle/>
          <a:p>
            <a:pPr>
              <a:defRPr/>
            </a:pPr>
            <a:r>
              <a:rPr lang="sv-SE" sz="1600" dirty="0">
                <a:ea typeface="Verdana" panose="020B0604030504040204" pitchFamily="34" charset="0"/>
                <a:cs typeface="Verdana" panose="020B0604030504040204" pitchFamily="34" charset="0"/>
                <a:hlinkClick r:id="rId3"/>
              </a:rPr>
              <a:t>www.msb.se/samverkanledning</a:t>
            </a:r>
            <a:r>
              <a:rPr lang="sv-SE" sz="1600" dirty="0">
                <a:ea typeface="Verdana" panose="020B0604030504040204" pitchFamily="34" charset="0"/>
                <a:cs typeface="Verdana" panose="020B0604030504040204" pitchFamily="34" charset="0"/>
              </a:rPr>
              <a:t> </a:t>
            </a:r>
          </a:p>
          <a:p>
            <a:pPr>
              <a:defRPr/>
            </a:pPr>
            <a:endParaRPr lang="sv-SE" sz="1600" dirty="0">
              <a:ea typeface="Verdana" panose="020B0604030504040204" pitchFamily="34" charset="0"/>
              <a:cs typeface="Verdana" panose="020B0604030504040204" pitchFamily="34" charset="0"/>
            </a:endParaRPr>
          </a:p>
          <a:p>
            <a:pPr>
              <a:defRPr/>
            </a:pPr>
            <a:r>
              <a:rPr lang="sv-SE" sz="1600" dirty="0">
                <a:ea typeface="Verdana" panose="020B0604030504040204" pitchFamily="34" charset="0"/>
                <a:cs typeface="Verdana" panose="020B0604030504040204" pitchFamily="34" charset="0"/>
              </a:rPr>
              <a:t>#</a:t>
            </a:r>
            <a:r>
              <a:rPr lang="sv-SE" sz="1600" dirty="0" err="1">
                <a:ea typeface="Verdana" panose="020B0604030504040204" pitchFamily="34" charset="0"/>
                <a:cs typeface="Verdana" panose="020B0604030504040204" pitchFamily="34" charset="0"/>
              </a:rPr>
              <a:t>grundSoL</a:t>
            </a:r>
            <a:endParaRPr lang="sv-SE" sz="1600" dirty="0">
              <a:ea typeface="Verdana" panose="020B0604030504040204" pitchFamily="34" charset="0"/>
              <a:cs typeface="Verdana" panose="020B0604030504040204" pitchFamily="34" charset="0"/>
            </a:endParaRPr>
          </a:p>
          <a:p>
            <a:pPr>
              <a:defRPr/>
            </a:pPr>
            <a:endParaRPr lang="sv-SE" sz="1600" dirty="0">
              <a:ea typeface="Verdana" panose="020B0604030504040204" pitchFamily="34" charset="0"/>
              <a:cs typeface="Verdana" panose="020B0604030504040204" pitchFamily="34" charset="0"/>
            </a:endParaRPr>
          </a:p>
        </p:txBody>
      </p:sp>
      <p:pic>
        <p:nvPicPr>
          <p:cNvPr id="11269" name="Bildobjekt 3">
            <a:hlinkClick r:id="rId4"/>
            <a:extLst>
              <a:ext uri="{FF2B5EF4-FFF2-40B4-BE49-F238E27FC236}">
                <a16:creationId xmlns:a16="http://schemas.microsoft.com/office/drawing/2014/main" id="{FFB2CD8C-E7E6-44CB-A54F-3EC59AF053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80725" y="5208134"/>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1B3DDD5F-C582-4689-8DA8-B6DE9091F03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F6B013A-54D0-4E0C-A04E-FFEDAAC11D17}"/>
              </a:ext>
            </a:extLst>
          </p:cNvPr>
          <p:cNvSpPr>
            <a:spLocks noGrp="1"/>
          </p:cNvSpPr>
          <p:nvPr>
            <p:ph type="title"/>
          </p:nvPr>
        </p:nvSpPr>
        <p:spPr/>
        <p:txBody>
          <a:bodyPr/>
          <a:lstStyle/>
          <a:p>
            <a:r>
              <a:rPr lang="sv-SE" dirty="0"/>
              <a:t>Kopplingen till höjd beredskap </a:t>
            </a:r>
            <a:br>
              <a:rPr lang="sv-SE" dirty="0"/>
            </a:br>
            <a:r>
              <a:rPr lang="sv-SE" dirty="0"/>
              <a:t>och civilt försvar</a:t>
            </a:r>
            <a:br>
              <a:rPr lang="sv-SE" dirty="0"/>
            </a:br>
            <a:endParaRPr lang="sv-SE" dirty="0"/>
          </a:p>
        </p:txBody>
      </p:sp>
      <p:sp>
        <p:nvSpPr>
          <p:cNvPr id="5" name="Platshållare för innehåll 2">
            <a:extLst>
              <a:ext uri="{FF2B5EF4-FFF2-40B4-BE49-F238E27FC236}">
                <a16:creationId xmlns:a16="http://schemas.microsoft.com/office/drawing/2014/main" id="{F34FF017-8236-4762-B415-7F540DAAD69A}"/>
              </a:ext>
            </a:extLst>
          </p:cNvPr>
          <p:cNvSpPr>
            <a:spLocks noGrp="1"/>
          </p:cNvSpPr>
          <p:nvPr>
            <p:ph idx="1"/>
          </p:nvPr>
        </p:nvSpPr>
        <p:spPr>
          <a:xfrm>
            <a:off x="1773388" y="2265119"/>
            <a:ext cx="9347194" cy="3601527"/>
          </a:xfrm>
        </p:spPr>
        <p:txBody>
          <a:bodyPr/>
          <a:lstStyle/>
          <a:p>
            <a:pPr>
              <a:defRPr/>
            </a:pPr>
            <a:r>
              <a:rPr lang="sv-SE" dirty="0"/>
              <a:t>Gemensamma grunder baseras </a:t>
            </a:r>
            <a:br>
              <a:rPr lang="sv-SE" dirty="0"/>
            </a:br>
            <a:r>
              <a:rPr lang="sv-SE" dirty="0"/>
              <a:t>på nuvarande lagstiftning. </a:t>
            </a:r>
          </a:p>
          <a:p>
            <a:pPr>
              <a:defRPr/>
            </a:pPr>
            <a:r>
              <a:rPr lang="sv-SE" dirty="0"/>
              <a:t>Förmågan att hantera samhällsstörningar </a:t>
            </a:r>
            <a:br>
              <a:rPr lang="sv-SE" dirty="0"/>
            </a:br>
            <a:r>
              <a:rPr lang="sv-SE" dirty="0"/>
              <a:t>i fred ger grundläggande förmåga att hantera samhällsstörningar vid krigsfara och krig. </a:t>
            </a:r>
          </a:p>
          <a:p>
            <a:pPr>
              <a:defRPr/>
            </a:pPr>
            <a:r>
              <a:rPr lang="sv-SE" dirty="0"/>
              <a:t>Gemensamma grunder för samverkan och ledning utgör grunden vid alla typer av samhällsstörningar, även vid höjd beredskap. </a:t>
            </a:r>
            <a:r>
              <a:rPr lang="sv-SE" dirty="0">
                <a:latin typeface="+mj-lt"/>
              </a:rPr>
              <a:t/>
            </a:r>
            <a:br>
              <a:rPr lang="sv-SE" dirty="0">
                <a:latin typeface="+mj-lt"/>
              </a:rPr>
            </a:br>
            <a:endParaRPr lang="sv-SE" dirty="0">
              <a:latin typeface="+mj-lt"/>
            </a:endParaRPr>
          </a:p>
          <a:p>
            <a:pPr>
              <a:defRPr/>
            </a:pPr>
            <a:endParaRPr lang="sv-SE" dirty="0">
              <a:latin typeface="+mj-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027" y="911210"/>
            <a:ext cx="2213263" cy="2213263"/>
          </a:xfrm>
          <a:prstGeom prst="rect">
            <a:avLst/>
          </a:prstGeom>
        </p:spPr>
      </p:pic>
      <p:sp>
        <p:nvSpPr>
          <p:cNvPr id="2" name="Platshållare för datum 1">
            <a:extLst>
              <a:ext uri="{FF2B5EF4-FFF2-40B4-BE49-F238E27FC236}">
                <a16:creationId xmlns:a16="http://schemas.microsoft.com/office/drawing/2014/main" id="{D0CB1387-6B68-4EB9-AB1E-1056B2EF525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1E44686-BC27-47EA-8036-D09A3C45E3A4}"/>
              </a:ext>
            </a:extLst>
          </p:cNvPr>
          <p:cNvSpPr>
            <a:spLocks noGrp="1"/>
          </p:cNvSpPr>
          <p:nvPr>
            <p:ph type="title"/>
          </p:nvPr>
        </p:nvSpPr>
        <p:spPr>
          <a:xfrm>
            <a:off x="1756493" y="2138032"/>
            <a:ext cx="8582400" cy="1273968"/>
          </a:xfrm>
        </p:spPr>
        <p:txBody>
          <a:bodyPr/>
          <a:lstStyle/>
          <a:p>
            <a:pPr algn="ctr"/>
            <a:r>
              <a:rPr lang="sv-SE" sz="4000" dirty="0">
                <a:solidFill>
                  <a:schemeClr val="bg1"/>
                </a:solidFill>
              </a:rPr>
              <a:t>FÖRHÅLLNINGSSÄTT</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E9EF6D1B-26C6-459E-A2C0-EB6B3A2CB4C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698913" y="842961"/>
            <a:ext cx="8349096" cy="5504578"/>
          </a:xfrm>
          <a:prstGeom prst="rect">
            <a:avLst/>
          </a:prstGeom>
        </p:spPr>
      </p:pic>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a:xfrm>
            <a:off x="737879" y="511065"/>
            <a:ext cx="10517206" cy="516224"/>
          </a:xfrm>
        </p:spPr>
        <p:txBody>
          <a:bodyPr/>
          <a:lstStyle/>
          <a:p>
            <a:r>
              <a:rPr lang="sv-SE" dirty="0"/>
              <a:t>Gemensamma </a:t>
            </a:r>
            <a:br>
              <a:rPr lang="sv-SE" dirty="0"/>
            </a:br>
            <a:r>
              <a:rPr lang="sv-SE" dirty="0"/>
              <a:t>förhållningssätt</a:t>
            </a:r>
            <a:br>
              <a:rPr lang="sv-SE" dirty="0"/>
            </a:br>
            <a:endParaRPr lang="sv-SE" dirty="0"/>
          </a:p>
        </p:txBody>
      </p:sp>
      <p:sp>
        <p:nvSpPr>
          <p:cNvPr id="4" name="Platshållare för datum 1">
            <a:extLst>
              <a:ext uri="{FF2B5EF4-FFF2-40B4-BE49-F238E27FC236}">
                <a16:creationId xmlns:a16="http://schemas.microsoft.com/office/drawing/2014/main" id="{1117800D-4FE0-47C9-9040-A7BF7B0994F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09 Helhetssyn ny ny.jpg">
            <a:extLst>
              <a:ext uri="{FF2B5EF4-FFF2-40B4-BE49-F238E27FC236}">
                <a16:creationId xmlns:a16="http://schemas.microsoft.com/office/drawing/2014/main" id="{C517139C-2341-4533-A51A-FB3A349E7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58" y="1049867"/>
            <a:ext cx="7850388" cy="54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CB5A577C-611B-4F41-89D8-ABC1DB683DDB}"/>
              </a:ext>
            </a:extLst>
          </p:cNvPr>
          <p:cNvSpPr>
            <a:spLocks noGrp="1"/>
          </p:cNvSpPr>
          <p:nvPr>
            <p:ph type="title"/>
          </p:nvPr>
        </p:nvSpPr>
        <p:spPr>
          <a:xfrm>
            <a:off x="779443" y="500674"/>
            <a:ext cx="11141804" cy="516224"/>
          </a:xfrm>
        </p:spPr>
        <p:txBody>
          <a:bodyPr/>
          <a:lstStyle/>
          <a:p>
            <a:r>
              <a:rPr lang="sv-SE" dirty="0"/>
              <a:t>Ha en helhetssyn som utgår från </a:t>
            </a:r>
            <a:br>
              <a:rPr lang="sv-SE" dirty="0"/>
            </a:br>
            <a:r>
              <a:rPr lang="sv-SE" dirty="0"/>
              <a:t>det som ska skyddas</a:t>
            </a:r>
          </a:p>
        </p:txBody>
      </p:sp>
      <p:sp>
        <p:nvSpPr>
          <p:cNvPr id="4" name="TextBox 31">
            <a:extLst>
              <a:ext uri="{FF2B5EF4-FFF2-40B4-BE49-F238E27FC236}">
                <a16:creationId xmlns:a16="http://schemas.microsoft.com/office/drawing/2014/main" id="{529B0892-91C1-4EC1-AF27-94F693C33D59}"/>
              </a:ext>
            </a:extLst>
          </p:cNvPr>
          <p:cNvSpPr txBox="1"/>
          <p:nvPr/>
        </p:nvSpPr>
        <p:spPr>
          <a:xfrm>
            <a:off x="2652617" y="2089727"/>
            <a:ext cx="1572635" cy="707886"/>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Var får tidiga</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åtgärder störst </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effekt?</a:t>
            </a:r>
          </a:p>
        </p:txBody>
      </p:sp>
      <p:sp>
        <p:nvSpPr>
          <p:cNvPr id="5" name="TextBox 32">
            <a:extLst>
              <a:ext uri="{FF2B5EF4-FFF2-40B4-BE49-F238E27FC236}">
                <a16:creationId xmlns:a16="http://schemas.microsoft.com/office/drawing/2014/main" id="{CD73A1A7-7E54-4C9F-A4B9-7F20D82A5D73}"/>
              </a:ext>
            </a:extLst>
          </p:cNvPr>
          <p:cNvSpPr txBox="1"/>
          <p:nvPr/>
        </p:nvSpPr>
        <p:spPr>
          <a:xfrm>
            <a:off x="6663266" y="1976388"/>
            <a:ext cx="1819999" cy="666750"/>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Vem kan ha nytta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av den info och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resurser jag har?</a:t>
            </a:r>
          </a:p>
        </p:txBody>
      </p:sp>
      <p:sp>
        <p:nvSpPr>
          <p:cNvPr id="6" name="TextBox 33">
            <a:extLst>
              <a:ext uri="{FF2B5EF4-FFF2-40B4-BE49-F238E27FC236}">
                <a16:creationId xmlns:a16="http://schemas.microsoft.com/office/drawing/2014/main" id="{D3BBD042-1CE0-4CBD-8BFE-7E35F4AEED71}"/>
              </a:ext>
            </a:extLst>
          </p:cNvPr>
          <p:cNvSpPr txBox="1"/>
          <p:nvPr/>
        </p:nvSpPr>
        <p:spPr>
          <a:xfrm>
            <a:off x="2556934" y="4575463"/>
            <a:ext cx="1507066" cy="913070"/>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Vad har hänt,</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vilka behov och </a:t>
            </a:r>
            <a:br>
              <a:rPr kumimoji="0" lang="en-US" sz="1200" b="1" i="0" u="none" strike="noStrike" kern="1200" cap="none" spc="-20" normalizeH="0" baseline="0" noProof="0" dirty="0">
                <a:ln>
                  <a:noFill/>
                </a:ln>
                <a:solidFill>
                  <a:prstClr val="black"/>
                </a:solidFill>
                <a:effectLst/>
                <a:uLnTx/>
                <a:uFillTx/>
                <a:ea typeface="+mn-ea"/>
                <a:cs typeface="+mn-cs"/>
              </a:rPr>
            </a:br>
            <a:r>
              <a:rPr kumimoji="0" lang="en-US" sz="1200" b="1" i="0" u="none" strike="noStrike" kern="1200" cap="none" spc="-20" normalizeH="0" baseline="0" noProof="0" dirty="0">
                <a:ln>
                  <a:noFill/>
                </a:ln>
                <a:solidFill>
                  <a:prstClr val="black"/>
                </a:solidFill>
                <a:effectLst/>
                <a:uLnTx/>
                <a:uFillTx/>
                <a:ea typeface="+mn-ea"/>
                <a:cs typeface="+mn-cs"/>
              </a:rPr>
              <a:t>konsekvenser </a:t>
            </a:r>
            <a:br>
              <a:rPr kumimoji="0" lang="en-US" sz="1200" b="1" i="0" u="none" strike="noStrike" kern="1200" cap="none" spc="-20" normalizeH="0" baseline="0" noProof="0" dirty="0">
                <a:ln>
                  <a:noFill/>
                </a:ln>
                <a:solidFill>
                  <a:prstClr val="black"/>
                </a:solidFill>
                <a:effectLst/>
                <a:uLnTx/>
                <a:uFillTx/>
                <a:ea typeface="+mn-ea"/>
                <a:cs typeface="+mn-cs"/>
              </a:rPr>
            </a:br>
            <a:r>
              <a:rPr kumimoji="0" lang="en-US" sz="1200" b="1" i="0" u="none" strike="noStrike" kern="1200" cap="none" spc="-20" normalizeH="0" baseline="0" noProof="0" dirty="0">
                <a:ln>
                  <a:noFill/>
                </a:ln>
                <a:solidFill>
                  <a:prstClr val="black"/>
                </a:solidFill>
                <a:effectLst/>
                <a:uLnTx/>
                <a:uFillTx/>
                <a:ea typeface="+mn-ea"/>
                <a:cs typeface="+mn-cs"/>
              </a:rPr>
              <a:t>kan uppstå?</a:t>
            </a:r>
          </a:p>
        </p:txBody>
      </p:sp>
      <p:sp>
        <p:nvSpPr>
          <p:cNvPr id="7" name="TextBox 34">
            <a:extLst>
              <a:ext uri="{FF2B5EF4-FFF2-40B4-BE49-F238E27FC236}">
                <a16:creationId xmlns:a16="http://schemas.microsoft.com/office/drawing/2014/main" id="{6939FE28-9D29-4404-9C4B-AAEA3D8C987B}"/>
              </a:ext>
            </a:extLst>
          </p:cNvPr>
          <p:cNvSpPr txBox="1"/>
          <p:nvPr/>
        </p:nvSpPr>
        <p:spPr>
          <a:xfrm>
            <a:off x="6900333" y="4646275"/>
            <a:ext cx="1753753" cy="707886"/>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Vem kan ha info</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och resurser som jag</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kan ha nytta av?</a:t>
            </a:r>
          </a:p>
        </p:txBody>
      </p:sp>
      <p:sp>
        <p:nvSpPr>
          <p:cNvPr id="10" name="Platshållare för datum 1">
            <a:extLst>
              <a:ext uri="{FF2B5EF4-FFF2-40B4-BE49-F238E27FC236}">
                <a16:creationId xmlns:a16="http://schemas.microsoft.com/office/drawing/2014/main" id="{A7FC21B2-EB52-4280-8B6F-E9ED34B3122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162388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918F19F2-D3CB-4F0F-BE14-4B880A6936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346" y="820710"/>
            <a:ext cx="3791525" cy="55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45E2C491-66E4-483A-AFCC-7C1E1C33980D}"/>
              </a:ext>
            </a:extLst>
          </p:cNvPr>
          <p:cNvSpPr>
            <a:spLocks noGrp="1"/>
          </p:cNvSpPr>
          <p:nvPr>
            <p:ph type="title"/>
          </p:nvPr>
        </p:nvSpPr>
        <p:spPr>
          <a:xfrm>
            <a:off x="1762997" y="942168"/>
            <a:ext cx="8580582" cy="966397"/>
          </a:xfrm>
        </p:spPr>
        <p:txBody>
          <a:bodyPr/>
          <a:lstStyle/>
          <a:p>
            <a:r>
              <a:rPr lang="sv-SE" dirty="0"/>
              <a:t>Tillämpa helhetssynen </a:t>
            </a:r>
            <a:br>
              <a:rPr lang="sv-SE" dirty="0"/>
            </a:br>
            <a:r>
              <a:rPr lang="sv-SE" dirty="0"/>
              <a:t>i praktiken</a:t>
            </a:r>
            <a:br>
              <a:rPr lang="sv-SE" dirty="0"/>
            </a:br>
            <a:endParaRPr lang="sv-SE" dirty="0"/>
          </a:p>
        </p:txBody>
      </p:sp>
      <p:sp>
        <p:nvSpPr>
          <p:cNvPr id="48131" name="Content Placeholder 2">
            <a:extLst>
              <a:ext uri="{FF2B5EF4-FFF2-40B4-BE49-F238E27FC236}">
                <a16:creationId xmlns:a16="http://schemas.microsoft.com/office/drawing/2014/main" id="{39D1A13F-2C8A-41D3-8147-84F083D16B74}"/>
              </a:ext>
            </a:extLst>
          </p:cNvPr>
          <p:cNvSpPr>
            <a:spLocks noGrp="1"/>
          </p:cNvSpPr>
          <p:nvPr>
            <p:ph sz="half" idx="1"/>
          </p:nvPr>
        </p:nvSpPr>
        <p:spPr>
          <a:xfrm>
            <a:off x="1783778" y="2109255"/>
            <a:ext cx="3546758" cy="3701573"/>
          </a:xfrm>
          <a:noFill/>
        </p:spPr>
        <p:txBody>
          <a:bodyPr lIns="216000" tIns="216000"/>
          <a:lstStyle/>
          <a:p>
            <a:pPr>
              <a:spcBef>
                <a:spcPts val="1150"/>
              </a:spcBef>
            </a:pPr>
            <a:r>
              <a:rPr lang="sv-SE" altLang="sv-SE" dirty="0">
                <a:ea typeface="Verdana" panose="020B0604030504040204" pitchFamily="34" charset="0"/>
                <a:cs typeface="Verdana" panose="020B0604030504040204" pitchFamily="34" charset="0"/>
              </a:rPr>
              <a:t>Tänk utanför hanteringen av det egna uppdraget. </a:t>
            </a:r>
          </a:p>
          <a:p>
            <a:pPr>
              <a:spcBef>
                <a:spcPts val="1150"/>
              </a:spcBef>
            </a:pPr>
            <a:r>
              <a:rPr lang="sv-SE" altLang="sv-SE" dirty="0">
                <a:ea typeface="Verdana" panose="020B0604030504040204" pitchFamily="34" charset="0"/>
                <a:cs typeface="Verdana" panose="020B0604030504040204" pitchFamily="34" charset="0"/>
              </a:rPr>
              <a:t>Identifiera behov utifrån samhällets skyddsvärden.</a:t>
            </a:r>
          </a:p>
          <a:p>
            <a:pPr>
              <a:spcBef>
                <a:spcPts val="1150"/>
              </a:spcBef>
            </a:pPr>
            <a:r>
              <a:rPr lang="sv-SE" altLang="sv-SE" dirty="0">
                <a:ea typeface="Verdana" panose="020B0604030504040204" pitchFamily="34" charset="0"/>
                <a:cs typeface="Verdana" panose="020B0604030504040204" pitchFamily="34" charset="0"/>
              </a:rPr>
              <a:t>Gör en gemensam prioritering. </a:t>
            </a:r>
          </a:p>
        </p:txBody>
      </p:sp>
      <p:sp>
        <p:nvSpPr>
          <p:cNvPr id="2" name="Platshållare för datum 1">
            <a:extLst>
              <a:ext uri="{FF2B5EF4-FFF2-40B4-BE49-F238E27FC236}">
                <a16:creationId xmlns:a16="http://schemas.microsoft.com/office/drawing/2014/main" id="{CBB77885-66A5-40B8-8D08-6D18579AD1F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F4120A-1766-423E-BC1B-90ADE638910B}"/>
              </a:ext>
            </a:extLst>
          </p:cNvPr>
          <p:cNvSpPr>
            <a:spLocks noGrp="1"/>
          </p:cNvSpPr>
          <p:nvPr>
            <p:ph type="title"/>
          </p:nvPr>
        </p:nvSpPr>
        <p:spPr>
          <a:xfrm>
            <a:off x="1773388" y="1129204"/>
            <a:ext cx="8580582" cy="966397"/>
          </a:xfrm>
        </p:spPr>
        <p:txBody>
          <a:bodyPr/>
          <a:lstStyle/>
          <a:p>
            <a:r>
              <a:rPr lang="sv-SE" dirty="0"/>
              <a:t>Perspektivförståelse</a:t>
            </a:r>
            <a:br>
              <a:rPr lang="sv-SE" dirty="0"/>
            </a:br>
            <a:endParaRPr lang="sv-SE" dirty="0"/>
          </a:p>
        </p:txBody>
      </p:sp>
      <p:sp>
        <p:nvSpPr>
          <p:cNvPr id="52226" name="Content Placeholder 2">
            <a:extLst>
              <a:ext uri="{FF2B5EF4-FFF2-40B4-BE49-F238E27FC236}">
                <a16:creationId xmlns:a16="http://schemas.microsoft.com/office/drawing/2014/main" id="{603EFC0D-0D78-4E91-9873-9E3FF9D87FA9}"/>
              </a:ext>
            </a:extLst>
          </p:cNvPr>
          <p:cNvSpPr>
            <a:spLocks noGrp="1"/>
          </p:cNvSpPr>
          <p:nvPr>
            <p:ph sz="half" idx="1"/>
          </p:nvPr>
        </p:nvSpPr>
        <p:spPr>
          <a:noFill/>
        </p:spPr>
        <p:txBody>
          <a:bodyPr/>
          <a:lstStyle/>
          <a:p>
            <a:pPr>
              <a:spcBef>
                <a:spcPts val="1150"/>
              </a:spcBef>
            </a:pPr>
            <a:r>
              <a:rPr lang="sv-SE" altLang="sv-SE" dirty="0">
                <a:ea typeface="Verdana" panose="020B0604030504040204" pitchFamily="34" charset="0"/>
                <a:cs typeface="Verdana" panose="020B0604030504040204" pitchFamily="34" charset="0"/>
              </a:rPr>
              <a:t>Ger insikt i vad andra aktörer behöver, och vad de kan bidra med.</a:t>
            </a:r>
          </a:p>
          <a:p>
            <a:pPr>
              <a:spcBef>
                <a:spcPts val="1150"/>
              </a:spcBef>
            </a:pPr>
            <a:r>
              <a:rPr lang="sv-SE" altLang="sv-SE" dirty="0">
                <a:ea typeface="Verdana" panose="020B0604030504040204" pitchFamily="34" charset="0"/>
                <a:cs typeface="Verdana" panose="020B0604030504040204" pitchFamily="34" charset="0"/>
              </a:rPr>
              <a:t>Ökar möjligheten till ett lyckat gemensamt agerande.</a:t>
            </a:r>
          </a:p>
        </p:txBody>
      </p:sp>
      <p:pic>
        <p:nvPicPr>
          <p:cNvPr id="52228" name="Picture 5">
            <a:extLst>
              <a:ext uri="{FF2B5EF4-FFF2-40B4-BE49-F238E27FC236}">
                <a16:creationId xmlns:a16="http://schemas.microsoft.com/office/drawing/2014/main" id="{CA2DEFA6-8C66-4853-8BAB-89538146B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678" y="1924484"/>
            <a:ext cx="41148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80BEB70B-7EFC-428D-984B-A0E99501468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11 Människa i grupp ledarskap.jpg">
            <a:extLst>
              <a:ext uri="{FF2B5EF4-FFF2-40B4-BE49-F238E27FC236}">
                <a16:creationId xmlns:a16="http://schemas.microsoft.com/office/drawing/2014/main" id="{60C03CB3-6A17-488D-A831-372939DBA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677" y="529505"/>
            <a:ext cx="8485188"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8DEDE469-0AE8-43CA-8F1A-8E7268F29FAF}"/>
              </a:ext>
            </a:extLst>
          </p:cNvPr>
          <p:cNvSpPr>
            <a:spLocks noGrp="1"/>
          </p:cNvSpPr>
          <p:nvPr>
            <p:ph type="title"/>
          </p:nvPr>
        </p:nvSpPr>
        <p:spPr/>
        <p:txBody>
          <a:bodyPr/>
          <a:lstStyle/>
          <a:p>
            <a:r>
              <a:rPr lang="sv-SE" dirty="0"/>
              <a:t>Se människan som en del av systemet</a:t>
            </a:r>
            <a:br>
              <a:rPr lang="sv-SE" dirty="0"/>
            </a:br>
            <a:endParaRPr lang="sv-SE" dirty="0"/>
          </a:p>
        </p:txBody>
      </p:sp>
      <p:sp>
        <p:nvSpPr>
          <p:cNvPr id="2" name="Platshållare för datum 1">
            <a:extLst>
              <a:ext uri="{FF2B5EF4-FFF2-40B4-BE49-F238E27FC236}">
                <a16:creationId xmlns:a16="http://schemas.microsoft.com/office/drawing/2014/main" id="{082ADDB5-F639-4E82-805A-0E2C6935B1F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FA803730-DEA1-4F54-B30B-A2E6DBB061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4497" y="2660073"/>
            <a:ext cx="4348220" cy="305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5BFF8051-C3A4-4850-98AD-63F354017D72}"/>
              </a:ext>
            </a:extLst>
          </p:cNvPr>
          <p:cNvSpPr>
            <a:spLocks noGrp="1"/>
          </p:cNvSpPr>
          <p:nvPr>
            <p:ph type="title"/>
          </p:nvPr>
        </p:nvSpPr>
        <p:spPr/>
        <p:txBody>
          <a:bodyPr/>
          <a:lstStyle/>
          <a:p>
            <a:r>
              <a:rPr lang="sv-SE" dirty="0"/>
              <a:t>Människors samspel i grupp</a:t>
            </a:r>
            <a:br>
              <a:rPr lang="sv-SE" dirty="0"/>
            </a:br>
            <a:endParaRPr lang="sv-SE" dirty="0"/>
          </a:p>
        </p:txBody>
      </p:sp>
      <p:sp>
        <p:nvSpPr>
          <p:cNvPr id="56323" name="Content Placeholder 2">
            <a:extLst>
              <a:ext uri="{FF2B5EF4-FFF2-40B4-BE49-F238E27FC236}">
                <a16:creationId xmlns:a16="http://schemas.microsoft.com/office/drawing/2014/main" id="{21BB3A78-79CB-4003-BA11-CD8FA9D27639}"/>
              </a:ext>
            </a:extLst>
          </p:cNvPr>
          <p:cNvSpPr>
            <a:spLocks noGrp="1"/>
          </p:cNvSpPr>
          <p:nvPr>
            <p:ph sz="half" idx="1"/>
          </p:nvPr>
        </p:nvSpPr>
        <p:spPr>
          <a:xfrm>
            <a:off x="1762996" y="2098864"/>
            <a:ext cx="4131654" cy="3834000"/>
          </a:xfrm>
          <a:noFill/>
        </p:spPr>
        <p:txBody>
          <a:bodyPr/>
          <a:lstStyle/>
          <a:p>
            <a:pPr>
              <a:spcBef>
                <a:spcPts val="1150"/>
              </a:spcBef>
            </a:pPr>
            <a:r>
              <a:rPr lang="sv-SE" altLang="sv-SE" dirty="0">
                <a:ea typeface="Verdana" panose="020B0604030504040204" pitchFamily="34" charset="0"/>
                <a:cs typeface="Verdana" panose="020B0604030504040204" pitchFamily="34" charset="0"/>
              </a:rPr>
              <a:t>Uppmuntra människor att komma med synpunkter. </a:t>
            </a:r>
          </a:p>
          <a:p>
            <a:pPr>
              <a:spcBef>
                <a:spcPts val="1150"/>
              </a:spcBef>
            </a:pPr>
            <a:r>
              <a:rPr lang="sv-SE" altLang="sv-SE" dirty="0">
                <a:ea typeface="Verdana" panose="020B0604030504040204" pitchFamily="34" charset="0"/>
                <a:cs typeface="Verdana" panose="020B0604030504040204" pitchFamily="34" charset="0"/>
              </a:rPr>
              <a:t>Arbeta för gruppens sammanhållning. </a:t>
            </a:r>
          </a:p>
          <a:p>
            <a:pPr>
              <a:spcBef>
                <a:spcPts val="1150"/>
              </a:spcBef>
            </a:pPr>
            <a:r>
              <a:rPr lang="sv-SE" altLang="sv-SE" dirty="0">
                <a:ea typeface="Verdana" panose="020B0604030504040204" pitchFamily="34" charset="0"/>
                <a:cs typeface="Verdana" panose="020B0604030504040204" pitchFamily="34" charset="0"/>
              </a:rPr>
              <a:t>Var vaksam på tankemässig likriktning.</a:t>
            </a:r>
          </a:p>
        </p:txBody>
      </p:sp>
      <p:sp>
        <p:nvSpPr>
          <p:cNvPr id="2" name="Platshållare för datum 1">
            <a:extLst>
              <a:ext uri="{FF2B5EF4-FFF2-40B4-BE49-F238E27FC236}">
                <a16:creationId xmlns:a16="http://schemas.microsoft.com/office/drawing/2014/main" id="{19349F5F-F7AC-4C26-B78A-233817D8E40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A9579C-76E0-4FD0-888B-3E277DF406D6}"/>
              </a:ext>
            </a:extLst>
          </p:cNvPr>
          <p:cNvSpPr>
            <a:spLocks noGrp="1"/>
          </p:cNvSpPr>
          <p:nvPr>
            <p:ph type="title"/>
          </p:nvPr>
        </p:nvSpPr>
        <p:spPr/>
        <p:txBody>
          <a:bodyPr/>
          <a:lstStyle/>
          <a:p>
            <a:r>
              <a:rPr lang="sv-SE" dirty="0"/>
              <a:t>Önskvärda kompetenser </a:t>
            </a:r>
            <a:br>
              <a:rPr lang="sv-SE" dirty="0"/>
            </a:br>
            <a:r>
              <a:rPr lang="sv-SE" dirty="0"/>
              <a:t>och beteenden hos individen</a:t>
            </a:r>
            <a:br>
              <a:rPr lang="sv-SE" dirty="0"/>
            </a:br>
            <a:endParaRPr lang="sv-SE" dirty="0"/>
          </a:p>
        </p:txBody>
      </p:sp>
      <p:sp>
        <p:nvSpPr>
          <p:cNvPr id="60418" name="Content Placeholder 2">
            <a:extLst>
              <a:ext uri="{FF2B5EF4-FFF2-40B4-BE49-F238E27FC236}">
                <a16:creationId xmlns:a16="http://schemas.microsoft.com/office/drawing/2014/main" id="{BC40EC95-3F4B-4DD3-981A-814C496141CF}"/>
              </a:ext>
            </a:extLst>
          </p:cNvPr>
          <p:cNvSpPr>
            <a:spLocks noGrp="1"/>
          </p:cNvSpPr>
          <p:nvPr>
            <p:ph idx="1"/>
          </p:nvPr>
        </p:nvSpPr>
        <p:spPr>
          <a:xfrm>
            <a:off x="1856516" y="2659974"/>
            <a:ext cx="8580582" cy="2649781"/>
          </a:xfrm>
          <a:noFill/>
        </p:spPr>
        <p:txBody>
          <a:bodyPr/>
          <a:lstStyle/>
          <a:p>
            <a:pPr>
              <a:spcBef>
                <a:spcPts val="1150"/>
              </a:spcBef>
            </a:pPr>
            <a:r>
              <a:rPr lang="sv-SE" altLang="sv-SE" dirty="0">
                <a:ea typeface="Verdana" panose="020B0604030504040204" pitchFamily="34" charset="0"/>
                <a:cs typeface="Verdana" panose="020B0604030504040204" pitchFamily="34" charset="0"/>
              </a:rPr>
              <a:t>Stresshanteringsförmåga</a:t>
            </a:r>
          </a:p>
          <a:p>
            <a:pPr>
              <a:spcBef>
                <a:spcPts val="1150"/>
              </a:spcBef>
            </a:pPr>
            <a:r>
              <a:rPr lang="sv-SE" altLang="sv-SE" sz="2400" dirty="0">
                <a:ea typeface="Verdana" panose="020B0604030504040204" pitchFamily="34" charset="0"/>
                <a:cs typeface="Verdana" panose="020B0604030504040204" pitchFamily="34" charset="0"/>
              </a:rPr>
              <a:t>Social kompetens</a:t>
            </a:r>
          </a:p>
          <a:p>
            <a:pPr>
              <a:spcBef>
                <a:spcPts val="1150"/>
              </a:spcBef>
            </a:pPr>
            <a:r>
              <a:rPr lang="sv-SE" altLang="sv-SE" dirty="0">
                <a:ea typeface="Verdana" panose="020B0604030504040204" pitchFamily="34" charset="0"/>
                <a:cs typeface="Verdana" panose="020B0604030504040204" pitchFamily="34" charset="0"/>
              </a:rPr>
              <a:t>Kulturell kompetens</a:t>
            </a:r>
          </a:p>
        </p:txBody>
      </p:sp>
      <p:pic>
        <p:nvPicPr>
          <p:cNvPr id="8" name="Bildobjekt 4">
            <a:extLst>
              <a:ext uri="{FF2B5EF4-FFF2-40B4-BE49-F238E27FC236}">
                <a16:creationId xmlns:a16="http://schemas.microsoft.com/office/drawing/2014/main" id="{F442C606-F332-4369-A6C5-E64B092980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9264" y="2432627"/>
            <a:ext cx="3457834" cy="259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3FA1E93B-7C38-445F-9091-44CEDFEB4F3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13 Beslutsfattande.jpg">
            <a:extLst>
              <a:ext uri="{FF2B5EF4-FFF2-40B4-BE49-F238E27FC236}">
                <a16:creationId xmlns:a16="http://schemas.microsoft.com/office/drawing/2014/main" id="{032958D0-B32D-4A33-926E-157D2ED1D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667" y="559087"/>
            <a:ext cx="8609013"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Bildobjekt 4">
            <a:hlinkClick r:id="rId4"/>
            <a:extLst>
              <a:ext uri="{FF2B5EF4-FFF2-40B4-BE49-F238E27FC236}">
                <a16:creationId xmlns:a16="http://schemas.microsoft.com/office/drawing/2014/main" id="{798F2BE1-340A-407C-8125-9E24DBA688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921" y="5555674"/>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A948B16A-9C18-4CCD-8D01-B02BA5588D74}"/>
              </a:ext>
            </a:extLst>
          </p:cNvPr>
          <p:cNvSpPr>
            <a:spLocks noGrp="1"/>
          </p:cNvSpPr>
          <p:nvPr>
            <p:ph type="title"/>
          </p:nvPr>
        </p:nvSpPr>
        <p:spPr>
          <a:xfrm>
            <a:off x="1174298" y="507601"/>
            <a:ext cx="10517206" cy="516224"/>
          </a:xfrm>
        </p:spPr>
        <p:txBody>
          <a:bodyPr/>
          <a:lstStyle/>
          <a:p>
            <a:r>
              <a:rPr lang="sv-SE" dirty="0"/>
              <a:t>Fatta beslut enligt en medveten process</a:t>
            </a:r>
            <a:br>
              <a:rPr lang="sv-SE" dirty="0"/>
            </a:br>
            <a:endParaRPr lang="sv-SE" dirty="0"/>
          </a:p>
        </p:txBody>
      </p:sp>
      <p:sp>
        <p:nvSpPr>
          <p:cNvPr id="2" name="Platshållare för datum 1">
            <a:extLst>
              <a:ext uri="{FF2B5EF4-FFF2-40B4-BE49-F238E27FC236}">
                <a16:creationId xmlns:a16="http://schemas.microsoft.com/office/drawing/2014/main" id="{578CAA1D-44CE-4903-B0BA-D7F0983A26F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E0336F-47D6-47EE-937E-07D8EA609E1A}"/>
              </a:ext>
            </a:extLst>
          </p:cNvPr>
          <p:cNvSpPr>
            <a:spLocks noGrp="1"/>
          </p:cNvSpPr>
          <p:nvPr>
            <p:ph type="title"/>
          </p:nvPr>
        </p:nvSpPr>
        <p:spPr>
          <a:xfrm>
            <a:off x="1555859" y="2140733"/>
            <a:ext cx="8582400" cy="1273968"/>
          </a:xfrm>
        </p:spPr>
        <p:txBody>
          <a:bodyPr/>
          <a:lstStyle/>
          <a:p>
            <a:pPr algn="ctr"/>
            <a:r>
              <a:rPr lang="sv-SE" dirty="0"/>
              <a:t>BAKGRUND</a:t>
            </a:r>
            <a:br>
              <a:rPr lang="sv-SE" dirty="0"/>
            </a:br>
            <a:endParaRPr lang="sv-SE" dirty="0"/>
          </a:p>
        </p:txBody>
      </p:sp>
      <p:sp>
        <p:nvSpPr>
          <p:cNvPr id="4" name="Platshållare för datum 1">
            <a:extLst>
              <a:ext uri="{FF2B5EF4-FFF2-40B4-BE49-F238E27FC236}">
                <a16:creationId xmlns:a16="http://schemas.microsoft.com/office/drawing/2014/main" id="{6E13FB97-F2BC-4FB3-9354-8FDF7FC1F2A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75348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DCB6705-DB3B-449B-BDDB-E6631DD3079C}"/>
              </a:ext>
            </a:extLst>
          </p:cNvPr>
          <p:cNvSpPr>
            <a:spLocks noGrp="1"/>
          </p:cNvSpPr>
          <p:nvPr>
            <p:ph type="title"/>
          </p:nvPr>
        </p:nvSpPr>
        <p:spPr>
          <a:xfrm>
            <a:off x="1456865" y="1600793"/>
            <a:ext cx="8580582" cy="966397"/>
          </a:xfrm>
        </p:spPr>
        <p:txBody>
          <a:bodyPr/>
          <a:lstStyle/>
          <a:p>
            <a:r>
              <a:rPr lang="sv-SE" dirty="0"/>
              <a:t>Medvetet beslutsfattande</a:t>
            </a:r>
            <a:br>
              <a:rPr lang="sv-SE" dirty="0"/>
            </a:br>
            <a:endParaRPr lang="sv-SE" dirty="0"/>
          </a:p>
        </p:txBody>
      </p:sp>
      <p:sp>
        <p:nvSpPr>
          <p:cNvPr id="64514" name="Content Placeholder 2">
            <a:extLst>
              <a:ext uri="{FF2B5EF4-FFF2-40B4-BE49-F238E27FC236}">
                <a16:creationId xmlns:a16="http://schemas.microsoft.com/office/drawing/2014/main" id="{A9DF449B-C696-4D4A-AC08-CDD934DBDA8C}"/>
              </a:ext>
            </a:extLst>
          </p:cNvPr>
          <p:cNvSpPr>
            <a:spLocks noGrp="1"/>
          </p:cNvSpPr>
          <p:nvPr>
            <p:ph idx="1"/>
          </p:nvPr>
        </p:nvSpPr>
        <p:spPr>
          <a:xfrm>
            <a:off x="1474450" y="2801451"/>
            <a:ext cx="8580582" cy="2043112"/>
          </a:xfrm>
          <a:noFill/>
        </p:spPr>
        <p:txBody>
          <a:bodyPr/>
          <a:lstStyle/>
          <a:p>
            <a:pPr>
              <a:spcBef>
                <a:spcPts val="1150"/>
              </a:spcBef>
            </a:pPr>
            <a:r>
              <a:rPr lang="sv-SE" altLang="sv-SE" dirty="0">
                <a:ea typeface="Verdana" panose="020B0604030504040204" pitchFamily="34" charset="0"/>
                <a:cs typeface="Verdana" panose="020B0604030504040204" pitchFamily="34" charset="0"/>
              </a:rPr>
              <a:t>Vänta inte på det perfekta beslutet.</a:t>
            </a:r>
          </a:p>
          <a:p>
            <a:pPr>
              <a:spcBef>
                <a:spcPts val="1150"/>
              </a:spcBef>
            </a:pPr>
            <a:r>
              <a:rPr lang="sv-SE" altLang="sv-SE" dirty="0">
                <a:ea typeface="Verdana" panose="020B0604030504040204" pitchFamily="34" charset="0"/>
                <a:cs typeface="Verdana" panose="020B0604030504040204" pitchFamily="34" charset="0"/>
              </a:rPr>
              <a:t>Var beredd på att hantera följderna av dåliga beslut.</a:t>
            </a:r>
          </a:p>
          <a:p>
            <a:pPr>
              <a:spcBef>
                <a:spcPts val="1150"/>
              </a:spcBef>
            </a:pPr>
            <a:r>
              <a:rPr lang="sv-SE" altLang="sv-SE" dirty="0">
                <a:ea typeface="Verdana" panose="020B0604030504040204" pitchFamily="34" charset="0"/>
                <a:cs typeface="Verdana" panose="020B0604030504040204" pitchFamily="34" charset="0"/>
              </a:rPr>
              <a:t>Visa öppenhet varför du fattat ett visst beslut.</a:t>
            </a:r>
          </a:p>
          <a:p>
            <a:pPr>
              <a:spcBef>
                <a:spcPts val="1150"/>
              </a:spcBef>
            </a:pPr>
            <a:endParaRPr lang="sv-SE" altLang="sv-SE" dirty="0">
              <a:ea typeface="Verdana" panose="020B0604030504040204" pitchFamily="34" charset="0"/>
              <a:cs typeface="Verdana" panose="020B0604030504040204" pitchFamily="34" charset="0"/>
            </a:endParaRPr>
          </a:p>
        </p:txBody>
      </p:sp>
      <p:pic>
        <p:nvPicPr>
          <p:cNvPr id="5" name="Bildobjekt 4"/>
          <p:cNvPicPr>
            <a:picLocks noChangeAspect="1"/>
          </p:cNvPicPr>
          <p:nvPr/>
        </p:nvPicPr>
        <p:blipFill>
          <a:blip r:embed="rId3"/>
          <a:stretch>
            <a:fillRect/>
          </a:stretch>
        </p:blipFill>
        <p:spPr>
          <a:xfrm>
            <a:off x="7654175" y="1541507"/>
            <a:ext cx="2404225" cy="1299087"/>
          </a:xfrm>
          <a:prstGeom prst="rect">
            <a:avLst/>
          </a:prstGeom>
        </p:spPr>
      </p:pic>
      <p:sp>
        <p:nvSpPr>
          <p:cNvPr id="2" name="Platshållare för datum 1">
            <a:extLst>
              <a:ext uri="{FF2B5EF4-FFF2-40B4-BE49-F238E27FC236}">
                <a16:creationId xmlns:a16="http://schemas.microsoft.com/office/drawing/2014/main" id="{A7CE3157-86E9-4389-9E5A-D9F6C11E62E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8" name="Rubrik 1"/>
          <p:cNvSpPr>
            <a:spLocks noGrp="1"/>
          </p:cNvSpPr>
          <p:nvPr>
            <p:ph type="title"/>
          </p:nvPr>
        </p:nvSpPr>
        <p:spPr>
          <a:xfrm>
            <a:off x="3528161" y="356686"/>
            <a:ext cx="8511884" cy="516224"/>
          </a:xfrm>
        </p:spPr>
        <p:txBody>
          <a:bodyPr/>
          <a:lstStyle/>
          <a:p>
            <a:r>
              <a:rPr lang="sv-SE" dirty="0"/>
              <a:t>Vägledning för beslutsfattande</a:t>
            </a:r>
            <a:br>
              <a:rPr lang="sv-SE" dirty="0"/>
            </a:br>
            <a:r>
              <a:rPr lang="sv-SE" dirty="0"/>
              <a:t>i samband med samhällsstörningar</a:t>
            </a:r>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278347">
            <a:off x="564599" y="1644901"/>
            <a:ext cx="2413302" cy="3402029"/>
          </a:xfrm>
          <a:prstGeom prst="rect">
            <a:avLst/>
          </a:prstGeom>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pic>
      <p:sp>
        <p:nvSpPr>
          <p:cNvPr id="7" name="Rektangel 6">
            <a:extLst>
              <a:ext uri="{FF2B5EF4-FFF2-40B4-BE49-F238E27FC236}">
                <a16:creationId xmlns:a16="http://schemas.microsoft.com/office/drawing/2014/main" id="{E99AE2A4-903E-44DD-A0E9-6DED903D93CB}"/>
              </a:ext>
            </a:extLst>
          </p:cNvPr>
          <p:cNvSpPr/>
          <p:nvPr/>
        </p:nvSpPr>
        <p:spPr>
          <a:xfrm>
            <a:off x="3545811" y="1458694"/>
            <a:ext cx="7762498" cy="4893647"/>
          </a:xfrm>
          <a:prstGeom prst="rect">
            <a:avLst/>
          </a:prstGeom>
        </p:spPr>
        <p:txBody>
          <a:bodyPr wrap="square">
            <a:spAutoFit/>
          </a:bodyPr>
          <a:lstStyle/>
          <a:p>
            <a:r>
              <a:rPr lang="sv-SE" sz="2400" dirty="0"/>
              <a:t>Beslutsstödet vill ge stöd för att tillräckligt snabbt</a:t>
            </a:r>
          </a:p>
          <a:p>
            <a:r>
              <a:rPr lang="sv-SE" sz="2400" dirty="0"/>
              <a:t>komma fram till beslut som är avvägda, tydliga, transparenta och kommunicerbara. </a:t>
            </a:r>
            <a:br>
              <a:rPr lang="sv-SE" sz="2400" dirty="0"/>
            </a:br>
            <a:r>
              <a:rPr lang="sv-SE" sz="2400" dirty="0"/>
              <a:t/>
            </a:r>
            <a:br>
              <a:rPr lang="sv-SE" sz="2400" dirty="0"/>
            </a:br>
            <a:r>
              <a:rPr lang="sv-SE" sz="2400" dirty="0"/>
              <a:t>Beslutsstödet blir aktuellt när du redan har en övergripande uppfattning om vad som händer i stort, men inte vet hur tillgängliga resurser bör användas. </a:t>
            </a:r>
          </a:p>
          <a:p>
            <a:endParaRPr lang="sv-SE" sz="2400" dirty="0"/>
          </a:p>
          <a:p>
            <a:r>
              <a:rPr lang="sv-SE" sz="2400" dirty="0"/>
              <a:t>Den hjälper dig till beslut genom frågorna:</a:t>
            </a:r>
          </a:p>
          <a:p>
            <a:pPr marL="914400" lvl="1" indent="-457200">
              <a:buFont typeface="+mj-lt"/>
              <a:buAutoNum type="arabicPeriod"/>
            </a:pPr>
            <a:r>
              <a:rPr lang="sv-SE" sz="2400" dirty="0"/>
              <a:t>Hur bråttom är det? </a:t>
            </a:r>
          </a:p>
          <a:p>
            <a:pPr marL="914400" lvl="1" indent="-457200">
              <a:buFont typeface="+mj-lt"/>
              <a:buAutoNum type="arabicPeriod"/>
            </a:pPr>
            <a:r>
              <a:rPr lang="sv-SE" sz="2400" dirty="0"/>
              <a:t>Vad behöver jag veta? </a:t>
            </a:r>
          </a:p>
          <a:p>
            <a:pPr marL="914400" lvl="1" indent="-457200">
              <a:buFont typeface="+mj-lt"/>
              <a:buAutoNum type="arabicPeriod"/>
            </a:pPr>
            <a:r>
              <a:rPr lang="sv-SE" sz="2400" dirty="0"/>
              <a:t>Vilka alternativ har jag? </a:t>
            </a:r>
          </a:p>
          <a:p>
            <a:pPr marL="914400" lvl="1" indent="-457200">
              <a:buFont typeface="+mj-lt"/>
              <a:buAutoNum type="arabicPeriod"/>
            </a:pPr>
            <a:r>
              <a:rPr lang="sv-SE" sz="2400" dirty="0"/>
              <a:t>Vad väljer jag?</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Platshållare för datum 1">
            <a:extLst>
              <a:ext uri="{FF2B5EF4-FFF2-40B4-BE49-F238E27FC236}">
                <a16:creationId xmlns:a16="http://schemas.microsoft.com/office/drawing/2014/main" id="{39AE34E4-5090-4CE1-AED3-3B4CB8DBA4B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118930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703512" y="6093296"/>
            <a:ext cx="885698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ctangle 1"/>
          <p:cNvSpPr>
            <a:spLocks noChangeArrowheads="1"/>
          </p:cNvSpPr>
          <p:nvPr/>
        </p:nvSpPr>
        <p:spPr bwMode="auto">
          <a:xfrm>
            <a:off x="1560963" y="417593"/>
            <a:ext cx="9004381" cy="60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14264" rIns="91440" bIns="0" numCol="1" anchor="ctr" anchorCtr="0" compatLnSpc="1">
            <a:prstTxWarp prst="textNoShape">
              <a:avLst/>
            </a:prstTxWarp>
            <a:spAutoFit/>
          </a:bodyPr>
          <a:lstStyle>
            <a:lvl1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1pPr>
            <a:lvl2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2pPr>
            <a:lvl3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3pPr>
            <a:lvl4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4pPr>
            <a:lvl5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5pPr>
            <a:lvl6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6pPr>
            <a:lvl7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7pPr>
            <a:lvl8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8pPr>
            <a:lvl9pPr fontAlgn="base">
              <a:spcBef>
                <a:spcPct val="0"/>
              </a:spcBef>
              <a:spcAft>
                <a:spcPct val="0"/>
              </a:spcAft>
              <a:tabLst>
                <a:tab pos="244475" algn="l"/>
                <a:tab pos="487363" algn="l"/>
                <a:tab pos="731838" algn="l"/>
                <a:tab pos="974725" algn="l"/>
                <a:tab pos="1219200" algn="l"/>
                <a:tab pos="1463675" algn="l"/>
                <a:tab pos="1706563" algn="l"/>
                <a:tab pos="1951038" algn="l"/>
                <a:tab pos="2193925" algn="l"/>
                <a:tab pos="2438400" algn="l"/>
                <a:tab pos="2682875" algn="l"/>
                <a:tab pos="2925763" algn="l"/>
                <a:tab pos="3170238" algn="l"/>
                <a:tab pos="3413125" algn="l"/>
                <a:tab pos="3657600" algn="l"/>
                <a:tab pos="3902075" algn="l"/>
                <a:tab pos="4144963" algn="l"/>
                <a:tab pos="4389438" algn="l"/>
                <a:tab pos="4632325" algn="l"/>
                <a:tab pos="4876800" algn="l"/>
                <a:tab pos="5121275" algn="l"/>
                <a:tab pos="5364163" algn="l"/>
                <a:tab pos="5608638" algn="l"/>
                <a:tab pos="5851525" algn="l"/>
                <a:tab pos="6096000" algn="l"/>
                <a:tab pos="6340475" algn="l"/>
                <a:tab pos="6583363" algn="l"/>
                <a:tab pos="6827838" algn="l"/>
                <a:tab pos="7070725" algn="l"/>
                <a:tab pos="7315200" algn="l"/>
                <a:tab pos="7559675" algn="l"/>
                <a:tab pos="7802563" algn="l"/>
              </a:tabLst>
              <a:defRPr>
                <a:solidFill>
                  <a:schemeClr val="tx1"/>
                </a:solidFill>
                <a:latin typeface="Arial" pitchFamily="34" charset="0"/>
                <a:cs typeface="Arial" pitchFamily="34" charset="0"/>
              </a:defRPr>
            </a:lvl9pPr>
          </a:lstStyle>
          <a:p>
            <a:r>
              <a:rPr lang="sv-SE" altLang="sv-SE" sz="3200" b="1" dirty="0" bmk="">
                <a:latin typeface="+mj-lt"/>
                <a:ea typeface="Calibri" pitchFamily="34" charset="0"/>
              </a:rPr>
              <a:t>Vägledningens  fyra steg</a:t>
            </a:r>
            <a:endParaRPr lang="sv-SE" altLang="sv-SE" sz="3200" dirty="0">
              <a:latin typeface="+mj-lt"/>
            </a:endParaRPr>
          </a:p>
        </p:txBody>
      </p:sp>
      <p:graphicFrame>
        <p:nvGraphicFramePr>
          <p:cNvPr id="2" name="Tabell 1"/>
          <p:cNvGraphicFramePr>
            <a:graphicFrameLocks noGrp="1"/>
          </p:cNvGraphicFramePr>
          <p:nvPr>
            <p:extLst>
              <p:ext uri="{D42A27DB-BD31-4B8C-83A1-F6EECF244321}">
                <p14:modId xmlns:p14="http://schemas.microsoft.com/office/powerpoint/2010/main" val="1241203388"/>
              </p:ext>
            </p:extLst>
          </p:nvPr>
        </p:nvGraphicFramePr>
        <p:xfrm>
          <a:off x="1647186" y="1485171"/>
          <a:ext cx="7933231" cy="4666248"/>
        </p:xfrm>
        <a:graphic>
          <a:graphicData uri="http://schemas.openxmlformats.org/drawingml/2006/table">
            <a:tbl>
              <a:tblPr firstRow="1" bandRow="1">
                <a:tableStyleId>{3B4B98B0-60AC-42C2-AFA5-B58CD77FA1E5}</a:tableStyleId>
              </a:tblPr>
              <a:tblGrid>
                <a:gridCol w="780474">
                  <a:extLst>
                    <a:ext uri="{9D8B030D-6E8A-4147-A177-3AD203B41FA5}">
                      <a16:colId xmlns:a16="http://schemas.microsoft.com/office/drawing/2014/main" val="2526245634"/>
                    </a:ext>
                  </a:extLst>
                </a:gridCol>
                <a:gridCol w="7152757">
                  <a:extLst>
                    <a:ext uri="{9D8B030D-6E8A-4147-A177-3AD203B41FA5}">
                      <a16:colId xmlns:a16="http://schemas.microsoft.com/office/drawing/2014/main" val="2976318236"/>
                    </a:ext>
                  </a:extLst>
                </a:gridCol>
              </a:tblGrid>
              <a:tr h="1131904">
                <a:tc>
                  <a:txBody>
                    <a:bodyPr/>
                    <a:lstStyle/>
                    <a:p>
                      <a:pPr algn="ctr"/>
                      <a:r>
                        <a:rPr lang="sv-SE" sz="2400" b="1" dirty="0"/>
                        <a:t>1</a:t>
                      </a:r>
                    </a:p>
                  </a:txBody>
                  <a:tcPr/>
                </a:tc>
                <a:tc>
                  <a:txBody>
                    <a:bodyPr/>
                    <a:lstStyle/>
                    <a:p>
                      <a:r>
                        <a:rPr lang="sv-SE" sz="1800" b="1" i="1" kern="1200" dirty="0">
                          <a:solidFill>
                            <a:schemeClr val="tx1"/>
                          </a:solidFill>
                          <a:effectLst/>
                          <a:latin typeface="+mn-lt"/>
                          <a:ea typeface="+mn-ea"/>
                          <a:cs typeface="+mn-cs"/>
                        </a:rPr>
                        <a:t>Klarlägg tidsramar</a:t>
                      </a:r>
                      <a:r>
                        <a:rPr lang="sv-SE" sz="1800" b="1" kern="1200" dirty="0">
                          <a:solidFill>
                            <a:schemeClr val="tx1"/>
                          </a:solidFill>
                          <a:effectLst/>
                          <a:latin typeface="+mn-lt"/>
                          <a:ea typeface="+mn-ea"/>
                          <a:cs typeface="+mn-cs"/>
                        </a:rPr>
                        <a:t>: </a:t>
                      </a:r>
                    </a:p>
                    <a:p>
                      <a:r>
                        <a:rPr lang="sv-SE" sz="1800" b="0" kern="1200" dirty="0">
                          <a:solidFill>
                            <a:schemeClr val="tx1"/>
                          </a:solidFill>
                          <a:effectLst/>
                          <a:latin typeface="+mn-lt"/>
                          <a:ea typeface="+mn-ea"/>
                          <a:cs typeface="+mn-cs"/>
                        </a:rPr>
                        <a:t>Uppskattningsvis, hur bråttom är det? När måste beslutet vara taget?</a:t>
                      </a:r>
                      <a:endParaRPr lang="sv-SE" b="0" dirty="0"/>
                    </a:p>
                  </a:txBody>
                  <a:tcPr/>
                </a:tc>
                <a:extLst>
                  <a:ext uri="{0D108BD9-81ED-4DB2-BD59-A6C34878D82A}">
                    <a16:rowId xmlns:a16="http://schemas.microsoft.com/office/drawing/2014/main" val="355040340"/>
                  </a:ext>
                </a:extLst>
              </a:tr>
              <a:tr h="1025663">
                <a:tc>
                  <a:txBody>
                    <a:bodyPr/>
                    <a:lstStyle/>
                    <a:p>
                      <a:pPr algn="ctr"/>
                      <a:r>
                        <a:rPr lang="sv-SE" sz="2400" b="1" dirty="0"/>
                        <a:t>2</a:t>
                      </a:r>
                    </a:p>
                  </a:txBody>
                  <a:tcPr/>
                </a:tc>
                <a:tc>
                  <a:txBody>
                    <a:bodyPr/>
                    <a:lstStyle/>
                    <a:p>
                      <a:r>
                        <a:rPr lang="sv-SE" sz="1800" b="1" i="1" kern="1200" dirty="0">
                          <a:solidFill>
                            <a:schemeClr val="tx1"/>
                          </a:solidFill>
                          <a:effectLst/>
                          <a:latin typeface="+mn-lt"/>
                          <a:ea typeface="+mn-ea"/>
                          <a:cs typeface="+mn-cs"/>
                        </a:rPr>
                        <a:t>Samla och analysera information</a:t>
                      </a:r>
                      <a:r>
                        <a:rPr lang="sv-SE" sz="1800" b="1" kern="1200" dirty="0">
                          <a:solidFill>
                            <a:schemeClr val="tx1"/>
                          </a:solidFill>
                          <a:effectLst/>
                          <a:latin typeface="+mn-lt"/>
                          <a:ea typeface="+mn-ea"/>
                          <a:cs typeface="+mn-cs"/>
                        </a:rPr>
                        <a:t>: </a:t>
                      </a:r>
                    </a:p>
                    <a:p>
                      <a:r>
                        <a:rPr lang="sv-SE" sz="1800" kern="1200" dirty="0">
                          <a:solidFill>
                            <a:schemeClr val="tx1"/>
                          </a:solidFill>
                          <a:effectLst/>
                          <a:latin typeface="+mn-lt"/>
                          <a:ea typeface="+mn-ea"/>
                          <a:cs typeface="+mn-cs"/>
                        </a:rPr>
                        <a:t>Vad behöver vi veta för att fatta beslut? Vad vet vi, vad kan vi ta reda på och vilka antaganden krävs?</a:t>
                      </a:r>
                      <a:endParaRPr lang="sv-SE" b="0" dirty="0"/>
                    </a:p>
                  </a:txBody>
                  <a:tcPr/>
                </a:tc>
                <a:extLst>
                  <a:ext uri="{0D108BD9-81ED-4DB2-BD59-A6C34878D82A}">
                    <a16:rowId xmlns:a16="http://schemas.microsoft.com/office/drawing/2014/main" val="2238394708"/>
                  </a:ext>
                </a:extLst>
              </a:tr>
              <a:tr h="1037206">
                <a:tc>
                  <a:txBody>
                    <a:bodyPr/>
                    <a:lstStyle/>
                    <a:p>
                      <a:pPr algn="ctr"/>
                      <a:r>
                        <a:rPr lang="sv-SE" sz="2400" b="1" dirty="0"/>
                        <a:t>3</a:t>
                      </a:r>
                    </a:p>
                  </a:txBody>
                  <a:tcPr/>
                </a:tc>
                <a:tc>
                  <a:txBody>
                    <a:bodyPr/>
                    <a:lstStyle/>
                    <a:p>
                      <a:r>
                        <a:rPr lang="sv-SE" sz="1800" b="1" i="1" kern="1200" dirty="0">
                          <a:solidFill>
                            <a:schemeClr val="tx1"/>
                          </a:solidFill>
                          <a:effectLst/>
                          <a:latin typeface="+mn-lt"/>
                          <a:ea typeface="+mn-ea"/>
                          <a:cs typeface="+mn-cs"/>
                        </a:rPr>
                        <a:t>Utveckla och gallra alternativ: </a:t>
                      </a:r>
                    </a:p>
                    <a:p>
                      <a:r>
                        <a:rPr lang="sv-SE" sz="1800" i="0" kern="1200" dirty="0">
                          <a:solidFill>
                            <a:schemeClr val="tx1"/>
                          </a:solidFill>
                          <a:effectLst/>
                          <a:latin typeface="+mn-lt"/>
                          <a:ea typeface="+mn-ea"/>
                          <a:cs typeface="+mn-cs"/>
                        </a:rPr>
                        <a:t>Vilka alternativ har vi och vilka är rimliga?</a:t>
                      </a:r>
                      <a:endParaRPr lang="sv-SE" b="0" i="0" dirty="0"/>
                    </a:p>
                  </a:txBody>
                  <a:tcPr/>
                </a:tc>
                <a:extLst>
                  <a:ext uri="{0D108BD9-81ED-4DB2-BD59-A6C34878D82A}">
                    <a16:rowId xmlns:a16="http://schemas.microsoft.com/office/drawing/2014/main" val="1530967600"/>
                  </a:ext>
                </a:extLst>
              </a:tr>
              <a:tr h="1471475">
                <a:tc>
                  <a:txBody>
                    <a:bodyPr/>
                    <a:lstStyle/>
                    <a:p>
                      <a:pPr algn="ctr"/>
                      <a:r>
                        <a:rPr lang="sv-SE" sz="2400" b="1" dirty="0"/>
                        <a:t>4</a:t>
                      </a:r>
                    </a:p>
                  </a:txBody>
                  <a:tcPr/>
                </a:tc>
                <a:tc>
                  <a:txBody>
                    <a:bodyPr/>
                    <a:lstStyle/>
                    <a:p>
                      <a:r>
                        <a:rPr lang="sv-SE" sz="1800" b="1" i="1" kern="1200" dirty="0">
                          <a:solidFill>
                            <a:schemeClr val="tx1"/>
                          </a:solidFill>
                          <a:effectLst/>
                          <a:latin typeface="+mn-lt"/>
                          <a:ea typeface="+mn-ea"/>
                          <a:cs typeface="+mn-cs"/>
                        </a:rPr>
                        <a:t>Jämför och välj alternativ</a:t>
                      </a:r>
                      <a:r>
                        <a:rPr lang="sv-SE" sz="1800" b="1" kern="1200" dirty="0">
                          <a:solidFill>
                            <a:schemeClr val="tx1"/>
                          </a:solidFill>
                          <a:effectLst/>
                          <a:latin typeface="+mn-lt"/>
                          <a:ea typeface="+mn-ea"/>
                          <a:cs typeface="+mn-cs"/>
                        </a:rPr>
                        <a:t>: </a:t>
                      </a:r>
                      <a:r>
                        <a:rPr lang="sv-SE" sz="1800" kern="1200" dirty="0">
                          <a:solidFill>
                            <a:schemeClr val="tx1"/>
                          </a:solidFill>
                          <a:effectLst/>
                          <a:latin typeface="+mn-lt"/>
                          <a:ea typeface="+mn-ea"/>
                          <a:cs typeface="+mn-cs"/>
                        </a:rPr>
                        <a:t>Vilka</a:t>
                      </a:r>
                      <a:r>
                        <a:rPr lang="sv-SE" sz="1800" kern="1200" baseline="0" dirty="0">
                          <a:solidFill>
                            <a:schemeClr val="tx1"/>
                          </a:solidFill>
                          <a:effectLst/>
                          <a:latin typeface="+mn-lt"/>
                          <a:ea typeface="+mn-ea"/>
                          <a:cs typeface="+mn-cs"/>
                        </a:rPr>
                        <a:t> är för- och nackdelarna? Hur påverkas handlingsfriheten? Vilka antaganden bygger alternativen på? </a:t>
                      </a:r>
                      <a:r>
                        <a:rPr lang="sv-SE" sz="1800" kern="1200" dirty="0">
                          <a:solidFill>
                            <a:schemeClr val="tx1"/>
                          </a:solidFill>
                          <a:effectLst/>
                          <a:latin typeface="+mn-lt"/>
                          <a:ea typeface="+mn-ea"/>
                          <a:cs typeface="+mn-cs"/>
                        </a:rPr>
                        <a:t>Jämför,</a:t>
                      </a:r>
                      <a:r>
                        <a:rPr lang="sv-SE" sz="1800" kern="1200" baseline="0" dirty="0">
                          <a:solidFill>
                            <a:schemeClr val="tx1"/>
                          </a:solidFill>
                          <a:effectLst/>
                          <a:latin typeface="+mn-lt"/>
                          <a:ea typeface="+mn-ea"/>
                          <a:cs typeface="+mn-cs"/>
                        </a:rPr>
                        <a:t> välj, f</a:t>
                      </a:r>
                      <a:r>
                        <a:rPr lang="sv-SE" sz="1800" kern="1200" dirty="0">
                          <a:solidFill>
                            <a:schemeClr val="tx1"/>
                          </a:solidFill>
                          <a:effectLst/>
                          <a:latin typeface="+mn-lt"/>
                          <a:ea typeface="+mn-ea"/>
                          <a:cs typeface="+mn-cs"/>
                        </a:rPr>
                        <a:t>atta beslut och dokumentera.</a:t>
                      </a:r>
                      <a:endParaRPr lang="sv-SE" b="0" dirty="0"/>
                    </a:p>
                  </a:txBody>
                  <a:tcPr/>
                </a:tc>
                <a:extLst>
                  <a:ext uri="{0D108BD9-81ED-4DB2-BD59-A6C34878D82A}">
                    <a16:rowId xmlns:a16="http://schemas.microsoft.com/office/drawing/2014/main" val="1961851792"/>
                  </a:ext>
                </a:extLst>
              </a:tr>
            </a:tbl>
          </a:graphicData>
        </a:graphic>
      </p:graphicFrame>
      <p:sp>
        <p:nvSpPr>
          <p:cNvPr id="3" name="Platshållare för datum 1">
            <a:extLst>
              <a:ext uri="{FF2B5EF4-FFF2-40B4-BE49-F238E27FC236}">
                <a16:creationId xmlns:a16="http://schemas.microsoft.com/office/drawing/2014/main" id="{A6953BF0-4FA8-4FDB-B992-6A43E10F175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381279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XX Samtidighet.jpg">
            <a:extLst>
              <a:ext uri="{FF2B5EF4-FFF2-40B4-BE49-F238E27FC236}">
                <a16:creationId xmlns:a16="http://schemas.microsoft.com/office/drawing/2014/main" id="{0DBF2CFB-C2B3-4555-9701-C93FF206AF1B}"/>
              </a:ext>
            </a:extLst>
          </p:cNvPr>
          <p:cNvPicPr>
            <a:picLocks noChangeAspect="1"/>
          </p:cNvPicPr>
          <p:nvPr/>
        </p:nvPicPr>
        <p:blipFill rotWithShape="1">
          <a:blip r:embed="rId3">
            <a:extLst>
              <a:ext uri="{28A0092B-C50C-407E-A947-70E740481C1C}">
                <a14:useLocalDpi xmlns:a14="http://schemas.microsoft.com/office/drawing/2010/main" val="0"/>
              </a:ext>
            </a:extLst>
          </a:blip>
          <a:srcRect t="12807"/>
          <a:stretch/>
        </p:blipFill>
        <p:spPr bwMode="auto">
          <a:xfrm>
            <a:off x="1430917" y="1517072"/>
            <a:ext cx="8550890" cy="516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Bildobjekt 4">
            <a:hlinkClick r:id="rId4"/>
            <a:extLst>
              <a:ext uri="{FF2B5EF4-FFF2-40B4-BE49-F238E27FC236}">
                <a16:creationId xmlns:a16="http://schemas.microsoft.com/office/drawing/2014/main" id="{02E39E49-81FE-4566-9D26-7E7B35362A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531" y="5638368"/>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ED24905F-A149-4005-987B-C199921F8BC7}"/>
              </a:ext>
            </a:extLst>
          </p:cNvPr>
          <p:cNvSpPr>
            <a:spLocks noGrp="1"/>
          </p:cNvSpPr>
          <p:nvPr>
            <p:ph type="title"/>
          </p:nvPr>
        </p:nvSpPr>
        <p:spPr>
          <a:xfrm>
            <a:off x="1153515" y="542237"/>
            <a:ext cx="10517206" cy="516224"/>
          </a:xfrm>
        </p:spPr>
        <p:txBody>
          <a:bodyPr/>
          <a:lstStyle/>
          <a:p>
            <a:r>
              <a:rPr lang="sv-SE" dirty="0"/>
              <a:t>Tänk på olika tidsperspektiv </a:t>
            </a:r>
            <a:br>
              <a:rPr lang="sv-SE" dirty="0"/>
            </a:br>
            <a:r>
              <a:rPr lang="sv-SE" sz="2400" dirty="0"/>
              <a:t>– hantera och planera samtidigt</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369ADDCF-A3DA-416F-9396-64B9D63E86C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041472D-62DB-402C-87CA-09F17E2EF85F}"/>
              </a:ext>
            </a:extLst>
          </p:cNvPr>
          <p:cNvSpPr>
            <a:spLocks noGrp="1"/>
          </p:cNvSpPr>
          <p:nvPr>
            <p:ph type="title"/>
          </p:nvPr>
        </p:nvSpPr>
        <p:spPr>
          <a:xfrm>
            <a:off x="1981207" y="1066860"/>
            <a:ext cx="8580582" cy="966397"/>
          </a:xfrm>
        </p:spPr>
        <p:txBody>
          <a:bodyPr/>
          <a:lstStyle/>
          <a:p>
            <a:r>
              <a:rPr lang="sv-SE" dirty="0"/>
              <a:t>Ta hänsyn till alla tidsskalor</a:t>
            </a:r>
            <a:br>
              <a:rPr lang="sv-SE" dirty="0"/>
            </a:br>
            <a:endParaRPr lang="sv-SE" dirty="0"/>
          </a:p>
        </p:txBody>
      </p:sp>
      <p:sp>
        <p:nvSpPr>
          <p:cNvPr id="68610" name="Content Placeholder 2">
            <a:extLst>
              <a:ext uri="{FF2B5EF4-FFF2-40B4-BE49-F238E27FC236}">
                <a16:creationId xmlns:a16="http://schemas.microsoft.com/office/drawing/2014/main" id="{6CC4BC56-5B5D-468C-9B8A-94754FC6870E}"/>
              </a:ext>
            </a:extLst>
          </p:cNvPr>
          <p:cNvSpPr>
            <a:spLocks noGrp="1"/>
          </p:cNvSpPr>
          <p:nvPr>
            <p:ph sz="half" idx="1"/>
          </p:nvPr>
        </p:nvSpPr>
        <p:spPr bwMode="white">
          <a:xfrm>
            <a:off x="2074724" y="2015736"/>
            <a:ext cx="4139040" cy="3792782"/>
          </a:xfrm>
          <a:ln>
            <a:noFill/>
          </a:ln>
        </p:spPr>
        <p:style>
          <a:lnRef idx="2">
            <a:schemeClr val="dk1"/>
          </a:lnRef>
          <a:fillRef idx="1001">
            <a:schemeClr val="lt1"/>
          </a:fillRef>
          <a:effectRef idx="0">
            <a:schemeClr val="dk1"/>
          </a:effectRef>
          <a:fontRef idx="minor">
            <a:schemeClr val="dk1"/>
          </a:fontRef>
        </p:style>
        <p:txBody>
          <a:bodyPr/>
          <a:lstStyle/>
          <a:p>
            <a:pPr>
              <a:spcBef>
                <a:spcPts val="1150"/>
              </a:spcBef>
            </a:pPr>
            <a:r>
              <a:rPr lang="sv-SE" altLang="sv-SE" dirty="0">
                <a:ea typeface="Verdana" panose="020B0604030504040204" pitchFamily="34" charset="0"/>
                <a:cs typeface="Verdana" panose="020B0604030504040204" pitchFamily="34" charset="0"/>
              </a:rPr>
              <a:t>När kommer olika behov att uppstå?</a:t>
            </a:r>
          </a:p>
          <a:p>
            <a:pPr>
              <a:spcBef>
                <a:spcPts val="1150"/>
              </a:spcBef>
            </a:pPr>
            <a:r>
              <a:rPr lang="sv-SE" altLang="sv-SE" dirty="0">
                <a:ea typeface="Verdana" panose="020B0604030504040204" pitchFamily="34" charset="0"/>
                <a:cs typeface="Verdana" panose="020B0604030504040204" pitchFamily="34" charset="0"/>
              </a:rPr>
              <a:t>Hur lång tid det tar att möta behoven?</a:t>
            </a:r>
          </a:p>
          <a:p>
            <a:pPr>
              <a:spcBef>
                <a:spcPts val="1150"/>
              </a:spcBef>
            </a:pPr>
            <a:r>
              <a:rPr lang="sv-SE" altLang="sv-SE" dirty="0">
                <a:ea typeface="Verdana" panose="020B0604030504040204" pitchFamily="34" charset="0"/>
                <a:cs typeface="Verdana" panose="020B0604030504040204" pitchFamily="34" charset="0"/>
              </a:rPr>
              <a:t>När måste besluten tas för att få effekt?</a:t>
            </a:r>
          </a:p>
        </p:txBody>
      </p:sp>
      <p:pic>
        <p:nvPicPr>
          <p:cNvPr id="6" name="Bildobjekt 5"/>
          <p:cNvPicPr>
            <a:picLocks noChangeAspect="1"/>
          </p:cNvPicPr>
          <p:nvPr/>
        </p:nvPicPr>
        <p:blipFill>
          <a:blip r:embed="rId3"/>
          <a:stretch>
            <a:fillRect/>
          </a:stretch>
        </p:blipFill>
        <p:spPr>
          <a:xfrm>
            <a:off x="7987811" y="967952"/>
            <a:ext cx="1740477" cy="4897405"/>
          </a:xfrm>
          <a:prstGeom prst="rect">
            <a:avLst/>
          </a:prstGeom>
        </p:spPr>
      </p:pic>
      <p:sp>
        <p:nvSpPr>
          <p:cNvPr id="2" name="Platshållare för datum 1">
            <a:extLst>
              <a:ext uri="{FF2B5EF4-FFF2-40B4-BE49-F238E27FC236}">
                <a16:creationId xmlns:a16="http://schemas.microsoft.com/office/drawing/2014/main" id="{88A0F84D-DBCD-49C2-AB3D-DD64865C217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E2D97D7-A00C-4BBC-8E9E-32072EC994F8}"/>
              </a:ext>
            </a:extLst>
          </p:cNvPr>
          <p:cNvSpPr>
            <a:spLocks noGrp="1"/>
          </p:cNvSpPr>
          <p:nvPr>
            <p:ph type="title"/>
          </p:nvPr>
        </p:nvSpPr>
        <p:spPr>
          <a:xfrm>
            <a:off x="1593280" y="720496"/>
            <a:ext cx="8580582" cy="966397"/>
          </a:xfrm>
        </p:spPr>
        <p:txBody>
          <a:bodyPr/>
          <a:lstStyle/>
          <a:p>
            <a:r>
              <a:rPr lang="sv-SE" sz="3600" dirty="0"/>
              <a:t>Var steget före</a:t>
            </a:r>
            <a:r>
              <a:rPr lang="sv-SE" dirty="0"/>
              <a:t/>
            </a:r>
            <a:br>
              <a:rPr lang="sv-SE" dirty="0"/>
            </a:br>
            <a:endParaRPr lang="sv-SE" dirty="0"/>
          </a:p>
        </p:txBody>
      </p:sp>
      <p:sp>
        <p:nvSpPr>
          <p:cNvPr id="3" name="Content Placeholder 2">
            <a:extLst>
              <a:ext uri="{FF2B5EF4-FFF2-40B4-BE49-F238E27FC236}">
                <a16:creationId xmlns:a16="http://schemas.microsoft.com/office/drawing/2014/main" id="{B1E7E098-5F3E-4B09-BD7F-85D1AFFCFCBE}"/>
              </a:ext>
            </a:extLst>
          </p:cNvPr>
          <p:cNvSpPr>
            <a:spLocks noGrp="1"/>
          </p:cNvSpPr>
          <p:nvPr>
            <p:ph sz="half" idx="1"/>
          </p:nvPr>
        </p:nvSpPr>
        <p:spPr>
          <a:xfrm>
            <a:off x="1667613" y="1570526"/>
            <a:ext cx="4131654" cy="3834000"/>
          </a:xfrm>
          <a:solidFill>
            <a:schemeClr val="bg1">
              <a:alpha val="10000"/>
            </a:schemeClr>
          </a:solidFill>
        </p:spPr>
        <p:txBody>
          <a:bodyPr rtlCol="0"/>
          <a:lstStyle/>
          <a:p>
            <a:pPr marL="0" indent="0">
              <a:spcBef>
                <a:spcPts val="1152"/>
              </a:spcBef>
              <a:buNone/>
              <a:defRPr/>
            </a:pPr>
            <a:r>
              <a:rPr lang="sv-SE" sz="2800" dirty="0">
                <a:ea typeface="Verdana" panose="020B0604030504040204" pitchFamily="34" charset="0"/>
                <a:cs typeface="Verdana" panose="020B0604030504040204" pitchFamily="34" charset="0"/>
              </a:rPr>
              <a:t>Arbeta för att få ner tiderna till ett minimum</a:t>
            </a:r>
            <a:br>
              <a:rPr lang="sv-SE" sz="2800" dirty="0">
                <a:ea typeface="Verdana" panose="020B0604030504040204" pitchFamily="34" charset="0"/>
                <a:cs typeface="Verdana" panose="020B0604030504040204" pitchFamily="34" charset="0"/>
              </a:rPr>
            </a:br>
            <a:endParaRPr lang="sv-SE" sz="1800" dirty="0">
              <a:ea typeface="Verdana" panose="020B0604030504040204" pitchFamily="34" charset="0"/>
              <a:cs typeface="Verdana" panose="020B0604030504040204" pitchFamily="34" charset="0"/>
            </a:endParaRPr>
          </a:p>
          <a:p>
            <a:pPr>
              <a:spcBef>
                <a:spcPts val="1152"/>
              </a:spcBef>
              <a:defRPr/>
            </a:pPr>
            <a:r>
              <a:rPr lang="sv-SE" sz="2800" dirty="0">
                <a:ea typeface="Verdana" panose="020B0604030504040204" pitchFamily="34" charset="0"/>
                <a:cs typeface="Verdana" panose="020B0604030504040204" pitchFamily="34" charset="0"/>
              </a:rPr>
              <a:t>få information</a:t>
            </a:r>
          </a:p>
          <a:p>
            <a:pPr>
              <a:spcBef>
                <a:spcPts val="1152"/>
              </a:spcBef>
              <a:defRPr/>
            </a:pPr>
            <a:r>
              <a:rPr lang="sv-SE" sz="2800" dirty="0">
                <a:ea typeface="Verdana" panose="020B0604030504040204" pitchFamily="34" charset="0"/>
                <a:cs typeface="Verdana" panose="020B0604030504040204" pitchFamily="34" charset="0"/>
              </a:rPr>
              <a:t>fatta beslut</a:t>
            </a:r>
          </a:p>
          <a:p>
            <a:pPr>
              <a:spcBef>
                <a:spcPts val="1152"/>
              </a:spcBef>
              <a:defRPr/>
            </a:pPr>
            <a:r>
              <a:rPr lang="sv-SE" sz="2800" dirty="0">
                <a:ea typeface="Verdana" panose="020B0604030504040204" pitchFamily="34" charset="0"/>
                <a:cs typeface="Verdana" panose="020B0604030504040204" pitchFamily="34" charset="0"/>
              </a:rPr>
              <a:t>verkställa beslut</a:t>
            </a:r>
          </a:p>
        </p:txBody>
      </p:sp>
      <p:sp>
        <p:nvSpPr>
          <p:cNvPr id="4" name="Platshållare för bildnummer 3">
            <a:extLst>
              <a:ext uri="{FF2B5EF4-FFF2-40B4-BE49-F238E27FC236}">
                <a16:creationId xmlns:a16="http://schemas.microsoft.com/office/drawing/2014/main" id="{AD99B97E-96DC-41DB-8F48-934227B332E1}"/>
              </a:ext>
            </a:extLst>
          </p:cNvPr>
          <p:cNvSpPr>
            <a:spLocks noGrp="1"/>
          </p:cNvSpPr>
          <p:nvPr>
            <p:ph type="sldNum" sz="quarter" idx="4294967295"/>
          </p:nvPr>
        </p:nvSpPr>
        <p:spPr>
          <a:xfrm>
            <a:off x="11804650" y="6356350"/>
            <a:ext cx="387350" cy="365125"/>
          </a:xfrm>
        </p:spPr>
        <p:txBody>
          <a:bodyPr/>
          <a:lstStyle/>
          <a:p>
            <a:pPr>
              <a:defRPr/>
            </a:pPr>
            <a:fld id="{8510733E-5CEA-4D52-B76C-6696B2408F90}" type="slidenum">
              <a:rPr lang="sv-SE" smtClean="0"/>
              <a:pPr>
                <a:defRPr/>
              </a:pPr>
              <a:t>35</a:t>
            </a:fld>
            <a:endParaRPr lang="sv-SE" dirty="0"/>
          </a:p>
        </p:txBody>
      </p:sp>
      <p:pic>
        <p:nvPicPr>
          <p:cNvPr id="70660" name="Picture 2">
            <a:extLst>
              <a:ext uri="{FF2B5EF4-FFF2-40B4-BE49-F238E27FC236}">
                <a16:creationId xmlns:a16="http://schemas.microsoft.com/office/drawing/2014/main" id="{8C05A176-08A5-4916-AAA3-D58B9C2F2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032" y="756138"/>
            <a:ext cx="4955730" cy="508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datum 1">
            <a:extLst>
              <a:ext uri="{FF2B5EF4-FFF2-40B4-BE49-F238E27FC236}">
                <a16:creationId xmlns:a16="http://schemas.microsoft.com/office/drawing/2014/main" id="{D186E340-611B-4C68-9F31-F79AF00A985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01A8629-90CD-4B98-AC10-D020E512C5C7}"/>
              </a:ext>
            </a:extLst>
          </p:cNvPr>
          <p:cNvSpPr>
            <a:spLocks noGrp="1"/>
          </p:cNvSpPr>
          <p:nvPr>
            <p:ph type="title"/>
          </p:nvPr>
        </p:nvSpPr>
        <p:spPr>
          <a:xfrm>
            <a:off x="1482442" y="886750"/>
            <a:ext cx="8580582" cy="966397"/>
          </a:xfrm>
        </p:spPr>
        <p:txBody>
          <a:bodyPr/>
          <a:lstStyle/>
          <a:p>
            <a:r>
              <a:rPr lang="sv-SE" dirty="0"/>
              <a:t>Var proaktiv</a:t>
            </a:r>
            <a:br>
              <a:rPr lang="sv-SE" dirty="0"/>
            </a:br>
            <a:endParaRPr lang="sv-SE" dirty="0"/>
          </a:p>
        </p:txBody>
      </p:sp>
      <p:sp>
        <p:nvSpPr>
          <p:cNvPr id="3" name="Content Placeholder 2">
            <a:extLst>
              <a:ext uri="{FF2B5EF4-FFF2-40B4-BE49-F238E27FC236}">
                <a16:creationId xmlns:a16="http://schemas.microsoft.com/office/drawing/2014/main" id="{96E0BBDD-1FD1-4C97-8493-695509274602}"/>
              </a:ext>
            </a:extLst>
          </p:cNvPr>
          <p:cNvSpPr>
            <a:spLocks noGrp="1"/>
          </p:cNvSpPr>
          <p:nvPr>
            <p:ph idx="1"/>
          </p:nvPr>
        </p:nvSpPr>
        <p:spPr>
          <a:xfrm>
            <a:off x="1504761" y="1807920"/>
            <a:ext cx="8963885" cy="4052553"/>
          </a:xfrm>
          <a:noFill/>
        </p:spPr>
        <p:txBody>
          <a:bodyPr rtlCol="0">
            <a:normAutofit fontScale="92500" lnSpcReduction="20000"/>
          </a:bodyPr>
          <a:lstStyle/>
          <a:p>
            <a:pPr>
              <a:spcBef>
                <a:spcPts val="1152"/>
              </a:spcBef>
              <a:defRPr/>
            </a:pPr>
            <a:r>
              <a:rPr lang="sv-SE" sz="2600" dirty="0">
                <a:ea typeface="Verdana" panose="020B0604030504040204" pitchFamily="34" charset="0"/>
                <a:cs typeface="Verdana" panose="020B0604030504040204" pitchFamily="34" charset="0"/>
              </a:rPr>
              <a:t>Ta initiativ och agera tidigt </a:t>
            </a:r>
          </a:p>
          <a:p>
            <a:pPr>
              <a:spcBef>
                <a:spcPts val="1152"/>
              </a:spcBef>
              <a:defRPr/>
            </a:pPr>
            <a:r>
              <a:rPr lang="sv-SE" sz="2600" dirty="0">
                <a:ea typeface="Verdana" panose="020B0604030504040204" pitchFamily="34" charset="0"/>
                <a:cs typeface="Verdana" panose="020B0604030504040204" pitchFamily="34" charset="0"/>
              </a:rPr>
              <a:t>Etablera samarbete med andra aktörer tidigt</a:t>
            </a:r>
          </a:p>
          <a:p>
            <a:pPr>
              <a:spcBef>
                <a:spcPts val="1152"/>
              </a:spcBef>
              <a:defRPr/>
            </a:pPr>
            <a:r>
              <a:rPr lang="sv-SE" sz="2600" dirty="0">
                <a:ea typeface="Verdana" panose="020B0604030504040204" pitchFamily="34" charset="0"/>
                <a:cs typeface="Verdana" panose="020B0604030504040204" pitchFamily="34" charset="0"/>
              </a:rPr>
              <a:t>Gör prognos för utvecklingen i framtiden</a:t>
            </a:r>
          </a:p>
          <a:p>
            <a:pPr>
              <a:spcBef>
                <a:spcPts val="1152"/>
              </a:spcBef>
              <a:defRPr/>
            </a:pPr>
            <a:r>
              <a:rPr lang="sv-SE" sz="2600" dirty="0">
                <a:ea typeface="Verdana" panose="020B0604030504040204" pitchFamily="34" charset="0"/>
                <a:cs typeface="Verdana" panose="020B0604030504040204" pitchFamily="34" charset="0"/>
              </a:rPr>
              <a:t>Granska och ompröva inriktningen</a:t>
            </a:r>
          </a:p>
          <a:p>
            <a:pPr>
              <a:spcBef>
                <a:spcPts val="1152"/>
              </a:spcBef>
              <a:defRPr/>
            </a:pPr>
            <a:r>
              <a:rPr lang="sv-SE" sz="2600" dirty="0">
                <a:ea typeface="Verdana" panose="020B0604030504040204" pitchFamily="34" charset="0"/>
                <a:cs typeface="Verdana" panose="020B0604030504040204" pitchFamily="34" charset="0"/>
              </a:rPr>
              <a:t>Planera för avlösning av nyckelpersoner/-roller</a:t>
            </a:r>
          </a:p>
          <a:p>
            <a:pPr>
              <a:spcBef>
                <a:spcPts val="1152"/>
              </a:spcBef>
              <a:defRPr/>
            </a:pPr>
            <a:r>
              <a:rPr lang="sv-SE" sz="2600" dirty="0">
                <a:ea typeface="Verdana" panose="020B0604030504040204" pitchFamily="34" charset="0"/>
                <a:cs typeface="Verdana" panose="020B0604030504040204" pitchFamily="34" charset="0"/>
              </a:rPr>
              <a:t>Inse det samtidiga ansvaret </a:t>
            </a:r>
            <a:br>
              <a:rPr lang="sv-SE" sz="2600" dirty="0">
                <a:ea typeface="Verdana" panose="020B0604030504040204" pitchFamily="34" charset="0"/>
                <a:cs typeface="Verdana" panose="020B0604030504040204" pitchFamily="34" charset="0"/>
              </a:rPr>
            </a:br>
            <a:endParaRPr lang="sv-SE" sz="2600" dirty="0">
              <a:ea typeface="Verdana" panose="020B0604030504040204" pitchFamily="34" charset="0"/>
              <a:cs typeface="Verdana" panose="020B0604030504040204" pitchFamily="34" charset="0"/>
            </a:endParaRPr>
          </a:p>
          <a:p>
            <a:pPr marL="0" indent="0">
              <a:lnSpc>
                <a:spcPct val="120000"/>
              </a:lnSpc>
              <a:spcBef>
                <a:spcPts val="1152"/>
              </a:spcBef>
              <a:buNone/>
              <a:defRPr/>
            </a:pPr>
            <a:r>
              <a:rPr lang="sv-SE" sz="2600" dirty="0">
                <a:ea typeface="Verdana" panose="020B0604030504040204" pitchFamily="34" charset="0"/>
                <a:cs typeface="Verdana" panose="020B0604030504040204" pitchFamily="34" charset="0"/>
              </a:rPr>
              <a:t>Varje aktör som uppfattar behov av aktörsgemensamt agerande både kan och ska ta initiativ.</a:t>
            </a:r>
          </a:p>
          <a:p>
            <a:pPr>
              <a:spcBef>
                <a:spcPts val="1152"/>
              </a:spcBef>
              <a:defRPr/>
            </a:pPr>
            <a:endParaRPr lang="sv-SE" sz="2600" dirty="0">
              <a:ea typeface="Verdana" panose="020B0604030504040204" pitchFamily="34" charset="0"/>
              <a:cs typeface="Verdana" panose="020B0604030504040204" pitchFamily="34" charset="0"/>
            </a:endParaRPr>
          </a:p>
          <a:p>
            <a:pPr>
              <a:defRPr/>
            </a:pPr>
            <a:endParaRPr lang="sv-SE" dirty="0">
              <a:ea typeface="Verdana" panose="020B0604030504040204" pitchFamily="34" charset="0"/>
              <a:cs typeface="Verdana" panose="020B0604030504040204" pitchFamily="34" charset="0"/>
            </a:endParaRPr>
          </a:p>
          <a:p>
            <a:pPr>
              <a:defRPr/>
            </a:pPr>
            <a:endParaRPr lang="sv-SE" dirty="0">
              <a:ea typeface="Verdana" panose="020B0604030504040204" pitchFamily="34" charset="0"/>
              <a:cs typeface="Verdana" panose="020B0604030504040204" pitchFamily="34" charset="0"/>
            </a:endParaRPr>
          </a:p>
          <a:p>
            <a:pPr>
              <a:defRPr/>
            </a:pPr>
            <a:endParaRPr lang="sv-SE"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B3EF9718-AD52-4978-8B1E-47E059A5B68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253627C-D22B-45EC-A76A-E8F069085E12}"/>
              </a:ext>
            </a:extLst>
          </p:cNvPr>
          <p:cNvSpPr>
            <a:spLocks noGrp="1"/>
          </p:cNvSpPr>
          <p:nvPr>
            <p:ph type="title"/>
          </p:nvPr>
        </p:nvSpPr>
        <p:spPr>
          <a:xfrm>
            <a:off x="1626050" y="995455"/>
            <a:ext cx="8580582" cy="966397"/>
          </a:xfrm>
        </p:spPr>
        <p:txBody>
          <a:bodyPr/>
          <a:lstStyle/>
          <a:p>
            <a:r>
              <a:rPr lang="sv-SE" dirty="0"/>
              <a:t>Samtidighet</a:t>
            </a:r>
            <a:br>
              <a:rPr lang="sv-SE" dirty="0"/>
            </a:br>
            <a:endParaRPr lang="sv-SE" dirty="0"/>
          </a:p>
        </p:txBody>
      </p:sp>
      <p:sp>
        <p:nvSpPr>
          <p:cNvPr id="74754" name="Content Placeholder 2">
            <a:extLst>
              <a:ext uri="{FF2B5EF4-FFF2-40B4-BE49-F238E27FC236}">
                <a16:creationId xmlns:a16="http://schemas.microsoft.com/office/drawing/2014/main" id="{A830F929-EEFB-4081-96D3-37AE1A4CCC86}"/>
              </a:ext>
            </a:extLst>
          </p:cNvPr>
          <p:cNvSpPr>
            <a:spLocks noGrp="1"/>
          </p:cNvSpPr>
          <p:nvPr>
            <p:ph sz="half" idx="1"/>
          </p:nvPr>
        </p:nvSpPr>
        <p:spPr>
          <a:xfrm>
            <a:off x="1612460" y="1988027"/>
            <a:ext cx="4131654" cy="3834000"/>
          </a:xfrm>
          <a:noFill/>
        </p:spPr>
        <p:txBody>
          <a:bodyPr/>
          <a:lstStyle/>
          <a:p>
            <a:pPr>
              <a:spcBef>
                <a:spcPts val="1150"/>
              </a:spcBef>
            </a:pPr>
            <a:r>
              <a:rPr lang="sv-SE" altLang="sv-SE" sz="2400" dirty="0">
                <a:ea typeface="Verdana" panose="020B0604030504040204" pitchFamily="34" charset="0"/>
                <a:cs typeface="Verdana" panose="020B0604030504040204" pitchFamily="34" charset="0"/>
              </a:rPr>
              <a:t>Starta hanteringen samtidigt.</a:t>
            </a:r>
          </a:p>
          <a:p>
            <a:pPr>
              <a:spcBef>
                <a:spcPts val="1150"/>
              </a:spcBef>
            </a:pPr>
            <a:r>
              <a:rPr lang="sv-SE" altLang="sv-SE" sz="2400" dirty="0">
                <a:ea typeface="Verdana" panose="020B0604030504040204" pitchFamily="34" charset="0"/>
                <a:cs typeface="Verdana" panose="020B0604030504040204" pitchFamily="34" charset="0"/>
              </a:rPr>
              <a:t>Omvärldsbevaka för att starta åtgärder i rätt tid.</a:t>
            </a:r>
          </a:p>
          <a:p>
            <a:pPr>
              <a:spcBef>
                <a:spcPts val="1150"/>
              </a:spcBef>
            </a:pPr>
            <a:r>
              <a:rPr lang="sv-SE" altLang="sv-SE" sz="2400" dirty="0">
                <a:ea typeface="Verdana" panose="020B0604030504040204" pitchFamily="34" charset="0"/>
                <a:cs typeface="Verdana" panose="020B0604030504040204" pitchFamily="34" charset="0"/>
              </a:rPr>
              <a:t>Kräver att alla relevanta nivåer aktiveras på tidiga förvarningar</a:t>
            </a:r>
          </a:p>
        </p:txBody>
      </p:sp>
      <p:sp>
        <p:nvSpPr>
          <p:cNvPr id="3" name="Platshållare för bildnummer 2">
            <a:extLst>
              <a:ext uri="{FF2B5EF4-FFF2-40B4-BE49-F238E27FC236}">
                <a16:creationId xmlns:a16="http://schemas.microsoft.com/office/drawing/2014/main" id="{301A8420-D736-4FFD-8547-1654BB9D79FE}"/>
              </a:ext>
            </a:extLst>
          </p:cNvPr>
          <p:cNvSpPr>
            <a:spLocks noGrp="1"/>
          </p:cNvSpPr>
          <p:nvPr>
            <p:ph type="sldNum" sz="quarter" idx="4294967295"/>
          </p:nvPr>
        </p:nvSpPr>
        <p:spPr>
          <a:xfrm>
            <a:off x="11804650" y="6356350"/>
            <a:ext cx="387350" cy="365125"/>
          </a:xfrm>
        </p:spPr>
        <p:txBody>
          <a:bodyPr/>
          <a:lstStyle/>
          <a:p>
            <a:pPr>
              <a:defRPr/>
            </a:pPr>
            <a:fld id="{352A670A-3925-432B-AADD-F6582513E066}" type="slidenum">
              <a:rPr lang="sv-SE" smtClean="0"/>
              <a:pPr>
                <a:defRPr/>
              </a:pPr>
              <a:t>37</a:t>
            </a:fld>
            <a:endParaRPr lang="sv-SE" dirty="0"/>
          </a:p>
        </p:txBody>
      </p:sp>
      <p:pic>
        <p:nvPicPr>
          <p:cNvPr id="74757" name="Picture 5">
            <a:extLst>
              <a:ext uri="{FF2B5EF4-FFF2-40B4-BE49-F238E27FC236}">
                <a16:creationId xmlns:a16="http://schemas.microsoft.com/office/drawing/2014/main" id="{9DE14275-9FDA-4536-B7A0-81057063E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4655" y="692725"/>
            <a:ext cx="3772170" cy="527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datum 1">
            <a:extLst>
              <a:ext uri="{FF2B5EF4-FFF2-40B4-BE49-F238E27FC236}">
                <a16:creationId xmlns:a16="http://schemas.microsoft.com/office/drawing/2014/main" id="{A1983681-851A-4372-B11B-B143E91BDEA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057264-7E94-4870-AFC4-F5452FA7B45F}"/>
              </a:ext>
            </a:extLst>
          </p:cNvPr>
          <p:cNvSpPr>
            <a:spLocks noGrp="1"/>
          </p:cNvSpPr>
          <p:nvPr>
            <p:ph type="title"/>
          </p:nvPr>
        </p:nvSpPr>
        <p:spPr>
          <a:xfrm>
            <a:off x="1214010" y="909115"/>
            <a:ext cx="8580582" cy="966397"/>
          </a:xfrm>
        </p:spPr>
        <p:txBody>
          <a:bodyPr/>
          <a:lstStyle/>
          <a:p>
            <a:r>
              <a:rPr lang="sv-SE" dirty="0"/>
              <a:t>Integrerad kriskommunikation i hantering av samhällsstörningar – allas ansvar</a:t>
            </a:r>
            <a:br>
              <a:rPr lang="sv-SE" dirty="0"/>
            </a:br>
            <a:endParaRPr lang="sv-SE" dirty="0"/>
          </a:p>
        </p:txBody>
      </p:sp>
      <p:sp>
        <p:nvSpPr>
          <p:cNvPr id="4" name="Content Placeholder 2">
            <a:extLst>
              <a:ext uri="{FF2B5EF4-FFF2-40B4-BE49-F238E27FC236}">
                <a16:creationId xmlns:a16="http://schemas.microsoft.com/office/drawing/2014/main" id="{A830F929-EEFB-4081-96D3-37AE1A4CCC86}"/>
              </a:ext>
            </a:extLst>
          </p:cNvPr>
          <p:cNvSpPr txBox="1">
            <a:spLocks/>
          </p:cNvSpPr>
          <p:nvPr/>
        </p:nvSpPr>
        <p:spPr>
          <a:xfrm>
            <a:off x="1243449" y="2195032"/>
            <a:ext cx="10151914" cy="4263273"/>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Inkluderar systematiskt människors upplevelser, reaktioner, frågeställningar och behov samt mediers rapportering. </a:t>
            </a:r>
          </a:p>
          <a:p>
            <a:r>
              <a:rPr lang="sv-SE" dirty="0"/>
              <a:t>Utgår från:</a:t>
            </a:r>
          </a:p>
          <a:p>
            <a:pPr marL="457200" lvl="1" indent="0">
              <a:buNone/>
            </a:pPr>
            <a:r>
              <a:rPr lang="sv-SE" sz="2400" dirty="0"/>
              <a:t>- händelseutvecklingen påverkar människors kommunikationsbehov </a:t>
            </a:r>
          </a:p>
          <a:p>
            <a:pPr marL="457200" lvl="1" indent="0">
              <a:buNone/>
            </a:pPr>
            <a:r>
              <a:rPr lang="sv-SE" sz="2400" dirty="0"/>
              <a:t>- samtidigt kan människors och mediers agerande få påverkan på </a:t>
            </a:r>
            <a:br>
              <a:rPr lang="sv-SE" sz="2400" dirty="0"/>
            </a:br>
            <a:r>
              <a:rPr lang="sv-SE" sz="2400" dirty="0"/>
              <a:t>  samma händelseutveckling (positivt och negativt).</a:t>
            </a:r>
          </a:p>
          <a:p>
            <a:r>
              <a:rPr lang="sv-SE" dirty="0"/>
              <a:t>Motverkar att kommunikation blir ett separat spår.</a:t>
            </a:r>
          </a:p>
          <a:p>
            <a:endParaRPr lang="sv-SE" sz="2800" dirty="0"/>
          </a:p>
        </p:txBody>
      </p:sp>
      <p:sp>
        <p:nvSpPr>
          <p:cNvPr id="2" name="Platshållare för datum 1">
            <a:extLst>
              <a:ext uri="{FF2B5EF4-FFF2-40B4-BE49-F238E27FC236}">
                <a16:creationId xmlns:a16="http://schemas.microsoft.com/office/drawing/2014/main" id="{85A1284C-C11C-4114-A94D-FB7134A67F3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08055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224F6A-C6CE-47B5-AE3B-5DFEC8C9183C}"/>
              </a:ext>
            </a:extLst>
          </p:cNvPr>
          <p:cNvSpPr>
            <a:spLocks noGrp="1"/>
          </p:cNvSpPr>
          <p:nvPr>
            <p:ph type="title"/>
          </p:nvPr>
        </p:nvSpPr>
        <p:spPr>
          <a:xfrm>
            <a:off x="3089571" y="651223"/>
            <a:ext cx="8580582" cy="966397"/>
          </a:xfrm>
        </p:spPr>
        <p:txBody>
          <a:bodyPr/>
          <a:lstStyle/>
          <a:p>
            <a:r>
              <a:rPr lang="sv-SE" dirty="0"/>
              <a:t>Vägledning för att integrera kommunikation i hanteringen</a:t>
            </a:r>
            <a:br>
              <a:rPr lang="sv-SE" dirty="0"/>
            </a:br>
            <a:endParaRPr lang="sv-SE" dirty="0"/>
          </a:p>
        </p:txBody>
      </p:sp>
      <p:sp>
        <p:nvSpPr>
          <p:cNvPr id="6" name="Rektangel 5"/>
          <p:cNvSpPr/>
          <p:nvPr/>
        </p:nvSpPr>
        <p:spPr>
          <a:xfrm>
            <a:off x="3144988" y="1850502"/>
            <a:ext cx="7661558"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Alla roller och funktioner har ansvar för att det kommunikativa perspektivet integreras i hanteringen.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Förhållningssätt och arbetssätt ska leda till att kriskommunikationsarbetet ska:</a:t>
            </a:r>
            <a:br>
              <a:rPr kumimoji="0" lang="sv-SE" sz="2400" b="0" i="0" u="none" strike="noStrike" kern="1200" cap="none" spc="0" normalizeH="0" baseline="0" noProof="0" dirty="0">
                <a:ln>
                  <a:noFill/>
                </a:ln>
                <a:solidFill>
                  <a:prstClr val="black"/>
                </a:solidFill>
                <a:effectLst/>
                <a:uLnTx/>
                <a:uFillTx/>
                <a:latin typeface="Arial"/>
                <a:ea typeface="+mn-ea"/>
                <a:cs typeface="+mn-cs"/>
              </a:rPr>
            </a:b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Bli en integrerad del i hanteringens alla steg.</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Bedrivas mot hanteringens aktörsgemensamma mål,</a:t>
            </a:r>
            <a:r>
              <a:rPr kumimoji="0" lang="sv-SE" sz="2400" b="0" i="0" u="none" strike="noStrike" kern="1200" cap="none" spc="0" normalizeH="0" noProof="0" dirty="0">
                <a:ln>
                  <a:noFill/>
                </a:ln>
                <a:solidFill>
                  <a:prstClr val="black"/>
                </a:solidFill>
                <a:effectLst/>
                <a:uLnTx/>
                <a:uFillTx/>
                <a:latin typeface="Arial"/>
                <a:ea typeface="+mn-ea"/>
                <a:cs typeface="+mn-cs"/>
              </a:rPr>
              <a:t> </a:t>
            </a:r>
            <a:r>
              <a:rPr kumimoji="0" lang="sv-SE" sz="2400" b="0" i="0" u="none" strike="noStrike" kern="1200" cap="none" spc="0" normalizeH="0" baseline="0" noProof="0" dirty="0">
                <a:ln>
                  <a:noFill/>
                </a:ln>
                <a:solidFill>
                  <a:prstClr val="black"/>
                </a:solidFill>
                <a:effectLst/>
                <a:uLnTx/>
                <a:uFillTx/>
                <a:latin typeface="Arial"/>
                <a:ea typeface="+mn-ea"/>
                <a:cs typeface="+mn-cs"/>
              </a:rPr>
              <a:t>genom kommunikationssamordning.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Bildobjekt 4"/>
          <p:cNvPicPr>
            <a:picLocks noChangeAspect="1"/>
          </p:cNvPicPr>
          <p:nvPr/>
        </p:nvPicPr>
        <p:blipFill>
          <a:blip r:embed="rId3"/>
          <a:stretch>
            <a:fillRect/>
          </a:stretch>
        </p:blipFill>
        <p:spPr>
          <a:xfrm rot="21175331">
            <a:off x="732712" y="2054516"/>
            <a:ext cx="2068523" cy="297841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pic>
      <p:sp>
        <p:nvSpPr>
          <p:cNvPr id="3" name="Platshållare för datum 1">
            <a:extLst>
              <a:ext uri="{FF2B5EF4-FFF2-40B4-BE49-F238E27FC236}">
                <a16:creationId xmlns:a16="http://schemas.microsoft.com/office/drawing/2014/main" id="{FCD0B647-B39D-42B9-A8F0-6ED163E8178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68184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3">
            <a:extLst>
              <a:ext uri="{FF2B5EF4-FFF2-40B4-BE49-F238E27FC236}">
                <a16:creationId xmlns:a16="http://schemas.microsoft.com/office/drawing/2014/main" id="{BB4A42BB-5129-4468-AEB8-36DD76C60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544">
            <a:off x="9297060" y="2097901"/>
            <a:ext cx="2351546" cy="3329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ubrik 2">
            <a:extLst>
              <a:ext uri="{FF2B5EF4-FFF2-40B4-BE49-F238E27FC236}">
                <a16:creationId xmlns:a16="http://schemas.microsoft.com/office/drawing/2014/main" id="{473141DF-C1A0-4A4F-9F04-5EF447E1F9F6}"/>
              </a:ext>
            </a:extLst>
          </p:cNvPr>
          <p:cNvSpPr>
            <a:spLocks noGrp="1"/>
          </p:cNvSpPr>
          <p:nvPr>
            <p:ph type="title"/>
          </p:nvPr>
        </p:nvSpPr>
        <p:spPr/>
        <p:txBody>
          <a:bodyPr/>
          <a:lstStyle/>
          <a:p>
            <a:r>
              <a:rPr lang="sv-SE" dirty="0"/>
              <a:t>Projekt Ledning och Samverkan</a:t>
            </a:r>
          </a:p>
        </p:txBody>
      </p:sp>
      <p:sp>
        <p:nvSpPr>
          <p:cNvPr id="13315" name="Platshållare för innehåll 2">
            <a:extLst>
              <a:ext uri="{FF2B5EF4-FFF2-40B4-BE49-F238E27FC236}">
                <a16:creationId xmlns:a16="http://schemas.microsoft.com/office/drawing/2014/main" id="{29B55B28-B0E4-4C10-BAE2-43DFD4D436B1}"/>
              </a:ext>
            </a:extLst>
          </p:cNvPr>
          <p:cNvSpPr>
            <a:spLocks noGrp="1"/>
          </p:cNvSpPr>
          <p:nvPr>
            <p:ph idx="1"/>
          </p:nvPr>
        </p:nvSpPr>
        <p:spPr>
          <a:xfrm>
            <a:off x="1794170" y="2015738"/>
            <a:ext cx="8580582" cy="3601527"/>
          </a:xfrm>
        </p:spPr>
        <p:txBody>
          <a:bodyPr/>
          <a:lstStyle/>
          <a:p>
            <a:r>
              <a:rPr lang="sv-SE" altLang="sv-SE" dirty="0">
                <a:ea typeface="Verdana" panose="020B0604030504040204" pitchFamily="34" charset="0"/>
                <a:cs typeface="Verdana" panose="020B0604030504040204" pitchFamily="34" charset="0"/>
              </a:rPr>
              <a:t>2012–2014</a:t>
            </a:r>
          </a:p>
          <a:p>
            <a:pPr eaLnBrk="1" hangingPunct="1"/>
            <a:r>
              <a:rPr lang="sv-SE" altLang="sv-SE" dirty="0">
                <a:ea typeface="Verdana" panose="020B0604030504040204" pitchFamily="34" charset="0"/>
                <a:cs typeface="Verdana" panose="020B0604030504040204" pitchFamily="34" charset="0"/>
              </a:rPr>
              <a:t>Myndigheter med särskilt ansvar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för krisberedskap</a:t>
            </a:r>
          </a:p>
          <a:p>
            <a:pPr eaLnBrk="1" hangingPunct="1"/>
            <a:r>
              <a:rPr lang="sv-SE" altLang="sv-SE" dirty="0">
                <a:ea typeface="Verdana" panose="020B0604030504040204" pitchFamily="34" charset="0"/>
                <a:cs typeface="Verdana" panose="020B0604030504040204" pitchFamily="34" charset="0"/>
              </a:rPr>
              <a:t>Representanter för kommuner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och landsting/regioner, myndigheter</a:t>
            </a:r>
          </a:p>
          <a:p>
            <a:pPr eaLnBrk="1" hangingPunct="1"/>
            <a:r>
              <a:rPr lang="sv-SE" altLang="sv-SE" dirty="0">
                <a:ea typeface="Verdana" panose="020B0604030504040204" pitchFamily="34" charset="0"/>
                <a:cs typeface="Verdana" panose="020B0604030504040204" pitchFamily="34" charset="0"/>
              </a:rPr>
              <a:t>Forskare, experter</a:t>
            </a:r>
          </a:p>
          <a:p>
            <a:r>
              <a:rPr lang="sv-SE" altLang="sv-SE" dirty="0">
                <a:ea typeface="Verdana" panose="020B0604030504040204" pitchFamily="34" charset="0"/>
                <a:cs typeface="Verdana" panose="020B0604030504040204" pitchFamily="34" charset="0"/>
              </a:rPr>
              <a:t>70–80 aktörer</a:t>
            </a:r>
          </a:p>
        </p:txBody>
      </p:sp>
      <p:pic>
        <p:nvPicPr>
          <p:cNvPr id="13316" name="Picture 2">
            <a:extLst>
              <a:ext uri="{FF2B5EF4-FFF2-40B4-BE49-F238E27FC236}">
                <a16:creationId xmlns:a16="http://schemas.microsoft.com/office/drawing/2014/main" id="{A8B541AF-7CAE-450C-8430-192C136A3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1826">
            <a:off x="7445685" y="2886335"/>
            <a:ext cx="2021957" cy="2992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latshållare för datum 1">
            <a:extLst>
              <a:ext uri="{FF2B5EF4-FFF2-40B4-BE49-F238E27FC236}">
                <a16:creationId xmlns:a16="http://schemas.microsoft.com/office/drawing/2014/main" id="{318FDDB2-5E6B-4C33-B04D-21574B5CE47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8B35543C-433B-41D6-81F9-C5C5FCEE8FAB}"/>
              </a:ext>
            </a:extLst>
          </p:cNvPr>
          <p:cNvSpPr>
            <a:spLocks noGrp="1"/>
          </p:cNvSpPr>
          <p:nvPr>
            <p:ph type="title"/>
          </p:nvPr>
        </p:nvSpPr>
        <p:spPr>
          <a:xfrm>
            <a:off x="1623179" y="2141938"/>
            <a:ext cx="8582400" cy="1273968"/>
          </a:xfrm>
        </p:spPr>
        <p:txBody>
          <a:bodyPr/>
          <a:lstStyle/>
          <a:p>
            <a:pPr algn="ctr"/>
            <a:r>
              <a:rPr lang="sv-SE" sz="4000" dirty="0">
                <a:solidFill>
                  <a:schemeClr val="bg1"/>
                </a:solidFill>
              </a:rPr>
              <a:t>ARBETSSÄTT</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0E5A237E-B013-4C93-95EA-707AE42CAD2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Bildobjekt 2">
            <a:extLst>
              <a:ext uri="{FF2B5EF4-FFF2-40B4-BE49-F238E27FC236}">
                <a16:creationId xmlns:a16="http://schemas.microsoft.com/office/drawing/2014/main" id="{C6B785AB-B11F-4ED1-AEEE-78162527A3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693738"/>
            <a:ext cx="78057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A501E793-D2E1-41E4-BC9B-CA142B51878E}"/>
              </a:ext>
            </a:extLst>
          </p:cNvPr>
          <p:cNvSpPr>
            <a:spLocks noGrp="1"/>
          </p:cNvSpPr>
          <p:nvPr>
            <p:ph type="title"/>
          </p:nvPr>
        </p:nvSpPr>
        <p:spPr/>
        <p:txBody>
          <a:bodyPr/>
          <a:lstStyle/>
          <a:p>
            <a:r>
              <a:rPr lang="sv-SE" dirty="0"/>
              <a:t>Aktörsgemensamma former</a:t>
            </a:r>
          </a:p>
        </p:txBody>
      </p:sp>
      <p:sp>
        <p:nvSpPr>
          <p:cNvPr id="60420" name="TextBox 1">
            <a:extLst>
              <a:ext uri="{FF2B5EF4-FFF2-40B4-BE49-F238E27FC236}">
                <a16:creationId xmlns:a16="http://schemas.microsoft.com/office/drawing/2014/main" id="{C689D184-7FC0-44CB-B0AD-8ED187D44A04}"/>
              </a:ext>
            </a:extLst>
          </p:cNvPr>
          <p:cNvSpPr txBox="1">
            <a:spLocks noChangeArrowheads="1"/>
          </p:cNvSpPr>
          <p:nvPr/>
        </p:nvSpPr>
        <p:spPr bwMode="auto">
          <a:xfrm>
            <a:off x="1631951" y="6237289"/>
            <a:ext cx="87852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endParaRPr lang="sv-SE" altLang="sv-SE" sz="1400" dirty="0">
              <a:latin typeface="Verdana" panose="020B0604030504040204" pitchFamily="34" charset="0"/>
              <a:ea typeface="Verdana" panose="020B0604030504040204" pitchFamily="34" charset="0"/>
              <a:cs typeface="Verdana" panose="020B0604030504040204" pitchFamily="34" charset="0"/>
            </a:endParaRPr>
          </a:p>
        </p:txBody>
      </p:sp>
      <p:pic>
        <p:nvPicPr>
          <p:cNvPr id="60421" name="Bildobjekt 4">
            <a:hlinkClick r:id="rId4"/>
            <a:extLst>
              <a:ext uri="{FF2B5EF4-FFF2-40B4-BE49-F238E27FC236}">
                <a16:creationId xmlns:a16="http://schemas.microsoft.com/office/drawing/2014/main" id="{77704FCD-4004-4EB3-810E-344BFD36C1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6538" y="5596305"/>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E695A5CD-F422-4AFA-9789-0C8DF973C59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Bildobjekt 2">
            <a:extLst>
              <a:ext uri="{FF2B5EF4-FFF2-40B4-BE49-F238E27FC236}">
                <a16:creationId xmlns:a16="http://schemas.microsoft.com/office/drawing/2014/main" id="{D143434F-47A0-4BC7-9ED3-AF881E6F36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896" y="1958183"/>
            <a:ext cx="2719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DC8E400-CC8B-49B9-90FF-B969EDF8659C}"/>
              </a:ext>
            </a:extLst>
          </p:cNvPr>
          <p:cNvSpPr>
            <a:spLocks noGrp="1"/>
          </p:cNvSpPr>
          <p:nvPr>
            <p:ph type="title"/>
          </p:nvPr>
        </p:nvSpPr>
        <p:spPr>
          <a:xfrm>
            <a:off x="653256" y="962281"/>
            <a:ext cx="10517206" cy="516224"/>
          </a:xfrm>
        </p:spPr>
        <p:txBody>
          <a:bodyPr/>
          <a:lstStyle/>
          <a:p>
            <a:r>
              <a:rPr lang="sv-SE" dirty="0"/>
              <a:t>Etablera gemensamma former</a:t>
            </a:r>
          </a:p>
        </p:txBody>
      </p:sp>
      <p:pic>
        <p:nvPicPr>
          <p:cNvPr id="62468" name="Bildobjekt 5">
            <a:extLst>
              <a:ext uri="{FF2B5EF4-FFF2-40B4-BE49-F238E27FC236}">
                <a16:creationId xmlns:a16="http://schemas.microsoft.com/office/drawing/2014/main" id="{588A498B-293F-4A68-AE39-613575689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6073" y="2460209"/>
            <a:ext cx="1549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ruta 7">
            <a:extLst>
              <a:ext uri="{FF2B5EF4-FFF2-40B4-BE49-F238E27FC236}">
                <a16:creationId xmlns:a16="http://schemas.microsoft.com/office/drawing/2014/main" id="{056869D1-4C38-45CE-B6AC-46C5A9689737}"/>
              </a:ext>
            </a:extLst>
          </p:cNvPr>
          <p:cNvSpPr txBox="1">
            <a:spLocks noChangeArrowheads="1"/>
          </p:cNvSpPr>
          <p:nvPr/>
        </p:nvSpPr>
        <p:spPr bwMode="auto">
          <a:xfrm>
            <a:off x="4974998" y="5911098"/>
            <a:ext cx="2076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Inriktnings- och </a:t>
            </a:r>
          </a:p>
          <a:p>
            <a:pPr algn="ctr" eaLnBrk="1" hangingPunct="1">
              <a:spcBef>
                <a:spcPct val="0"/>
              </a:spcBef>
              <a:buFontTx/>
              <a:buNone/>
            </a:pPr>
            <a:r>
              <a:rPr lang="sv-SE" altLang="sv-SE" sz="1600" dirty="0">
                <a:latin typeface="+mn-lt"/>
              </a:rPr>
              <a:t>samordningsfunktion</a:t>
            </a:r>
          </a:p>
        </p:txBody>
      </p:sp>
      <p:sp>
        <p:nvSpPr>
          <p:cNvPr id="62470" name="textruta 7">
            <a:extLst>
              <a:ext uri="{FF2B5EF4-FFF2-40B4-BE49-F238E27FC236}">
                <a16:creationId xmlns:a16="http://schemas.microsoft.com/office/drawing/2014/main" id="{3AD3AB3B-41BA-4A57-9DFC-C69777FC3233}"/>
              </a:ext>
            </a:extLst>
          </p:cNvPr>
          <p:cNvSpPr txBox="1">
            <a:spLocks noChangeArrowheads="1"/>
          </p:cNvSpPr>
          <p:nvPr/>
        </p:nvSpPr>
        <p:spPr bwMode="auto">
          <a:xfrm>
            <a:off x="9169691" y="3676651"/>
            <a:ext cx="606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Stöd</a:t>
            </a:r>
          </a:p>
        </p:txBody>
      </p:sp>
      <p:sp>
        <p:nvSpPr>
          <p:cNvPr id="62471" name="textruta 7">
            <a:extLst>
              <a:ext uri="{FF2B5EF4-FFF2-40B4-BE49-F238E27FC236}">
                <a16:creationId xmlns:a16="http://schemas.microsoft.com/office/drawing/2014/main" id="{C905E393-8240-4A69-8FD0-8C92698DF2F5}"/>
              </a:ext>
            </a:extLst>
          </p:cNvPr>
          <p:cNvSpPr txBox="1">
            <a:spLocks noChangeArrowheads="1"/>
          </p:cNvSpPr>
          <p:nvPr/>
        </p:nvSpPr>
        <p:spPr bwMode="auto">
          <a:xfrm>
            <a:off x="2480588" y="4299329"/>
            <a:ext cx="880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Kontakt</a:t>
            </a:r>
          </a:p>
        </p:txBody>
      </p:sp>
      <p:pic>
        <p:nvPicPr>
          <p:cNvPr id="62472" name="Bildobjekt 1">
            <a:extLst>
              <a:ext uri="{FF2B5EF4-FFF2-40B4-BE49-F238E27FC236}">
                <a16:creationId xmlns:a16="http://schemas.microsoft.com/office/drawing/2014/main" id="{915D18D9-9E00-4340-96CD-3631148202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412" y="3381009"/>
            <a:ext cx="44069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3C62311D-8974-4772-8531-6F36EA8046C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6D84CB-AEBF-45B3-BDD6-87DD3CFE9D78}"/>
              </a:ext>
            </a:extLst>
          </p:cNvPr>
          <p:cNvSpPr>
            <a:spLocks noGrp="1"/>
          </p:cNvSpPr>
          <p:nvPr>
            <p:ph type="title"/>
          </p:nvPr>
        </p:nvSpPr>
        <p:spPr/>
        <p:txBody>
          <a:bodyPr/>
          <a:lstStyle/>
          <a:p>
            <a:r>
              <a:rPr lang="sv-SE" dirty="0"/>
              <a:t>Inriktnings- och samordningskontakt (ISK)</a:t>
            </a:r>
            <a:br>
              <a:rPr lang="sv-SE" dirty="0"/>
            </a:br>
            <a:endParaRPr lang="sv-SE" dirty="0"/>
          </a:p>
        </p:txBody>
      </p:sp>
      <p:sp>
        <p:nvSpPr>
          <p:cNvPr id="87042" name="Content Placeholder 2">
            <a:extLst>
              <a:ext uri="{FF2B5EF4-FFF2-40B4-BE49-F238E27FC236}">
                <a16:creationId xmlns:a16="http://schemas.microsoft.com/office/drawing/2014/main" id="{5E6B396D-79AD-41BB-A0D2-92F6A39F2460}"/>
              </a:ext>
            </a:extLst>
          </p:cNvPr>
          <p:cNvSpPr>
            <a:spLocks noGrp="1"/>
          </p:cNvSpPr>
          <p:nvPr>
            <p:ph sz="half" idx="1"/>
          </p:nvPr>
        </p:nvSpPr>
        <p:spPr>
          <a:noFill/>
        </p:spPr>
        <p:txBody>
          <a:bodyPr/>
          <a:lstStyle/>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Dygnet runt</a:t>
            </a:r>
          </a:p>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Göra initial bedömning</a:t>
            </a:r>
          </a:p>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Se till att rätt mottagare nås</a:t>
            </a:r>
          </a:p>
          <a:p>
            <a:r>
              <a:rPr lang="sv-SE" altLang="sv-SE" dirty="0">
                <a:latin typeface="Verdana" panose="020B0604030504040204" pitchFamily="34" charset="0"/>
                <a:ea typeface="Verdana" panose="020B0604030504040204" pitchFamily="34" charset="0"/>
                <a:cs typeface="Verdana" panose="020B0604030504040204" pitchFamily="34" charset="0"/>
              </a:rPr>
              <a:t>Kan initiera ISF</a:t>
            </a:r>
          </a:p>
          <a:p>
            <a:r>
              <a:rPr lang="sv-SE" altLang="sv-SE" dirty="0">
                <a:latin typeface="Verdana" panose="020B0604030504040204" pitchFamily="34" charset="0"/>
                <a:ea typeface="Verdana" panose="020B0604030504040204" pitchFamily="34" charset="0"/>
                <a:cs typeface="Verdana" panose="020B0604030504040204" pitchFamily="34" charset="0"/>
              </a:rPr>
              <a:t>Återfinns hos respektive aktör</a:t>
            </a:r>
            <a:br>
              <a:rPr lang="sv-SE" altLang="sv-SE" dirty="0">
                <a:latin typeface="Verdana" panose="020B0604030504040204" pitchFamily="34" charset="0"/>
                <a:ea typeface="Verdana" panose="020B0604030504040204" pitchFamily="34" charset="0"/>
                <a:cs typeface="Verdana" panose="020B0604030504040204" pitchFamily="34" charset="0"/>
              </a:rPr>
            </a:br>
            <a:endParaRPr lang="sv-SE" altLang="sv-SE"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pic>
        <p:nvPicPr>
          <p:cNvPr id="87043" name="Bildobjekt 5">
            <a:extLst>
              <a:ext uri="{FF2B5EF4-FFF2-40B4-BE49-F238E27FC236}">
                <a16:creationId xmlns:a16="http://schemas.microsoft.com/office/drawing/2014/main" id="{6A7F0919-9D03-405F-8A6C-5AD6E9C10C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6113" y="2579846"/>
            <a:ext cx="2408237"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79F5CEEF-B9B6-4D30-B565-118FD6ADB01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E7D4246-7D86-4CAC-9759-432528072DB1}"/>
              </a:ext>
            </a:extLst>
          </p:cNvPr>
          <p:cNvSpPr>
            <a:spLocks noGrp="1"/>
          </p:cNvSpPr>
          <p:nvPr>
            <p:ph type="title"/>
          </p:nvPr>
        </p:nvSpPr>
        <p:spPr/>
        <p:txBody>
          <a:bodyPr/>
          <a:lstStyle/>
          <a:p>
            <a:r>
              <a:rPr lang="sv-SE" dirty="0"/>
              <a:t>Inriktnings- och samordningsfunktion (ISF)</a:t>
            </a:r>
            <a:br>
              <a:rPr lang="sv-SE" dirty="0"/>
            </a:br>
            <a:endParaRPr lang="sv-SE" dirty="0"/>
          </a:p>
        </p:txBody>
      </p:sp>
      <p:sp>
        <p:nvSpPr>
          <p:cNvPr id="89090" name="Content Placeholder 2">
            <a:extLst>
              <a:ext uri="{FF2B5EF4-FFF2-40B4-BE49-F238E27FC236}">
                <a16:creationId xmlns:a16="http://schemas.microsoft.com/office/drawing/2014/main" id="{626D5933-4CFE-43C3-9BDA-76D5FB37FD85}"/>
              </a:ext>
            </a:extLst>
          </p:cNvPr>
          <p:cNvSpPr>
            <a:spLocks noGrp="1"/>
          </p:cNvSpPr>
          <p:nvPr>
            <p:ph sz="half" idx="1"/>
          </p:nvPr>
        </p:nvSpPr>
        <p:spPr>
          <a:noFill/>
        </p:spPr>
        <p:txBody>
          <a:bodyPr/>
          <a:lstStyle/>
          <a:p>
            <a:pPr eaLnBrk="1" hangingPunct="1"/>
            <a:r>
              <a:rPr lang="sv-SE" altLang="sv-SE" dirty="0">
                <a:ea typeface="Verdana" panose="020B0604030504040204" pitchFamily="34" charset="0"/>
                <a:cs typeface="Verdana" panose="020B0604030504040204" pitchFamily="34" charset="0"/>
              </a:rPr>
              <a:t>Överenskommelser</a:t>
            </a:r>
          </a:p>
          <a:p>
            <a:pPr eaLnBrk="1" hangingPunct="1"/>
            <a:r>
              <a:rPr lang="sv-SE" altLang="sv-SE" dirty="0">
                <a:ea typeface="Verdana" panose="020B0604030504040204" pitchFamily="34" charset="0"/>
                <a:cs typeface="Verdana" panose="020B0604030504040204" pitchFamily="34" charset="0"/>
              </a:rPr>
              <a:t>Icke permanent</a:t>
            </a:r>
          </a:p>
          <a:p>
            <a:pPr eaLnBrk="1" hangingPunct="1"/>
            <a:r>
              <a:rPr lang="sv-SE" altLang="sv-SE" dirty="0">
                <a:ea typeface="Verdana" panose="020B0604030504040204" pitchFamily="34" charset="0"/>
                <a:cs typeface="Verdana" panose="020B0604030504040204" pitchFamily="34" charset="0"/>
              </a:rPr>
              <a:t>Helhetssyn</a:t>
            </a:r>
          </a:p>
          <a:p>
            <a:r>
              <a:rPr lang="sv-SE" altLang="sv-SE" dirty="0">
                <a:ea typeface="Verdana" panose="020B0604030504040204" pitchFamily="34" charset="0"/>
                <a:cs typeface="Verdana" panose="020B0604030504040204" pitchFamily="34" charset="0"/>
              </a:rPr>
              <a:t>Leds av ordförande</a:t>
            </a:r>
          </a:p>
          <a:p>
            <a:r>
              <a:rPr lang="sv-SE" altLang="sv-SE" dirty="0">
                <a:ea typeface="Verdana" panose="020B0604030504040204" pitchFamily="34" charset="0"/>
                <a:cs typeface="Verdana" panose="020B0604030504040204" pitchFamily="34" charset="0"/>
              </a:rPr>
              <a:t>Organiseras av geografiskt områdesansvarig</a:t>
            </a:r>
          </a:p>
        </p:txBody>
      </p:sp>
      <p:sp>
        <p:nvSpPr>
          <p:cNvPr id="89091" name="textruta 7">
            <a:extLst>
              <a:ext uri="{FF2B5EF4-FFF2-40B4-BE49-F238E27FC236}">
                <a16:creationId xmlns:a16="http://schemas.microsoft.com/office/drawing/2014/main" id="{C8D87D55-8444-4292-ACEC-4E94C42D9106}"/>
              </a:ext>
            </a:extLst>
          </p:cNvPr>
          <p:cNvSpPr txBox="1">
            <a:spLocks noChangeArrowheads="1"/>
          </p:cNvSpPr>
          <p:nvPr/>
        </p:nvSpPr>
        <p:spPr bwMode="auto">
          <a:xfrm>
            <a:off x="6634163" y="5580064"/>
            <a:ext cx="2641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b="1" dirty="0">
                <a:latin typeface="Verdana" panose="020B0604030504040204" pitchFamily="34" charset="0"/>
              </a:rPr>
              <a:t>Inriktnings- och </a:t>
            </a:r>
          </a:p>
          <a:p>
            <a:pPr algn="ctr" eaLnBrk="1" hangingPunct="1">
              <a:spcBef>
                <a:spcPct val="0"/>
              </a:spcBef>
              <a:buFontTx/>
              <a:buNone/>
            </a:pPr>
            <a:r>
              <a:rPr lang="sv-SE" altLang="sv-SE" sz="1600" b="1" dirty="0">
                <a:latin typeface="Verdana" panose="020B0604030504040204" pitchFamily="34" charset="0"/>
              </a:rPr>
              <a:t>samordningsfunktion</a:t>
            </a:r>
          </a:p>
        </p:txBody>
      </p:sp>
      <p:pic>
        <p:nvPicPr>
          <p:cNvPr id="89093" name="Bildobjekt 5">
            <a:extLst>
              <a:ext uri="{FF2B5EF4-FFF2-40B4-BE49-F238E27FC236}">
                <a16:creationId xmlns:a16="http://schemas.microsoft.com/office/drawing/2014/main" id="{2C76B29C-CFF9-489D-94DD-F9ED345AA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3213100"/>
            <a:ext cx="40068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EDE4817A-8BEF-4846-BCCC-6E55E6F7906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C3B6DF8-ED21-475F-84B3-8B16A4F2D75A}"/>
              </a:ext>
            </a:extLst>
          </p:cNvPr>
          <p:cNvSpPr>
            <a:spLocks noGrp="1"/>
          </p:cNvSpPr>
          <p:nvPr>
            <p:ph type="title"/>
          </p:nvPr>
        </p:nvSpPr>
        <p:spPr>
          <a:xfrm>
            <a:off x="1555179" y="983731"/>
            <a:ext cx="8580582" cy="966397"/>
          </a:xfrm>
        </p:spPr>
        <p:txBody>
          <a:bodyPr/>
          <a:lstStyle/>
          <a:p>
            <a:r>
              <a:rPr lang="sv-SE" dirty="0"/>
              <a:t>Stöd till inriktnings- </a:t>
            </a:r>
            <a:br>
              <a:rPr lang="sv-SE" dirty="0"/>
            </a:br>
            <a:r>
              <a:rPr lang="sv-SE" dirty="0"/>
              <a:t>och samordnings-funktion (ISF-stöd)</a:t>
            </a:r>
            <a:br>
              <a:rPr lang="sv-SE" dirty="0"/>
            </a:br>
            <a:endParaRPr lang="sv-SE" dirty="0"/>
          </a:p>
        </p:txBody>
      </p:sp>
      <p:sp>
        <p:nvSpPr>
          <p:cNvPr id="91138" name="Content Placeholder 2">
            <a:extLst>
              <a:ext uri="{FF2B5EF4-FFF2-40B4-BE49-F238E27FC236}">
                <a16:creationId xmlns:a16="http://schemas.microsoft.com/office/drawing/2014/main" id="{0BE15CCA-0EA5-45E9-8CF1-759C01FAF734}"/>
              </a:ext>
            </a:extLst>
          </p:cNvPr>
          <p:cNvSpPr>
            <a:spLocks noGrp="1"/>
          </p:cNvSpPr>
          <p:nvPr>
            <p:ph sz="half" idx="1"/>
          </p:nvPr>
        </p:nvSpPr>
        <p:spPr>
          <a:xfrm>
            <a:off x="1690977" y="2223555"/>
            <a:ext cx="4131654" cy="3834000"/>
          </a:xfrm>
          <a:noFill/>
        </p:spPr>
        <p:txBody>
          <a:bodyPr/>
          <a:lstStyle/>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Analyser</a:t>
            </a:r>
          </a:p>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Förslag till överenskommelser</a:t>
            </a:r>
          </a:p>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Leds av koordinator</a:t>
            </a:r>
          </a:p>
          <a:p>
            <a:pPr eaLnBrk="1" hangingPunct="1"/>
            <a:r>
              <a:rPr lang="sv-SE" altLang="sv-SE" dirty="0">
                <a:latin typeface="Verdana" panose="020B0604030504040204" pitchFamily="34" charset="0"/>
                <a:ea typeface="Verdana" panose="020B0604030504040204" pitchFamily="34" charset="0"/>
                <a:cs typeface="Verdana" panose="020B0604030504040204" pitchFamily="34" charset="0"/>
              </a:rPr>
              <a:t>Organiseras av geografiskt områdesansvarig</a:t>
            </a:r>
          </a:p>
        </p:txBody>
      </p:sp>
      <p:sp>
        <p:nvSpPr>
          <p:cNvPr id="91139" name="textruta 7">
            <a:extLst>
              <a:ext uri="{FF2B5EF4-FFF2-40B4-BE49-F238E27FC236}">
                <a16:creationId xmlns:a16="http://schemas.microsoft.com/office/drawing/2014/main" id="{3434C5EA-79C3-4003-A57C-099D13233ABC}"/>
              </a:ext>
            </a:extLst>
          </p:cNvPr>
          <p:cNvSpPr txBox="1">
            <a:spLocks noChangeArrowheads="1"/>
          </p:cNvSpPr>
          <p:nvPr/>
        </p:nvSpPr>
        <p:spPr bwMode="auto">
          <a:xfrm>
            <a:off x="7608889" y="5683250"/>
            <a:ext cx="973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b="1" dirty="0">
                <a:latin typeface="Verdana" panose="020B0604030504040204" pitchFamily="34" charset="0"/>
              </a:rPr>
              <a:t>Stöd</a:t>
            </a:r>
          </a:p>
        </p:txBody>
      </p:sp>
      <p:pic>
        <p:nvPicPr>
          <p:cNvPr id="91141" name="Bildobjekt 1">
            <a:extLst>
              <a:ext uri="{FF2B5EF4-FFF2-40B4-BE49-F238E27FC236}">
                <a16:creationId xmlns:a16="http://schemas.microsoft.com/office/drawing/2014/main" id="{EFE058B5-BBD0-49FE-9C47-376120F4CA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026" y="2816226"/>
            <a:ext cx="4283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E078B345-0EB2-45AE-867F-9E94BCA698A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E34E811-DFCD-45B2-8FC8-7CA2931F6642}"/>
              </a:ext>
            </a:extLst>
          </p:cNvPr>
          <p:cNvSpPr>
            <a:spLocks noGrp="1"/>
          </p:cNvSpPr>
          <p:nvPr>
            <p:ph type="title"/>
          </p:nvPr>
        </p:nvSpPr>
        <p:spPr>
          <a:xfrm>
            <a:off x="1059998" y="750056"/>
            <a:ext cx="10517206" cy="516224"/>
          </a:xfrm>
        </p:spPr>
        <p:txBody>
          <a:bodyPr/>
          <a:lstStyle/>
          <a:p>
            <a:r>
              <a:rPr lang="sv-SE" dirty="0"/>
              <a:t>Aktivera när någon aktör anser att det behövs</a:t>
            </a:r>
          </a:p>
        </p:txBody>
      </p:sp>
      <p:pic>
        <p:nvPicPr>
          <p:cNvPr id="64515" name="Bildobjekt 3">
            <a:extLst>
              <a:ext uri="{FF2B5EF4-FFF2-40B4-BE49-F238E27FC236}">
                <a16:creationId xmlns:a16="http://schemas.microsoft.com/office/drawing/2014/main" id="{E889DE42-75DD-490B-9800-9D866C0D0A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625" b="33857"/>
          <a:stretch/>
        </p:blipFill>
        <p:spPr bwMode="auto">
          <a:xfrm>
            <a:off x="1546082" y="2823977"/>
            <a:ext cx="18764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ruta 4">
            <a:extLst>
              <a:ext uri="{FF2B5EF4-FFF2-40B4-BE49-F238E27FC236}">
                <a16:creationId xmlns:a16="http://schemas.microsoft.com/office/drawing/2014/main" id="{575FA2C1-A13B-40F6-BC30-A5AEAF4C91DC}"/>
              </a:ext>
            </a:extLst>
          </p:cNvPr>
          <p:cNvSpPr txBox="1">
            <a:spLocks noChangeArrowheads="1"/>
          </p:cNvSpPr>
          <p:nvPr/>
        </p:nvSpPr>
        <p:spPr bwMode="auto">
          <a:xfrm>
            <a:off x="1484457" y="4606204"/>
            <a:ext cx="18764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200" b="1" dirty="0">
                <a:latin typeface="Verdana" panose="020B0604030504040204" pitchFamily="34" charset="0"/>
                <a:ea typeface="Verdana" panose="020B0604030504040204" pitchFamily="34" charset="0"/>
                <a:cs typeface="Verdana" panose="020B0604030504040204" pitchFamily="34" charset="0"/>
              </a:rPr>
              <a:t>En aktör initierar funktionen</a:t>
            </a:r>
          </a:p>
        </p:txBody>
      </p:sp>
      <p:sp>
        <p:nvSpPr>
          <p:cNvPr id="64520" name="textruta 5">
            <a:extLst>
              <a:ext uri="{FF2B5EF4-FFF2-40B4-BE49-F238E27FC236}">
                <a16:creationId xmlns:a16="http://schemas.microsoft.com/office/drawing/2014/main" id="{BCDBD013-324B-424A-A869-6A43C8140FA8}"/>
              </a:ext>
            </a:extLst>
          </p:cNvPr>
          <p:cNvSpPr txBox="1">
            <a:spLocks noChangeArrowheads="1"/>
          </p:cNvSpPr>
          <p:nvPr/>
        </p:nvSpPr>
        <p:spPr bwMode="auto">
          <a:xfrm>
            <a:off x="3994007" y="4658158"/>
            <a:ext cx="207428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200" b="1" dirty="0">
                <a:latin typeface="Verdana" panose="020B0604030504040204" pitchFamily="34" charset="0"/>
                <a:ea typeface="Verdana" panose="020B0604030504040204" pitchFamily="34" charset="0"/>
                <a:cs typeface="Verdana" panose="020B0604030504040204" pitchFamily="34" charset="0"/>
              </a:rPr>
              <a:t>Värden sammankallar funktionen </a:t>
            </a:r>
          </a:p>
        </p:txBody>
      </p:sp>
      <p:sp>
        <p:nvSpPr>
          <p:cNvPr id="64521" name="textruta 6">
            <a:extLst>
              <a:ext uri="{FF2B5EF4-FFF2-40B4-BE49-F238E27FC236}">
                <a16:creationId xmlns:a16="http://schemas.microsoft.com/office/drawing/2014/main" id="{BB019EF5-02E3-43F7-9973-EBE2F419A5B7}"/>
              </a:ext>
            </a:extLst>
          </p:cNvPr>
          <p:cNvSpPr txBox="1">
            <a:spLocks noChangeArrowheads="1"/>
          </p:cNvSpPr>
          <p:nvPr/>
        </p:nvSpPr>
        <p:spPr bwMode="auto">
          <a:xfrm>
            <a:off x="7098869" y="4642283"/>
            <a:ext cx="3903663"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171450" indent="-171450">
              <a:spcBef>
                <a:spcPct val="0"/>
              </a:spcBef>
            </a:pPr>
            <a:r>
              <a:rPr lang="sv-SE" altLang="sv-SE" sz="1200" b="1" dirty="0">
                <a:latin typeface="Verdana" panose="020B0604030504040204" pitchFamily="34" charset="0"/>
                <a:ea typeface="Verdana" panose="020B0604030504040204" pitchFamily="34" charset="0"/>
                <a:cs typeface="Verdana" panose="020B0604030504040204" pitchFamily="34" charset="0"/>
              </a:rPr>
              <a:t>Funktionen möts fysiskt eller virtuellt </a:t>
            </a:r>
          </a:p>
          <a:p>
            <a:pPr marL="171450" indent="-171450">
              <a:spcBef>
                <a:spcPct val="0"/>
              </a:spcBef>
            </a:pPr>
            <a:r>
              <a:rPr lang="sv-SE" altLang="sv-SE" sz="1200" b="1" dirty="0">
                <a:latin typeface="Verdana" panose="020B0604030504040204" pitchFamily="34" charset="0"/>
                <a:ea typeface="Verdana" panose="020B0604030504040204" pitchFamily="34" charset="0"/>
                <a:cs typeface="Verdana" panose="020B0604030504040204" pitchFamily="34" charset="0"/>
              </a:rPr>
              <a:t>Ett stöd sammankallas </a:t>
            </a:r>
          </a:p>
          <a:p>
            <a:pPr marL="171450" indent="-171450">
              <a:spcBef>
                <a:spcPct val="0"/>
              </a:spcBef>
            </a:pPr>
            <a:endParaRPr lang="sv-SE" altLang="sv-SE" sz="1200" b="1" dirty="0">
              <a:latin typeface="Verdana" panose="020B0604030504040204" pitchFamily="34" charset="0"/>
              <a:ea typeface="Verdana" panose="020B0604030504040204" pitchFamily="34" charset="0"/>
              <a:cs typeface="Verdana" panose="020B0604030504040204" pitchFamily="34" charset="0"/>
            </a:endParaRPr>
          </a:p>
          <a:p>
            <a:pPr marL="171450" indent="-171450" algn="ctr">
              <a:spcBef>
                <a:spcPct val="0"/>
              </a:spcBef>
            </a:pPr>
            <a:endParaRPr lang="sv-SE" altLang="sv-SE"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64523" name="Bildobjekt 5">
            <a:extLst>
              <a:ext uri="{FF2B5EF4-FFF2-40B4-BE49-F238E27FC236}">
                <a16:creationId xmlns:a16="http://schemas.microsoft.com/office/drawing/2014/main" id="{737B9821-3868-4625-A069-6F104EFD58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2542961"/>
            <a:ext cx="3646198" cy="196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4" name="Grupp 2">
            <a:extLst>
              <a:ext uri="{FF2B5EF4-FFF2-40B4-BE49-F238E27FC236}">
                <a16:creationId xmlns:a16="http://schemas.microsoft.com/office/drawing/2014/main" id="{17E58EEA-2D83-43D3-934F-553ED5C01DD6}"/>
              </a:ext>
            </a:extLst>
          </p:cNvPr>
          <p:cNvGrpSpPr>
            <a:grpSpLocks/>
          </p:cNvGrpSpPr>
          <p:nvPr/>
        </p:nvGrpSpPr>
        <p:grpSpPr bwMode="auto">
          <a:xfrm>
            <a:off x="3685890" y="1893168"/>
            <a:ext cx="2319337" cy="2552700"/>
            <a:chOff x="2771800" y="2060848"/>
            <a:chExt cx="1440160" cy="1693272"/>
          </a:xfrm>
        </p:grpSpPr>
        <p:sp>
          <p:nvSpPr>
            <p:cNvPr id="64526" name="textruta 1">
              <a:extLst>
                <a:ext uri="{FF2B5EF4-FFF2-40B4-BE49-F238E27FC236}">
                  <a16:creationId xmlns:a16="http://schemas.microsoft.com/office/drawing/2014/main" id="{634DBB10-BB8F-4591-B362-A03F5124250E}"/>
                </a:ext>
              </a:extLst>
            </p:cNvPr>
            <p:cNvSpPr txBox="1">
              <a:spLocks noChangeArrowheads="1"/>
            </p:cNvSpPr>
            <p:nvPr/>
          </p:nvSpPr>
          <p:spPr bwMode="auto">
            <a:xfrm>
              <a:off x="2771800" y="2060848"/>
              <a:ext cx="1430313" cy="24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buFontTx/>
                <a:buNone/>
              </a:pPr>
              <a:endParaRPr lang="sv-SE" altLang="sv-SE" sz="1800" dirty="0"/>
            </a:p>
          </p:txBody>
        </p:sp>
        <p:pic>
          <p:nvPicPr>
            <p:cNvPr id="64527" name="Bildobjekt 11" descr="J:\MSB\18913_LoS implementering\Mallar och bilder\Illustrationer\7 Ledarskap individ.jpg">
              <a:extLst>
                <a:ext uri="{FF2B5EF4-FFF2-40B4-BE49-F238E27FC236}">
                  <a16:creationId xmlns:a16="http://schemas.microsoft.com/office/drawing/2014/main" id="{3402AB93-AC7F-43E0-BA00-E9A9383AD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980" b="9195"/>
            <a:stretch>
              <a:fillRect/>
            </a:stretch>
          </p:blipFill>
          <p:spPr bwMode="auto">
            <a:xfrm>
              <a:off x="2771800" y="2885054"/>
              <a:ext cx="1440160" cy="86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Platshållare för datum 1">
            <a:extLst>
              <a:ext uri="{FF2B5EF4-FFF2-40B4-BE49-F238E27FC236}">
                <a16:creationId xmlns:a16="http://schemas.microsoft.com/office/drawing/2014/main" id="{38FFEE4A-AA97-4511-A114-AF7AE56E44E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759B7E9-D6C3-458E-8E59-855DA72FBEFB}"/>
              </a:ext>
            </a:extLst>
          </p:cNvPr>
          <p:cNvSpPr>
            <a:spLocks noGrp="1"/>
          </p:cNvSpPr>
          <p:nvPr>
            <p:ph type="title"/>
          </p:nvPr>
        </p:nvSpPr>
        <p:spPr>
          <a:xfrm>
            <a:off x="796636" y="801543"/>
            <a:ext cx="10515600" cy="701675"/>
          </a:xfrm>
        </p:spPr>
        <p:txBody>
          <a:bodyPr>
            <a:normAutofit fontScale="90000"/>
          </a:bodyPr>
          <a:lstStyle/>
          <a:p>
            <a:r>
              <a:rPr lang="sv-SE" sz="2800" dirty="0"/>
              <a:t>Att initiera och aktivera en inriktnings- och samordningsfunktion</a:t>
            </a:r>
            <a:endParaRPr lang="sv-SE" sz="3100" dirty="0"/>
          </a:p>
        </p:txBody>
      </p:sp>
      <p:pic>
        <p:nvPicPr>
          <p:cNvPr id="4" name="Bildobjekt 3">
            <a:extLst>
              <a:ext uri="{FF2B5EF4-FFF2-40B4-BE49-F238E27FC236}">
                <a16:creationId xmlns:a16="http://schemas.microsoft.com/office/drawing/2014/main" id="{BD95D146-69D3-4AE8-B770-6FFA647E117A}"/>
              </a:ext>
            </a:extLst>
          </p:cNvPr>
          <p:cNvPicPr>
            <a:picLocks noChangeAspect="1"/>
          </p:cNvPicPr>
          <p:nvPr/>
        </p:nvPicPr>
        <p:blipFill>
          <a:blip r:embed="rId3"/>
          <a:stretch>
            <a:fillRect/>
          </a:stretch>
        </p:blipFill>
        <p:spPr>
          <a:xfrm>
            <a:off x="124641" y="1530939"/>
            <a:ext cx="11315700" cy="3952875"/>
          </a:xfrm>
          <a:prstGeom prst="rect">
            <a:avLst/>
          </a:prstGeom>
        </p:spPr>
      </p:pic>
      <p:sp>
        <p:nvSpPr>
          <p:cNvPr id="2" name="Platshållare för datum 1">
            <a:extLst>
              <a:ext uri="{FF2B5EF4-FFF2-40B4-BE49-F238E27FC236}">
                <a16:creationId xmlns:a16="http://schemas.microsoft.com/office/drawing/2014/main" id="{C8BEE641-2304-46AA-897B-D84F952BB1A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741027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EED380D-C670-4A99-9335-8A5D1B21D26A}"/>
              </a:ext>
            </a:extLst>
          </p:cNvPr>
          <p:cNvSpPr>
            <a:spLocks noGrp="1"/>
          </p:cNvSpPr>
          <p:nvPr>
            <p:ph type="title"/>
          </p:nvPr>
        </p:nvSpPr>
        <p:spPr/>
        <p:txBody>
          <a:bodyPr/>
          <a:lstStyle/>
          <a:p>
            <a:r>
              <a:rPr lang="sv-SE" dirty="0"/>
              <a:t>Etablera samverkan i dagliga arbetet</a:t>
            </a:r>
          </a:p>
        </p:txBody>
      </p:sp>
      <p:sp>
        <p:nvSpPr>
          <p:cNvPr id="3" name="Content Placeholder 2">
            <a:extLst>
              <a:ext uri="{FF2B5EF4-FFF2-40B4-BE49-F238E27FC236}">
                <a16:creationId xmlns:a16="http://schemas.microsoft.com/office/drawing/2014/main" id="{99C0277F-F2CD-4AA9-AAC6-6CF585F3B44C}"/>
              </a:ext>
            </a:extLst>
          </p:cNvPr>
          <p:cNvSpPr>
            <a:spLocks noGrp="1"/>
          </p:cNvSpPr>
          <p:nvPr>
            <p:ph idx="1"/>
          </p:nvPr>
        </p:nvSpPr>
        <p:spPr>
          <a:xfrm>
            <a:off x="1804560" y="2109255"/>
            <a:ext cx="8580582" cy="3601527"/>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För att åstadkomma inriktning och samordning krävs:</a:t>
            </a:r>
            <a:br>
              <a:rPr lang="sv-SE" dirty="0">
                <a:ea typeface="Verdana" panose="020B0604030504040204" pitchFamily="34" charset="0"/>
                <a:cs typeface="Verdana" panose="020B0604030504040204" pitchFamily="34" charset="0"/>
              </a:rPr>
            </a:br>
            <a:endParaRPr lang="sv-SE" sz="1400" dirty="0">
              <a:ea typeface="Verdana" panose="020B0604030504040204" pitchFamily="34" charset="0"/>
              <a:cs typeface="Verdana" panose="020B0604030504040204" pitchFamily="34" charset="0"/>
            </a:endParaRPr>
          </a:p>
          <a:p>
            <a:pPr>
              <a:defRPr/>
            </a:pPr>
            <a:r>
              <a:rPr lang="sv-SE" dirty="0">
                <a:ea typeface="Verdana" panose="020B0604030504040204" pitchFamily="34" charset="0"/>
                <a:cs typeface="Verdana" panose="020B0604030504040204" pitchFamily="34" charset="0"/>
              </a:rPr>
              <a:t>i förväg fastställt handlingsutrymme</a:t>
            </a:r>
          </a:p>
          <a:p>
            <a:pPr>
              <a:defRPr/>
            </a:pPr>
            <a:r>
              <a:rPr lang="sv-SE" dirty="0">
                <a:ea typeface="Verdana" panose="020B0604030504040204" pitchFamily="34" charset="0"/>
                <a:cs typeface="Verdana" panose="020B0604030504040204" pitchFamily="34" charset="0"/>
              </a:rPr>
              <a:t>förankrade aktörsgemensamma former </a:t>
            </a:r>
            <a:br>
              <a:rPr lang="sv-SE" dirty="0">
                <a:ea typeface="Verdana" panose="020B0604030504040204" pitchFamily="34" charset="0"/>
                <a:cs typeface="Verdana" panose="020B0604030504040204" pitchFamily="34" charset="0"/>
              </a:rPr>
            </a:br>
            <a:r>
              <a:rPr lang="sv-SE" dirty="0">
                <a:ea typeface="Verdana" panose="020B0604030504040204" pitchFamily="34" charset="0"/>
                <a:cs typeface="Verdana" panose="020B0604030504040204" pitchFamily="34" charset="0"/>
              </a:rPr>
              <a:t>(tillgänglighet, kontaktytor, nätverk)</a:t>
            </a:r>
          </a:p>
          <a:p>
            <a:pPr>
              <a:defRPr/>
            </a:pPr>
            <a:r>
              <a:rPr lang="sv-SE" dirty="0">
                <a:ea typeface="Verdana" panose="020B0604030504040204" pitchFamily="34" charset="0"/>
                <a:cs typeface="Verdana" panose="020B0604030504040204" pitchFamily="34" charset="0"/>
              </a:rPr>
              <a:t>att alla aktörer känner ansvar för helheten.</a:t>
            </a:r>
          </a:p>
          <a:p>
            <a:pPr marL="0" indent="0">
              <a:buNone/>
              <a:defRPr/>
            </a:pPr>
            <a:endParaRPr lang="sv-SE"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DC27A6CC-F8B9-475C-8C2C-21CCC844A11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900CD15-1A6C-4D0D-9F36-7BFF89E64F21}"/>
              </a:ext>
            </a:extLst>
          </p:cNvPr>
          <p:cNvSpPr>
            <a:spLocks noGrp="1"/>
          </p:cNvSpPr>
          <p:nvPr>
            <p:ph type="title"/>
          </p:nvPr>
        </p:nvSpPr>
        <p:spPr>
          <a:xfrm>
            <a:off x="1773388" y="1259957"/>
            <a:ext cx="8580582" cy="966397"/>
          </a:xfrm>
        </p:spPr>
        <p:txBody>
          <a:bodyPr/>
          <a:lstStyle/>
          <a:p>
            <a:r>
              <a:rPr lang="sv-SE" dirty="0"/>
              <a:t>Alla aktörer kan initiera en ISF</a:t>
            </a:r>
          </a:p>
        </p:txBody>
      </p:sp>
      <p:sp>
        <p:nvSpPr>
          <p:cNvPr id="3" name="Content Placeholder 2">
            <a:extLst>
              <a:ext uri="{FF2B5EF4-FFF2-40B4-BE49-F238E27FC236}">
                <a16:creationId xmlns:a16="http://schemas.microsoft.com/office/drawing/2014/main" id="{7F5B4E6A-38BA-40BB-85B8-19DC381D62A2}"/>
              </a:ext>
            </a:extLst>
          </p:cNvPr>
          <p:cNvSpPr>
            <a:spLocks noGrp="1"/>
          </p:cNvSpPr>
          <p:nvPr>
            <p:ph idx="1"/>
          </p:nvPr>
        </p:nvSpPr>
        <p:spPr>
          <a:xfrm>
            <a:off x="1773388" y="2265119"/>
            <a:ext cx="6389537" cy="3601527"/>
          </a:xfrm>
          <a:noFill/>
        </p:spPr>
        <p:txBody>
          <a:bodyPr rtlCol="0">
            <a:normAutofit/>
          </a:bodyPr>
          <a:lstStyle/>
          <a:p>
            <a:pPr>
              <a:defRPr/>
            </a:pPr>
            <a:r>
              <a:rPr lang="sv-SE" dirty="0">
                <a:ea typeface="Verdana" panose="020B0604030504040204" pitchFamily="34" charset="0"/>
                <a:cs typeface="Verdana" panose="020B0604030504040204" pitchFamily="34" charset="0"/>
              </a:rPr>
              <a:t>När ISF behövs, eller kan behövas på sikt</a:t>
            </a:r>
          </a:p>
          <a:p>
            <a:pPr>
              <a:defRPr/>
            </a:pPr>
            <a:r>
              <a:rPr lang="sv-SE" dirty="0">
                <a:ea typeface="Verdana" panose="020B0604030504040204" pitchFamily="34" charset="0"/>
                <a:cs typeface="Verdana" panose="020B0604030504040204" pitchFamily="34" charset="0"/>
              </a:rPr>
              <a:t>Begäran till aktör med geografiskt områdesansvar eller till MSB </a:t>
            </a:r>
          </a:p>
          <a:p>
            <a:pPr>
              <a:defRPr/>
            </a:pPr>
            <a:r>
              <a:rPr lang="sv-SE" dirty="0">
                <a:ea typeface="Verdana" panose="020B0604030504040204" pitchFamily="34" charset="0"/>
                <a:cs typeface="Verdana" panose="020B0604030504040204" pitchFamily="34" charset="0"/>
              </a:rPr>
              <a:t>På eget initiativ (geografisk områdesansvarig aktör eller MSB)</a:t>
            </a:r>
          </a:p>
          <a:p>
            <a:pPr>
              <a:defRPr/>
            </a:pPr>
            <a:r>
              <a:rPr lang="sv-SE" dirty="0">
                <a:ea typeface="Verdana" panose="020B0604030504040204" pitchFamily="34" charset="0"/>
                <a:cs typeface="Verdana" panose="020B0604030504040204" pitchFamily="34" charset="0"/>
              </a:rPr>
              <a:t>Kallas t.ex. genom larmcentral</a:t>
            </a:r>
          </a:p>
          <a:p>
            <a:pPr>
              <a:defRPr/>
            </a:pPr>
            <a:endParaRPr lang="sv-SE" dirty="0">
              <a:ea typeface="Verdana" panose="020B0604030504040204" pitchFamily="34" charset="0"/>
              <a:cs typeface="Verdana" panose="020B0604030504040204" pitchFamily="34" charset="0"/>
            </a:endParaRPr>
          </a:p>
        </p:txBody>
      </p:sp>
      <p:pic>
        <p:nvPicPr>
          <p:cNvPr id="101380" name="Bildobjekt 5">
            <a:extLst>
              <a:ext uri="{FF2B5EF4-FFF2-40B4-BE49-F238E27FC236}">
                <a16:creationId xmlns:a16="http://schemas.microsoft.com/office/drawing/2014/main" id="{7430522D-9B9F-4FAD-9390-44132932CD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8493" y="2762753"/>
            <a:ext cx="2742064" cy="30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274D23A6-59BB-4610-9D35-C0DA024A755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1981686" y="1029162"/>
            <a:ext cx="8580582" cy="966397"/>
          </a:xfrm>
        </p:spPr>
        <p:txBody>
          <a:bodyPr/>
          <a:lstStyle/>
          <a:p>
            <a:r>
              <a:rPr lang="sv-SE" dirty="0"/>
              <a:t>Utvecklat material: Vägledningar </a:t>
            </a:r>
            <a:br>
              <a:rPr lang="sv-SE" dirty="0"/>
            </a:br>
            <a:r>
              <a:rPr lang="sv-SE" dirty="0"/>
              <a:t>och fördjupningar 2015–2019</a:t>
            </a:r>
          </a:p>
        </p:txBody>
      </p:sp>
      <p:pic>
        <p:nvPicPr>
          <p:cNvPr id="12" name="Bildobjekt 11"/>
          <p:cNvPicPr>
            <a:picLocks noChangeAspect="1"/>
          </p:cNvPicPr>
          <p:nvPr/>
        </p:nvPicPr>
        <p:blipFill>
          <a:blip r:embed="rId3"/>
          <a:stretch>
            <a:fillRect/>
          </a:stretch>
        </p:blipFill>
        <p:spPr>
          <a:xfrm>
            <a:off x="1604965" y="2380417"/>
            <a:ext cx="8515350" cy="3200400"/>
          </a:xfrm>
          <a:prstGeom prst="rect">
            <a:avLst/>
          </a:prstGeom>
        </p:spPr>
      </p:pic>
      <p:sp>
        <p:nvSpPr>
          <p:cNvPr id="3" name="Platshållare för datum 1">
            <a:extLst>
              <a:ext uri="{FF2B5EF4-FFF2-40B4-BE49-F238E27FC236}">
                <a16:creationId xmlns:a16="http://schemas.microsoft.com/office/drawing/2014/main" id="{8AD186F1-D52E-4B9B-9BE8-A55DFAA1A34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57101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59811-D3D5-441B-9084-97BD68AF85C5}"/>
              </a:ext>
            </a:extLst>
          </p:cNvPr>
          <p:cNvSpPr>
            <a:spLocks noGrp="1"/>
          </p:cNvSpPr>
          <p:nvPr>
            <p:ph type="title"/>
          </p:nvPr>
        </p:nvSpPr>
        <p:spPr>
          <a:xfrm>
            <a:off x="1866906" y="1253895"/>
            <a:ext cx="8580582" cy="966397"/>
          </a:xfrm>
        </p:spPr>
        <p:txBody>
          <a:bodyPr/>
          <a:lstStyle/>
          <a:p>
            <a:r>
              <a:rPr lang="sv-SE" dirty="0"/>
              <a:t>Förmåga som krävs </a:t>
            </a:r>
            <a:br>
              <a:rPr lang="sv-SE" dirty="0"/>
            </a:br>
            <a:r>
              <a:rPr lang="sv-SE" dirty="0"/>
              <a:t>för att agera gemensamt</a:t>
            </a:r>
          </a:p>
        </p:txBody>
      </p:sp>
      <p:sp>
        <p:nvSpPr>
          <p:cNvPr id="4" name="Content Placeholder 2">
            <a:extLst>
              <a:ext uri="{FF2B5EF4-FFF2-40B4-BE49-F238E27FC236}">
                <a16:creationId xmlns:a16="http://schemas.microsoft.com/office/drawing/2014/main" id="{F0AB223B-29D3-45D1-9A74-D6CFCBF33386}"/>
              </a:ext>
            </a:extLst>
          </p:cNvPr>
          <p:cNvSpPr txBox="1">
            <a:spLocks/>
          </p:cNvSpPr>
          <p:nvPr/>
        </p:nvSpPr>
        <p:spPr>
          <a:xfrm>
            <a:off x="1898079" y="2618410"/>
            <a:ext cx="4835525" cy="3601527"/>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ltLang="sv-SE" dirty="0">
                <a:ea typeface="Verdana" panose="020B0604030504040204" pitchFamily="34" charset="0"/>
                <a:cs typeface="Verdana" panose="020B0604030504040204" pitchFamily="34" charset="0"/>
              </a:rPr>
              <a:t>Lämna initial bedömning</a:t>
            </a:r>
          </a:p>
          <a:p>
            <a:r>
              <a:rPr lang="sv-SE" altLang="sv-SE" dirty="0">
                <a:ea typeface="Verdana" panose="020B0604030504040204" pitchFamily="34" charset="0"/>
                <a:cs typeface="Verdana" panose="020B0604030504040204" pitchFamily="34" charset="0"/>
              </a:rPr>
              <a:t>Delta i eller bidra till ISF</a:t>
            </a:r>
          </a:p>
          <a:p>
            <a:r>
              <a:rPr lang="sv-SE" altLang="sv-SE" dirty="0">
                <a:ea typeface="Verdana" panose="020B0604030504040204" pitchFamily="34" charset="0"/>
                <a:cs typeface="Verdana" panose="020B0604030504040204" pitchFamily="34" charset="0"/>
              </a:rPr>
              <a:t>Vara värd för ISF</a:t>
            </a:r>
          </a:p>
          <a:p>
            <a:r>
              <a:rPr lang="sv-SE" altLang="sv-SE" dirty="0">
                <a:ea typeface="Verdana" panose="020B0604030504040204" pitchFamily="34" charset="0"/>
                <a:cs typeface="Verdana" panose="020B0604030504040204" pitchFamily="34" charset="0"/>
              </a:rPr>
              <a:t>Vara stödresurs för ISF</a:t>
            </a:r>
          </a:p>
        </p:txBody>
      </p:sp>
      <p:pic>
        <p:nvPicPr>
          <p:cNvPr id="5" name="Bildobjekt 5">
            <a:extLst>
              <a:ext uri="{FF2B5EF4-FFF2-40B4-BE49-F238E27FC236}">
                <a16:creationId xmlns:a16="http://schemas.microsoft.com/office/drawing/2014/main" id="{6B74CA1D-5C62-4EC9-81C6-A139FD904B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7120" y="2984794"/>
            <a:ext cx="40068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1">
            <a:extLst>
              <a:ext uri="{FF2B5EF4-FFF2-40B4-BE49-F238E27FC236}">
                <a16:creationId xmlns:a16="http://schemas.microsoft.com/office/drawing/2014/main" id="{03F2A3CB-15A8-40FF-A678-CE84790B954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4284774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DEC7B55-56E0-4F9D-8358-68B88FDA0C81}"/>
              </a:ext>
            </a:extLst>
          </p:cNvPr>
          <p:cNvSpPr>
            <a:spLocks noGrp="1"/>
          </p:cNvSpPr>
          <p:nvPr>
            <p:ph type="title"/>
          </p:nvPr>
        </p:nvSpPr>
        <p:spPr/>
        <p:txBody>
          <a:bodyPr/>
          <a:lstStyle/>
          <a:p>
            <a:r>
              <a:rPr lang="sv-SE" dirty="0"/>
              <a:t>1. Varje aktör måste kunna </a:t>
            </a:r>
            <a:br>
              <a:rPr lang="sv-SE" dirty="0"/>
            </a:br>
            <a:r>
              <a:rPr lang="sv-SE" dirty="0"/>
              <a:t>lämna initial bedömning</a:t>
            </a:r>
          </a:p>
        </p:txBody>
      </p:sp>
      <p:sp>
        <p:nvSpPr>
          <p:cNvPr id="103427" name="Content Placeholder 2">
            <a:extLst>
              <a:ext uri="{FF2B5EF4-FFF2-40B4-BE49-F238E27FC236}">
                <a16:creationId xmlns:a16="http://schemas.microsoft.com/office/drawing/2014/main" id="{E5DAF8CF-3061-4A4D-83B7-0A10E816B07E}"/>
              </a:ext>
            </a:extLst>
          </p:cNvPr>
          <p:cNvSpPr>
            <a:spLocks noGrp="1"/>
          </p:cNvSpPr>
          <p:nvPr>
            <p:ph sz="half" idx="1"/>
          </p:nvPr>
        </p:nvSpPr>
        <p:spPr>
          <a:xfrm>
            <a:off x="1793935" y="2408956"/>
            <a:ext cx="4131654" cy="3834000"/>
          </a:xfrm>
          <a:noFill/>
        </p:spPr>
        <p:txBody>
          <a:bodyPr/>
          <a:lstStyle/>
          <a:p>
            <a:pPr eaLnBrk="1" hangingPunct="1"/>
            <a:r>
              <a:rPr lang="sv-SE" altLang="sv-SE" sz="2400" dirty="0">
                <a:ea typeface="Verdana" panose="020B0604030504040204" pitchFamily="34" charset="0"/>
                <a:cs typeface="Verdana" panose="020B0604030504040204" pitchFamily="34" charset="0"/>
              </a:rPr>
              <a:t>möjlig händelseutveckling </a:t>
            </a:r>
          </a:p>
          <a:p>
            <a:pPr eaLnBrk="1" hangingPunct="1"/>
            <a:r>
              <a:rPr lang="sv-SE" altLang="sv-SE" sz="2400" dirty="0">
                <a:ea typeface="Verdana" panose="020B0604030504040204" pitchFamily="34" charset="0"/>
                <a:cs typeface="Verdana" panose="020B0604030504040204" pitchFamily="34" charset="0"/>
              </a:rPr>
              <a:t>möjliga framtida lägen </a:t>
            </a:r>
          </a:p>
          <a:p>
            <a:pPr eaLnBrk="1" hangingPunct="1"/>
            <a:r>
              <a:rPr lang="sv-SE" altLang="sv-SE" sz="2400" dirty="0">
                <a:ea typeface="Verdana" panose="020B0604030504040204" pitchFamily="34" charset="0"/>
                <a:cs typeface="Verdana" panose="020B0604030504040204" pitchFamily="34" charset="0"/>
              </a:rPr>
              <a:t>behovs- och resursbild </a:t>
            </a:r>
          </a:p>
          <a:p>
            <a:pPr eaLnBrk="1" hangingPunct="1"/>
            <a:r>
              <a:rPr lang="sv-SE" altLang="sv-SE" sz="2400" dirty="0">
                <a:ea typeface="Verdana" panose="020B0604030504040204" pitchFamily="34" charset="0"/>
                <a:cs typeface="Verdana" panose="020B0604030504040204" pitchFamily="34" charset="0"/>
              </a:rPr>
              <a:t>bedömning av egen uthållighet </a:t>
            </a:r>
          </a:p>
          <a:p>
            <a:pPr eaLnBrk="1" hangingPunct="1"/>
            <a:r>
              <a:rPr lang="sv-SE" altLang="sv-SE" sz="2400" dirty="0">
                <a:ea typeface="Verdana" panose="020B0604030504040204" pitchFamily="34" charset="0"/>
                <a:cs typeface="Verdana" panose="020B0604030504040204" pitchFamily="34" charset="0"/>
              </a:rPr>
              <a:t>samverkanskapacitet</a:t>
            </a:r>
            <a:endParaRPr lang="sv-SE" altLang="sv-SE" dirty="0">
              <a:ea typeface="Verdana" panose="020B0604030504040204" pitchFamily="34" charset="0"/>
              <a:cs typeface="Verdana" panose="020B0604030504040204" pitchFamily="34" charset="0"/>
            </a:endParaRPr>
          </a:p>
        </p:txBody>
      </p:sp>
      <p:sp>
        <p:nvSpPr>
          <p:cNvPr id="3" name="Platshållare för bildnummer 2">
            <a:extLst>
              <a:ext uri="{FF2B5EF4-FFF2-40B4-BE49-F238E27FC236}">
                <a16:creationId xmlns:a16="http://schemas.microsoft.com/office/drawing/2014/main" id="{984BF04C-4892-4278-AA06-AD969EE197C9}"/>
              </a:ext>
            </a:extLst>
          </p:cNvPr>
          <p:cNvSpPr>
            <a:spLocks noGrp="1"/>
          </p:cNvSpPr>
          <p:nvPr>
            <p:ph type="sldNum" sz="quarter" idx="4294967295"/>
          </p:nvPr>
        </p:nvSpPr>
        <p:spPr>
          <a:xfrm>
            <a:off x="11804650" y="6356350"/>
            <a:ext cx="387350" cy="365125"/>
          </a:xfrm>
        </p:spPr>
        <p:txBody>
          <a:bodyPr/>
          <a:lstStyle/>
          <a:p>
            <a:pPr>
              <a:defRPr/>
            </a:pPr>
            <a:fld id="{19A9D5F9-95CF-44B6-8411-AAA17730C006}" type="slidenum">
              <a:rPr lang="sv-SE" smtClean="0"/>
              <a:pPr>
                <a:defRPr/>
              </a:pPr>
              <a:t>51</a:t>
            </a:fld>
            <a:endParaRPr lang="sv-SE" dirty="0"/>
          </a:p>
        </p:txBody>
      </p:sp>
      <p:pic>
        <p:nvPicPr>
          <p:cNvPr id="103428" name="Bildobjekt 11" descr="J:\MSB\18913_LoS implementering\Mallar och bilder\Illustrationer\7 Ledarskap individ.jpg">
            <a:extLst>
              <a:ext uri="{FF2B5EF4-FFF2-40B4-BE49-F238E27FC236}">
                <a16:creationId xmlns:a16="http://schemas.microsoft.com/office/drawing/2014/main" id="{4A84A4A5-0443-4824-A28C-702239703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980" b="9195"/>
          <a:stretch>
            <a:fillRect/>
          </a:stretch>
        </p:blipFill>
        <p:spPr bwMode="auto">
          <a:xfrm>
            <a:off x="6405564" y="3049588"/>
            <a:ext cx="3538537"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B5DB8689-D548-4173-925C-0B1C9A13BD0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805444A-41E9-4485-B053-92C5D7A6A583}"/>
              </a:ext>
            </a:extLst>
          </p:cNvPr>
          <p:cNvSpPr>
            <a:spLocks noGrp="1"/>
          </p:cNvSpPr>
          <p:nvPr>
            <p:ph type="title"/>
          </p:nvPr>
        </p:nvSpPr>
        <p:spPr/>
        <p:txBody>
          <a:bodyPr/>
          <a:lstStyle/>
          <a:p>
            <a:r>
              <a:rPr lang="sv-SE" dirty="0"/>
              <a:t>2. Alla aktörer måste kunna delta </a:t>
            </a:r>
            <a:br>
              <a:rPr lang="sv-SE" dirty="0"/>
            </a:br>
            <a:r>
              <a:rPr lang="sv-SE" dirty="0"/>
              <a:t>i eller bidra till inriktnings- och samordningsarbete</a:t>
            </a:r>
          </a:p>
        </p:txBody>
      </p:sp>
      <p:sp>
        <p:nvSpPr>
          <p:cNvPr id="3" name="Content Placeholder 2">
            <a:extLst>
              <a:ext uri="{FF2B5EF4-FFF2-40B4-BE49-F238E27FC236}">
                <a16:creationId xmlns:a16="http://schemas.microsoft.com/office/drawing/2014/main" id="{9682160E-CB1D-4A4F-B708-AF25739D0DBE}"/>
              </a:ext>
            </a:extLst>
          </p:cNvPr>
          <p:cNvSpPr>
            <a:spLocks noGrp="1"/>
          </p:cNvSpPr>
          <p:nvPr>
            <p:ph idx="1"/>
          </p:nvPr>
        </p:nvSpPr>
        <p:spPr>
          <a:xfrm>
            <a:off x="1722017" y="2955425"/>
            <a:ext cx="8580582" cy="3209171"/>
          </a:xfrm>
          <a:noFill/>
        </p:spPr>
        <p:txBody>
          <a:bodyPr rtlCol="0">
            <a:normAutofit/>
          </a:bodyPr>
          <a:lstStyle/>
          <a:p>
            <a:pPr marL="57150" indent="0">
              <a:buNone/>
              <a:defRPr/>
            </a:pPr>
            <a:r>
              <a:rPr lang="sv-SE" dirty="0">
                <a:ea typeface="Verdana" panose="020B0604030504040204" pitchFamily="34" charset="0"/>
                <a:cs typeface="Verdana" panose="020B0604030504040204" pitchFamily="34" charset="0"/>
              </a:rPr>
              <a:t>Bidra</a:t>
            </a:r>
            <a:r>
              <a:rPr lang="sv-SE" dirty="0">
                <a:solidFill>
                  <a:srgbClr val="FF0000"/>
                </a:solidFill>
                <a:ea typeface="Verdana" panose="020B0604030504040204" pitchFamily="34" charset="0"/>
                <a:cs typeface="Verdana" panose="020B0604030504040204" pitchFamily="34" charset="0"/>
              </a:rPr>
              <a:t> </a:t>
            </a:r>
            <a:r>
              <a:rPr lang="sv-SE" dirty="0">
                <a:ea typeface="Verdana" panose="020B0604030504040204" pitchFamily="34" charset="0"/>
                <a:cs typeface="Verdana" panose="020B0604030504040204" pitchFamily="34" charset="0"/>
              </a:rPr>
              <a:t>med</a:t>
            </a:r>
          </a:p>
          <a:p>
            <a:pPr>
              <a:defRPr/>
            </a:pPr>
            <a:r>
              <a:rPr lang="sv-SE" dirty="0">
                <a:ea typeface="Verdana" panose="020B0604030504040204" pitchFamily="34" charset="0"/>
                <a:cs typeface="Verdana" panose="020B0604030504040204" pitchFamily="34" charset="0"/>
              </a:rPr>
              <a:t>information</a:t>
            </a:r>
          </a:p>
          <a:p>
            <a:pPr>
              <a:defRPr/>
            </a:pPr>
            <a:r>
              <a:rPr lang="sv-SE" dirty="0">
                <a:ea typeface="Verdana" panose="020B0604030504040204" pitchFamily="34" charset="0"/>
                <a:cs typeface="Verdana" panose="020B0604030504040204" pitchFamily="34" charset="0"/>
              </a:rPr>
              <a:t>analys</a:t>
            </a:r>
          </a:p>
          <a:p>
            <a:pPr>
              <a:defRPr/>
            </a:pPr>
            <a:r>
              <a:rPr lang="sv-SE" dirty="0">
                <a:ea typeface="Verdana" panose="020B0604030504040204" pitchFamily="34" charset="0"/>
                <a:cs typeface="Verdana" panose="020B0604030504040204" pitchFamily="34" charset="0"/>
              </a:rPr>
              <a:t>resurser (expertkompetens)</a:t>
            </a:r>
          </a:p>
          <a:p>
            <a:pPr>
              <a:defRPr/>
            </a:pPr>
            <a:endParaRPr lang="sv-SE" dirty="0">
              <a:ea typeface="Verdana" panose="020B0604030504040204" pitchFamily="34" charset="0"/>
              <a:cs typeface="Verdana" panose="020B0604030504040204" pitchFamily="34" charset="0"/>
            </a:endParaRPr>
          </a:p>
        </p:txBody>
      </p:sp>
      <p:pic>
        <p:nvPicPr>
          <p:cNvPr id="105476" name="Bildobjekt 5">
            <a:extLst>
              <a:ext uri="{FF2B5EF4-FFF2-40B4-BE49-F238E27FC236}">
                <a16:creationId xmlns:a16="http://schemas.microsoft.com/office/drawing/2014/main" id="{53CF4EF2-C2A8-4BFE-A38E-5174876AE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8190" y="3388592"/>
            <a:ext cx="40068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39946792-5DE4-4742-B7A5-838BF8B4B90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5">
            <a:extLst>
              <a:ext uri="{FF2B5EF4-FFF2-40B4-BE49-F238E27FC236}">
                <a16:creationId xmlns:a16="http://schemas.microsoft.com/office/drawing/2014/main" id="{D22882A5-BF1C-4CDF-A9CC-7BD92CA652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6171" y="3145127"/>
            <a:ext cx="3584284" cy="25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a:extLst>
              <a:ext uri="{FF2B5EF4-FFF2-40B4-BE49-F238E27FC236}">
                <a16:creationId xmlns:a16="http://schemas.microsoft.com/office/drawing/2014/main" id="{143FFBA6-C8AC-48EE-A741-69F301BAC75F}"/>
              </a:ext>
            </a:extLst>
          </p:cNvPr>
          <p:cNvSpPr>
            <a:spLocks noGrp="1"/>
          </p:cNvSpPr>
          <p:nvPr>
            <p:ph type="title"/>
          </p:nvPr>
        </p:nvSpPr>
        <p:spPr/>
        <p:txBody>
          <a:bodyPr/>
          <a:lstStyle/>
          <a:p>
            <a:r>
              <a:rPr lang="sv-SE" dirty="0"/>
              <a:t>3. Vara värd för inriktnings- </a:t>
            </a:r>
            <a:br>
              <a:rPr lang="sv-SE" dirty="0"/>
            </a:br>
            <a:r>
              <a:rPr lang="sv-SE" dirty="0"/>
              <a:t>och samordningsarbete</a:t>
            </a:r>
          </a:p>
        </p:txBody>
      </p:sp>
      <p:sp>
        <p:nvSpPr>
          <p:cNvPr id="107523" name="Content Placeholder 2">
            <a:extLst>
              <a:ext uri="{FF2B5EF4-FFF2-40B4-BE49-F238E27FC236}">
                <a16:creationId xmlns:a16="http://schemas.microsoft.com/office/drawing/2014/main" id="{3DDB9EFD-2932-4F17-AD7B-CAB80318DCF0}"/>
              </a:ext>
            </a:extLst>
          </p:cNvPr>
          <p:cNvSpPr>
            <a:spLocks noGrp="1"/>
          </p:cNvSpPr>
          <p:nvPr>
            <p:ph sz="half" idx="1"/>
          </p:nvPr>
        </p:nvSpPr>
        <p:spPr>
          <a:xfrm>
            <a:off x="1762996" y="2462546"/>
            <a:ext cx="5646588" cy="3231673"/>
          </a:xfrm>
          <a:noFill/>
        </p:spPr>
        <p:txBody>
          <a:bodyPr/>
          <a:lstStyle/>
          <a:p>
            <a:r>
              <a:rPr lang="sv-SE" altLang="sv-SE" dirty="0">
                <a:ea typeface="Verdana" panose="020B0604030504040204" pitchFamily="34" charset="0"/>
                <a:cs typeface="Verdana" panose="020B0604030504040204" pitchFamily="34" charset="0"/>
              </a:rPr>
              <a:t>Ordna med tekniska, organisatoriska och personella förutsättningar</a:t>
            </a:r>
          </a:p>
          <a:p>
            <a:r>
              <a:rPr lang="sv-SE" altLang="sv-SE" dirty="0">
                <a:ea typeface="Verdana" panose="020B0604030504040204" pitchFamily="34" charset="0"/>
                <a:cs typeface="Verdana" panose="020B0604030504040204" pitchFamily="34" charset="0"/>
              </a:rPr>
              <a:t>Bjuda in aktörer, även frivilliga</a:t>
            </a:r>
          </a:p>
          <a:p>
            <a:r>
              <a:rPr lang="sv-SE" altLang="sv-SE" dirty="0">
                <a:ea typeface="Verdana" panose="020B0604030504040204" pitchFamily="34" charset="0"/>
                <a:cs typeface="Verdana" panose="020B0604030504040204" pitchFamily="34" charset="0"/>
              </a:rPr>
              <a:t>Agera ordförande/koordinator</a:t>
            </a:r>
          </a:p>
          <a:p>
            <a:pPr eaLnBrk="1" hangingPunct="1"/>
            <a:r>
              <a:rPr lang="sv-SE" altLang="sv-SE" dirty="0">
                <a:ea typeface="Verdana" panose="020B0604030504040204" pitchFamily="34" charset="0"/>
                <a:cs typeface="Verdana" panose="020B0604030504040204" pitchFamily="34" charset="0"/>
              </a:rPr>
              <a:t>Upprätta handlingar, dagbok, protokoll</a:t>
            </a:r>
            <a:br>
              <a:rPr lang="sv-SE" altLang="sv-SE" dirty="0">
                <a:ea typeface="Verdana" panose="020B0604030504040204" pitchFamily="34" charset="0"/>
                <a:cs typeface="Verdana" panose="020B0604030504040204" pitchFamily="34" charset="0"/>
              </a:rPr>
            </a:br>
            <a:endParaRPr lang="sv-SE" altLang="sv-SE"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0F3E85A3-5A64-419D-A7AD-9595EA076A9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B6FFCB1-6F70-4134-BBD0-AE6192F93124}"/>
              </a:ext>
            </a:extLst>
          </p:cNvPr>
          <p:cNvSpPr>
            <a:spLocks noGrp="1"/>
          </p:cNvSpPr>
          <p:nvPr>
            <p:ph type="title"/>
          </p:nvPr>
        </p:nvSpPr>
        <p:spPr/>
        <p:txBody>
          <a:bodyPr/>
          <a:lstStyle/>
          <a:p>
            <a:r>
              <a:rPr lang="sv-SE" dirty="0"/>
              <a:t>4. Vara stöd för inriktnings- </a:t>
            </a:r>
            <a:br>
              <a:rPr lang="sv-SE" dirty="0"/>
            </a:br>
            <a:r>
              <a:rPr lang="sv-SE" dirty="0"/>
              <a:t>och samordningsarbete</a:t>
            </a:r>
          </a:p>
        </p:txBody>
      </p:sp>
      <p:sp>
        <p:nvSpPr>
          <p:cNvPr id="3" name="Content Placeholder 2">
            <a:extLst>
              <a:ext uri="{FF2B5EF4-FFF2-40B4-BE49-F238E27FC236}">
                <a16:creationId xmlns:a16="http://schemas.microsoft.com/office/drawing/2014/main" id="{FFBA2CBE-C95E-4272-80DD-BCAE17FC48A0}"/>
              </a:ext>
            </a:extLst>
          </p:cNvPr>
          <p:cNvSpPr>
            <a:spLocks noGrp="1"/>
          </p:cNvSpPr>
          <p:nvPr>
            <p:ph idx="1"/>
          </p:nvPr>
        </p:nvSpPr>
        <p:spPr>
          <a:xfrm>
            <a:off x="1793937" y="2429506"/>
            <a:ext cx="8580582" cy="3601527"/>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Bistå värden med resurser</a:t>
            </a:r>
          </a:p>
          <a:p>
            <a:pPr>
              <a:defRPr/>
            </a:pPr>
            <a:r>
              <a:rPr lang="sv-SE" dirty="0">
                <a:ea typeface="Verdana" panose="020B0604030504040204" pitchFamily="34" charset="0"/>
                <a:cs typeface="Verdana" panose="020B0604030504040204" pitchFamily="34" charset="0"/>
              </a:rPr>
              <a:t>tekniska</a:t>
            </a:r>
          </a:p>
          <a:p>
            <a:pPr>
              <a:defRPr/>
            </a:pPr>
            <a:r>
              <a:rPr lang="sv-SE" dirty="0">
                <a:ea typeface="Verdana" panose="020B0604030504040204" pitchFamily="34" charset="0"/>
                <a:cs typeface="Verdana" panose="020B0604030504040204" pitchFamily="34" charset="0"/>
              </a:rPr>
              <a:t>personella</a:t>
            </a:r>
          </a:p>
          <a:p>
            <a:pPr>
              <a:defRPr/>
            </a:pPr>
            <a:r>
              <a:rPr lang="sv-SE" dirty="0">
                <a:ea typeface="Verdana" panose="020B0604030504040204" pitchFamily="34" charset="0"/>
                <a:cs typeface="Verdana" panose="020B0604030504040204" pitchFamily="34" charset="0"/>
              </a:rPr>
              <a:t>fysiska</a:t>
            </a:r>
          </a:p>
          <a:p>
            <a:pPr>
              <a:defRPr/>
            </a:pPr>
            <a:r>
              <a:rPr lang="sv-SE" dirty="0">
                <a:ea typeface="Verdana" panose="020B0604030504040204" pitchFamily="34" charset="0"/>
                <a:cs typeface="Verdana" panose="020B0604030504040204" pitchFamily="34" charset="0"/>
              </a:rPr>
              <a:t>metodmässiga</a:t>
            </a:r>
          </a:p>
        </p:txBody>
      </p:sp>
      <p:pic>
        <p:nvPicPr>
          <p:cNvPr id="109572" name="Bildobjekt 1">
            <a:extLst>
              <a:ext uri="{FF2B5EF4-FFF2-40B4-BE49-F238E27FC236}">
                <a16:creationId xmlns:a16="http://schemas.microsoft.com/office/drawing/2014/main" id="{D7C73B3E-32AA-4E04-A780-EB3C73B5D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198" y="3251057"/>
            <a:ext cx="4283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0F956096-6B0B-4281-9AE4-B4EF2B20D9F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F21E5D4-3972-4CA4-8395-7AE6FB1738AA}"/>
              </a:ext>
            </a:extLst>
          </p:cNvPr>
          <p:cNvSpPr>
            <a:spLocks noGrp="1"/>
          </p:cNvSpPr>
          <p:nvPr>
            <p:ph type="title"/>
          </p:nvPr>
        </p:nvSpPr>
        <p:spPr/>
        <p:txBody>
          <a:bodyPr/>
          <a:lstStyle/>
          <a:p>
            <a:r>
              <a:rPr lang="sv-SE" dirty="0"/>
              <a:t>Syftet med aktörsgemensamma former</a:t>
            </a:r>
          </a:p>
        </p:txBody>
      </p:sp>
      <p:sp>
        <p:nvSpPr>
          <p:cNvPr id="3" name="Content Placeholder 2">
            <a:extLst>
              <a:ext uri="{FF2B5EF4-FFF2-40B4-BE49-F238E27FC236}">
                <a16:creationId xmlns:a16="http://schemas.microsoft.com/office/drawing/2014/main" id="{E0047324-9DFE-4492-B5E8-D934C98CCE99}"/>
              </a:ext>
            </a:extLst>
          </p:cNvPr>
          <p:cNvSpPr>
            <a:spLocks noGrp="1"/>
          </p:cNvSpPr>
          <p:nvPr>
            <p:ph idx="1"/>
          </p:nvPr>
        </p:nvSpPr>
        <p:spPr>
          <a:xfrm>
            <a:off x="1783779" y="2057301"/>
            <a:ext cx="8580582" cy="3601527"/>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Ska leda till beslut och överenskommelser om aktörsgemensam inriktning och samordning.</a:t>
            </a:r>
          </a:p>
          <a:p>
            <a:pPr>
              <a:defRPr/>
            </a:pPr>
            <a:r>
              <a:rPr lang="sv-SE" dirty="0">
                <a:ea typeface="Verdana" panose="020B0604030504040204" pitchFamily="34" charset="0"/>
                <a:cs typeface="Verdana" panose="020B0604030504040204" pitchFamily="34" charset="0"/>
              </a:rPr>
              <a:t>Åstadkomma effekt</a:t>
            </a:r>
          </a:p>
          <a:p>
            <a:pPr>
              <a:defRPr/>
            </a:pPr>
            <a:r>
              <a:rPr lang="sv-SE" dirty="0">
                <a:ea typeface="Verdana" panose="020B0604030504040204" pitchFamily="34" charset="0"/>
                <a:cs typeface="Verdana" panose="020B0604030504040204" pitchFamily="34" charset="0"/>
              </a:rPr>
              <a:t>Knyta ihop aktörer - offentliga, privata, frivilliga</a:t>
            </a:r>
          </a:p>
          <a:p>
            <a:pPr>
              <a:defRPr/>
            </a:pPr>
            <a:r>
              <a:rPr lang="sv-SE" dirty="0">
                <a:ea typeface="Verdana" panose="020B0604030504040204" pitchFamily="34" charset="0"/>
                <a:cs typeface="Verdana" panose="020B0604030504040204" pitchFamily="34" charset="0"/>
              </a:rPr>
              <a:t>Behovet styr</a:t>
            </a:r>
          </a:p>
          <a:p>
            <a:pPr>
              <a:defRPr/>
            </a:pPr>
            <a:r>
              <a:rPr lang="sv-SE" dirty="0">
                <a:ea typeface="Verdana" panose="020B0604030504040204" pitchFamily="34" charset="0"/>
                <a:cs typeface="Verdana" panose="020B0604030504040204" pitchFamily="34" charset="0"/>
              </a:rPr>
              <a:t>Krav på förmåga hos aktörer</a:t>
            </a:r>
          </a:p>
          <a:p>
            <a:pPr>
              <a:defRPr/>
            </a:pPr>
            <a:r>
              <a:rPr lang="sv-SE" dirty="0">
                <a:ea typeface="Verdana" panose="020B0604030504040204" pitchFamily="34" charset="0"/>
                <a:cs typeface="Verdana" panose="020B0604030504040204" pitchFamily="34" charset="0"/>
              </a:rPr>
              <a:t>Kontinuitet</a:t>
            </a:r>
          </a:p>
          <a:p>
            <a:pPr lvl="1">
              <a:defRPr/>
            </a:pPr>
            <a:endParaRPr lang="sv-SE" sz="2400"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01715437-360C-4F7E-86EA-8E64E7428B2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451270" y="651223"/>
            <a:ext cx="8580582" cy="966397"/>
          </a:xfrm>
        </p:spPr>
        <p:txBody>
          <a:bodyPr/>
          <a:lstStyle/>
          <a:p>
            <a:r>
              <a:rPr lang="sv-SE" dirty="0"/>
              <a:t>Vägledningar för att införa aktörsgemensamma former</a:t>
            </a:r>
          </a:p>
        </p:txBody>
      </p:sp>
      <p:grpSp>
        <p:nvGrpSpPr>
          <p:cNvPr id="3" name="Grupp 2">
            <a:extLst>
              <a:ext uri="{FF2B5EF4-FFF2-40B4-BE49-F238E27FC236}">
                <a16:creationId xmlns:a16="http://schemas.microsoft.com/office/drawing/2014/main" id="{BD7EB1B2-B3D2-4EE0-992B-9E49D69B6546}"/>
              </a:ext>
            </a:extLst>
          </p:cNvPr>
          <p:cNvGrpSpPr/>
          <p:nvPr/>
        </p:nvGrpSpPr>
        <p:grpSpPr>
          <a:xfrm>
            <a:off x="2620090" y="2502649"/>
            <a:ext cx="8159356" cy="3336977"/>
            <a:chOff x="2620090" y="2502649"/>
            <a:chExt cx="8159356" cy="3336977"/>
          </a:xfrm>
        </p:grpSpPr>
        <p:pic>
          <p:nvPicPr>
            <p:cNvPr id="6" name="Platshållare för innehåll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724904" y="2601592"/>
              <a:ext cx="2344415" cy="3238034"/>
            </a:xfrm>
            <a:prstGeom prst="rect">
              <a:avLst/>
            </a:prstGeom>
            <a:effectLst>
              <a:outerShdw blurRad="50800" dist="38100" dir="2700000" algn="tl" rotWithShape="0">
                <a:prstClr val="black">
                  <a:alpha val="40000"/>
                </a:prstClr>
              </a:outerShdw>
            </a:effectLst>
          </p:spPr>
        </p:pic>
        <p:pic>
          <p:nvPicPr>
            <p:cNvPr id="10" name="Bildobjekt 9"/>
            <p:cNvPicPr/>
            <p:nvPr/>
          </p:nvPicPr>
          <p:blipFill>
            <a:blip r:embed="rId4" cstate="print">
              <a:extLst>
                <a:ext uri="{28A0092B-C50C-407E-A947-70E740481C1C}">
                  <a14:useLocalDpi xmlns:a14="http://schemas.microsoft.com/office/drawing/2010/main" val="0"/>
                </a:ext>
              </a:extLst>
            </a:blip>
            <a:stretch>
              <a:fillRect/>
            </a:stretch>
          </p:blipFill>
          <p:spPr>
            <a:xfrm>
              <a:off x="8266751" y="2502649"/>
              <a:ext cx="1238250" cy="1749425"/>
            </a:xfrm>
            <a:prstGeom prst="rect">
              <a:avLst/>
            </a:prstGeom>
            <a:effectLst>
              <a:outerShdw blurRad="50800" dist="38100" dir="2700000" algn="tl" rotWithShape="0">
                <a:prstClr val="black">
                  <a:alpha val="40000"/>
                </a:prstClr>
              </a:outerShdw>
            </a:effectLst>
          </p:spPr>
        </p:pic>
        <p:pic>
          <p:nvPicPr>
            <p:cNvPr id="11" name="Bildobjekt 10"/>
            <p:cNvPicPr/>
            <p:nvPr/>
          </p:nvPicPr>
          <p:blipFill>
            <a:blip r:embed="rId5" cstate="print">
              <a:extLst>
                <a:ext uri="{28A0092B-C50C-407E-A947-70E740481C1C}">
                  <a14:useLocalDpi xmlns:a14="http://schemas.microsoft.com/office/drawing/2010/main" val="0"/>
                </a:ext>
              </a:extLst>
            </a:blip>
            <a:stretch>
              <a:fillRect/>
            </a:stretch>
          </p:blipFill>
          <p:spPr>
            <a:xfrm>
              <a:off x="8925246" y="3188449"/>
              <a:ext cx="1238250" cy="1756410"/>
            </a:xfrm>
            <a:prstGeom prst="rect">
              <a:avLst/>
            </a:prstGeom>
            <a:effectLst>
              <a:outerShdw blurRad="50800" dist="38100" dir="2700000" algn="tl" rotWithShape="0">
                <a:prstClr val="black">
                  <a:alpha val="40000"/>
                </a:prstClr>
              </a:outerShdw>
            </a:effectLst>
          </p:spPr>
        </p:pic>
        <p:pic>
          <p:nvPicPr>
            <p:cNvPr id="12" name="Bildobjekt 11" descr="En bild som visar text&#10;&#10;Automatiskt genererad beskrivning"/>
            <p:cNvPicPr/>
            <p:nvPr/>
          </p:nvPicPr>
          <p:blipFill>
            <a:blip r:embed="rId6" cstate="print">
              <a:extLst>
                <a:ext uri="{28A0092B-C50C-407E-A947-70E740481C1C}">
                  <a14:useLocalDpi xmlns:a14="http://schemas.microsoft.com/office/drawing/2010/main" val="0"/>
                </a:ext>
              </a:extLst>
            </a:blip>
            <a:stretch>
              <a:fillRect/>
            </a:stretch>
          </p:blipFill>
          <p:spPr>
            <a:xfrm>
              <a:off x="9541196" y="3938041"/>
              <a:ext cx="1238250" cy="1760220"/>
            </a:xfrm>
            <a:prstGeom prst="rect">
              <a:avLst/>
            </a:prstGeom>
            <a:effectLst>
              <a:outerShdw blurRad="50800" dist="38100" dir="2700000" algn="tl" rotWithShape="0">
                <a:prstClr val="black">
                  <a:alpha val="40000"/>
                </a:prstClr>
              </a:outerShdw>
            </a:effectLst>
          </p:spPr>
        </p:pic>
        <p:pic>
          <p:nvPicPr>
            <p:cNvPr id="13" name="Bildobjekt 10">
              <a:extLst>
                <a:ext uri="{FF2B5EF4-FFF2-40B4-BE49-F238E27FC236}">
                  <a16:creationId xmlns:a16="http://schemas.microsoft.com/office/drawing/2014/main" id="{3E880133-5FE4-4A1E-9530-6CAA162136F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20090" y="2599166"/>
              <a:ext cx="2248887" cy="32106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 name="Platshållare för datum 1">
            <a:extLst>
              <a:ext uri="{FF2B5EF4-FFF2-40B4-BE49-F238E27FC236}">
                <a16:creationId xmlns:a16="http://schemas.microsoft.com/office/drawing/2014/main" id="{FDB3ADE4-14F1-48C3-B7B8-9C8D4E6973F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1941286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41953D-626E-4169-9815-C4524A630678}"/>
              </a:ext>
            </a:extLst>
          </p:cNvPr>
          <p:cNvSpPr/>
          <p:nvPr/>
        </p:nvSpPr>
        <p:spPr>
          <a:xfrm>
            <a:off x="1757363" y="569913"/>
            <a:ext cx="3802062" cy="544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pic>
        <p:nvPicPr>
          <p:cNvPr id="70659" name="Bildobjekt 2">
            <a:extLst>
              <a:ext uri="{FF2B5EF4-FFF2-40B4-BE49-F238E27FC236}">
                <a16:creationId xmlns:a16="http://schemas.microsoft.com/office/drawing/2014/main" id="{A170406D-BFB5-4FBF-A8B7-E34090D3B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4904" y="1343025"/>
            <a:ext cx="5832475"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65E02E-0FB5-4A06-A5ED-C14C578907D5}"/>
              </a:ext>
            </a:extLst>
          </p:cNvPr>
          <p:cNvSpPr/>
          <p:nvPr/>
        </p:nvSpPr>
        <p:spPr>
          <a:xfrm>
            <a:off x="1893889" y="222250"/>
            <a:ext cx="3355975" cy="533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5" name="Rubrik 4">
            <a:extLst>
              <a:ext uri="{FF2B5EF4-FFF2-40B4-BE49-F238E27FC236}">
                <a16:creationId xmlns:a16="http://schemas.microsoft.com/office/drawing/2014/main" id="{7EB179CE-ED9D-4AB5-A290-5A0E2F66FD79}"/>
              </a:ext>
            </a:extLst>
          </p:cNvPr>
          <p:cNvSpPr>
            <a:spLocks noGrp="1"/>
          </p:cNvSpPr>
          <p:nvPr>
            <p:ph type="title"/>
          </p:nvPr>
        </p:nvSpPr>
        <p:spPr>
          <a:xfrm>
            <a:off x="2088697" y="542237"/>
            <a:ext cx="7554067" cy="516224"/>
          </a:xfrm>
        </p:spPr>
        <p:txBody>
          <a:bodyPr/>
          <a:lstStyle/>
          <a:p>
            <a:r>
              <a:rPr lang="sv-SE" dirty="0"/>
              <a:t>Använd helhetsmetoden tillsammans</a:t>
            </a:r>
          </a:p>
        </p:txBody>
      </p:sp>
      <p:pic>
        <p:nvPicPr>
          <p:cNvPr id="70663" name="Bildobjekt 6">
            <a:hlinkClick r:id="rId4"/>
            <a:extLst>
              <a:ext uri="{FF2B5EF4-FFF2-40B4-BE49-F238E27FC236}">
                <a16:creationId xmlns:a16="http://schemas.microsoft.com/office/drawing/2014/main" id="{590D4132-41DA-4484-9018-B5F2F1ACDB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035" y="557082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1">
            <a:extLst>
              <a:ext uri="{FF2B5EF4-FFF2-40B4-BE49-F238E27FC236}">
                <a16:creationId xmlns:a16="http://schemas.microsoft.com/office/drawing/2014/main" id="{36BD119F-B273-4A74-8965-AC1206A419C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9D95DCF-B978-4BB3-8A3C-734E7CE556F8}"/>
              </a:ext>
            </a:extLst>
          </p:cNvPr>
          <p:cNvSpPr>
            <a:spLocks noGrp="1"/>
          </p:cNvSpPr>
          <p:nvPr>
            <p:ph type="title"/>
          </p:nvPr>
        </p:nvSpPr>
        <p:spPr>
          <a:xfrm>
            <a:off x="1565570" y="838260"/>
            <a:ext cx="8580582" cy="966397"/>
          </a:xfrm>
        </p:spPr>
        <p:txBody>
          <a:bodyPr/>
          <a:lstStyle/>
          <a:p>
            <a:r>
              <a:rPr lang="sv-SE" dirty="0"/>
              <a:t>Helhetsmetoden</a:t>
            </a:r>
          </a:p>
        </p:txBody>
      </p:sp>
      <p:sp>
        <p:nvSpPr>
          <p:cNvPr id="115715" name="Content Placeholder 2">
            <a:extLst>
              <a:ext uri="{FF2B5EF4-FFF2-40B4-BE49-F238E27FC236}">
                <a16:creationId xmlns:a16="http://schemas.microsoft.com/office/drawing/2014/main" id="{DAA8E645-2437-4E46-8E94-39C0C5EE6520}"/>
              </a:ext>
            </a:extLst>
          </p:cNvPr>
          <p:cNvSpPr>
            <a:spLocks noGrp="1"/>
          </p:cNvSpPr>
          <p:nvPr>
            <p:ph sz="half" idx="1"/>
          </p:nvPr>
        </p:nvSpPr>
        <p:spPr>
          <a:xfrm>
            <a:off x="1659087" y="1776745"/>
            <a:ext cx="4131654" cy="3834000"/>
          </a:xfrm>
          <a:noFill/>
        </p:spPr>
        <p:txBody>
          <a:bodyPr/>
          <a:lstStyle/>
          <a:p>
            <a:pPr eaLnBrk="1" hangingPunct="1"/>
            <a:r>
              <a:rPr lang="sv-SE" altLang="sv-SE" dirty="0">
                <a:ea typeface="Verdana" panose="020B0604030504040204" pitchFamily="34" charset="0"/>
                <a:cs typeface="Verdana" panose="020B0604030504040204" pitchFamily="34" charset="0"/>
              </a:rPr>
              <a:t>Förutsätter att aktören har en helhetssyn.</a:t>
            </a:r>
          </a:p>
          <a:p>
            <a:pPr eaLnBrk="1" hangingPunct="1"/>
            <a:r>
              <a:rPr lang="sv-SE" altLang="sv-SE" dirty="0">
                <a:ea typeface="Verdana" panose="020B0604030504040204" pitchFamily="34" charset="0"/>
                <a:cs typeface="Verdana" panose="020B0604030504040204" pitchFamily="34" charset="0"/>
              </a:rPr>
              <a:t>Används i planering, genomförande och uppföljning.</a:t>
            </a:r>
          </a:p>
          <a:p>
            <a:pPr eaLnBrk="1" hangingPunct="1"/>
            <a:r>
              <a:rPr lang="sv-SE" altLang="sv-SE" dirty="0">
                <a:ea typeface="Verdana" panose="020B0604030504040204" pitchFamily="34" charset="0"/>
                <a:cs typeface="Verdana" panose="020B0604030504040204" pitchFamily="34" charset="0"/>
              </a:rPr>
              <a:t>Bör tillämpas löpande.</a:t>
            </a:r>
          </a:p>
          <a:p>
            <a:pPr eaLnBrk="1" hangingPunct="1"/>
            <a:r>
              <a:rPr lang="sv-SE" altLang="sv-SE" dirty="0">
                <a:ea typeface="Verdana" panose="020B0604030504040204" pitchFamily="34" charset="0"/>
                <a:cs typeface="Verdana" panose="020B0604030504040204" pitchFamily="34" charset="0"/>
              </a:rPr>
              <a:t>Utgår från samhällets skyddsvärden.</a:t>
            </a:r>
          </a:p>
        </p:txBody>
      </p:sp>
      <p:pic>
        <p:nvPicPr>
          <p:cNvPr id="115716" name="Bildobjekt 2">
            <a:extLst>
              <a:ext uri="{FF2B5EF4-FFF2-40B4-BE49-F238E27FC236}">
                <a16:creationId xmlns:a16="http://schemas.microsoft.com/office/drawing/2014/main" id="{406E086D-C97D-4918-B16F-9B829082E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1377" y="1441740"/>
            <a:ext cx="457041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1C94B682-DF12-4D4A-9D24-BCA14A2B1D8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52735A-C64C-4C0C-8B9B-72C0F4172133}"/>
              </a:ext>
            </a:extLst>
          </p:cNvPr>
          <p:cNvSpPr>
            <a:spLocks noGrp="1"/>
          </p:cNvSpPr>
          <p:nvPr>
            <p:ph type="title"/>
          </p:nvPr>
        </p:nvSpPr>
        <p:spPr>
          <a:xfrm>
            <a:off x="2438406" y="1035688"/>
            <a:ext cx="8580582" cy="966397"/>
          </a:xfrm>
        </p:spPr>
        <p:txBody>
          <a:bodyPr/>
          <a:lstStyle/>
          <a:p>
            <a:r>
              <a:rPr lang="sv-SE" dirty="0"/>
              <a:t>1. Tolka skeendet</a:t>
            </a:r>
          </a:p>
        </p:txBody>
      </p:sp>
      <p:sp>
        <p:nvSpPr>
          <p:cNvPr id="3" name="Content Placeholder 2">
            <a:extLst>
              <a:ext uri="{FF2B5EF4-FFF2-40B4-BE49-F238E27FC236}">
                <a16:creationId xmlns:a16="http://schemas.microsoft.com/office/drawing/2014/main" id="{EA9414BB-A025-4DD4-AF86-3F5A571CD66B}"/>
              </a:ext>
            </a:extLst>
          </p:cNvPr>
          <p:cNvSpPr>
            <a:spLocks noGrp="1"/>
          </p:cNvSpPr>
          <p:nvPr>
            <p:ph idx="1"/>
          </p:nvPr>
        </p:nvSpPr>
        <p:spPr>
          <a:xfrm>
            <a:off x="2531924" y="1745575"/>
            <a:ext cx="8580582" cy="4333108"/>
          </a:xfrm>
          <a:noFill/>
        </p:spPr>
        <p:txBody>
          <a:bodyPr rtlCol="0">
            <a:normAutofit lnSpcReduction="10000"/>
          </a:bodyPr>
          <a:lstStyle/>
          <a:p>
            <a:pPr marL="0" indent="0">
              <a:buNone/>
              <a:defRPr/>
            </a:pPr>
            <a:r>
              <a:rPr lang="sv-SE" dirty="0">
                <a:ea typeface="Verdana" panose="020B0604030504040204" pitchFamily="34" charset="0"/>
                <a:cs typeface="Verdana" panose="020B0604030504040204" pitchFamily="34" charset="0"/>
              </a:rPr>
              <a:t>Förståelse för vad som kommer att ske (prognos och lägesbeskrivning) </a:t>
            </a:r>
          </a:p>
          <a:p>
            <a:pPr>
              <a:defRPr/>
            </a:pPr>
            <a:r>
              <a:rPr lang="sv-SE" dirty="0">
                <a:ea typeface="Verdana" panose="020B0604030504040204" pitchFamily="34" charset="0"/>
                <a:cs typeface="Verdana" panose="020B0604030504040204" pitchFamily="34" charset="0"/>
              </a:rPr>
              <a:t>Hotade skyddsvärden?</a:t>
            </a:r>
          </a:p>
          <a:p>
            <a:pPr>
              <a:defRPr/>
            </a:pPr>
            <a:r>
              <a:rPr lang="sv-SE" dirty="0">
                <a:ea typeface="Verdana" panose="020B0604030504040204" pitchFamily="34" charset="0"/>
                <a:cs typeface="Verdana" panose="020B0604030504040204" pitchFamily="34" charset="0"/>
              </a:rPr>
              <a:t>Risker?</a:t>
            </a:r>
          </a:p>
          <a:p>
            <a:pPr>
              <a:defRPr/>
            </a:pPr>
            <a:r>
              <a:rPr lang="sv-SE" dirty="0">
                <a:ea typeface="Verdana" panose="020B0604030504040204" pitchFamily="34" charset="0"/>
                <a:cs typeface="Verdana" panose="020B0604030504040204" pitchFamily="34" charset="0"/>
              </a:rPr>
              <a:t>Hot mot samhällets funktionalitet?</a:t>
            </a:r>
          </a:p>
          <a:p>
            <a:pPr>
              <a:defRPr/>
            </a:pPr>
            <a:r>
              <a:rPr lang="sv-SE" dirty="0">
                <a:ea typeface="Verdana" panose="020B0604030504040204" pitchFamily="34" charset="0"/>
                <a:cs typeface="Verdana" panose="020B0604030504040204" pitchFamily="34" charset="0"/>
              </a:rPr>
              <a:t>Beroenden för att upprätthålla funktionalitet?</a:t>
            </a:r>
          </a:p>
          <a:p>
            <a:pPr>
              <a:defRPr/>
            </a:pPr>
            <a:r>
              <a:rPr lang="sv-SE" dirty="0">
                <a:ea typeface="Verdana" panose="020B0604030504040204" pitchFamily="34" charset="0"/>
                <a:cs typeface="Verdana" panose="020B0604030504040204" pitchFamily="34" charset="0"/>
              </a:rPr>
              <a:t>Nya</a:t>
            </a:r>
            <a:r>
              <a:rPr lang="sv-SE" dirty="0">
                <a:solidFill>
                  <a:srgbClr val="FF0000"/>
                </a:solidFill>
                <a:ea typeface="Verdana" panose="020B0604030504040204" pitchFamily="34" charset="0"/>
                <a:cs typeface="Verdana" panose="020B0604030504040204" pitchFamily="34" charset="0"/>
              </a:rPr>
              <a:t> </a:t>
            </a:r>
            <a:r>
              <a:rPr lang="sv-SE" dirty="0">
                <a:ea typeface="Verdana" panose="020B0604030504040204" pitchFamily="34" charset="0"/>
                <a:cs typeface="Verdana" panose="020B0604030504040204" pitchFamily="34" charset="0"/>
              </a:rPr>
              <a:t>”riktningar” för skeendet på längre sikt?</a:t>
            </a:r>
          </a:p>
          <a:p>
            <a:pPr lvl="1">
              <a:defRPr/>
            </a:pPr>
            <a:r>
              <a:rPr lang="sv-SE" sz="2400" dirty="0">
                <a:ea typeface="Verdana" panose="020B0604030504040204" pitchFamily="34" charset="0"/>
                <a:cs typeface="Verdana" panose="020B0604030504040204" pitchFamily="34" charset="0"/>
              </a:rPr>
              <a:t>troligast</a:t>
            </a:r>
          </a:p>
          <a:p>
            <a:pPr lvl="1">
              <a:defRPr/>
            </a:pPr>
            <a:r>
              <a:rPr lang="sv-SE" sz="2400" dirty="0">
                <a:ea typeface="Verdana" panose="020B0604030504040204" pitchFamily="34" charset="0"/>
                <a:cs typeface="Verdana" panose="020B0604030504040204" pitchFamily="34" charset="0"/>
              </a:rPr>
              <a:t>värsta tänkbara</a:t>
            </a:r>
          </a:p>
          <a:p>
            <a:pPr>
              <a:defRPr/>
            </a:pPr>
            <a:r>
              <a:rPr lang="sv-SE" dirty="0">
                <a:ea typeface="Verdana" panose="020B0604030504040204" pitchFamily="34" charset="0"/>
                <a:cs typeface="Verdana" panose="020B0604030504040204" pitchFamily="34" charset="0"/>
              </a:rPr>
              <a:t>Bilden av skeendet i informationskällor?</a:t>
            </a:r>
          </a:p>
          <a:p>
            <a:pPr>
              <a:defRPr/>
            </a:pPr>
            <a:endParaRPr lang="sv-SE" dirty="0">
              <a:ea typeface="Verdana" panose="020B0604030504040204" pitchFamily="34" charset="0"/>
              <a:cs typeface="Verdana" panose="020B0604030504040204" pitchFamily="34" charset="0"/>
            </a:endParaRPr>
          </a:p>
        </p:txBody>
      </p:sp>
      <p:pic>
        <p:nvPicPr>
          <p:cNvPr id="6" name="Bildobjekt 5"/>
          <p:cNvPicPr>
            <a:picLocks noChangeAspect="1"/>
          </p:cNvPicPr>
          <p:nvPr/>
        </p:nvPicPr>
        <p:blipFill>
          <a:blip r:embed="rId3"/>
          <a:stretch>
            <a:fillRect/>
          </a:stretch>
        </p:blipFill>
        <p:spPr>
          <a:xfrm>
            <a:off x="577994" y="384464"/>
            <a:ext cx="1704975" cy="1600200"/>
          </a:xfrm>
          <a:prstGeom prst="rect">
            <a:avLst/>
          </a:prstGeom>
        </p:spPr>
      </p:pic>
      <p:sp>
        <p:nvSpPr>
          <p:cNvPr id="2" name="Platshållare för datum 1">
            <a:extLst>
              <a:ext uri="{FF2B5EF4-FFF2-40B4-BE49-F238E27FC236}">
                <a16:creationId xmlns:a16="http://schemas.microsoft.com/office/drawing/2014/main" id="{4BADED3C-50AC-444B-BD3E-74D1DAF57E5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A7891D2-61A8-4741-BE64-C4A81976858A}"/>
              </a:ext>
            </a:extLst>
          </p:cNvPr>
          <p:cNvSpPr txBox="1">
            <a:spLocks noChangeArrowheads="1"/>
          </p:cNvSpPr>
          <p:nvPr/>
        </p:nvSpPr>
        <p:spPr bwMode="auto">
          <a:xfrm>
            <a:off x="1235147" y="1435534"/>
            <a:ext cx="7927326"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känner inte till andra aktörers ansvar, mandat och roller. </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känner inte till vad andra aktörer kan bidra med och behöver.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De olika aktörernas ansvar, roller och mandat brister i tydlighet.</a:t>
            </a:r>
          </a:p>
          <a:p>
            <a:pPr marL="171450" indent="-171450">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Kontakter på fältnivå verkar fungera bättre än kontakter på högre nivåer.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Sociala nätverk är ofta en framgångsfaktor.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Sociala nätverk saknas mellan de som inte arbetar tillsammans till vardags.</a:t>
            </a:r>
          </a:p>
          <a:p>
            <a:pPr marL="171450" indent="-171450" eaLnBrk="1" hangingPunct="1">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Ofta saknas samlade lägesbilder, alternativt uppvisar brister.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Skäl till lägesbildsproblemen verkar ligga i metoder, datakällor och arbetssätt.</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Bedömningar och analyser grundar sig ofta enbart på ”egen information”.</a:t>
            </a:r>
          </a:p>
          <a:p>
            <a:pPr marL="171450" indent="-171450">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Bedömningar och analyser saknar ofta ett helhetsperspektiv.</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tenderar att vara passiva snarare än proaktiva.</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Samarbetet mellan privata och offentliga aktörer är svagt.</a:t>
            </a:r>
          </a:p>
          <a:p>
            <a:pPr marL="171450" indent="-171450" eaLnBrk="1" hangingPunct="1">
              <a:lnSpc>
                <a:spcPct val="200000"/>
              </a:lnSpc>
              <a:spcBef>
                <a:spcPct val="0"/>
              </a:spcBef>
            </a:pPr>
            <a:endParaRPr lang="sv-SE" altLang="sv-SE" sz="1300" dirty="0">
              <a:latin typeface="+mn-lt"/>
              <a:ea typeface="Verdana" panose="020B0604030504040204" pitchFamily="34" charset="0"/>
              <a:cs typeface="Verdana" panose="020B0604030504040204" pitchFamily="34" charset="0"/>
            </a:endParaRPr>
          </a:p>
        </p:txBody>
      </p:sp>
      <p:sp>
        <p:nvSpPr>
          <p:cNvPr id="6" name="Rubrik 5">
            <a:extLst>
              <a:ext uri="{FF2B5EF4-FFF2-40B4-BE49-F238E27FC236}">
                <a16:creationId xmlns:a16="http://schemas.microsoft.com/office/drawing/2014/main" id="{00003487-3CBC-4C29-91B7-D808BFEF9814}"/>
              </a:ext>
            </a:extLst>
          </p:cNvPr>
          <p:cNvSpPr>
            <a:spLocks noGrp="1"/>
          </p:cNvSpPr>
          <p:nvPr>
            <p:ph type="title"/>
          </p:nvPr>
        </p:nvSpPr>
        <p:spPr>
          <a:xfrm>
            <a:off x="1236643" y="313637"/>
            <a:ext cx="10517206" cy="516224"/>
          </a:xfrm>
        </p:spPr>
        <p:txBody>
          <a:bodyPr/>
          <a:lstStyle/>
          <a:p>
            <a:r>
              <a:rPr lang="sv-SE" dirty="0"/>
              <a:t>Analys av vad som brister i hanteringen </a:t>
            </a:r>
            <a:br>
              <a:rPr lang="sv-SE" dirty="0"/>
            </a:br>
            <a:r>
              <a:rPr lang="sv-SE" dirty="0"/>
              <a:t>av olyckor och kriser</a:t>
            </a:r>
            <a:br>
              <a:rPr lang="sv-SE" dirty="0"/>
            </a:br>
            <a:endParaRPr lang="sv-SE" dirty="0"/>
          </a:p>
        </p:txBody>
      </p:sp>
      <p:pic>
        <p:nvPicPr>
          <p:cNvPr id="3" name="Bildobjekt 2"/>
          <p:cNvPicPr>
            <a:picLocks noChangeAspect="1"/>
          </p:cNvPicPr>
          <p:nvPr/>
        </p:nvPicPr>
        <p:blipFill>
          <a:blip r:embed="rId3"/>
          <a:stretch>
            <a:fillRect/>
          </a:stretch>
        </p:blipFill>
        <p:spPr>
          <a:xfrm rot="20992993">
            <a:off x="7992098" y="2023806"/>
            <a:ext cx="3440207" cy="3965594"/>
          </a:xfrm>
          <a:prstGeom prst="rect">
            <a:avLst/>
          </a:prstGeom>
        </p:spPr>
      </p:pic>
      <p:sp>
        <p:nvSpPr>
          <p:cNvPr id="2" name="Platshållare för datum 1">
            <a:extLst>
              <a:ext uri="{FF2B5EF4-FFF2-40B4-BE49-F238E27FC236}">
                <a16:creationId xmlns:a16="http://schemas.microsoft.com/office/drawing/2014/main" id="{1A9B2F6C-1444-456E-B51B-9CCA90C81F8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F423458-EE7D-4D72-AD53-668CB9C142F9}"/>
              </a:ext>
            </a:extLst>
          </p:cNvPr>
          <p:cNvSpPr>
            <a:spLocks noGrp="1"/>
          </p:cNvSpPr>
          <p:nvPr>
            <p:ph type="title"/>
          </p:nvPr>
        </p:nvSpPr>
        <p:spPr>
          <a:xfrm>
            <a:off x="2209806" y="796696"/>
            <a:ext cx="8580582" cy="966397"/>
          </a:xfrm>
        </p:spPr>
        <p:txBody>
          <a:bodyPr/>
          <a:lstStyle/>
          <a:p>
            <a:r>
              <a:rPr lang="sv-SE" dirty="0"/>
              <a:t>2. Identifiera hjälp- </a:t>
            </a:r>
            <a:br>
              <a:rPr lang="sv-SE" dirty="0"/>
            </a:br>
            <a:r>
              <a:rPr lang="sv-SE" dirty="0"/>
              <a:t>och åtgärdsbehov</a:t>
            </a:r>
          </a:p>
        </p:txBody>
      </p:sp>
      <p:sp>
        <p:nvSpPr>
          <p:cNvPr id="119811" name="Content Placeholder 2">
            <a:extLst>
              <a:ext uri="{FF2B5EF4-FFF2-40B4-BE49-F238E27FC236}">
                <a16:creationId xmlns:a16="http://schemas.microsoft.com/office/drawing/2014/main" id="{65A7E36E-207A-4377-9F4F-24911D1C5DAB}"/>
              </a:ext>
            </a:extLst>
          </p:cNvPr>
          <p:cNvSpPr>
            <a:spLocks noGrp="1"/>
          </p:cNvSpPr>
          <p:nvPr>
            <p:ph idx="1"/>
          </p:nvPr>
        </p:nvSpPr>
        <p:spPr>
          <a:xfrm>
            <a:off x="2251369" y="2015737"/>
            <a:ext cx="8580582" cy="4073769"/>
          </a:xfrm>
          <a:noFill/>
        </p:spPr>
        <p:txBody>
          <a:bodyPr/>
          <a:lstStyle/>
          <a:p>
            <a:pPr eaLnBrk="1" hangingPunct="1"/>
            <a:r>
              <a:rPr lang="sv-SE" altLang="sv-SE" dirty="0">
                <a:ea typeface="Verdana" panose="020B0604030504040204" pitchFamily="34" charset="0"/>
                <a:cs typeface="Verdana" panose="020B0604030504040204" pitchFamily="34" charset="0"/>
              </a:rPr>
              <a:t>Vilka hjälpbehov finns i samhället?</a:t>
            </a:r>
          </a:p>
          <a:p>
            <a:pPr eaLnBrk="1" hangingPunct="1"/>
            <a:r>
              <a:rPr lang="sv-SE" altLang="sv-SE" dirty="0">
                <a:ea typeface="Verdana" panose="020B0604030504040204" pitchFamily="34" charset="0"/>
                <a:cs typeface="Verdana" panose="020B0604030504040204" pitchFamily="34" charset="0"/>
              </a:rPr>
              <a:t>Vilken information behövs?</a:t>
            </a:r>
          </a:p>
          <a:p>
            <a:pPr eaLnBrk="1" hangingPunct="1"/>
            <a:r>
              <a:rPr lang="sv-SE" altLang="sv-SE" dirty="0">
                <a:ea typeface="Verdana" panose="020B0604030504040204" pitchFamily="34" charset="0"/>
                <a:cs typeface="Verdana" panose="020B0604030504040204" pitchFamily="34" charset="0"/>
              </a:rPr>
              <a:t>Vilka</a:t>
            </a:r>
            <a:r>
              <a:rPr lang="sv-SE" altLang="sv-SE" dirty="0">
                <a:solidFill>
                  <a:srgbClr val="FF0000"/>
                </a:solidFill>
                <a:ea typeface="Verdana" panose="020B0604030504040204" pitchFamily="34" charset="0"/>
                <a:cs typeface="Verdana" panose="020B0604030504040204" pitchFamily="34" charset="0"/>
              </a:rPr>
              <a:t> </a:t>
            </a:r>
            <a:r>
              <a:rPr lang="sv-SE" altLang="sv-SE" dirty="0">
                <a:ea typeface="Verdana" panose="020B0604030504040204" pitchFamily="34" charset="0"/>
                <a:cs typeface="Verdana" panose="020B0604030504040204" pitchFamily="34" charset="0"/>
              </a:rPr>
              <a:t>åtgärder?</a:t>
            </a:r>
          </a:p>
          <a:p>
            <a:pPr eaLnBrk="1" hangingPunct="1"/>
            <a:r>
              <a:rPr lang="sv-SE" altLang="sv-SE" dirty="0">
                <a:ea typeface="Verdana" panose="020B0604030504040204" pitchFamily="34" charset="0"/>
                <a:cs typeface="Verdana" panose="020B0604030504040204" pitchFamily="34" charset="0"/>
              </a:rPr>
              <a:t>Vem ansvarar för åtgärder?</a:t>
            </a:r>
          </a:p>
          <a:p>
            <a:pPr eaLnBrk="1" hangingPunct="1"/>
            <a:r>
              <a:rPr lang="sv-SE" altLang="sv-SE" dirty="0">
                <a:ea typeface="Verdana" panose="020B0604030504040204" pitchFamily="34" charset="0"/>
                <a:cs typeface="Verdana" panose="020B0604030504040204" pitchFamily="34" charset="0"/>
              </a:rPr>
              <a:t>Lagar?</a:t>
            </a:r>
          </a:p>
          <a:p>
            <a:pPr eaLnBrk="1" hangingPunct="1"/>
            <a:r>
              <a:rPr lang="sv-SE" altLang="sv-SE" dirty="0">
                <a:ea typeface="Verdana" panose="020B0604030504040204" pitchFamily="34" charset="0"/>
                <a:cs typeface="Verdana" panose="020B0604030504040204" pitchFamily="34" charset="0"/>
              </a:rPr>
              <a:t>Hjälpbehov lokal, regional och central nivå?</a:t>
            </a:r>
          </a:p>
          <a:p>
            <a:r>
              <a:rPr lang="sv-SE" dirty="0"/>
              <a:t>Vilka upplevelser, reaktioner har människor? </a:t>
            </a:r>
          </a:p>
          <a:p>
            <a:r>
              <a:rPr lang="sv-SE" dirty="0"/>
              <a:t>Hur ser mediebilden ut?</a:t>
            </a:r>
            <a:endParaRPr lang="sv-SE" altLang="sv-SE" dirty="0">
              <a:ea typeface="Verdana" panose="020B0604030504040204" pitchFamily="34" charset="0"/>
              <a:cs typeface="Verdana" panose="020B0604030504040204" pitchFamily="34" charset="0"/>
            </a:endParaRPr>
          </a:p>
        </p:txBody>
      </p:sp>
      <p:pic>
        <p:nvPicPr>
          <p:cNvPr id="5" name="Bildobjekt 4"/>
          <p:cNvPicPr>
            <a:picLocks noChangeAspect="1"/>
          </p:cNvPicPr>
          <p:nvPr/>
        </p:nvPicPr>
        <p:blipFill>
          <a:blip r:embed="rId3"/>
          <a:stretch>
            <a:fillRect/>
          </a:stretch>
        </p:blipFill>
        <p:spPr>
          <a:xfrm>
            <a:off x="687531" y="566737"/>
            <a:ext cx="1339784" cy="1501054"/>
          </a:xfrm>
          <a:prstGeom prst="rect">
            <a:avLst/>
          </a:prstGeom>
        </p:spPr>
      </p:pic>
      <p:sp>
        <p:nvSpPr>
          <p:cNvPr id="2" name="Platshållare för datum 1">
            <a:extLst>
              <a:ext uri="{FF2B5EF4-FFF2-40B4-BE49-F238E27FC236}">
                <a16:creationId xmlns:a16="http://schemas.microsoft.com/office/drawing/2014/main" id="{550A264D-1171-44A9-9060-6F474CD07EF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3">
            <a:extLst>
              <a:ext uri="{FF2B5EF4-FFF2-40B4-BE49-F238E27FC236}">
                <a16:creationId xmlns:a16="http://schemas.microsoft.com/office/drawing/2014/main" id="{F66BBE29-8150-424E-9693-D899D3728023}"/>
              </a:ext>
            </a:extLst>
          </p:cNvPr>
          <p:cNvPicPr>
            <a:picLocks noChangeAspect="1"/>
          </p:cNvPicPr>
          <p:nvPr/>
        </p:nvPicPr>
        <p:blipFill rotWithShape="1">
          <a:blip r:embed="rId3">
            <a:extLst>
              <a:ext uri="{28A0092B-C50C-407E-A947-70E740481C1C}">
                <a14:useLocalDpi xmlns:a14="http://schemas.microsoft.com/office/drawing/2010/main" val="0"/>
              </a:ext>
            </a:extLst>
          </a:blip>
          <a:srcRect b="35425"/>
          <a:stretch/>
        </p:blipFill>
        <p:spPr bwMode="auto">
          <a:xfrm>
            <a:off x="485342" y="344054"/>
            <a:ext cx="1983283" cy="17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a:extLst>
              <a:ext uri="{FF2B5EF4-FFF2-40B4-BE49-F238E27FC236}">
                <a16:creationId xmlns:a16="http://schemas.microsoft.com/office/drawing/2014/main" id="{36CFEE83-DD14-4521-A7F0-046C07EB2711}"/>
              </a:ext>
            </a:extLst>
          </p:cNvPr>
          <p:cNvSpPr>
            <a:spLocks noGrp="1"/>
          </p:cNvSpPr>
          <p:nvPr>
            <p:ph type="title"/>
          </p:nvPr>
        </p:nvSpPr>
        <p:spPr>
          <a:xfrm>
            <a:off x="2344888" y="879821"/>
            <a:ext cx="8580582" cy="966397"/>
          </a:xfrm>
        </p:spPr>
        <p:txBody>
          <a:bodyPr/>
          <a:lstStyle/>
          <a:p>
            <a:r>
              <a:rPr lang="sv-SE" dirty="0"/>
              <a:t>3. Analysera gemensam hantering</a:t>
            </a:r>
          </a:p>
        </p:txBody>
      </p:sp>
      <p:sp>
        <p:nvSpPr>
          <p:cNvPr id="3" name="Content Placeholder 2">
            <a:extLst>
              <a:ext uri="{FF2B5EF4-FFF2-40B4-BE49-F238E27FC236}">
                <a16:creationId xmlns:a16="http://schemas.microsoft.com/office/drawing/2014/main" id="{25BC154A-9852-474E-9885-D58244D835E1}"/>
              </a:ext>
            </a:extLst>
          </p:cNvPr>
          <p:cNvSpPr>
            <a:spLocks noGrp="1"/>
          </p:cNvSpPr>
          <p:nvPr>
            <p:ph idx="1"/>
          </p:nvPr>
        </p:nvSpPr>
        <p:spPr>
          <a:xfrm>
            <a:off x="2292933" y="1579319"/>
            <a:ext cx="8580582" cy="5029299"/>
          </a:xfrm>
          <a:noFill/>
        </p:spPr>
        <p:txBody>
          <a:bodyPr rtlCol="0">
            <a:noAutofit/>
          </a:bodyPr>
          <a:lstStyle/>
          <a:p>
            <a:pPr marL="0" indent="0">
              <a:buNone/>
              <a:defRPr/>
            </a:pPr>
            <a:r>
              <a:rPr lang="sv-SE" dirty="0">
                <a:ea typeface="Verdana" panose="020B0604030504040204" pitchFamily="34" charset="0"/>
                <a:cs typeface="Verdana" panose="020B0604030504040204" pitchFamily="34" charset="0"/>
              </a:rPr>
              <a:t>Hur aktörernas agerande som helhet svarar mot den totala konsekvensbilden.</a:t>
            </a:r>
            <a:br>
              <a:rPr lang="sv-SE" dirty="0">
                <a:ea typeface="Verdana" panose="020B0604030504040204" pitchFamily="34" charset="0"/>
                <a:cs typeface="Verdana" panose="020B0604030504040204" pitchFamily="34" charset="0"/>
              </a:rPr>
            </a:br>
            <a:endParaRPr lang="sv-SE" dirty="0">
              <a:ea typeface="Verdana" panose="020B0604030504040204" pitchFamily="34" charset="0"/>
              <a:cs typeface="Verdana" panose="020B0604030504040204" pitchFamily="34" charset="0"/>
            </a:endParaRPr>
          </a:p>
          <a:p>
            <a:pPr>
              <a:defRPr/>
            </a:pPr>
            <a:r>
              <a:rPr lang="sv-SE" dirty="0">
                <a:ea typeface="Verdana" panose="020B0604030504040204" pitchFamily="34" charset="0"/>
                <a:cs typeface="Verdana" panose="020B0604030504040204" pitchFamily="34" charset="0"/>
              </a:rPr>
              <a:t>Finns hjälpbehov som inte blir åtgärdade?</a:t>
            </a:r>
          </a:p>
          <a:p>
            <a:pPr>
              <a:defRPr/>
            </a:pPr>
            <a:r>
              <a:rPr lang="sv-SE" dirty="0">
                <a:ea typeface="Verdana" panose="020B0604030504040204" pitchFamily="34" charset="0"/>
                <a:cs typeface="Verdana" panose="020B0604030504040204" pitchFamily="34" charset="0"/>
              </a:rPr>
              <a:t>Harmoni eller konflikter mellan aktörer?</a:t>
            </a:r>
          </a:p>
          <a:p>
            <a:pPr>
              <a:defRPr/>
            </a:pPr>
            <a:r>
              <a:rPr lang="sv-SE" dirty="0">
                <a:ea typeface="Verdana" panose="020B0604030504040204" pitchFamily="34" charset="0"/>
                <a:cs typeface="Verdana" panose="020B0604030504040204" pitchFamily="34" charset="0"/>
              </a:rPr>
              <a:t>Beroenden mellan aktörer?</a:t>
            </a:r>
          </a:p>
          <a:p>
            <a:pPr>
              <a:defRPr/>
            </a:pPr>
            <a:r>
              <a:rPr lang="sv-SE" dirty="0">
                <a:ea typeface="Verdana" panose="020B0604030504040204" pitchFamily="34" charset="0"/>
                <a:cs typeface="Verdana" panose="020B0604030504040204" pitchFamily="34" charset="0"/>
              </a:rPr>
              <a:t>Enskilda människor som resurs?</a:t>
            </a:r>
          </a:p>
          <a:p>
            <a:pPr>
              <a:defRPr/>
            </a:pPr>
            <a:r>
              <a:rPr lang="sv-SE" dirty="0">
                <a:ea typeface="Verdana" panose="020B0604030504040204" pitchFamily="34" charset="0"/>
                <a:cs typeface="Verdana" panose="020B0604030504040204" pitchFamily="34" charset="0"/>
              </a:rPr>
              <a:t>Vilka behov av stöd finns lokalt, regionalt eller centralt?</a:t>
            </a:r>
          </a:p>
          <a:p>
            <a:pPr>
              <a:defRPr/>
            </a:pPr>
            <a:r>
              <a:rPr lang="sv-SE" dirty="0">
                <a:ea typeface="Verdana" panose="020B0604030504040204" pitchFamily="34" charset="0"/>
                <a:cs typeface="Verdana" panose="020B0604030504040204" pitchFamily="34" charset="0"/>
              </a:rPr>
              <a:t>Fungerar kommunikationen mellan aktörer?</a:t>
            </a:r>
          </a:p>
          <a:p>
            <a:pPr>
              <a:defRPr/>
            </a:pPr>
            <a:r>
              <a:rPr lang="sv-SE" dirty="0">
                <a:ea typeface="Verdana" panose="020B0604030504040204" pitchFamily="34" charset="0"/>
                <a:cs typeface="Verdana" panose="020B0604030504040204" pitchFamily="34" charset="0"/>
              </a:rPr>
              <a:t>Behövs gemensam inriktning och samordning?</a:t>
            </a:r>
          </a:p>
          <a:p>
            <a:pPr>
              <a:defRPr/>
            </a:pPr>
            <a:endParaRPr lang="sv-SE"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0B5C32C9-0B1B-4915-9A34-3C319FBD9CD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550BA45F-C217-424F-8977-6E8CC12E96F9}"/>
              </a:ext>
            </a:extLst>
          </p:cNvPr>
          <p:cNvSpPr>
            <a:spLocks noGrp="1"/>
          </p:cNvSpPr>
          <p:nvPr>
            <p:ph type="title"/>
          </p:nvPr>
        </p:nvSpPr>
        <p:spPr>
          <a:xfrm>
            <a:off x="2137069" y="1004513"/>
            <a:ext cx="8580582" cy="966397"/>
          </a:xfrm>
        </p:spPr>
        <p:txBody>
          <a:bodyPr/>
          <a:lstStyle/>
          <a:p>
            <a:pPr eaLnBrk="1" hangingPunct="1"/>
            <a:r>
              <a:rPr lang="sv-SE" altLang="sv-SE" dirty="0">
                <a:solidFill>
                  <a:schemeClr val="tx1"/>
                </a:solidFill>
              </a:rPr>
              <a:t>4. Utöva inflytande</a:t>
            </a:r>
          </a:p>
        </p:txBody>
      </p:sp>
      <p:sp>
        <p:nvSpPr>
          <p:cNvPr id="3" name="Content Placeholder 2">
            <a:extLst>
              <a:ext uri="{FF2B5EF4-FFF2-40B4-BE49-F238E27FC236}">
                <a16:creationId xmlns:a16="http://schemas.microsoft.com/office/drawing/2014/main" id="{A5FAC722-9CD6-41C7-95DE-39A9CD1A63B9}"/>
              </a:ext>
            </a:extLst>
          </p:cNvPr>
          <p:cNvSpPr>
            <a:spLocks noGrp="1"/>
          </p:cNvSpPr>
          <p:nvPr>
            <p:ph idx="1"/>
          </p:nvPr>
        </p:nvSpPr>
        <p:spPr>
          <a:xfrm>
            <a:off x="2230588" y="1766354"/>
            <a:ext cx="8580582" cy="4520145"/>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Innebär till exempel att:</a:t>
            </a:r>
            <a:br>
              <a:rPr lang="sv-SE" dirty="0">
                <a:ea typeface="Verdana" panose="020B0604030504040204" pitchFamily="34" charset="0"/>
                <a:cs typeface="Verdana" panose="020B0604030504040204" pitchFamily="34" charset="0"/>
              </a:rPr>
            </a:br>
            <a:endParaRPr lang="sv-SE" dirty="0">
              <a:ea typeface="Verdana" panose="020B0604030504040204" pitchFamily="34" charset="0"/>
              <a:cs typeface="Verdana" panose="020B0604030504040204" pitchFamily="34" charset="0"/>
            </a:endParaRPr>
          </a:p>
          <a:p>
            <a:pPr>
              <a:defRPr/>
            </a:pPr>
            <a:r>
              <a:rPr lang="sv-SE" dirty="0">
                <a:ea typeface="Verdana" panose="020B0604030504040204" pitchFamily="34" charset="0"/>
                <a:cs typeface="Verdana" panose="020B0604030504040204" pitchFamily="34" charset="0"/>
              </a:rPr>
              <a:t>Göra tydligt vilka skyddsvärden som ska vara utgångspunkt för att gagna helheten.</a:t>
            </a:r>
          </a:p>
          <a:p>
            <a:pPr>
              <a:defRPr/>
            </a:pPr>
            <a:r>
              <a:rPr lang="sv-SE" dirty="0">
                <a:ea typeface="Verdana" panose="020B0604030504040204" pitchFamily="34" charset="0"/>
                <a:cs typeface="Verdana" panose="020B0604030504040204" pitchFamily="34" charset="0"/>
              </a:rPr>
              <a:t>”Väcka” aktörer som borde vara med. </a:t>
            </a:r>
          </a:p>
          <a:p>
            <a:pPr>
              <a:defRPr/>
            </a:pPr>
            <a:r>
              <a:rPr lang="sv-SE" dirty="0">
                <a:ea typeface="Verdana" panose="020B0604030504040204" pitchFamily="34" charset="0"/>
                <a:cs typeface="Verdana" panose="020B0604030504040204" pitchFamily="34" charset="0"/>
              </a:rPr>
              <a:t>Mäkla samordning mellan aktörer.</a:t>
            </a:r>
          </a:p>
          <a:p>
            <a:pPr>
              <a:defRPr/>
            </a:pPr>
            <a:r>
              <a:rPr lang="sv-SE" dirty="0">
                <a:ea typeface="Verdana" panose="020B0604030504040204" pitchFamily="34" charset="0"/>
                <a:cs typeface="Verdana" panose="020B0604030504040204" pitchFamily="34" charset="0"/>
              </a:rPr>
              <a:t>Ställa kritiska frågor.</a:t>
            </a:r>
          </a:p>
          <a:p>
            <a:pPr>
              <a:defRPr/>
            </a:pPr>
            <a:r>
              <a:rPr lang="sv-SE" dirty="0">
                <a:ea typeface="Verdana" panose="020B0604030504040204" pitchFamily="34" charset="0"/>
                <a:cs typeface="Verdana" panose="020B0604030504040204" pitchFamily="34" charset="0"/>
              </a:rPr>
              <a:t>Föra talan i möjliga handlingsalternativ.</a:t>
            </a:r>
          </a:p>
        </p:txBody>
      </p:sp>
      <p:pic>
        <p:nvPicPr>
          <p:cNvPr id="123908" name="Picture 3">
            <a:extLst>
              <a:ext uri="{FF2B5EF4-FFF2-40B4-BE49-F238E27FC236}">
                <a16:creationId xmlns:a16="http://schemas.microsoft.com/office/drawing/2014/main" id="{18889F92-A42F-4B33-8D30-C4AA206F3124}"/>
              </a:ext>
            </a:extLst>
          </p:cNvPr>
          <p:cNvPicPr>
            <a:picLocks noChangeAspect="1"/>
          </p:cNvPicPr>
          <p:nvPr/>
        </p:nvPicPr>
        <p:blipFill rotWithShape="1">
          <a:blip r:embed="rId3">
            <a:extLst>
              <a:ext uri="{28A0092B-C50C-407E-A947-70E740481C1C}">
                <a14:useLocalDpi xmlns:a14="http://schemas.microsoft.com/office/drawing/2010/main" val="0"/>
              </a:ext>
            </a:extLst>
          </a:blip>
          <a:srcRect b="31750"/>
          <a:stretch/>
        </p:blipFill>
        <p:spPr bwMode="auto">
          <a:xfrm>
            <a:off x="602962" y="705744"/>
            <a:ext cx="1631083" cy="12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71996716-7BD0-4F88-909F-3AF06D99226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3B6982C-9406-4F9C-883E-BC8EBDE6C786}"/>
              </a:ext>
            </a:extLst>
          </p:cNvPr>
          <p:cNvSpPr>
            <a:spLocks noGrp="1"/>
          </p:cNvSpPr>
          <p:nvPr>
            <p:ph type="title"/>
          </p:nvPr>
        </p:nvSpPr>
        <p:spPr>
          <a:xfrm>
            <a:off x="1721434" y="775914"/>
            <a:ext cx="8580582" cy="966397"/>
          </a:xfrm>
        </p:spPr>
        <p:txBody>
          <a:bodyPr/>
          <a:lstStyle/>
          <a:p>
            <a:r>
              <a:rPr lang="sv-SE" dirty="0"/>
              <a:t>Olika nivåer av inflytande</a:t>
            </a:r>
          </a:p>
        </p:txBody>
      </p:sp>
      <p:sp>
        <p:nvSpPr>
          <p:cNvPr id="125955" name="Content Placeholder 2">
            <a:extLst>
              <a:ext uri="{FF2B5EF4-FFF2-40B4-BE49-F238E27FC236}">
                <a16:creationId xmlns:a16="http://schemas.microsoft.com/office/drawing/2014/main" id="{E2A14A23-40E7-4C20-BCC3-153938288E16}"/>
              </a:ext>
            </a:extLst>
          </p:cNvPr>
          <p:cNvSpPr>
            <a:spLocks noGrp="1"/>
          </p:cNvSpPr>
          <p:nvPr>
            <p:ph idx="1"/>
          </p:nvPr>
        </p:nvSpPr>
        <p:spPr>
          <a:xfrm>
            <a:off x="1742215" y="1891046"/>
            <a:ext cx="8580582" cy="3601527"/>
          </a:xfrm>
          <a:noFill/>
        </p:spPr>
        <p:txBody>
          <a:bodyPr/>
          <a:lstStyle/>
          <a:p>
            <a:pPr marL="514350" indent="-514350">
              <a:buFont typeface="Verdana" panose="020B0604030504040204" pitchFamily="34" charset="0"/>
              <a:buAutoNum type="arabicPeriod"/>
            </a:pPr>
            <a:r>
              <a:rPr lang="sv-SE" altLang="sv-SE" dirty="0">
                <a:latin typeface="Verdana" panose="020B0604030504040204" pitchFamily="34" charset="0"/>
                <a:ea typeface="Verdana" panose="020B0604030504040204" pitchFamily="34" charset="0"/>
                <a:cs typeface="Verdana" panose="020B0604030504040204" pitchFamily="34" charset="0"/>
              </a:rPr>
              <a:t>Att inte utöva något inflytande.</a:t>
            </a:r>
          </a:p>
          <a:p>
            <a:pPr marL="514350" indent="-514350">
              <a:buFont typeface="Verdana" panose="020B0604030504040204" pitchFamily="34" charset="0"/>
              <a:buAutoNum type="arabicPeriod"/>
            </a:pPr>
            <a:r>
              <a:rPr lang="sv-SE" altLang="sv-SE" dirty="0">
                <a:latin typeface="Verdana" panose="020B0604030504040204" pitchFamily="34" charset="0"/>
                <a:ea typeface="Verdana" panose="020B0604030504040204" pitchFamily="34" charset="0"/>
                <a:cs typeface="Verdana" panose="020B0604030504040204" pitchFamily="34" charset="0"/>
              </a:rPr>
              <a:t>Att stödja aktörer som ger uttryck för behov och stöd.</a:t>
            </a:r>
          </a:p>
          <a:p>
            <a:pPr marL="514350" indent="-514350">
              <a:buFont typeface="Verdana" panose="020B0604030504040204" pitchFamily="34" charset="0"/>
              <a:buAutoNum type="arabicPeriod"/>
            </a:pPr>
            <a:r>
              <a:rPr lang="sv-SE" altLang="sv-SE" dirty="0">
                <a:latin typeface="Verdana" panose="020B0604030504040204" pitchFamily="34" charset="0"/>
                <a:ea typeface="Verdana" panose="020B0604030504040204" pitchFamily="34" charset="0"/>
                <a:cs typeface="Verdana" panose="020B0604030504040204" pitchFamily="34" charset="0"/>
              </a:rPr>
              <a:t>Att finna lösningar vid konkurrens om resurser.</a:t>
            </a:r>
          </a:p>
          <a:p>
            <a:pPr marL="514350" indent="-514350">
              <a:buFont typeface="Verdana" panose="020B0604030504040204" pitchFamily="34" charset="0"/>
              <a:buAutoNum type="arabicPeriod"/>
            </a:pPr>
            <a:r>
              <a:rPr lang="sv-SE" altLang="sv-SE" dirty="0">
                <a:latin typeface="Verdana" panose="020B0604030504040204" pitchFamily="34" charset="0"/>
                <a:ea typeface="Verdana" panose="020B0604030504040204" pitchFamily="34" charset="0"/>
                <a:cs typeface="Verdana" panose="020B0604030504040204" pitchFamily="34" charset="0"/>
              </a:rPr>
              <a:t>Att arbeta för samordning mellan olika inriktningar</a:t>
            </a:r>
          </a:p>
          <a:p>
            <a:pPr marL="514350" indent="-514350">
              <a:buFont typeface="Verdana" panose="020B0604030504040204" pitchFamily="34" charset="0"/>
              <a:buAutoNum type="arabicPeriod"/>
            </a:pPr>
            <a:r>
              <a:rPr lang="sv-SE" altLang="sv-SE" dirty="0">
                <a:latin typeface="Verdana" panose="020B0604030504040204" pitchFamily="34" charset="0"/>
                <a:ea typeface="Verdana" panose="020B0604030504040204" pitchFamily="34" charset="0"/>
                <a:cs typeface="Verdana" panose="020B0604030504040204" pitchFamily="34" charset="0"/>
              </a:rPr>
              <a:t>Att åstadkomma gemensam inriktning</a:t>
            </a:r>
          </a:p>
          <a:p>
            <a:pPr marL="514350" indent="-514350">
              <a:buFont typeface="Verdana" panose="020B0604030504040204" pitchFamily="34" charset="0"/>
              <a:buAutoNum type="arabicPeriod"/>
            </a:pPr>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406F75E0-F452-4D2D-94AD-B39CD27AF42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224F6A-C6CE-47B5-AE3B-5DFEC8C9183C}"/>
              </a:ext>
            </a:extLst>
          </p:cNvPr>
          <p:cNvSpPr>
            <a:spLocks noGrp="1"/>
          </p:cNvSpPr>
          <p:nvPr>
            <p:ph type="title"/>
          </p:nvPr>
        </p:nvSpPr>
        <p:spPr>
          <a:xfrm>
            <a:off x="1633428" y="707207"/>
            <a:ext cx="8580582" cy="966397"/>
          </a:xfrm>
        </p:spPr>
        <p:txBody>
          <a:bodyPr/>
          <a:lstStyle/>
          <a:p>
            <a:r>
              <a:rPr lang="sv-SE" dirty="0"/>
              <a:t>Arbetsmetod från vägledning för att integrera kriskommunikation i hanteringen</a:t>
            </a:r>
            <a:br>
              <a:rPr lang="sv-SE" dirty="0"/>
            </a:br>
            <a:endParaRPr lang="sv-SE" dirty="0"/>
          </a:p>
        </p:txBody>
      </p:sp>
      <p:sp>
        <p:nvSpPr>
          <p:cNvPr id="5" name="Rectangle: Rounded Corners 5">
            <a:extLst>
              <a:ext uri="{FF2B5EF4-FFF2-40B4-BE49-F238E27FC236}">
                <a16:creationId xmlns:a16="http://schemas.microsoft.com/office/drawing/2014/main" id="{FD371DF0-3CF2-43A2-962E-587EDEEDBD55}"/>
              </a:ext>
            </a:extLst>
          </p:cNvPr>
          <p:cNvSpPr/>
          <p:nvPr/>
        </p:nvSpPr>
        <p:spPr>
          <a:xfrm>
            <a:off x="5057192" y="1978090"/>
            <a:ext cx="5001208" cy="4124132"/>
          </a:xfrm>
          <a:prstGeom prst="roundRect">
            <a:avLst>
              <a:gd name="adj" fmla="val 6202"/>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sv-SE" dirty="0"/>
              <a:t>Alla roller och funktioner har ansvar för att det kommunikativa perspektivet integreras i hanteringen. </a:t>
            </a:r>
          </a:p>
          <a:p>
            <a:endParaRPr lang="sv-SE" dirty="0"/>
          </a:p>
          <a:p>
            <a:r>
              <a:rPr lang="sv-SE" dirty="0"/>
              <a:t>Förhållningssätt och arbetssätt ska leda till att kriskommunikationsarbetet ska:</a:t>
            </a:r>
          </a:p>
          <a:p>
            <a:endParaRPr lang="sv-SE" dirty="0"/>
          </a:p>
          <a:p>
            <a:pPr marL="285750" indent="-285750">
              <a:buFont typeface="Arial" panose="020B0604020202020204" pitchFamily="34" charset="0"/>
              <a:buChar char="•"/>
            </a:pPr>
            <a:r>
              <a:rPr lang="sv-SE" dirty="0"/>
              <a:t>Bli en integrerad del i hanteringens alla steg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Bedrivas mot hanteringens aktörsgemensamma mål, genom kommunikationssamordning</a:t>
            </a:r>
            <a:endParaRPr lang="sv-SE" sz="1600" dirty="0"/>
          </a:p>
          <a:p>
            <a:pPr marL="285750" indent="-285750">
              <a:buFont typeface="Arial" panose="020B0604020202020204" pitchFamily="34" charset="0"/>
              <a:buChar char="•"/>
            </a:pPr>
            <a:endParaRPr lang="sv-SE" sz="1600" dirty="0"/>
          </a:p>
        </p:txBody>
      </p:sp>
      <p:pic>
        <p:nvPicPr>
          <p:cNvPr id="8" name="Bildobjekt 7"/>
          <p:cNvPicPr>
            <a:picLocks noChangeAspect="1"/>
          </p:cNvPicPr>
          <p:nvPr/>
        </p:nvPicPr>
        <p:blipFill>
          <a:blip r:embed="rId3"/>
          <a:stretch>
            <a:fillRect/>
          </a:stretch>
        </p:blipFill>
        <p:spPr>
          <a:xfrm rot="21220577">
            <a:off x="2187478" y="2447025"/>
            <a:ext cx="2136378" cy="2788805"/>
          </a:xfrm>
          <a:prstGeom prst="rect">
            <a:avLst/>
          </a:prstGeom>
        </p:spPr>
      </p:pic>
      <p:sp>
        <p:nvSpPr>
          <p:cNvPr id="3" name="Platshållare för datum 1">
            <a:extLst>
              <a:ext uri="{FF2B5EF4-FFF2-40B4-BE49-F238E27FC236}">
                <a16:creationId xmlns:a16="http://schemas.microsoft.com/office/drawing/2014/main" id="{232EB13D-8F15-4F83-8B93-DA846023589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1737827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1112545-E748-4608-96FE-ACF9F8592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688" y="202270"/>
            <a:ext cx="8216162" cy="6655730"/>
          </a:xfrm>
          <a:prstGeom prst="rect">
            <a:avLst/>
          </a:prstGeom>
        </p:spPr>
      </p:pic>
      <p:sp>
        <p:nvSpPr>
          <p:cNvPr id="2" name="Rubrik 1">
            <a:extLst>
              <a:ext uri="{FF2B5EF4-FFF2-40B4-BE49-F238E27FC236}">
                <a16:creationId xmlns:a16="http://schemas.microsoft.com/office/drawing/2014/main" id="{D89C82C3-5EFB-41F1-9DCD-E45545B46BEB}"/>
              </a:ext>
            </a:extLst>
          </p:cNvPr>
          <p:cNvSpPr>
            <a:spLocks noGrp="1"/>
          </p:cNvSpPr>
          <p:nvPr>
            <p:ph type="title"/>
          </p:nvPr>
        </p:nvSpPr>
        <p:spPr>
          <a:xfrm>
            <a:off x="874693" y="508467"/>
            <a:ext cx="3592532" cy="516224"/>
          </a:xfrm>
        </p:spPr>
        <p:txBody>
          <a:bodyPr/>
          <a:lstStyle/>
          <a:p>
            <a:r>
              <a:rPr lang="sv-SE" dirty="0"/>
              <a:t>En arbetsmetod </a:t>
            </a:r>
            <a:br>
              <a:rPr lang="sv-SE" dirty="0"/>
            </a:br>
            <a:r>
              <a:rPr lang="sv-SE" dirty="0"/>
              <a:t>i fyra steg</a:t>
            </a:r>
          </a:p>
        </p:txBody>
      </p:sp>
      <p:sp>
        <p:nvSpPr>
          <p:cNvPr id="3" name="Platshållare för datum 1">
            <a:extLst>
              <a:ext uri="{FF2B5EF4-FFF2-40B4-BE49-F238E27FC236}">
                <a16:creationId xmlns:a16="http://schemas.microsoft.com/office/drawing/2014/main" id="{5861C5D2-C6A7-4578-93EE-561474CA54E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885353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AEB052B-4618-4D6E-83A6-01E994A32B34}"/>
              </a:ext>
            </a:extLst>
          </p:cNvPr>
          <p:cNvSpPr>
            <a:spLocks noGrp="1"/>
          </p:cNvSpPr>
          <p:nvPr>
            <p:ph type="title"/>
          </p:nvPr>
        </p:nvSpPr>
        <p:spPr>
          <a:xfrm>
            <a:off x="798493" y="479892"/>
            <a:ext cx="10517206" cy="516224"/>
          </a:xfrm>
        </p:spPr>
        <p:txBody>
          <a:bodyPr/>
          <a:lstStyle/>
          <a:p>
            <a:r>
              <a:rPr lang="sv-SE" dirty="0"/>
              <a:t>Bedöma situationen och prioritera behov</a:t>
            </a:r>
          </a:p>
        </p:txBody>
      </p:sp>
      <p:pic>
        <p:nvPicPr>
          <p:cNvPr id="5" name="Platshållare för innehåll 5" descr="En bild som visar skärmbild&#10;&#10;Automatiskt genererad beskrivning">
            <a:extLst>
              <a:ext uri="{FF2B5EF4-FFF2-40B4-BE49-F238E27FC236}">
                <a16:creationId xmlns:a16="http://schemas.microsoft.com/office/drawing/2014/main" id="{2DC24769-3757-47CE-A9F3-1B25CA45A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79" y="1371601"/>
            <a:ext cx="8506017" cy="4553554"/>
          </a:xfrm>
          <a:prstGeom prst="rect">
            <a:avLst/>
          </a:prstGeom>
        </p:spPr>
      </p:pic>
      <p:pic>
        <p:nvPicPr>
          <p:cNvPr id="6" name="Bildobjekt 5">
            <a:extLst>
              <a:ext uri="{FF2B5EF4-FFF2-40B4-BE49-F238E27FC236}">
                <a16:creationId xmlns:a16="http://schemas.microsoft.com/office/drawing/2014/main" id="{AE69E87F-CD67-4DE3-8429-301ADEC99C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9385" y="312558"/>
            <a:ext cx="1230630" cy="1222058"/>
          </a:xfrm>
          <a:prstGeom prst="rect">
            <a:avLst/>
          </a:prstGeom>
        </p:spPr>
      </p:pic>
      <p:sp>
        <p:nvSpPr>
          <p:cNvPr id="2" name="Platshållare för datum 1">
            <a:extLst>
              <a:ext uri="{FF2B5EF4-FFF2-40B4-BE49-F238E27FC236}">
                <a16:creationId xmlns:a16="http://schemas.microsoft.com/office/drawing/2014/main" id="{CA153625-33AB-4544-AFA3-A4F9CD00306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126544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8E06728-A6F5-410B-B26B-F40AEAC43CB8}"/>
              </a:ext>
            </a:extLst>
          </p:cNvPr>
          <p:cNvSpPr>
            <a:spLocks noGrp="1"/>
          </p:cNvSpPr>
          <p:nvPr>
            <p:ph type="title"/>
          </p:nvPr>
        </p:nvSpPr>
        <p:spPr>
          <a:xfrm>
            <a:off x="1354288" y="657285"/>
            <a:ext cx="8580582" cy="966397"/>
          </a:xfrm>
        </p:spPr>
        <p:txBody>
          <a:bodyPr/>
          <a:lstStyle/>
          <a:p>
            <a:r>
              <a:rPr lang="sv-SE" dirty="0"/>
              <a:t>Träffa överenskommelse om aktörsgemensam inriktning och samordning</a:t>
            </a:r>
          </a:p>
        </p:txBody>
      </p:sp>
      <p:pic>
        <p:nvPicPr>
          <p:cNvPr id="7" name="Bildobjekt 6">
            <a:extLst>
              <a:ext uri="{FF2B5EF4-FFF2-40B4-BE49-F238E27FC236}">
                <a16:creationId xmlns:a16="http://schemas.microsoft.com/office/drawing/2014/main" id="{0628042E-40ED-4C0B-9C59-0B6551DC9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8806" y="296541"/>
            <a:ext cx="1210628" cy="1211580"/>
          </a:xfrm>
          <a:prstGeom prst="rect">
            <a:avLst/>
          </a:prstGeom>
        </p:spPr>
      </p:pic>
      <p:pic>
        <p:nvPicPr>
          <p:cNvPr id="8" name="Platshållare för innehåll 9" descr="En bild som visar skärmbild&#10;&#10;Automatiskt genererad beskrivning">
            <a:extLst>
              <a:ext uri="{FF2B5EF4-FFF2-40B4-BE49-F238E27FC236}">
                <a16:creationId xmlns:a16="http://schemas.microsoft.com/office/drawing/2014/main" id="{6366C445-0CFD-42C6-A525-2701F06429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88731" y="2295525"/>
            <a:ext cx="8952944" cy="3838575"/>
          </a:xfrm>
        </p:spPr>
      </p:pic>
      <p:sp>
        <p:nvSpPr>
          <p:cNvPr id="2" name="Platshållare för datum 1">
            <a:extLst>
              <a:ext uri="{FF2B5EF4-FFF2-40B4-BE49-F238E27FC236}">
                <a16:creationId xmlns:a16="http://schemas.microsoft.com/office/drawing/2014/main" id="{57CFF3CD-FCFC-44D8-8D34-024E535314F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809106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E80C02-ABD4-42EA-9111-3BC29ED06C8B}"/>
              </a:ext>
            </a:extLst>
          </p:cNvPr>
          <p:cNvSpPr>
            <a:spLocks noGrp="1"/>
          </p:cNvSpPr>
          <p:nvPr>
            <p:ph type="title"/>
          </p:nvPr>
        </p:nvSpPr>
        <p:spPr>
          <a:xfrm>
            <a:off x="956089" y="438328"/>
            <a:ext cx="10517206" cy="516224"/>
          </a:xfrm>
        </p:spPr>
        <p:txBody>
          <a:bodyPr/>
          <a:lstStyle/>
          <a:p>
            <a:r>
              <a:rPr lang="sv-SE" dirty="0"/>
              <a:t>Skapa förutsättningar för att </a:t>
            </a:r>
            <a:br>
              <a:rPr lang="sv-SE" dirty="0"/>
            </a:br>
            <a:r>
              <a:rPr lang="sv-SE" dirty="0"/>
              <a:t>effektivt dela information</a:t>
            </a:r>
            <a:br>
              <a:rPr lang="sv-SE" dirty="0"/>
            </a:br>
            <a:endParaRPr lang="sv-SE" dirty="0"/>
          </a:p>
        </p:txBody>
      </p:sp>
      <p:pic>
        <p:nvPicPr>
          <p:cNvPr id="72715" name="Bildobjekt 4">
            <a:hlinkClick r:id="rId3"/>
            <a:extLst>
              <a:ext uri="{FF2B5EF4-FFF2-40B4-BE49-F238E27FC236}">
                <a16:creationId xmlns:a16="http://schemas.microsoft.com/office/drawing/2014/main" id="{DFED826E-35C2-4F65-9984-B50826F08E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749" y="5651934"/>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5"/>
          <a:stretch>
            <a:fillRect/>
          </a:stretch>
        </p:blipFill>
        <p:spPr>
          <a:xfrm>
            <a:off x="2656185" y="1654751"/>
            <a:ext cx="2448781" cy="2293794"/>
          </a:xfrm>
          <a:prstGeom prst="rect">
            <a:avLst/>
          </a:prstGeom>
        </p:spPr>
      </p:pic>
      <p:pic>
        <p:nvPicPr>
          <p:cNvPr id="5" name="Bildobjekt 4"/>
          <p:cNvPicPr>
            <a:picLocks noChangeAspect="1"/>
          </p:cNvPicPr>
          <p:nvPr/>
        </p:nvPicPr>
        <p:blipFill>
          <a:blip r:embed="rId6"/>
          <a:stretch>
            <a:fillRect/>
          </a:stretch>
        </p:blipFill>
        <p:spPr>
          <a:xfrm>
            <a:off x="5902036" y="1623003"/>
            <a:ext cx="2656176" cy="2389399"/>
          </a:xfrm>
          <a:prstGeom prst="rect">
            <a:avLst/>
          </a:prstGeom>
        </p:spPr>
      </p:pic>
      <p:pic>
        <p:nvPicPr>
          <p:cNvPr id="6" name="Bildobjekt 5"/>
          <p:cNvPicPr>
            <a:picLocks noChangeAspect="1"/>
          </p:cNvPicPr>
          <p:nvPr/>
        </p:nvPicPr>
        <p:blipFill>
          <a:blip r:embed="rId7"/>
          <a:stretch>
            <a:fillRect/>
          </a:stretch>
        </p:blipFill>
        <p:spPr>
          <a:xfrm>
            <a:off x="2784763" y="4013489"/>
            <a:ext cx="2145723" cy="2167618"/>
          </a:xfrm>
          <a:prstGeom prst="rect">
            <a:avLst/>
          </a:prstGeom>
        </p:spPr>
      </p:pic>
      <p:pic>
        <p:nvPicPr>
          <p:cNvPr id="7" name="Bildobjekt 6"/>
          <p:cNvPicPr>
            <a:picLocks noChangeAspect="1"/>
          </p:cNvPicPr>
          <p:nvPr/>
        </p:nvPicPr>
        <p:blipFill>
          <a:blip r:embed="rId8"/>
          <a:stretch>
            <a:fillRect/>
          </a:stretch>
        </p:blipFill>
        <p:spPr>
          <a:xfrm>
            <a:off x="5961536" y="4007861"/>
            <a:ext cx="2508995" cy="2018866"/>
          </a:xfrm>
          <a:prstGeom prst="rect">
            <a:avLst/>
          </a:prstGeom>
        </p:spPr>
      </p:pic>
      <p:sp>
        <p:nvSpPr>
          <p:cNvPr id="2" name="Platshållare för datum 1">
            <a:extLst>
              <a:ext uri="{FF2B5EF4-FFF2-40B4-BE49-F238E27FC236}">
                <a16:creationId xmlns:a16="http://schemas.microsoft.com/office/drawing/2014/main" id="{7F65108B-89EB-4A29-BFB8-3436E366C20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522E145-BD69-4F4C-8F72-87E871E9FF48}"/>
              </a:ext>
            </a:extLst>
          </p:cNvPr>
          <p:cNvSpPr>
            <a:spLocks noGrp="1"/>
          </p:cNvSpPr>
          <p:nvPr>
            <p:ph type="title"/>
          </p:nvPr>
        </p:nvSpPr>
        <p:spPr>
          <a:xfrm>
            <a:off x="1762997" y="1004514"/>
            <a:ext cx="8580582" cy="966397"/>
          </a:xfrm>
        </p:spPr>
        <p:txBody>
          <a:bodyPr/>
          <a:lstStyle/>
          <a:p>
            <a:r>
              <a:rPr lang="sv-SE" dirty="0"/>
              <a:t>Informationsdelning</a:t>
            </a:r>
          </a:p>
        </p:txBody>
      </p:sp>
      <p:sp>
        <p:nvSpPr>
          <p:cNvPr id="130051" name="Content Placeholder 2">
            <a:extLst>
              <a:ext uri="{FF2B5EF4-FFF2-40B4-BE49-F238E27FC236}">
                <a16:creationId xmlns:a16="http://schemas.microsoft.com/office/drawing/2014/main" id="{C71FC842-55F3-4FA3-BA67-97C51F1F4DC0}"/>
              </a:ext>
            </a:extLst>
          </p:cNvPr>
          <p:cNvSpPr>
            <a:spLocks noGrp="1"/>
          </p:cNvSpPr>
          <p:nvPr>
            <p:ph idx="1"/>
          </p:nvPr>
        </p:nvSpPr>
        <p:spPr>
          <a:xfrm>
            <a:off x="1846124" y="2067692"/>
            <a:ext cx="8580582" cy="3601527"/>
          </a:xfrm>
          <a:solidFill>
            <a:schemeClr val="bg1">
              <a:alpha val="10196"/>
            </a:schemeClr>
          </a:solidFill>
        </p:spPr>
        <p:txBody>
          <a:bodyPr/>
          <a:lstStyle/>
          <a:p>
            <a:pPr eaLnBrk="1" hangingPunct="1"/>
            <a:r>
              <a:rPr lang="sv-SE" altLang="sv-SE" sz="2800" dirty="0">
                <a:ea typeface="Verdana" panose="020B0604030504040204" pitchFamily="34" charset="0"/>
                <a:cs typeface="Verdana" panose="020B0604030504040204" pitchFamily="34" charset="0"/>
              </a:rPr>
              <a:t>Kunskap om vad som omfattas av sekretess</a:t>
            </a:r>
          </a:p>
          <a:p>
            <a:pPr eaLnBrk="1" hangingPunct="1"/>
            <a:r>
              <a:rPr lang="sv-SE" altLang="sv-SE" sz="2800" dirty="0">
                <a:ea typeface="Verdana" panose="020B0604030504040204" pitchFamily="34" charset="0"/>
                <a:cs typeface="Verdana" panose="020B0604030504040204" pitchFamily="34" charset="0"/>
              </a:rPr>
              <a:t>Informationsklassning som stöd</a:t>
            </a:r>
          </a:p>
          <a:p>
            <a:pPr eaLnBrk="1" hangingPunct="1"/>
            <a:r>
              <a:rPr lang="sv-SE" altLang="sv-SE" sz="2800" dirty="0">
                <a:ea typeface="Verdana" panose="020B0604030504040204" pitchFamily="34" charset="0"/>
                <a:cs typeface="Verdana" panose="020B0604030504040204" pitchFamily="34" charset="0"/>
              </a:rPr>
              <a:t>Utgå från att info kan vara relevant</a:t>
            </a:r>
          </a:p>
          <a:p>
            <a:pPr eaLnBrk="1" hangingPunct="1"/>
            <a:r>
              <a:rPr lang="sv-SE" altLang="sv-SE" sz="2800" dirty="0">
                <a:ea typeface="Verdana" panose="020B0604030504040204" pitchFamily="34" charset="0"/>
                <a:cs typeface="Verdana" panose="020B0604030504040204" pitchFamily="34" charset="0"/>
              </a:rPr>
              <a:t>Informationen bör paketeras</a:t>
            </a:r>
          </a:p>
          <a:p>
            <a:pPr lvl="1" eaLnBrk="1" hangingPunct="1"/>
            <a:r>
              <a:rPr lang="sv-SE" altLang="sv-SE" sz="2400" dirty="0">
                <a:ea typeface="Verdana" panose="020B0604030504040204" pitchFamily="34" charset="0"/>
                <a:cs typeface="Verdana" panose="020B0604030504040204" pitchFamily="34" charset="0"/>
              </a:rPr>
              <a:t>strukturerad</a:t>
            </a:r>
          </a:p>
          <a:p>
            <a:pPr lvl="1" eaLnBrk="1" hangingPunct="1"/>
            <a:r>
              <a:rPr lang="sv-SE" altLang="sv-SE" sz="2400" dirty="0">
                <a:ea typeface="Verdana" panose="020B0604030504040204" pitchFamily="34" charset="0"/>
                <a:cs typeface="Verdana" panose="020B0604030504040204" pitchFamily="34" charset="0"/>
              </a:rPr>
              <a:t>möjlig att filtrera</a:t>
            </a:r>
          </a:p>
          <a:p>
            <a:pPr lvl="1" eaLnBrk="1" hangingPunct="1"/>
            <a:r>
              <a:rPr lang="sv-SE" altLang="sv-SE" sz="2400" dirty="0">
                <a:ea typeface="Verdana" panose="020B0604030504040204" pitchFamily="34" charset="0"/>
                <a:cs typeface="Verdana" panose="020B0604030504040204" pitchFamily="34" charset="0"/>
              </a:rPr>
              <a:t>med överenskomna termer</a:t>
            </a:r>
          </a:p>
          <a:p>
            <a:pPr lvl="1" eaLnBrk="1" hangingPunct="1"/>
            <a:r>
              <a:rPr lang="sv-SE" altLang="sv-SE" sz="2400" dirty="0">
                <a:ea typeface="Verdana" panose="020B0604030504040204" pitchFamily="34" charset="0"/>
                <a:cs typeface="Verdana" panose="020B0604030504040204" pitchFamily="34" charset="0"/>
              </a:rPr>
              <a:t>tidsangivelse, källhänvisning, klassning</a:t>
            </a:r>
          </a:p>
        </p:txBody>
      </p:sp>
      <p:sp>
        <p:nvSpPr>
          <p:cNvPr id="2" name="Platshållare för datum 1">
            <a:extLst>
              <a:ext uri="{FF2B5EF4-FFF2-40B4-BE49-F238E27FC236}">
                <a16:creationId xmlns:a16="http://schemas.microsoft.com/office/drawing/2014/main" id="{73979FDA-28AC-481C-8D9D-1DDBF07B168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latshållare för innehåll 2">
            <a:extLst>
              <a:ext uri="{FF2B5EF4-FFF2-40B4-BE49-F238E27FC236}">
                <a16:creationId xmlns:a16="http://schemas.microsoft.com/office/drawing/2014/main" id="{65E8DC05-FB0F-48E3-B769-E681298E8BBC}"/>
              </a:ext>
            </a:extLst>
          </p:cNvPr>
          <p:cNvSpPr>
            <a:spLocks noGrp="1"/>
          </p:cNvSpPr>
          <p:nvPr>
            <p:ph idx="1"/>
          </p:nvPr>
        </p:nvSpPr>
        <p:spPr>
          <a:xfrm>
            <a:off x="1929252" y="2103933"/>
            <a:ext cx="8580582" cy="3370411"/>
          </a:xfrm>
        </p:spPr>
        <p:txBody>
          <a:bodyPr/>
          <a:lstStyle/>
          <a:p>
            <a:pPr eaLnBrk="1" hangingPunct="1"/>
            <a:r>
              <a:rPr lang="sv-SE" altLang="sv-SE" dirty="0">
                <a:ea typeface="Verdana" panose="020B0604030504040204" pitchFamily="34" charset="0"/>
                <a:cs typeface="Verdana" panose="020B0604030504040204" pitchFamily="34" charset="0"/>
              </a:rPr>
              <a:t>förstå varandra</a:t>
            </a:r>
          </a:p>
          <a:p>
            <a:pPr eaLnBrk="1" hangingPunct="1"/>
            <a:r>
              <a:rPr lang="sv-SE" altLang="sv-SE" dirty="0">
                <a:ea typeface="Verdana" panose="020B0604030504040204" pitchFamily="34" charset="0"/>
                <a:cs typeface="Verdana" panose="020B0604030504040204" pitchFamily="34" charset="0"/>
              </a:rPr>
              <a:t>kontakta varandra</a:t>
            </a:r>
          </a:p>
          <a:p>
            <a:pPr eaLnBrk="1" hangingPunct="1"/>
            <a:r>
              <a:rPr lang="sv-SE" altLang="sv-SE" dirty="0">
                <a:ea typeface="Verdana" panose="020B0604030504040204" pitchFamily="34" charset="0"/>
                <a:cs typeface="Verdana" panose="020B0604030504040204" pitchFamily="34" charset="0"/>
              </a:rPr>
              <a:t>dela information</a:t>
            </a:r>
          </a:p>
          <a:p>
            <a:pPr eaLnBrk="1" hangingPunct="1"/>
            <a:r>
              <a:rPr lang="sv-SE" altLang="sv-SE" dirty="0">
                <a:ea typeface="Verdana" panose="020B0604030504040204" pitchFamily="34" charset="0"/>
                <a:cs typeface="Verdana" panose="020B0604030504040204" pitchFamily="34" charset="0"/>
              </a:rPr>
              <a:t>skapa lägesbilder</a:t>
            </a:r>
          </a:p>
          <a:p>
            <a:r>
              <a:rPr lang="sv-SE" altLang="sv-SE" dirty="0">
                <a:ea typeface="Verdana" panose="020B0604030504040204" pitchFamily="34" charset="0"/>
                <a:cs typeface="Verdana" panose="020B0604030504040204" pitchFamily="34" charset="0"/>
              </a:rPr>
              <a:t>träffa överenskommelser</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om inriktning och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samordning </a:t>
            </a:r>
            <a:r>
              <a:rPr lang="sv-SE" altLang="sv-SE" dirty="0" smtClean="0">
                <a:ea typeface="Verdana" panose="020B0604030504040204" pitchFamily="34" charset="0"/>
                <a:cs typeface="Verdana" panose="020B0604030504040204" pitchFamily="34" charset="0"/>
              </a:rPr>
              <a:t/>
            </a:r>
            <a:br>
              <a:rPr lang="sv-SE" altLang="sv-SE" dirty="0" smtClean="0">
                <a:ea typeface="Verdana" panose="020B0604030504040204" pitchFamily="34" charset="0"/>
                <a:cs typeface="Verdana" panose="020B0604030504040204" pitchFamily="34" charset="0"/>
              </a:rPr>
            </a:br>
            <a:endParaRPr lang="sv-SE" altLang="sv-SE" sz="1200" dirty="0">
              <a:ea typeface="Verdana" panose="020B0604030504040204" pitchFamily="34" charset="0"/>
              <a:cs typeface="Verdana" panose="020B0604030504040204" pitchFamily="34" charset="0"/>
            </a:endParaRPr>
          </a:p>
          <a:p>
            <a:pPr marL="0" indent="0">
              <a:buNone/>
            </a:pPr>
            <a:r>
              <a:rPr lang="sv-SE" altLang="sv-SE" dirty="0">
                <a:ea typeface="Verdana" panose="020B0604030504040204" pitchFamily="34" charset="0"/>
                <a:cs typeface="Verdana" panose="020B0604030504040204" pitchFamily="34" charset="0"/>
              </a:rPr>
              <a:t>Detta kräver kunskap, träning och övning</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6" name="Rubrik 1">
            <a:extLst>
              <a:ext uri="{FF2B5EF4-FFF2-40B4-BE49-F238E27FC236}">
                <a16:creationId xmlns:a16="http://schemas.microsoft.com/office/drawing/2014/main" id="{B519D857-B81F-45A5-9163-7D3A8568A13B}"/>
              </a:ext>
            </a:extLst>
          </p:cNvPr>
          <p:cNvSpPr txBox="1">
            <a:spLocks/>
          </p:cNvSpPr>
          <p:nvPr/>
        </p:nvSpPr>
        <p:spPr>
          <a:xfrm>
            <a:off x="1801098" y="721266"/>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altLang="sv-SE" dirty="0"/>
              <a:t>Gemensamma grunder </a:t>
            </a:r>
            <a:r>
              <a:rPr lang="sv-SE" altLang="sv-SE" dirty="0" smtClean="0"/>
              <a:t/>
            </a:r>
            <a:br>
              <a:rPr lang="sv-SE" altLang="sv-SE" dirty="0" smtClean="0"/>
            </a:br>
            <a:r>
              <a:rPr lang="sv-SE" altLang="sv-SE" sz="800" dirty="0"/>
              <a:t/>
            </a:r>
            <a:br>
              <a:rPr lang="sv-SE" altLang="sv-SE" sz="800" dirty="0"/>
            </a:br>
            <a:r>
              <a:rPr lang="sv-SE" altLang="sv-SE" sz="2000" dirty="0"/>
              <a:t>– för att förbättra vår aktörsgemensamma förmåga att hantera samhällsstörningar genom att:</a:t>
            </a:r>
          </a:p>
        </p:txBody>
      </p:sp>
      <p:pic>
        <p:nvPicPr>
          <p:cNvPr id="4" name="Bildobjekt 3" descr="En bild som visar bord, rum&#10;&#10;Automatiskt genererad beskrivning">
            <a:extLst>
              <a:ext uri="{FF2B5EF4-FFF2-40B4-BE49-F238E27FC236}">
                <a16:creationId xmlns:a16="http://schemas.microsoft.com/office/drawing/2014/main" id="{CE782AA1-4389-41BB-B5D1-AA22BDC6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53" y="2186205"/>
            <a:ext cx="4424946" cy="2939429"/>
          </a:xfrm>
          <a:prstGeom prst="rect">
            <a:avLst/>
          </a:prstGeom>
        </p:spPr>
      </p:pic>
      <p:sp>
        <p:nvSpPr>
          <p:cNvPr id="2" name="Platshållare för datum 1">
            <a:extLst>
              <a:ext uri="{FF2B5EF4-FFF2-40B4-BE49-F238E27FC236}">
                <a16:creationId xmlns:a16="http://schemas.microsoft.com/office/drawing/2014/main" id="{1699C42A-B1FF-42D5-97E3-10193292C35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F9CCABF-025C-4F97-8053-118ECA73105D}"/>
              </a:ext>
            </a:extLst>
          </p:cNvPr>
          <p:cNvSpPr>
            <a:spLocks noGrp="1"/>
          </p:cNvSpPr>
          <p:nvPr>
            <p:ph type="title"/>
          </p:nvPr>
        </p:nvSpPr>
        <p:spPr>
          <a:xfrm>
            <a:off x="1496416" y="718883"/>
            <a:ext cx="10517206" cy="516224"/>
          </a:xfrm>
        </p:spPr>
        <p:txBody>
          <a:bodyPr/>
          <a:lstStyle/>
          <a:p>
            <a:r>
              <a:rPr lang="sv-SE" dirty="0"/>
              <a:t>Bli bra på att kommunicera, dokumentera </a:t>
            </a:r>
            <a:br>
              <a:rPr lang="sv-SE" dirty="0"/>
            </a:br>
            <a:r>
              <a:rPr lang="sv-SE" dirty="0"/>
              <a:t>och visualisera</a:t>
            </a:r>
          </a:p>
        </p:txBody>
      </p:sp>
      <p:pic>
        <p:nvPicPr>
          <p:cNvPr id="132099" name="Platshållare för innehåll 3">
            <a:extLst>
              <a:ext uri="{FF2B5EF4-FFF2-40B4-BE49-F238E27FC236}">
                <a16:creationId xmlns:a16="http://schemas.microsoft.com/office/drawing/2014/main" id="{378450A9-DAB1-4840-BABF-7F415982062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83807" y="2618510"/>
            <a:ext cx="2919747" cy="2102284"/>
          </a:xfrm>
        </p:spPr>
      </p:pic>
      <p:pic>
        <p:nvPicPr>
          <p:cNvPr id="132100" name="Bildobjekt 4">
            <a:extLst>
              <a:ext uri="{FF2B5EF4-FFF2-40B4-BE49-F238E27FC236}">
                <a16:creationId xmlns:a16="http://schemas.microsoft.com/office/drawing/2014/main" id="{90A04D16-C483-4A41-8B4A-CCFAF17524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4283" y="2369127"/>
            <a:ext cx="3162901" cy="237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Bildobjekt 5">
            <a:extLst>
              <a:ext uri="{FF2B5EF4-FFF2-40B4-BE49-F238E27FC236}">
                <a16:creationId xmlns:a16="http://schemas.microsoft.com/office/drawing/2014/main" id="{73452A1F-8AEC-4F8E-8673-D83430C4D8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9259" y="2556164"/>
            <a:ext cx="3151201" cy="23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E996A70E-531E-4977-990A-E34D9AC4A52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3">
            <a:extLst>
              <a:ext uri="{FF2B5EF4-FFF2-40B4-BE49-F238E27FC236}">
                <a16:creationId xmlns:a16="http://schemas.microsoft.com/office/drawing/2014/main" id="{509B1607-F252-49C6-B8EF-A672DEAA2D72}"/>
              </a:ext>
            </a:extLst>
          </p:cNvPr>
          <p:cNvPicPr>
            <a:picLocks noChangeAspect="1"/>
          </p:cNvPicPr>
          <p:nvPr/>
        </p:nvPicPr>
        <p:blipFill rotWithShape="1">
          <a:blip r:embed="rId3">
            <a:extLst>
              <a:ext uri="{28A0092B-C50C-407E-A947-70E740481C1C}">
                <a14:useLocalDpi xmlns:a14="http://schemas.microsoft.com/office/drawing/2010/main" val="0"/>
              </a:ext>
            </a:extLst>
          </a:blip>
          <a:srcRect r="21793"/>
          <a:stretch/>
        </p:blipFill>
        <p:spPr bwMode="auto">
          <a:xfrm>
            <a:off x="8977167" y="1143290"/>
            <a:ext cx="2423912" cy="16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823DD0C0-C297-4EC6-B156-9ECE17CE2B29}"/>
              </a:ext>
            </a:extLst>
          </p:cNvPr>
          <p:cNvSpPr>
            <a:spLocks noGrp="1"/>
          </p:cNvSpPr>
          <p:nvPr>
            <p:ph type="title"/>
          </p:nvPr>
        </p:nvSpPr>
        <p:spPr>
          <a:xfrm>
            <a:off x="1399315" y="859042"/>
            <a:ext cx="8580582" cy="966397"/>
          </a:xfrm>
        </p:spPr>
        <p:txBody>
          <a:bodyPr/>
          <a:lstStyle/>
          <a:p>
            <a:r>
              <a:rPr lang="sv-SE" dirty="0"/>
              <a:t>Arbetssätt som främjar infodelning – efterfråga information från andra</a:t>
            </a:r>
          </a:p>
        </p:txBody>
      </p:sp>
      <p:sp>
        <p:nvSpPr>
          <p:cNvPr id="134147" name="Content Placeholder 2">
            <a:extLst>
              <a:ext uri="{FF2B5EF4-FFF2-40B4-BE49-F238E27FC236}">
                <a16:creationId xmlns:a16="http://schemas.microsoft.com/office/drawing/2014/main" id="{A3024188-061C-4FEB-9C50-857C45B9FE7B}"/>
              </a:ext>
            </a:extLst>
          </p:cNvPr>
          <p:cNvSpPr>
            <a:spLocks noGrp="1"/>
          </p:cNvSpPr>
          <p:nvPr>
            <p:ph idx="1"/>
          </p:nvPr>
        </p:nvSpPr>
        <p:spPr>
          <a:xfrm>
            <a:off x="1607134" y="2140428"/>
            <a:ext cx="8580582" cy="3938254"/>
          </a:xfrm>
          <a:noFill/>
        </p:spPr>
        <p:txBody>
          <a:bodyPr/>
          <a:lstStyle/>
          <a:p>
            <a:pPr eaLnBrk="1" hangingPunct="1"/>
            <a:r>
              <a:rPr lang="sv-SE" altLang="sv-SE" dirty="0">
                <a:ea typeface="Verdana" panose="020B0604030504040204" pitchFamily="34" charset="0"/>
                <a:cs typeface="Verdana" panose="020B0604030504040204" pitchFamily="34" charset="0"/>
              </a:rPr>
              <a:t>Öppenhet, tydlighet, tillit bör gälla</a:t>
            </a:r>
          </a:p>
          <a:p>
            <a:pPr eaLnBrk="1" hangingPunct="1"/>
            <a:r>
              <a:rPr lang="sv-SE" altLang="sv-SE" dirty="0">
                <a:ea typeface="Verdana" panose="020B0604030504040204" pitchFamily="34" charset="0"/>
                <a:cs typeface="Verdana" panose="020B0604030504040204" pitchFamily="34" charset="0"/>
              </a:rPr>
              <a:t>Gå igenom kontaktvägar</a:t>
            </a:r>
          </a:p>
          <a:p>
            <a:pPr eaLnBrk="1" hangingPunct="1"/>
            <a:r>
              <a:rPr lang="sv-SE" altLang="sv-SE" dirty="0">
                <a:ea typeface="Verdana" panose="020B0604030504040204" pitchFamily="34" charset="0"/>
                <a:cs typeface="Verdana" panose="020B0604030504040204" pitchFamily="34" charset="0"/>
              </a:rPr>
              <a:t>Förbered samverkansforum</a:t>
            </a:r>
          </a:p>
          <a:p>
            <a:pPr eaLnBrk="1" hangingPunct="1"/>
            <a:r>
              <a:rPr lang="sv-SE" altLang="sv-SE" dirty="0">
                <a:ea typeface="Verdana" panose="020B0604030504040204" pitchFamily="34" charset="0"/>
                <a:cs typeface="Verdana" panose="020B0604030504040204" pitchFamily="34" charset="0"/>
              </a:rPr>
              <a:t>Utveckla olika sätt att kommunicera</a:t>
            </a:r>
          </a:p>
          <a:p>
            <a:pPr eaLnBrk="1" hangingPunct="1"/>
            <a:r>
              <a:rPr lang="sv-SE" altLang="sv-SE" dirty="0">
                <a:ea typeface="Verdana" panose="020B0604030504040204" pitchFamily="34" charset="0"/>
                <a:cs typeface="Verdana" panose="020B0604030504040204" pitchFamily="34" charset="0"/>
              </a:rPr>
              <a:t>Delta i förberedande aktiviteter</a:t>
            </a:r>
          </a:p>
          <a:p>
            <a:pPr eaLnBrk="1" hangingPunct="1"/>
            <a:r>
              <a:rPr lang="sv-SE" altLang="sv-SE" dirty="0">
                <a:ea typeface="Verdana" panose="020B0604030504040204" pitchFamily="34" charset="0"/>
                <a:cs typeface="Verdana" panose="020B0604030504040204" pitchFamily="34" charset="0"/>
              </a:rPr>
              <a:t>Var tydlig med</a:t>
            </a:r>
          </a:p>
          <a:p>
            <a:pPr lvl="1" eaLnBrk="1" hangingPunct="1"/>
            <a:r>
              <a:rPr lang="sv-SE" altLang="sv-SE" dirty="0">
                <a:ea typeface="Verdana" panose="020B0604030504040204" pitchFamily="34" charset="0"/>
                <a:cs typeface="Verdana" panose="020B0604030504040204" pitchFamily="34" charset="0"/>
              </a:rPr>
              <a:t>syftet, varför, när, vad informationen ska användas till</a:t>
            </a:r>
          </a:p>
          <a:p>
            <a:pPr lvl="1" eaLnBrk="1" hangingPunct="1"/>
            <a:r>
              <a:rPr lang="sv-SE" altLang="sv-SE" dirty="0">
                <a:ea typeface="Verdana" panose="020B0604030504040204" pitchFamily="34" charset="0"/>
                <a:cs typeface="Verdana" panose="020B0604030504040204" pitchFamily="34" charset="0"/>
              </a:rPr>
              <a:t>kvalitetsnivån t.ex. snabb eller exakt</a:t>
            </a:r>
          </a:p>
        </p:txBody>
      </p:sp>
      <p:sp>
        <p:nvSpPr>
          <p:cNvPr id="2" name="Platshållare för datum 1">
            <a:extLst>
              <a:ext uri="{FF2B5EF4-FFF2-40B4-BE49-F238E27FC236}">
                <a16:creationId xmlns:a16="http://schemas.microsoft.com/office/drawing/2014/main" id="{0021FCFB-DA9A-4D7B-877C-27628616835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8D4D32D-231D-4EBB-9A57-9FAFAB906406}"/>
              </a:ext>
            </a:extLst>
          </p:cNvPr>
          <p:cNvSpPr>
            <a:spLocks noGrp="1"/>
          </p:cNvSpPr>
          <p:nvPr>
            <p:ph type="title"/>
          </p:nvPr>
        </p:nvSpPr>
        <p:spPr>
          <a:xfrm>
            <a:off x="1373336" y="848651"/>
            <a:ext cx="8845084" cy="966397"/>
          </a:xfrm>
        </p:spPr>
        <p:txBody>
          <a:bodyPr/>
          <a:lstStyle/>
          <a:p>
            <a:r>
              <a:rPr lang="sv-SE" dirty="0"/>
              <a:t>Arbetssätt som främjar infodelning –</a:t>
            </a:r>
            <a:br>
              <a:rPr lang="sv-SE" dirty="0"/>
            </a:br>
            <a:r>
              <a:rPr lang="sv-SE" dirty="0"/>
              <a:t>skapa informationsunderlag</a:t>
            </a:r>
          </a:p>
        </p:txBody>
      </p:sp>
      <p:sp>
        <p:nvSpPr>
          <p:cNvPr id="136195" name="Content Placeholder 2">
            <a:extLst>
              <a:ext uri="{FF2B5EF4-FFF2-40B4-BE49-F238E27FC236}">
                <a16:creationId xmlns:a16="http://schemas.microsoft.com/office/drawing/2014/main" id="{9CBA4A5B-13B8-430E-8907-A122CABEB2BC}"/>
              </a:ext>
            </a:extLst>
          </p:cNvPr>
          <p:cNvSpPr>
            <a:spLocks noGrp="1"/>
          </p:cNvSpPr>
          <p:nvPr>
            <p:ph idx="1"/>
          </p:nvPr>
        </p:nvSpPr>
        <p:spPr>
          <a:xfrm>
            <a:off x="1619256" y="2143026"/>
            <a:ext cx="8580582" cy="3868981"/>
          </a:xfrm>
          <a:noFill/>
        </p:spPr>
        <p:txBody>
          <a:bodyPr/>
          <a:lstStyle/>
          <a:p>
            <a:pPr eaLnBrk="1" hangingPunct="1"/>
            <a:r>
              <a:rPr lang="sv-SE" altLang="sv-SE" dirty="0">
                <a:ea typeface="Verdana" panose="020B0604030504040204" pitchFamily="34" charset="0"/>
                <a:cs typeface="Verdana" panose="020B0604030504040204" pitchFamily="34" charset="0"/>
              </a:rPr>
              <a:t>Gör relevant urval</a:t>
            </a:r>
          </a:p>
          <a:p>
            <a:pPr eaLnBrk="1" hangingPunct="1"/>
            <a:r>
              <a:rPr lang="sv-SE" altLang="sv-SE" dirty="0">
                <a:ea typeface="Verdana" panose="020B0604030504040204" pitchFamily="34" charset="0"/>
                <a:cs typeface="Verdana" panose="020B0604030504040204" pitchFamily="34" charset="0"/>
              </a:rPr>
              <a:t>Ta reda på syfte och målgrupp</a:t>
            </a:r>
          </a:p>
          <a:p>
            <a:pPr eaLnBrk="1" hangingPunct="1"/>
            <a:r>
              <a:rPr lang="sv-SE" altLang="sv-SE" dirty="0">
                <a:ea typeface="Verdana" panose="020B0604030504040204" pitchFamily="34" charset="0"/>
                <a:cs typeface="Verdana" panose="020B0604030504040204" pitchFamily="34" charset="0"/>
              </a:rPr>
              <a:t>Sträva efter låg säkerhetsklassning</a:t>
            </a:r>
          </a:p>
          <a:p>
            <a:pPr eaLnBrk="1" hangingPunct="1"/>
            <a:r>
              <a:rPr lang="sv-SE" altLang="sv-SE" dirty="0">
                <a:ea typeface="Verdana" panose="020B0604030504040204" pitchFamily="34" charset="0"/>
                <a:cs typeface="Verdana" panose="020B0604030504040204" pitchFamily="34" charset="0"/>
              </a:rPr>
              <a:t>Anpassa innehåll och språk</a:t>
            </a:r>
          </a:p>
          <a:p>
            <a:pPr eaLnBrk="1" hangingPunct="1"/>
            <a:r>
              <a:rPr lang="sv-SE" altLang="sv-SE" dirty="0">
                <a:ea typeface="Verdana" panose="020B0604030504040204" pitchFamily="34" charset="0"/>
                <a:cs typeface="Verdana" panose="020B0604030504040204" pitchFamily="34" charset="0"/>
              </a:rPr>
              <a:t>Förtydliga med bilder, diagram och kartor</a:t>
            </a:r>
          </a:p>
          <a:p>
            <a:pPr eaLnBrk="1" hangingPunct="1"/>
            <a:r>
              <a:rPr lang="sv-SE" altLang="sv-SE" dirty="0">
                <a:ea typeface="Verdana" panose="020B0604030504040204" pitchFamily="34" charset="0"/>
                <a:cs typeface="Verdana" panose="020B0604030504040204" pitchFamily="34" charset="0"/>
              </a:rPr>
              <a:t>Ange tidsstämpel och ange kvalitetsnivå</a:t>
            </a:r>
          </a:p>
        </p:txBody>
      </p:sp>
      <p:pic>
        <p:nvPicPr>
          <p:cNvPr id="136196" name="Picture 3">
            <a:extLst>
              <a:ext uri="{FF2B5EF4-FFF2-40B4-BE49-F238E27FC236}">
                <a16:creationId xmlns:a16="http://schemas.microsoft.com/office/drawing/2014/main" id="{AD9362F9-55B5-47A8-917F-49B264EA9F7A}"/>
              </a:ext>
            </a:extLst>
          </p:cNvPr>
          <p:cNvPicPr>
            <a:picLocks noChangeAspect="1"/>
          </p:cNvPicPr>
          <p:nvPr/>
        </p:nvPicPr>
        <p:blipFill rotWithShape="1">
          <a:blip r:embed="rId3">
            <a:extLst>
              <a:ext uri="{28A0092B-C50C-407E-A947-70E740481C1C}">
                <a14:useLocalDpi xmlns:a14="http://schemas.microsoft.com/office/drawing/2010/main" val="0"/>
              </a:ext>
            </a:extLst>
          </a:blip>
          <a:srcRect l="9655" t="6342" r="10217" b="5868"/>
          <a:stretch/>
        </p:blipFill>
        <p:spPr bwMode="auto">
          <a:xfrm>
            <a:off x="8989052" y="1029117"/>
            <a:ext cx="2240669" cy="183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8CC69496-EB18-44BD-922E-A68E7F3D3F7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3">
            <a:extLst>
              <a:ext uri="{FF2B5EF4-FFF2-40B4-BE49-F238E27FC236}">
                <a16:creationId xmlns:a16="http://schemas.microsoft.com/office/drawing/2014/main" id="{4D433AFA-D3EC-4EE9-931C-873765565F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705" y="978454"/>
            <a:ext cx="2379607" cy="17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97C91987-1A76-44CC-9E6A-FCD7276A6CF7}"/>
              </a:ext>
            </a:extLst>
          </p:cNvPr>
          <p:cNvSpPr>
            <a:spLocks noGrp="1"/>
          </p:cNvSpPr>
          <p:nvPr>
            <p:ph type="title"/>
          </p:nvPr>
        </p:nvSpPr>
        <p:spPr>
          <a:xfrm>
            <a:off x="1367279" y="846918"/>
            <a:ext cx="8580582" cy="966397"/>
          </a:xfrm>
        </p:spPr>
        <p:txBody>
          <a:bodyPr/>
          <a:lstStyle/>
          <a:p>
            <a:r>
              <a:rPr lang="sv-SE" dirty="0"/>
              <a:t>Arbetssätt som främjar infodelning –</a:t>
            </a:r>
            <a:br>
              <a:rPr lang="sv-SE" dirty="0"/>
            </a:br>
            <a:r>
              <a:rPr lang="sv-SE" dirty="0"/>
              <a:t>gör information tillgänglig för andra</a:t>
            </a:r>
          </a:p>
        </p:txBody>
      </p:sp>
      <p:sp>
        <p:nvSpPr>
          <p:cNvPr id="138243" name="Content Placeholder 2">
            <a:extLst>
              <a:ext uri="{FF2B5EF4-FFF2-40B4-BE49-F238E27FC236}">
                <a16:creationId xmlns:a16="http://schemas.microsoft.com/office/drawing/2014/main" id="{4666EF04-2240-42A9-8BC0-FA2F5DBF0F58}"/>
              </a:ext>
            </a:extLst>
          </p:cNvPr>
          <p:cNvSpPr>
            <a:spLocks noGrp="1"/>
          </p:cNvSpPr>
          <p:nvPr>
            <p:ph idx="1"/>
          </p:nvPr>
        </p:nvSpPr>
        <p:spPr>
          <a:xfrm>
            <a:off x="1613195" y="2482462"/>
            <a:ext cx="8580582" cy="2244535"/>
          </a:xfrm>
          <a:noFill/>
        </p:spPr>
        <p:txBody>
          <a:bodyPr/>
          <a:lstStyle/>
          <a:p>
            <a:pPr eaLnBrk="1" hangingPunct="1"/>
            <a:r>
              <a:rPr lang="sv-SE" altLang="sv-SE" dirty="0">
                <a:ea typeface="Verdana" panose="020B0604030504040204" pitchFamily="34" charset="0"/>
                <a:cs typeface="Verdana" panose="020B0604030504040204" pitchFamily="34" charset="0"/>
              </a:rPr>
              <a:t>Var proaktiv och sänk trösklarna för att ta kontakt.</a:t>
            </a:r>
          </a:p>
          <a:p>
            <a:pPr eaLnBrk="1" hangingPunct="1"/>
            <a:r>
              <a:rPr lang="sv-SE" altLang="sv-SE" dirty="0">
                <a:ea typeface="Verdana" panose="020B0604030504040204" pitchFamily="34" charset="0"/>
                <a:cs typeface="Verdana" panose="020B0604030504040204" pitchFamily="34" charset="0"/>
              </a:rPr>
              <a:t>När finns behov att uppdatera och förmedla information? </a:t>
            </a:r>
          </a:p>
          <a:p>
            <a:pPr lvl="1"/>
            <a:r>
              <a:rPr lang="sv-SE" altLang="sv-SE" dirty="0">
                <a:ea typeface="Verdana" panose="020B0604030504040204" pitchFamily="34" charset="0"/>
                <a:cs typeface="Verdana" panose="020B0604030504040204" pitchFamily="34" charset="0"/>
              </a:rPr>
              <a:t>Korta ledtiderna för att motverka ”informationsvakuum”.  </a:t>
            </a:r>
          </a:p>
          <a:p>
            <a:pPr eaLnBrk="1" hangingPunct="1"/>
            <a:r>
              <a:rPr lang="sv-SE" altLang="sv-SE" dirty="0">
                <a:ea typeface="Verdana" panose="020B0604030504040204" pitchFamily="34" charset="0"/>
                <a:cs typeface="Verdana" panose="020B0604030504040204" pitchFamily="34" charset="0"/>
              </a:rPr>
              <a:t>Ta reda på om någon aktör behöver förhandsinformation. </a:t>
            </a:r>
          </a:p>
        </p:txBody>
      </p:sp>
      <p:sp>
        <p:nvSpPr>
          <p:cNvPr id="2" name="Platshållare för datum 1">
            <a:extLst>
              <a:ext uri="{FF2B5EF4-FFF2-40B4-BE49-F238E27FC236}">
                <a16:creationId xmlns:a16="http://schemas.microsoft.com/office/drawing/2014/main" id="{4DF5BCEF-56F5-4C49-8AF5-548267B461D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3">
            <a:extLst>
              <a:ext uri="{FF2B5EF4-FFF2-40B4-BE49-F238E27FC236}">
                <a16:creationId xmlns:a16="http://schemas.microsoft.com/office/drawing/2014/main" id="{81F99433-2F92-4759-8134-EB6CF6A369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5018" y="1076651"/>
            <a:ext cx="2388899" cy="17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135AC806-163A-4FA3-87A2-A633EB87876E}"/>
              </a:ext>
            </a:extLst>
          </p:cNvPr>
          <p:cNvSpPr>
            <a:spLocks noGrp="1"/>
          </p:cNvSpPr>
          <p:nvPr>
            <p:ph type="title"/>
          </p:nvPr>
        </p:nvSpPr>
        <p:spPr>
          <a:xfrm>
            <a:off x="1451271" y="1243504"/>
            <a:ext cx="8580582" cy="966397"/>
          </a:xfrm>
        </p:spPr>
        <p:txBody>
          <a:bodyPr/>
          <a:lstStyle/>
          <a:p>
            <a:r>
              <a:rPr lang="sv-SE" dirty="0"/>
              <a:t>Arbetssätt som främjar infodelning </a:t>
            </a:r>
            <a:br>
              <a:rPr lang="sv-SE" dirty="0"/>
            </a:br>
            <a:r>
              <a:rPr lang="sv-SE" dirty="0"/>
              <a:t>– ta emot information från andra</a:t>
            </a:r>
          </a:p>
        </p:txBody>
      </p:sp>
      <p:sp>
        <p:nvSpPr>
          <p:cNvPr id="140291" name="Content Placeholder 2">
            <a:extLst>
              <a:ext uri="{FF2B5EF4-FFF2-40B4-BE49-F238E27FC236}">
                <a16:creationId xmlns:a16="http://schemas.microsoft.com/office/drawing/2014/main" id="{2C38CD7E-D3AE-4176-8D2B-417D52BA5A02}"/>
              </a:ext>
            </a:extLst>
          </p:cNvPr>
          <p:cNvSpPr>
            <a:spLocks noGrp="1"/>
          </p:cNvSpPr>
          <p:nvPr>
            <p:ph idx="1"/>
          </p:nvPr>
        </p:nvSpPr>
        <p:spPr>
          <a:xfrm>
            <a:off x="1614927" y="2524892"/>
            <a:ext cx="8580582" cy="2951117"/>
          </a:xfrm>
          <a:noFill/>
        </p:spPr>
        <p:txBody>
          <a:bodyPr/>
          <a:lstStyle/>
          <a:p>
            <a:pPr eaLnBrk="1" hangingPunct="1"/>
            <a:r>
              <a:rPr lang="sv-SE" altLang="sv-SE" dirty="0">
                <a:ea typeface="Verdana" panose="020B0604030504040204" pitchFamily="34" charset="0"/>
                <a:cs typeface="Verdana" panose="020B0604030504040204" pitchFamily="34" charset="0"/>
              </a:rPr>
              <a:t>Återrapportera enligt förväntningarna.</a:t>
            </a:r>
          </a:p>
          <a:p>
            <a:pPr eaLnBrk="1" hangingPunct="1"/>
            <a:r>
              <a:rPr lang="sv-SE" altLang="sv-SE" dirty="0">
                <a:ea typeface="Verdana" panose="020B0604030504040204" pitchFamily="34" charset="0"/>
                <a:cs typeface="Verdana" panose="020B0604030504040204" pitchFamily="34" charset="0"/>
              </a:rPr>
              <a:t>Ge kvittens och återkoppla nyttan.</a:t>
            </a:r>
          </a:p>
          <a:p>
            <a:pPr eaLnBrk="1" hangingPunct="1"/>
            <a:r>
              <a:rPr lang="sv-SE" altLang="sv-SE" dirty="0">
                <a:ea typeface="Verdana" panose="020B0604030504040204" pitchFamily="34" charset="0"/>
                <a:cs typeface="Verdana" panose="020B0604030504040204" pitchFamily="34" charset="0"/>
              </a:rPr>
              <a:t>Utvärdera och identifiera förbättringsåtgärder</a:t>
            </a:r>
          </a:p>
        </p:txBody>
      </p:sp>
      <p:sp>
        <p:nvSpPr>
          <p:cNvPr id="2" name="Platshållare för datum 1">
            <a:extLst>
              <a:ext uri="{FF2B5EF4-FFF2-40B4-BE49-F238E27FC236}">
                <a16:creationId xmlns:a16="http://schemas.microsoft.com/office/drawing/2014/main" id="{F56B761B-0105-4FEC-8638-39D24D96E8A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57E72DD-BCED-49AC-A027-D4B3297B9D8D}"/>
              </a:ext>
            </a:extLst>
          </p:cNvPr>
          <p:cNvSpPr>
            <a:spLocks noGrp="1"/>
          </p:cNvSpPr>
          <p:nvPr>
            <p:ph type="title"/>
          </p:nvPr>
        </p:nvSpPr>
        <p:spPr>
          <a:xfrm>
            <a:off x="1403645" y="742143"/>
            <a:ext cx="8580582" cy="966397"/>
          </a:xfrm>
        </p:spPr>
        <p:txBody>
          <a:bodyPr/>
          <a:lstStyle/>
          <a:p>
            <a:r>
              <a:rPr lang="sv-SE" dirty="0"/>
              <a:t>Situationen påverkar sättet </a:t>
            </a:r>
            <a:br>
              <a:rPr lang="sv-SE" dirty="0"/>
            </a:br>
            <a:r>
              <a:rPr lang="sv-SE" dirty="0"/>
              <a:t>att kommunicera</a:t>
            </a:r>
          </a:p>
        </p:txBody>
      </p:sp>
      <p:sp>
        <p:nvSpPr>
          <p:cNvPr id="3" name="Content Placeholder 2">
            <a:extLst>
              <a:ext uri="{FF2B5EF4-FFF2-40B4-BE49-F238E27FC236}">
                <a16:creationId xmlns:a16="http://schemas.microsoft.com/office/drawing/2014/main" id="{E6185EAC-9B24-41C3-A9E4-3F997ADCBF12}"/>
              </a:ext>
            </a:extLst>
          </p:cNvPr>
          <p:cNvSpPr>
            <a:spLocks noGrp="1"/>
          </p:cNvSpPr>
          <p:nvPr>
            <p:ph sz="half" idx="1"/>
          </p:nvPr>
        </p:nvSpPr>
        <p:spPr>
          <a:xfrm>
            <a:off x="1461660" y="2034786"/>
            <a:ext cx="4131654" cy="3834000"/>
          </a:xfrm>
          <a:solidFill>
            <a:schemeClr val="bg1">
              <a:alpha val="10000"/>
            </a:schemeClr>
          </a:solidFill>
        </p:spPr>
        <p:txBody>
          <a:bodyPr rtlCol="0">
            <a:normAutofit fontScale="92500"/>
          </a:bodyPr>
          <a:lstStyle/>
          <a:p>
            <a:pPr marL="0" indent="0">
              <a:buNone/>
              <a:defRPr/>
            </a:pPr>
            <a:r>
              <a:rPr lang="sv-SE" sz="2600" b="1" dirty="0">
                <a:ea typeface="Verdana" panose="020B0604030504040204" pitchFamily="34" charset="0"/>
                <a:cs typeface="Verdana" panose="020B0604030504040204" pitchFamily="34" charset="0"/>
              </a:rPr>
              <a:t>Tidigt/snabba skeden</a:t>
            </a:r>
          </a:p>
          <a:p>
            <a:pPr>
              <a:defRPr/>
            </a:pPr>
            <a:r>
              <a:rPr lang="sv-SE" dirty="0">
                <a:ea typeface="Verdana" panose="020B0604030504040204" pitchFamily="34" charset="0"/>
                <a:cs typeface="Verdana" panose="020B0604030504040204" pitchFamily="34" charset="0"/>
              </a:rPr>
              <a:t>Mobil och Rakel – når många snabbt med korta uppdateringar</a:t>
            </a:r>
          </a:p>
          <a:p>
            <a:pPr>
              <a:defRPr/>
            </a:pPr>
            <a:r>
              <a:rPr lang="sv-SE" dirty="0">
                <a:ea typeface="Verdana" panose="020B0604030504040204" pitchFamily="34" charset="0"/>
                <a:cs typeface="Verdana" panose="020B0604030504040204" pitchFamily="34" charset="0"/>
              </a:rPr>
              <a:t>Kort info som SMS eller SDS</a:t>
            </a:r>
          </a:p>
          <a:p>
            <a:pPr>
              <a:defRPr/>
            </a:pPr>
            <a:r>
              <a:rPr lang="sv-SE" dirty="0">
                <a:ea typeface="Verdana" panose="020B0604030504040204" pitchFamily="34" charset="0"/>
                <a:cs typeface="Verdana" panose="020B0604030504040204" pitchFamily="34" charset="0"/>
              </a:rPr>
              <a:t>Påbörja loggning tidigt</a:t>
            </a:r>
            <a:br>
              <a:rPr lang="sv-SE" dirty="0">
                <a:ea typeface="Verdana" panose="020B0604030504040204" pitchFamily="34" charset="0"/>
                <a:cs typeface="Verdana" panose="020B0604030504040204" pitchFamily="34" charset="0"/>
              </a:rPr>
            </a:br>
            <a:r>
              <a:rPr lang="sv-SE" dirty="0">
                <a:ea typeface="Verdana" panose="020B0604030504040204" pitchFamily="34" charset="0"/>
                <a:cs typeface="Verdana" panose="020B0604030504040204" pitchFamily="34" charset="0"/>
              </a:rPr>
              <a:t>(white board eller WIS) </a:t>
            </a:r>
          </a:p>
          <a:p>
            <a:pPr>
              <a:defRPr/>
            </a:pPr>
            <a:r>
              <a:rPr lang="sv-SE" dirty="0">
                <a:ea typeface="Verdana" panose="020B0604030504040204" pitchFamily="34" charset="0"/>
                <a:cs typeface="Verdana" panose="020B0604030504040204" pitchFamily="34" charset="0"/>
              </a:rPr>
              <a:t>Fotografera white boarden och skicka bilden</a:t>
            </a:r>
          </a:p>
          <a:p>
            <a:pPr>
              <a:defRPr/>
            </a:pPr>
            <a:endParaRPr lang="sv-SE"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2">
            <a:extLst>
              <a:ext uri="{FF2B5EF4-FFF2-40B4-BE49-F238E27FC236}">
                <a16:creationId xmlns:a16="http://schemas.microsoft.com/office/drawing/2014/main" id="{83AED5D5-21B2-4DCA-A091-FC3E84CAF151}"/>
              </a:ext>
            </a:extLst>
          </p:cNvPr>
          <p:cNvSpPr txBox="1">
            <a:spLocks/>
          </p:cNvSpPr>
          <p:nvPr/>
        </p:nvSpPr>
        <p:spPr>
          <a:xfrm>
            <a:off x="6639146" y="2088473"/>
            <a:ext cx="4248150" cy="3889621"/>
          </a:xfrm>
          <a:prstGeom prst="rect">
            <a:avLst/>
          </a:prstGeom>
          <a:solidFill>
            <a:schemeClr val="bg1">
              <a:alpha val="10000"/>
            </a:schemeClr>
          </a:solidFill>
        </p:spPr>
        <p:txBody>
          <a:bodyPr>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sv-SE" sz="2400" b="1" dirty="0">
                <a:ea typeface="Verdana" panose="020B0604030504040204" pitchFamily="34" charset="0"/>
                <a:cs typeface="Verdana" panose="020B0604030504040204" pitchFamily="34" charset="0"/>
              </a:rPr>
              <a:t>Senare/långsamma skeden</a:t>
            </a:r>
            <a:endParaRPr lang="sv-SE" sz="2400" dirty="0">
              <a:ea typeface="Verdana" panose="020B0604030504040204" pitchFamily="34" charset="0"/>
              <a:cs typeface="Verdana" panose="020B0604030504040204" pitchFamily="34" charset="0"/>
            </a:endParaRPr>
          </a:p>
          <a:p>
            <a:pPr>
              <a:defRPr/>
            </a:pPr>
            <a:r>
              <a:rPr lang="sv-SE" sz="2400" dirty="0">
                <a:ea typeface="Verdana" panose="020B0604030504040204" pitchFamily="34" charset="0"/>
                <a:cs typeface="Verdana" panose="020B0604030504040204" pitchFamily="34" charset="0"/>
              </a:rPr>
              <a:t>Utsedd personal i WIS</a:t>
            </a:r>
          </a:p>
          <a:p>
            <a:pPr>
              <a:defRPr/>
            </a:pPr>
            <a:r>
              <a:rPr lang="sv-SE" sz="2400" dirty="0">
                <a:ea typeface="Verdana" panose="020B0604030504040204" pitchFamily="34" charset="0"/>
                <a:cs typeface="Verdana" panose="020B0604030504040204" pitchFamily="34" charset="0"/>
              </a:rPr>
              <a:t>Förberedda mallar</a:t>
            </a:r>
          </a:p>
          <a:p>
            <a:pPr>
              <a:defRPr/>
            </a:pPr>
            <a:r>
              <a:rPr lang="sv-SE" sz="2400" dirty="0">
                <a:ea typeface="Verdana" panose="020B0604030504040204" pitchFamily="34" charset="0"/>
                <a:cs typeface="Verdana" panose="020B0604030504040204" pitchFamily="34" charset="0"/>
              </a:rPr>
              <a:t>Logga kontakter och inkommen info</a:t>
            </a:r>
          </a:p>
          <a:p>
            <a:pPr>
              <a:defRPr/>
            </a:pPr>
            <a:r>
              <a:rPr lang="sv-SE" sz="2400" dirty="0">
                <a:ea typeface="Verdana" panose="020B0604030504040204" pitchFamily="34" charset="0"/>
                <a:cs typeface="Verdana" panose="020B0604030504040204" pitchFamily="34" charset="0"/>
              </a:rPr>
              <a:t>Gör underlag tillgängligt i förväg innan möten</a:t>
            </a:r>
          </a:p>
          <a:p>
            <a:pPr>
              <a:defRPr/>
            </a:pPr>
            <a:endParaRPr lang="sv-SE"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C2BAD2E0-C248-4369-9C0F-5636BDAB3E4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07 Geografiskt områdesansvarig.jpg">
            <a:extLst>
              <a:ext uri="{FF2B5EF4-FFF2-40B4-BE49-F238E27FC236}">
                <a16:creationId xmlns:a16="http://schemas.microsoft.com/office/drawing/2014/main" id="{52F52AFD-4F6C-4AC5-AE64-4ACE98EC5A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84" t="14195" r="15413" b="-956"/>
          <a:stretch/>
        </p:blipFill>
        <p:spPr bwMode="auto">
          <a:xfrm>
            <a:off x="1493307" y="1193799"/>
            <a:ext cx="70770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5">
            <a:extLst>
              <a:ext uri="{FF2B5EF4-FFF2-40B4-BE49-F238E27FC236}">
                <a16:creationId xmlns:a16="http://schemas.microsoft.com/office/drawing/2014/main" id="{7393EDC0-63AD-4AD4-B8CD-A0441A534B29}"/>
              </a:ext>
            </a:extLst>
          </p:cNvPr>
          <p:cNvSpPr txBox="1">
            <a:spLocks noChangeArrowheads="1"/>
          </p:cNvSpPr>
          <p:nvPr/>
        </p:nvSpPr>
        <p:spPr bwMode="auto">
          <a:xfrm>
            <a:off x="8921750" y="1912938"/>
            <a:ext cx="1409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spcBef>
                <a:spcPct val="0"/>
              </a:spcBef>
              <a:buFontTx/>
              <a:buNone/>
            </a:pPr>
            <a:r>
              <a:rPr lang="sv-SE" altLang="sv-SE" sz="1500" dirty="0">
                <a:solidFill>
                  <a:srgbClr val="000000"/>
                </a:solidFill>
                <a:latin typeface="Verdana" panose="020B0604030504040204" pitchFamily="34" charset="0"/>
              </a:rPr>
              <a:t>Kommun</a:t>
            </a:r>
          </a:p>
          <a:p>
            <a:pPr>
              <a:spcBef>
                <a:spcPct val="0"/>
              </a:spcBef>
              <a:buFontTx/>
              <a:buNone/>
            </a:pPr>
            <a:r>
              <a:rPr lang="sv-SE" altLang="sv-SE" sz="1500" dirty="0">
                <a:solidFill>
                  <a:srgbClr val="000000"/>
                </a:solidFill>
                <a:latin typeface="Verdana" panose="020B0604030504040204" pitchFamily="34" charset="0"/>
              </a:rPr>
              <a:t>Lokal ISF </a:t>
            </a:r>
          </a:p>
        </p:txBody>
      </p:sp>
      <p:sp>
        <p:nvSpPr>
          <p:cNvPr id="70662" name="TextBox 5">
            <a:extLst>
              <a:ext uri="{FF2B5EF4-FFF2-40B4-BE49-F238E27FC236}">
                <a16:creationId xmlns:a16="http://schemas.microsoft.com/office/drawing/2014/main" id="{9D4FE8C1-AAAF-4E53-A528-938F4A23B607}"/>
              </a:ext>
            </a:extLst>
          </p:cNvPr>
          <p:cNvSpPr txBox="1">
            <a:spLocks noChangeArrowheads="1"/>
          </p:cNvSpPr>
          <p:nvPr/>
        </p:nvSpPr>
        <p:spPr bwMode="auto">
          <a:xfrm>
            <a:off x="8921750" y="3357563"/>
            <a:ext cx="1409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spcBef>
                <a:spcPct val="0"/>
              </a:spcBef>
              <a:buFontTx/>
              <a:buNone/>
            </a:pPr>
            <a:r>
              <a:rPr lang="sv-SE" altLang="sv-SE" sz="1500" dirty="0">
                <a:solidFill>
                  <a:srgbClr val="000000"/>
                </a:solidFill>
                <a:latin typeface="Verdana" panose="020B0604030504040204" pitchFamily="34" charset="0"/>
              </a:rPr>
              <a:t>Länsstyrelse</a:t>
            </a:r>
          </a:p>
          <a:p>
            <a:pPr>
              <a:spcBef>
                <a:spcPct val="0"/>
              </a:spcBef>
              <a:buFontTx/>
              <a:buNone/>
            </a:pPr>
            <a:r>
              <a:rPr lang="sv-SE" altLang="sv-SE" sz="1500" dirty="0">
                <a:solidFill>
                  <a:srgbClr val="000000"/>
                </a:solidFill>
                <a:latin typeface="Verdana" panose="020B0604030504040204" pitchFamily="34" charset="0"/>
              </a:rPr>
              <a:t>Regional ISF</a:t>
            </a:r>
          </a:p>
        </p:txBody>
      </p:sp>
      <p:sp>
        <p:nvSpPr>
          <p:cNvPr id="70663" name="TextBox 5">
            <a:extLst>
              <a:ext uri="{FF2B5EF4-FFF2-40B4-BE49-F238E27FC236}">
                <a16:creationId xmlns:a16="http://schemas.microsoft.com/office/drawing/2014/main" id="{65FFB0F9-4323-4385-A237-4CD5C6099E59}"/>
              </a:ext>
            </a:extLst>
          </p:cNvPr>
          <p:cNvSpPr txBox="1">
            <a:spLocks noChangeArrowheads="1"/>
          </p:cNvSpPr>
          <p:nvPr/>
        </p:nvSpPr>
        <p:spPr bwMode="auto">
          <a:xfrm>
            <a:off x="8921750" y="4864100"/>
            <a:ext cx="1409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spcBef>
                <a:spcPct val="0"/>
              </a:spcBef>
              <a:buFontTx/>
              <a:buNone/>
            </a:pPr>
            <a:r>
              <a:rPr lang="sv-SE" altLang="sv-SE" sz="1500" dirty="0">
                <a:solidFill>
                  <a:srgbClr val="000000"/>
                </a:solidFill>
                <a:latin typeface="Verdana" panose="020B0604030504040204" pitchFamily="34" charset="0"/>
              </a:rPr>
              <a:t>Regering</a:t>
            </a:r>
          </a:p>
          <a:p>
            <a:pPr>
              <a:spcBef>
                <a:spcPct val="0"/>
              </a:spcBef>
              <a:buFontTx/>
              <a:buNone/>
            </a:pPr>
            <a:r>
              <a:rPr lang="sv-SE" altLang="sv-SE" sz="1500" dirty="0">
                <a:solidFill>
                  <a:srgbClr val="000000"/>
                </a:solidFill>
                <a:latin typeface="Verdana" panose="020B0604030504040204" pitchFamily="34" charset="0"/>
              </a:rPr>
              <a:t>Nationell ISF</a:t>
            </a:r>
          </a:p>
        </p:txBody>
      </p:sp>
      <p:sp>
        <p:nvSpPr>
          <p:cNvPr id="2" name="Rubrik 1">
            <a:extLst>
              <a:ext uri="{FF2B5EF4-FFF2-40B4-BE49-F238E27FC236}">
                <a16:creationId xmlns:a16="http://schemas.microsoft.com/office/drawing/2014/main" id="{56B1D9DE-B5F8-4BCE-83A7-198F7E5A8C0C}"/>
              </a:ext>
            </a:extLst>
          </p:cNvPr>
          <p:cNvSpPr>
            <a:spLocks noGrp="1"/>
          </p:cNvSpPr>
          <p:nvPr>
            <p:ph type="title"/>
          </p:nvPr>
        </p:nvSpPr>
        <p:spPr>
          <a:xfrm>
            <a:off x="1541318" y="557353"/>
            <a:ext cx="8580582" cy="966397"/>
          </a:xfrm>
        </p:spPr>
        <p:txBody>
          <a:bodyPr/>
          <a:lstStyle/>
          <a:p>
            <a:r>
              <a:rPr lang="sv-SE" dirty="0"/>
              <a:t>ISF och </a:t>
            </a:r>
            <a:r>
              <a:rPr lang="sv-SE" i="1" dirty="0"/>
              <a:t>samtidighet</a:t>
            </a:r>
          </a:p>
        </p:txBody>
      </p:sp>
      <p:sp>
        <p:nvSpPr>
          <p:cNvPr id="3" name="Platshållare för datum 1">
            <a:extLst>
              <a:ext uri="{FF2B5EF4-FFF2-40B4-BE49-F238E27FC236}">
                <a16:creationId xmlns:a16="http://schemas.microsoft.com/office/drawing/2014/main" id="{3B16CEB7-26DB-4C79-968B-E008A28E9E6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450887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14600F95-18BB-44DC-8CA0-60BCFE1825FD}"/>
              </a:ext>
            </a:extLst>
          </p:cNvPr>
          <p:cNvSpPr>
            <a:spLocks noGrp="1"/>
          </p:cNvSpPr>
          <p:nvPr>
            <p:ph type="title"/>
          </p:nvPr>
        </p:nvSpPr>
        <p:spPr>
          <a:xfrm>
            <a:off x="1204198" y="694326"/>
            <a:ext cx="8580582" cy="966397"/>
          </a:xfrm>
        </p:spPr>
        <p:txBody>
          <a:bodyPr/>
          <a:lstStyle/>
          <a:p>
            <a:pPr eaLnBrk="1" hangingPunct="1"/>
            <a:r>
              <a:rPr lang="sv-SE" altLang="sv-SE" dirty="0">
                <a:solidFill>
                  <a:schemeClr val="tx1"/>
                </a:solidFill>
              </a:rPr>
              <a:t>Strukturer för informationsdelning</a:t>
            </a:r>
            <a:r>
              <a:rPr lang="sv-SE" altLang="sv-SE" sz="2400" dirty="0"/>
              <a:t/>
            </a:r>
            <a:br>
              <a:rPr lang="sv-SE" altLang="sv-SE" sz="2400" dirty="0"/>
            </a:br>
            <a:endParaRPr lang="sv-SE" altLang="sv-SE" sz="2400" dirty="0"/>
          </a:p>
        </p:txBody>
      </p:sp>
      <p:pic>
        <p:nvPicPr>
          <p:cNvPr id="144387" name="Picture 5">
            <a:extLst>
              <a:ext uri="{FF2B5EF4-FFF2-40B4-BE49-F238E27FC236}">
                <a16:creationId xmlns:a16="http://schemas.microsoft.com/office/drawing/2014/main" id="{BF9A1656-79CA-4D74-BAC7-FD7B145D4F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8441" y="1443038"/>
            <a:ext cx="9013541" cy="461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Bildobjekt 1">
            <a:hlinkClick r:id="rId4"/>
            <a:extLst>
              <a:ext uri="{FF2B5EF4-FFF2-40B4-BE49-F238E27FC236}">
                <a16:creationId xmlns:a16="http://schemas.microsoft.com/office/drawing/2014/main" id="{CCD02594-72B1-43C5-9350-2C4A05998B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653" y="5553364"/>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DE991167-5AE6-4558-AADB-9B3A93CCE82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2832253" y="1612186"/>
            <a:ext cx="7489999" cy="4665086"/>
          </a:xfrm>
          <a:prstGeom prst="rect">
            <a:avLst/>
          </a:prstGeom>
        </p:spPr>
      </p:pic>
      <p:sp>
        <p:nvSpPr>
          <p:cNvPr id="4" name="Rubrik 3">
            <a:extLst>
              <a:ext uri="{FF2B5EF4-FFF2-40B4-BE49-F238E27FC236}">
                <a16:creationId xmlns:a16="http://schemas.microsoft.com/office/drawing/2014/main" id="{7E5BF103-EC60-4905-B106-3FF0D4442A74}"/>
              </a:ext>
            </a:extLst>
          </p:cNvPr>
          <p:cNvSpPr>
            <a:spLocks noGrp="1"/>
          </p:cNvSpPr>
          <p:nvPr>
            <p:ph type="title"/>
          </p:nvPr>
        </p:nvSpPr>
        <p:spPr>
          <a:xfrm>
            <a:off x="1092357" y="738180"/>
            <a:ext cx="10517206" cy="516224"/>
          </a:xfrm>
        </p:spPr>
        <p:txBody>
          <a:bodyPr/>
          <a:lstStyle/>
          <a:p>
            <a:r>
              <a:rPr lang="sv-SE" dirty="0"/>
              <a:t>Skapa lägesbilder med ett urval av </a:t>
            </a:r>
            <a:br>
              <a:rPr lang="sv-SE" dirty="0"/>
            </a:br>
            <a:r>
              <a:rPr lang="sv-SE" dirty="0"/>
              <a:t>särskilt viktig information</a:t>
            </a:r>
          </a:p>
        </p:txBody>
      </p:sp>
      <p:pic>
        <p:nvPicPr>
          <p:cNvPr id="5" name="Bildobjekt 4">
            <a:hlinkClick r:id="rId4"/>
          </p:cNvPr>
          <p:cNvPicPr>
            <a:picLocks noChangeAspect="1"/>
          </p:cNvPicPr>
          <p:nvPr/>
        </p:nvPicPr>
        <p:blipFill>
          <a:blip r:embed="rId5"/>
          <a:stretch>
            <a:fillRect/>
          </a:stretch>
        </p:blipFill>
        <p:spPr>
          <a:xfrm>
            <a:off x="556403" y="5615065"/>
            <a:ext cx="597460" cy="640135"/>
          </a:xfrm>
          <a:prstGeom prst="rect">
            <a:avLst/>
          </a:prstGeom>
        </p:spPr>
      </p:pic>
      <p:sp>
        <p:nvSpPr>
          <p:cNvPr id="2" name="Platshållare för datum 1">
            <a:extLst>
              <a:ext uri="{FF2B5EF4-FFF2-40B4-BE49-F238E27FC236}">
                <a16:creationId xmlns:a16="http://schemas.microsoft.com/office/drawing/2014/main" id="{C6680217-69F3-46CE-A5DE-2CD966E721D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6">
            <a:extLst>
              <a:ext uri="{FF2B5EF4-FFF2-40B4-BE49-F238E27FC236}">
                <a16:creationId xmlns:a16="http://schemas.microsoft.com/office/drawing/2014/main" id="{65807E29-F7F8-4C30-BEDE-462C4692C692}"/>
              </a:ext>
            </a:extLst>
          </p:cNvPr>
          <p:cNvSpPr txBox="1">
            <a:spLocks noChangeArrowheads="1"/>
          </p:cNvSpPr>
          <p:nvPr/>
        </p:nvSpPr>
        <p:spPr bwMode="auto">
          <a:xfrm>
            <a:off x="9480550" y="6300788"/>
            <a:ext cx="10795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endParaRPr lang="sv-SE" altLang="sv-SE" sz="1800" dirty="0"/>
          </a:p>
        </p:txBody>
      </p:sp>
      <p:sp>
        <p:nvSpPr>
          <p:cNvPr id="148483" name="Title 1">
            <a:extLst>
              <a:ext uri="{FF2B5EF4-FFF2-40B4-BE49-F238E27FC236}">
                <a16:creationId xmlns:a16="http://schemas.microsoft.com/office/drawing/2014/main" id="{CCFF2087-2179-4363-B2C0-335D1B331488}"/>
              </a:ext>
            </a:extLst>
          </p:cNvPr>
          <p:cNvSpPr>
            <a:spLocks noGrp="1"/>
          </p:cNvSpPr>
          <p:nvPr>
            <p:ph type="title"/>
          </p:nvPr>
        </p:nvSpPr>
        <p:spPr>
          <a:xfrm>
            <a:off x="923376" y="386758"/>
            <a:ext cx="10517206" cy="516224"/>
          </a:xfrm>
        </p:spPr>
        <p:txBody>
          <a:bodyPr/>
          <a:lstStyle/>
          <a:p>
            <a:pPr eaLnBrk="1" hangingPunct="1"/>
            <a:r>
              <a:rPr lang="sv-SE" altLang="sv-SE" dirty="0">
                <a:solidFill>
                  <a:schemeClr val="tx1"/>
                </a:solidFill>
              </a:rPr>
              <a:t>Lägesbildens innehåll</a:t>
            </a:r>
            <a:r>
              <a:rPr lang="sv-SE" altLang="sv-SE" sz="2400" dirty="0"/>
              <a:t/>
            </a:r>
            <a:br>
              <a:rPr lang="sv-SE" altLang="sv-SE" sz="2400" dirty="0"/>
            </a:br>
            <a:endParaRPr lang="sv-SE" altLang="sv-SE" sz="2400" dirty="0"/>
          </a:p>
        </p:txBody>
      </p:sp>
      <p:pic>
        <p:nvPicPr>
          <p:cNvPr id="148484" name="Content Placeholder 4">
            <a:extLst>
              <a:ext uri="{FF2B5EF4-FFF2-40B4-BE49-F238E27FC236}">
                <a16:creationId xmlns:a16="http://schemas.microsoft.com/office/drawing/2014/main" id="{B68A6354-D90B-46AB-BCB1-1B513258663E}"/>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t="12401"/>
          <a:stretch>
            <a:fillRect/>
          </a:stretch>
        </p:blipFill>
        <p:spPr>
          <a:xfrm>
            <a:off x="2278837" y="1144773"/>
            <a:ext cx="7948574" cy="5491158"/>
          </a:xfrm>
        </p:spPr>
      </p:pic>
      <p:sp>
        <p:nvSpPr>
          <p:cNvPr id="3" name="Platshållare för bildnummer 2">
            <a:extLst>
              <a:ext uri="{FF2B5EF4-FFF2-40B4-BE49-F238E27FC236}">
                <a16:creationId xmlns:a16="http://schemas.microsoft.com/office/drawing/2014/main" id="{65B8669E-CF59-40BF-97BC-F1356E8F5AC0}"/>
              </a:ext>
            </a:extLst>
          </p:cNvPr>
          <p:cNvSpPr>
            <a:spLocks noGrp="1"/>
          </p:cNvSpPr>
          <p:nvPr>
            <p:ph type="sldNum" sz="quarter" idx="4294967295"/>
          </p:nvPr>
        </p:nvSpPr>
        <p:spPr>
          <a:xfrm>
            <a:off x="11804650" y="6356350"/>
            <a:ext cx="387350" cy="365125"/>
          </a:xfrm>
        </p:spPr>
        <p:txBody>
          <a:bodyPr/>
          <a:lstStyle/>
          <a:p>
            <a:pPr>
              <a:defRPr/>
            </a:pPr>
            <a:fld id="{03A2D39D-65A0-4C96-A723-56C5F7C3EDDA}" type="slidenum">
              <a:rPr lang="sv-SE" smtClean="0"/>
              <a:pPr>
                <a:defRPr/>
              </a:pPr>
              <a:t>79</a:t>
            </a:fld>
            <a:endParaRPr lang="sv-SE" dirty="0"/>
          </a:p>
        </p:txBody>
      </p:sp>
      <p:sp>
        <p:nvSpPr>
          <p:cNvPr id="2" name="Platshållare för datum 1">
            <a:extLst>
              <a:ext uri="{FF2B5EF4-FFF2-40B4-BE49-F238E27FC236}">
                <a16:creationId xmlns:a16="http://schemas.microsoft.com/office/drawing/2014/main" id="{759FB337-42A1-49EA-BBCB-8CE6459E3E8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0A23A8C-CB40-4A7E-9FF3-E43CBA52AB20}"/>
              </a:ext>
            </a:extLst>
          </p:cNvPr>
          <p:cNvSpPr>
            <a:spLocks noGrp="1"/>
          </p:cNvSpPr>
          <p:nvPr>
            <p:ph type="title"/>
          </p:nvPr>
        </p:nvSpPr>
        <p:spPr>
          <a:xfrm>
            <a:off x="1214615" y="1108540"/>
            <a:ext cx="8580582" cy="966397"/>
          </a:xfrm>
        </p:spPr>
        <p:txBody>
          <a:bodyPr/>
          <a:lstStyle/>
          <a:p>
            <a:r>
              <a:rPr lang="sv-SE" altLang="sv-SE" dirty="0"/>
              <a:t>Gemensamma grunder </a:t>
            </a:r>
            <a:r>
              <a:rPr lang="sv-SE" altLang="sv-SE" dirty="0" smtClean="0"/>
              <a:t/>
            </a:r>
            <a:br>
              <a:rPr lang="sv-SE" altLang="sv-SE" dirty="0" smtClean="0"/>
            </a:br>
            <a:r>
              <a:rPr lang="sv-SE" sz="600" dirty="0"/>
              <a:t/>
            </a:r>
            <a:br>
              <a:rPr lang="sv-SE" sz="600" dirty="0"/>
            </a:br>
            <a:r>
              <a:rPr lang="sv-SE" sz="2400" dirty="0"/>
              <a:t>- för att:</a:t>
            </a:r>
          </a:p>
        </p:txBody>
      </p:sp>
      <p:sp>
        <p:nvSpPr>
          <p:cNvPr id="5" name="Platshållare för innehåll 4">
            <a:extLst>
              <a:ext uri="{FF2B5EF4-FFF2-40B4-BE49-F238E27FC236}">
                <a16:creationId xmlns:a16="http://schemas.microsoft.com/office/drawing/2014/main" id="{67285437-A6F1-489E-A339-514B74434096}"/>
              </a:ext>
            </a:extLst>
          </p:cNvPr>
          <p:cNvSpPr>
            <a:spLocks noGrp="1"/>
          </p:cNvSpPr>
          <p:nvPr>
            <p:ph idx="1"/>
          </p:nvPr>
        </p:nvSpPr>
        <p:spPr>
          <a:xfrm>
            <a:off x="1581387" y="2308945"/>
            <a:ext cx="8580582" cy="3601527"/>
          </a:xfrm>
        </p:spPr>
        <p:txBody>
          <a:bodyPr/>
          <a:lstStyle/>
          <a:p>
            <a:r>
              <a:rPr lang="sv-SE" dirty="0"/>
              <a:t>skydda samhällets skyddsvärden</a:t>
            </a:r>
          </a:p>
          <a:p>
            <a:r>
              <a:rPr lang="sv-SE" dirty="0"/>
              <a:t>uppnå aktörsgemensam inriktning och </a:t>
            </a:r>
            <a:br>
              <a:rPr lang="sv-SE" dirty="0"/>
            </a:br>
            <a:r>
              <a:rPr lang="sv-SE" dirty="0"/>
              <a:t>samordning</a:t>
            </a:r>
          </a:p>
          <a:p>
            <a:r>
              <a:rPr lang="sv-SE" dirty="0"/>
              <a:t>använda samhällets resurser effektivt</a:t>
            </a:r>
          </a:p>
          <a:p>
            <a:r>
              <a:rPr lang="sv-SE" dirty="0"/>
              <a:t>minska konsekvenserna vid </a:t>
            </a:r>
            <a:br>
              <a:rPr lang="sv-SE" dirty="0"/>
            </a:br>
            <a:r>
              <a:rPr lang="sv-SE" dirty="0"/>
              <a:t>samhällsstörningar</a:t>
            </a:r>
          </a:p>
          <a:p>
            <a:endParaRPr lang="sv-SE" dirty="0"/>
          </a:p>
        </p:txBody>
      </p:sp>
      <p:pic>
        <p:nvPicPr>
          <p:cNvPr id="8" name="Bildobjekt 7">
            <a:extLst>
              <a:ext uri="{FF2B5EF4-FFF2-40B4-BE49-F238E27FC236}">
                <a16:creationId xmlns:a16="http://schemas.microsoft.com/office/drawing/2014/main" id="{6AA37455-2886-48DA-ACF5-5592F19FAF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03118" y="2134204"/>
            <a:ext cx="2768918" cy="3125153"/>
          </a:xfrm>
          <a:prstGeom prst="rect">
            <a:avLst/>
          </a:prstGeom>
        </p:spPr>
      </p:pic>
      <p:sp>
        <p:nvSpPr>
          <p:cNvPr id="3" name="Platshållare för datum 1">
            <a:extLst>
              <a:ext uri="{FF2B5EF4-FFF2-40B4-BE49-F238E27FC236}">
                <a16:creationId xmlns:a16="http://schemas.microsoft.com/office/drawing/2014/main" id="{91F2C036-1839-4587-A43A-B34A6E0B8BC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06 Samlad lägesbild.jpg">
            <a:extLst>
              <a:ext uri="{FF2B5EF4-FFF2-40B4-BE49-F238E27FC236}">
                <a16:creationId xmlns:a16="http://schemas.microsoft.com/office/drawing/2014/main" id="{42FC32AB-EACF-486D-8337-F67933F7927A}"/>
              </a:ext>
            </a:extLst>
          </p:cNvPr>
          <p:cNvPicPr>
            <a:picLocks noChangeAspect="1"/>
          </p:cNvPicPr>
          <p:nvPr/>
        </p:nvPicPr>
        <p:blipFill>
          <a:blip r:embed="rId3">
            <a:extLst>
              <a:ext uri="{28A0092B-C50C-407E-A947-70E740481C1C}">
                <a14:useLocalDpi xmlns:a14="http://schemas.microsoft.com/office/drawing/2010/main" val="0"/>
              </a:ext>
            </a:extLst>
          </a:blip>
          <a:srcRect t="11015"/>
          <a:stretch>
            <a:fillRect/>
          </a:stretch>
        </p:blipFill>
        <p:spPr bwMode="auto">
          <a:xfrm>
            <a:off x="1690255" y="994787"/>
            <a:ext cx="8964613"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123ECD58-A786-4E59-9F8E-E170A6D970DB}"/>
              </a:ext>
            </a:extLst>
          </p:cNvPr>
          <p:cNvSpPr>
            <a:spLocks noGrp="1"/>
          </p:cNvSpPr>
          <p:nvPr>
            <p:ph type="title"/>
          </p:nvPr>
        </p:nvSpPr>
        <p:spPr>
          <a:xfrm>
            <a:off x="800224" y="563019"/>
            <a:ext cx="10517206" cy="516224"/>
          </a:xfrm>
        </p:spPr>
        <p:txBody>
          <a:bodyPr/>
          <a:lstStyle/>
          <a:p>
            <a:r>
              <a:rPr lang="sv-SE" dirty="0"/>
              <a:t>Bidra till en helhetssyn med samlade lägesbilder</a:t>
            </a:r>
          </a:p>
        </p:txBody>
      </p:sp>
      <p:sp>
        <p:nvSpPr>
          <p:cNvPr id="2" name="Platshållare för datum 1">
            <a:extLst>
              <a:ext uri="{FF2B5EF4-FFF2-40B4-BE49-F238E27FC236}">
                <a16:creationId xmlns:a16="http://schemas.microsoft.com/office/drawing/2014/main" id="{C60336EE-7203-42CB-9F36-99430188432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5EAF88E-31A0-4670-9D7E-D7C0E503DFAF}"/>
              </a:ext>
            </a:extLst>
          </p:cNvPr>
          <p:cNvSpPr>
            <a:spLocks noGrp="1"/>
          </p:cNvSpPr>
          <p:nvPr>
            <p:ph type="title"/>
          </p:nvPr>
        </p:nvSpPr>
        <p:spPr>
          <a:xfrm>
            <a:off x="1115922" y="654553"/>
            <a:ext cx="10517206" cy="516224"/>
          </a:xfrm>
        </p:spPr>
        <p:txBody>
          <a:bodyPr/>
          <a:lstStyle/>
          <a:p>
            <a:r>
              <a:rPr lang="sv-SE" dirty="0"/>
              <a:t>Arbetsgång för att skapa </a:t>
            </a:r>
            <a:br>
              <a:rPr lang="sv-SE" dirty="0"/>
            </a:br>
            <a:r>
              <a:rPr lang="sv-SE" dirty="0"/>
              <a:t>en samlad lägesbild</a:t>
            </a:r>
          </a:p>
        </p:txBody>
      </p:sp>
      <p:graphicFrame>
        <p:nvGraphicFramePr>
          <p:cNvPr id="2" name="Diagram 1">
            <a:extLst>
              <a:ext uri="{FF2B5EF4-FFF2-40B4-BE49-F238E27FC236}">
                <a16:creationId xmlns:a16="http://schemas.microsoft.com/office/drawing/2014/main" id="{4716BDB4-C6EC-4633-8A09-324B0C93321E}"/>
              </a:ext>
            </a:extLst>
          </p:cNvPr>
          <p:cNvGraphicFramePr/>
          <p:nvPr>
            <p:extLst>
              <p:ext uri="{D42A27DB-BD31-4B8C-83A1-F6EECF244321}">
                <p14:modId xmlns:p14="http://schemas.microsoft.com/office/powerpoint/2010/main" val="870870800"/>
              </p:ext>
            </p:extLst>
          </p:nvPr>
        </p:nvGraphicFramePr>
        <p:xfrm>
          <a:off x="1366463" y="1787703"/>
          <a:ext cx="9226193" cy="399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2580" name="Bildobjekt 2">
            <a:extLst>
              <a:ext uri="{FF2B5EF4-FFF2-40B4-BE49-F238E27FC236}">
                <a16:creationId xmlns:a16="http://schemas.microsoft.com/office/drawing/2014/main" id="{B6176D4E-068C-4F53-BCE8-640EA6223033}"/>
              </a:ext>
            </a:extLst>
          </p:cNvPr>
          <p:cNvPicPr>
            <a:picLocks noChangeAspect="1"/>
          </p:cNvPicPr>
          <p:nvPr/>
        </p:nvPicPr>
        <p:blipFill>
          <a:blip r:embed="rId8">
            <a:extLst>
              <a:ext uri="{28A0092B-C50C-407E-A947-70E740481C1C}">
                <a14:useLocalDpi xmlns:a14="http://schemas.microsoft.com/office/drawing/2010/main" val="0"/>
              </a:ext>
            </a:extLst>
          </a:blip>
          <a:srcRect l="5530" t="7452" r="5984" b="7059"/>
          <a:stretch>
            <a:fillRect/>
          </a:stretch>
        </p:blipFill>
        <p:spPr bwMode="auto">
          <a:xfrm>
            <a:off x="4762501" y="3559696"/>
            <a:ext cx="2303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1">
            <a:extLst>
              <a:ext uri="{FF2B5EF4-FFF2-40B4-BE49-F238E27FC236}">
                <a16:creationId xmlns:a16="http://schemas.microsoft.com/office/drawing/2014/main" id="{40435EB5-C1DD-486A-BCFB-5790F6BC774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14B86E1-F1CC-41DE-84A5-BA966DA7A02F}"/>
              </a:ext>
            </a:extLst>
          </p:cNvPr>
          <p:cNvSpPr>
            <a:spLocks noGrp="1"/>
          </p:cNvSpPr>
          <p:nvPr>
            <p:ph type="title"/>
          </p:nvPr>
        </p:nvSpPr>
        <p:spPr>
          <a:xfrm>
            <a:off x="1607134" y="692786"/>
            <a:ext cx="8580582" cy="966397"/>
          </a:xfrm>
        </p:spPr>
        <p:txBody>
          <a:bodyPr/>
          <a:lstStyle/>
          <a:p>
            <a:r>
              <a:rPr lang="sv-SE" dirty="0"/>
              <a:t>Rekommendationer för att skapa en samlad lägesbild</a:t>
            </a:r>
          </a:p>
        </p:txBody>
      </p:sp>
      <p:sp>
        <p:nvSpPr>
          <p:cNvPr id="154627" name="Content Placeholder 2">
            <a:extLst>
              <a:ext uri="{FF2B5EF4-FFF2-40B4-BE49-F238E27FC236}">
                <a16:creationId xmlns:a16="http://schemas.microsoft.com/office/drawing/2014/main" id="{E984E052-1317-4140-BBAB-A45FE9C68685}"/>
              </a:ext>
            </a:extLst>
          </p:cNvPr>
          <p:cNvSpPr>
            <a:spLocks noGrp="1"/>
          </p:cNvSpPr>
          <p:nvPr>
            <p:ph idx="1"/>
          </p:nvPr>
        </p:nvSpPr>
        <p:spPr>
          <a:xfrm>
            <a:off x="1638306" y="1922219"/>
            <a:ext cx="8580582" cy="3601527"/>
          </a:xfrm>
          <a:noFill/>
        </p:spPr>
        <p:txBody>
          <a:bodyPr/>
          <a:lstStyle/>
          <a:p>
            <a:pPr eaLnBrk="1" hangingPunct="1"/>
            <a:r>
              <a:rPr lang="sv-SE" altLang="sv-SE" dirty="0">
                <a:ea typeface="Verdana" panose="020B0604030504040204" pitchFamily="34" charset="0"/>
                <a:cs typeface="Verdana" panose="020B0604030504040204" pitchFamily="34" charset="0"/>
              </a:rPr>
              <a:t>Se till att det finns ett tydligt syfte.</a:t>
            </a:r>
          </a:p>
          <a:p>
            <a:pPr eaLnBrk="1" hangingPunct="1"/>
            <a:r>
              <a:rPr lang="sv-SE" altLang="sv-SE" dirty="0">
                <a:ea typeface="Verdana" panose="020B0604030504040204" pitchFamily="34" charset="0"/>
                <a:cs typeface="Verdana" panose="020B0604030504040204" pitchFamily="34" charset="0"/>
              </a:rPr>
              <a:t>Se till att aktörerna aktivt bidrar till en helhetssyn.</a:t>
            </a:r>
          </a:p>
          <a:p>
            <a:pPr eaLnBrk="1" hangingPunct="1"/>
            <a:r>
              <a:rPr lang="sv-SE" altLang="sv-SE" dirty="0">
                <a:ea typeface="Verdana" panose="020B0604030504040204" pitchFamily="34" charset="0"/>
                <a:cs typeface="Verdana" panose="020B0604030504040204" pitchFamily="34" charset="0"/>
              </a:rPr>
              <a:t>Fokusera på aspekter av särskild vikt för det aktörsgemensamma.</a:t>
            </a:r>
          </a:p>
          <a:p>
            <a:pPr eaLnBrk="1" hangingPunct="1"/>
            <a:r>
              <a:rPr lang="sv-SE" altLang="sv-SE" dirty="0">
                <a:ea typeface="Verdana" panose="020B0604030504040204" pitchFamily="34" charset="0"/>
                <a:cs typeface="Verdana" panose="020B0604030504040204" pitchFamily="34" charset="0"/>
              </a:rPr>
              <a:t>Undvik dubbelrapportering från aktörerna.</a:t>
            </a:r>
          </a:p>
          <a:p>
            <a:pPr eaLnBrk="1" hangingPunct="1"/>
            <a:r>
              <a:rPr lang="sv-SE" altLang="sv-SE" dirty="0">
                <a:ea typeface="Verdana" panose="020B0604030504040204" pitchFamily="34" charset="0"/>
                <a:cs typeface="Verdana" panose="020B0604030504040204" pitchFamily="34" charset="0"/>
              </a:rPr>
              <a:t>Prioritera samövning av aktörerna för ett sådant gemensamt arbete</a:t>
            </a:r>
          </a:p>
          <a:p>
            <a:pPr eaLnBrk="1" hangingPunct="1"/>
            <a:r>
              <a:rPr lang="sv-SE" altLang="sv-SE" dirty="0">
                <a:ea typeface="Verdana" panose="020B0604030504040204" pitchFamily="34" charset="0"/>
                <a:cs typeface="Verdana" panose="020B0604030504040204" pitchFamily="34" charset="0"/>
              </a:rPr>
              <a:t>Ta med de kommunikativa aspekterna från början. </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C27AAA06-8CF2-4B24-ADBB-8246DCC74D2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1331C7C-BF94-481D-828C-C86C32FDA558}"/>
              </a:ext>
            </a:extLst>
          </p:cNvPr>
          <p:cNvSpPr>
            <a:spLocks noGrp="1"/>
          </p:cNvSpPr>
          <p:nvPr>
            <p:ph type="title"/>
          </p:nvPr>
        </p:nvSpPr>
        <p:spPr>
          <a:xfrm>
            <a:off x="1332353" y="1021833"/>
            <a:ext cx="4003957" cy="966397"/>
          </a:xfrm>
        </p:spPr>
        <p:txBody>
          <a:bodyPr/>
          <a:lstStyle/>
          <a:p>
            <a:r>
              <a:rPr lang="sv-SE" sz="3600" dirty="0"/>
              <a:t>Lägesanalys</a:t>
            </a:r>
          </a:p>
        </p:txBody>
      </p:sp>
      <p:sp>
        <p:nvSpPr>
          <p:cNvPr id="156675" name="Content Placeholder 2">
            <a:extLst>
              <a:ext uri="{FF2B5EF4-FFF2-40B4-BE49-F238E27FC236}">
                <a16:creationId xmlns:a16="http://schemas.microsoft.com/office/drawing/2014/main" id="{7B42631E-32EF-46E6-883C-DE0BAE16DF76}"/>
              </a:ext>
            </a:extLst>
          </p:cNvPr>
          <p:cNvSpPr>
            <a:spLocks noGrp="1"/>
          </p:cNvSpPr>
          <p:nvPr>
            <p:ph idx="1"/>
          </p:nvPr>
        </p:nvSpPr>
        <p:spPr>
          <a:xfrm>
            <a:off x="1349285" y="2353634"/>
            <a:ext cx="8580582" cy="3601527"/>
          </a:xfrm>
          <a:noFill/>
        </p:spPr>
        <p:txBody>
          <a:bodyPr/>
          <a:lstStyle/>
          <a:p>
            <a:pPr eaLnBrk="1" hangingPunct="1"/>
            <a:r>
              <a:rPr lang="sv-SE" altLang="sv-SE" dirty="0">
                <a:ea typeface="Verdana" panose="020B0604030504040204" pitchFamily="34" charset="0"/>
                <a:cs typeface="Verdana" panose="020B0604030504040204" pitchFamily="34" charset="0"/>
              </a:rPr>
              <a:t>Underlättar bedömningar</a:t>
            </a:r>
          </a:p>
          <a:p>
            <a:pPr eaLnBrk="1" hangingPunct="1"/>
            <a:r>
              <a:rPr lang="sv-SE" altLang="sv-SE" dirty="0">
                <a:ea typeface="Verdana" panose="020B0604030504040204" pitchFamily="34" charset="0"/>
                <a:cs typeface="Verdana" panose="020B0604030504040204" pitchFamily="34" charset="0"/>
              </a:rPr>
              <a:t>Organiserad aktivitet</a:t>
            </a:r>
          </a:p>
          <a:p>
            <a:pPr eaLnBrk="1" hangingPunct="1"/>
            <a:r>
              <a:rPr lang="sv-SE" altLang="sv-SE" dirty="0">
                <a:ea typeface="Verdana" panose="020B0604030504040204" pitchFamily="34" charset="0"/>
                <a:cs typeface="Verdana" panose="020B0604030504040204" pitchFamily="34" charset="0"/>
              </a:rPr>
              <a:t>Förutsätter aktörsspecifika lägesbilder</a:t>
            </a:r>
          </a:p>
          <a:p>
            <a:pPr lvl="1" eaLnBrk="1" hangingPunct="1"/>
            <a:r>
              <a:rPr lang="sv-SE" altLang="sv-SE" dirty="0">
                <a:ea typeface="Verdana" panose="020B0604030504040204" pitchFamily="34" charset="0"/>
                <a:cs typeface="Verdana" panose="020B0604030504040204" pitchFamily="34" charset="0"/>
              </a:rPr>
              <a:t>Skriftlig information</a:t>
            </a:r>
          </a:p>
          <a:p>
            <a:pPr lvl="1" eaLnBrk="1" hangingPunct="1"/>
            <a:r>
              <a:rPr lang="sv-SE" altLang="sv-SE" dirty="0">
                <a:ea typeface="Verdana" panose="020B0604030504040204" pitchFamily="34" charset="0"/>
                <a:cs typeface="Verdana" panose="020B0604030504040204" pitchFamily="34" charset="0"/>
              </a:rPr>
              <a:t>Ett urval information av hög kvalitet</a:t>
            </a:r>
          </a:p>
        </p:txBody>
      </p:sp>
      <p:pic>
        <p:nvPicPr>
          <p:cNvPr id="5" name="Bildobjekt 4"/>
          <p:cNvPicPr>
            <a:picLocks noChangeAspect="1"/>
          </p:cNvPicPr>
          <p:nvPr/>
        </p:nvPicPr>
        <p:blipFill rotWithShape="1">
          <a:blip r:embed="rId3"/>
          <a:srcRect l="6110"/>
          <a:stretch/>
        </p:blipFill>
        <p:spPr>
          <a:xfrm>
            <a:off x="7306977" y="1766604"/>
            <a:ext cx="4174368" cy="3209377"/>
          </a:xfrm>
          <a:prstGeom prst="rect">
            <a:avLst/>
          </a:prstGeom>
        </p:spPr>
      </p:pic>
      <p:pic>
        <p:nvPicPr>
          <p:cNvPr id="7" name="Bildobjekt 1">
            <a:hlinkClick r:id="rId4"/>
            <a:extLst>
              <a:ext uri="{FF2B5EF4-FFF2-40B4-BE49-F238E27FC236}">
                <a16:creationId xmlns:a16="http://schemas.microsoft.com/office/drawing/2014/main" id="{200EE73C-E91C-4CAE-A891-B0200AAEDF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795" y="5642313"/>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5E029366-2B4A-4D0F-9DDA-B587A357FCC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8ADDA72-5B78-46BA-AAD5-14A608708CFB}"/>
              </a:ext>
            </a:extLst>
          </p:cNvPr>
          <p:cNvSpPr>
            <a:spLocks noGrp="1"/>
          </p:cNvSpPr>
          <p:nvPr>
            <p:ph type="title"/>
          </p:nvPr>
        </p:nvSpPr>
        <p:spPr>
          <a:xfrm>
            <a:off x="2086154" y="605502"/>
            <a:ext cx="8580582" cy="966397"/>
          </a:xfrm>
        </p:spPr>
        <p:txBody>
          <a:bodyPr/>
          <a:lstStyle/>
          <a:p>
            <a:r>
              <a:rPr lang="sv-SE" altLang="sv-SE" dirty="0">
                <a:solidFill>
                  <a:schemeClr val="tx1"/>
                </a:solidFill>
              </a:rPr>
              <a:t>Analysmodell: </a:t>
            </a:r>
            <a:br>
              <a:rPr lang="sv-SE" altLang="sv-SE" dirty="0">
                <a:solidFill>
                  <a:schemeClr val="tx1"/>
                </a:solidFill>
              </a:rPr>
            </a:br>
            <a:r>
              <a:rPr lang="sv-SE" altLang="sv-SE" dirty="0">
                <a:solidFill>
                  <a:schemeClr val="tx1"/>
                </a:solidFill>
              </a:rPr>
              <a:t>Händelse- och åtgärdsanalys</a:t>
            </a:r>
          </a:p>
        </p:txBody>
      </p:sp>
      <p:pic>
        <p:nvPicPr>
          <p:cNvPr id="158723" name="Content Placeholder 3">
            <a:extLst>
              <a:ext uri="{FF2B5EF4-FFF2-40B4-BE49-F238E27FC236}">
                <a16:creationId xmlns:a16="http://schemas.microsoft.com/office/drawing/2014/main" id="{D78B3D85-AD3A-4041-ABF9-0B5EAB18301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04" t="6161" b="6537"/>
          <a:stretch/>
        </p:blipFill>
        <p:spPr>
          <a:xfrm>
            <a:off x="632805" y="1985240"/>
            <a:ext cx="10259985" cy="4023725"/>
          </a:xfrm>
        </p:spPr>
      </p:pic>
      <p:sp>
        <p:nvSpPr>
          <p:cNvPr id="2" name="Platshållare för datum 1">
            <a:extLst>
              <a:ext uri="{FF2B5EF4-FFF2-40B4-BE49-F238E27FC236}">
                <a16:creationId xmlns:a16="http://schemas.microsoft.com/office/drawing/2014/main" id="{5F3A44BD-3CD2-4499-B9C6-BA673777336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EEA246-4959-4D92-A708-6787A81704FA}"/>
              </a:ext>
            </a:extLst>
          </p:cNvPr>
          <p:cNvSpPr>
            <a:spLocks noGrp="1"/>
          </p:cNvSpPr>
          <p:nvPr>
            <p:ph type="title"/>
          </p:nvPr>
        </p:nvSpPr>
        <p:spPr>
          <a:xfrm>
            <a:off x="893743" y="490283"/>
            <a:ext cx="8593157" cy="516224"/>
          </a:xfrm>
        </p:spPr>
        <p:txBody>
          <a:bodyPr/>
          <a:lstStyle/>
          <a:p>
            <a:r>
              <a:rPr lang="sv-SE" dirty="0"/>
              <a:t>Analysmodell: Exempel på aktörsanalys </a:t>
            </a:r>
          </a:p>
        </p:txBody>
      </p:sp>
      <p:pic>
        <p:nvPicPr>
          <p:cNvPr id="160772" name="Platshållare för innehåll 2">
            <a:extLst>
              <a:ext uri="{FF2B5EF4-FFF2-40B4-BE49-F238E27FC236}">
                <a16:creationId xmlns:a16="http://schemas.microsoft.com/office/drawing/2014/main" id="{C4DF2E34-FCD7-4D4C-9701-D3B343A5A48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33304" y="1158453"/>
            <a:ext cx="7727372" cy="5287321"/>
          </a:xfrm>
        </p:spPr>
      </p:pic>
      <p:sp>
        <p:nvSpPr>
          <p:cNvPr id="160771" name="TextBox 4">
            <a:extLst>
              <a:ext uri="{FF2B5EF4-FFF2-40B4-BE49-F238E27FC236}">
                <a16:creationId xmlns:a16="http://schemas.microsoft.com/office/drawing/2014/main" id="{BD660962-9AA4-4938-B6C4-BA915B44B1DE}"/>
              </a:ext>
            </a:extLst>
          </p:cNvPr>
          <p:cNvSpPr txBox="1">
            <a:spLocks noChangeArrowheads="1"/>
          </p:cNvSpPr>
          <p:nvPr/>
        </p:nvSpPr>
        <p:spPr bwMode="auto">
          <a:xfrm>
            <a:off x="1442132" y="5237618"/>
            <a:ext cx="9366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endParaRPr lang="sv-SE" altLang="sv-SE" sz="1800" dirty="0"/>
          </a:p>
        </p:txBody>
      </p:sp>
      <p:sp>
        <p:nvSpPr>
          <p:cNvPr id="2" name="Platshållare för datum 1">
            <a:extLst>
              <a:ext uri="{FF2B5EF4-FFF2-40B4-BE49-F238E27FC236}">
                <a16:creationId xmlns:a16="http://schemas.microsoft.com/office/drawing/2014/main" id="{A80A9187-C107-4B87-8101-5FF837F04B1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0D53CB7-BDD8-493B-AFEC-69D3C31D65E2}"/>
              </a:ext>
            </a:extLst>
          </p:cNvPr>
          <p:cNvSpPr>
            <a:spLocks noGrp="1"/>
          </p:cNvSpPr>
          <p:nvPr>
            <p:ph type="title"/>
          </p:nvPr>
        </p:nvSpPr>
        <p:spPr>
          <a:xfrm>
            <a:off x="1025242" y="890214"/>
            <a:ext cx="8580582" cy="966397"/>
          </a:xfrm>
        </p:spPr>
        <p:txBody>
          <a:bodyPr/>
          <a:lstStyle/>
          <a:p>
            <a:r>
              <a:rPr lang="sv-SE" dirty="0"/>
              <a:t>Analysmodell: </a:t>
            </a:r>
            <a:br>
              <a:rPr lang="sv-SE" dirty="0"/>
            </a:br>
            <a:r>
              <a:rPr lang="sv-SE" dirty="0"/>
              <a:t>Skade- och konsekvensanalys</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91" y="2367795"/>
            <a:ext cx="10314964" cy="2900396"/>
          </a:xfrm>
          <a:prstGeom prst="rect">
            <a:avLst/>
          </a:prstGeom>
        </p:spPr>
      </p:pic>
      <p:sp>
        <p:nvSpPr>
          <p:cNvPr id="2" name="Platshållare för datum 1">
            <a:extLst>
              <a:ext uri="{FF2B5EF4-FFF2-40B4-BE49-F238E27FC236}">
                <a16:creationId xmlns:a16="http://schemas.microsoft.com/office/drawing/2014/main" id="{01D4DAFC-320A-4055-BE17-A88E61AE4AB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454F4C7-D14E-418F-8DF2-9DE458DEF5C7}"/>
              </a:ext>
            </a:extLst>
          </p:cNvPr>
          <p:cNvSpPr>
            <a:spLocks noGrp="1"/>
          </p:cNvSpPr>
          <p:nvPr>
            <p:ph type="title"/>
          </p:nvPr>
        </p:nvSpPr>
        <p:spPr>
          <a:xfrm>
            <a:off x="1613676" y="915999"/>
            <a:ext cx="8580582" cy="966397"/>
          </a:xfrm>
        </p:spPr>
        <p:txBody>
          <a:bodyPr/>
          <a:lstStyle/>
          <a:p>
            <a:r>
              <a:rPr lang="sv-SE" dirty="0"/>
              <a:t>Dokumentation av lägesbilder</a:t>
            </a:r>
          </a:p>
        </p:txBody>
      </p:sp>
      <p:sp>
        <p:nvSpPr>
          <p:cNvPr id="3" name="Content Placeholder 2">
            <a:extLst>
              <a:ext uri="{FF2B5EF4-FFF2-40B4-BE49-F238E27FC236}">
                <a16:creationId xmlns:a16="http://schemas.microsoft.com/office/drawing/2014/main" id="{F5C71143-FE47-47B8-8833-AAD39B14779D}"/>
              </a:ext>
            </a:extLst>
          </p:cNvPr>
          <p:cNvSpPr>
            <a:spLocks noGrp="1"/>
          </p:cNvSpPr>
          <p:nvPr>
            <p:ph idx="1"/>
          </p:nvPr>
        </p:nvSpPr>
        <p:spPr>
          <a:xfrm>
            <a:off x="1794554" y="1932994"/>
            <a:ext cx="8711039" cy="3886300"/>
          </a:xfrm>
          <a:noFill/>
        </p:spPr>
        <p:txBody>
          <a:bodyPr rtlCol="0">
            <a:normAutofit/>
          </a:bodyPr>
          <a:lstStyle/>
          <a:p>
            <a:pPr>
              <a:defRPr/>
            </a:pPr>
            <a:r>
              <a:rPr lang="sv-SE" dirty="0">
                <a:ea typeface="Verdana" panose="020B0604030504040204" pitchFamily="34" charset="0"/>
                <a:cs typeface="Verdana" panose="020B0604030504040204" pitchFamily="34" charset="0"/>
              </a:rPr>
              <a:t>Powerpoint - presentationer</a:t>
            </a:r>
          </a:p>
          <a:p>
            <a:pPr>
              <a:defRPr/>
            </a:pPr>
            <a:r>
              <a:rPr lang="sv-SE" dirty="0">
                <a:ea typeface="Verdana" panose="020B0604030504040204" pitchFamily="34" charset="0"/>
                <a:cs typeface="Verdana" panose="020B0604030504040204" pitchFamily="34" charset="0"/>
              </a:rPr>
              <a:t>Aktörsinterna protokoll</a:t>
            </a:r>
          </a:p>
          <a:p>
            <a:pPr>
              <a:defRPr/>
            </a:pPr>
            <a:r>
              <a:rPr lang="sv-SE" dirty="0">
                <a:ea typeface="Verdana" panose="020B0604030504040204" pitchFamily="34" charset="0"/>
                <a:cs typeface="Verdana" panose="020B0604030504040204" pitchFamily="34" charset="0"/>
              </a:rPr>
              <a:t>Skärmbilder från IT-system</a:t>
            </a:r>
          </a:p>
          <a:p>
            <a:pPr>
              <a:defRPr/>
            </a:pPr>
            <a:r>
              <a:rPr lang="sv-SE" dirty="0">
                <a:ea typeface="Verdana" panose="020B0604030504040204" pitchFamily="34" charset="0"/>
                <a:cs typeface="Verdana" panose="020B0604030504040204" pitchFamily="34" charset="0"/>
              </a:rPr>
              <a:t>Whiteboard och blädderblock</a:t>
            </a:r>
          </a:p>
          <a:p>
            <a:pPr>
              <a:defRPr/>
            </a:pPr>
            <a:r>
              <a:rPr lang="sv-SE" dirty="0">
                <a:ea typeface="Verdana" panose="020B0604030504040204" pitchFamily="34" charset="0"/>
                <a:cs typeface="Verdana" panose="020B0604030504040204" pitchFamily="34" charset="0"/>
              </a:rPr>
              <a:t>Mötesanteckningar från samverkanskonferenser</a:t>
            </a:r>
          </a:p>
          <a:p>
            <a:pPr marL="0" indent="0">
              <a:buNone/>
              <a:defRPr/>
            </a:pPr>
            <a:endParaRPr lang="sv-SE" dirty="0">
              <a:ea typeface="Verdana" panose="020B0604030504040204" pitchFamily="34" charset="0"/>
              <a:cs typeface="Verdana" panose="020B0604030504040204" pitchFamily="34" charset="0"/>
            </a:endParaRPr>
          </a:p>
          <a:p>
            <a:pPr marL="0" indent="0">
              <a:buNone/>
              <a:defRPr/>
            </a:pPr>
            <a:r>
              <a:rPr lang="sv-SE" dirty="0">
                <a:ea typeface="Verdana" panose="020B0604030504040204" pitchFamily="34" charset="0"/>
                <a:cs typeface="Verdana" panose="020B0604030504040204" pitchFamily="34" charset="0"/>
              </a:rPr>
              <a:t>Utveckla gärna förmågan att dokumentera lägesbilder </a:t>
            </a:r>
            <a:br>
              <a:rPr lang="sv-SE" dirty="0">
                <a:ea typeface="Verdana" panose="020B0604030504040204" pitchFamily="34" charset="0"/>
                <a:cs typeface="Verdana" panose="020B0604030504040204" pitchFamily="34" charset="0"/>
              </a:rPr>
            </a:br>
            <a:r>
              <a:rPr lang="sv-SE" dirty="0">
                <a:ea typeface="Verdana" panose="020B0604030504040204" pitchFamily="34" charset="0"/>
                <a:cs typeface="Verdana" panose="020B0604030504040204" pitchFamily="34" charset="0"/>
              </a:rPr>
              <a:t>visuellt och i digitalt format.</a:t>
            </a:r>
          </a:p>
          <a:p>
            <a:pPr marL="0" indent="0">
              <a:buNone/>
              <a:defRPr/>
            </a:pPr>
            <a:endParaRPr lang="sv-SE" dirty="0">
              <a:ea typeface="Verdana" panose="020B0604030504040204" pitchFamily="34" charset="0"/>
              <a:cs typeface="Verdana" panose="020B0604030504040204" pitchFamily="34" charset="0"/>
            </a:endParaRPr>
          </a:p>
          <a:p>
            <a:pPr>
              <a:defRPr/>
            </a:pPr>
            <a:endParaRPr lang="sv-SE" dirty="0">
              <a:ea typeface="Verdana" panose="020B0604030504040204" pitchFamily="34" charset="0"/>
              <a:cs typeface="Verdana" panose="020B0604030504040204" pitchFamily="34" charset="0"/>
            </a:endParaRPr>
          </a:p>
        </p:txBody>
      </p:sp>
      <p:sp>
        <p:nvSpPr>
          <p:cNvPr id="2" name="Platshållare för datum 1">
            <a:extLst>
              <a:ext uri="{FF2B5EF4-FFF2-40B4-BE49-F238E27FC236}">
                <a16:creationId xmlns:a16="http://schemas.microsoft.com/office/drawing/2014/main" id="{58C58F55-FA26-45EF-9D50-288E4A089DE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90511BB-41BE-408B-838D-A6D4702BC2DB}"/>
              </a:ext>
            </a:extLst>
          </p:cNvPr>
          <p:cNvSpPr>
            <a:spLocks noGrp="1"/>
          </p:cNvSpPr>
          <p:nvPr>
            <p:ph type="title"/>
          </p:nvPr>
        </p:nvSpPr>
        <p:spPr>
          <a:xfrm>
            <a:off x="1465405" y="878158"/>
            <a:ext cx="8580582" cy="966397"/>
          </a:xfrm>
        </p:spPr>
        <p:txBody>
          <a:bodyPr/>
          <a:lstStyle/>
          <a:p>
            <a:r>
              <a:rPr lang="sv-SE" dirty="0"/>
              <a:t>Kartor för lägesbilder</a:t>
            </a:r>
          </a:p>
        </p:txBody>
      </p:sp>
      <p:sp>
        <p:nvSpPr>
          <p:cNvPr id="3" name="Content Placeholder 2">
            <a:extLst>
              <a:ext uri="{FF2B5EF4-FFF2-40B4-BE49-F238E27FC236}">
                <a16:creationId xmlns:a16="http://schemas.microsoft.com/office/drawing/2014/main" id="{FE07D86B-1A67-4DAD-987B-263A29A9B56D}"/>
              </a:ext>
            </a:extLst>
          </p:cNvPr>
          <p:cNvSpPr>
            <a:spLocks noGrp="1"/>
          </p:cNvSpPr>
          <p:nvPr>
            <p:ph idx="1"/>
          </p:nvPr>
        </p:nvSpPr>
        <p:spPr>
          <a:xfrm>
            <a:off x="1583974" y="1936601"/>
            <a:ext cx="8580582" cy="3601527"/>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Använd kartor för att visualisera</a:t>
            </a:r>
          </a:p>
          <a:p>
            <a:pPr>
              <a:defRPr/>
            </a:pPr>
            <a:r>
              <a:rPr lang="sv-SE" dirty="0">
                <a:ea typeface="Verdana" panose="020B0604030504040204" pitchFamily="34" charset="0"/>
                <a:cs typeface="Verdana" panose="020B0604030504040204" pitchFamily="34" charset="0"/>
              </a:rPr>
              <a:t>trafik, tele, elläge</a:t>
            </a:r>
          </a:p>
          <a:p>
            <a:pPr>
              <a:defRPr/>
            </a:pPr>
            <a:r>
              <a:rPr lang="sv-SE" dirty="0">
                <a:ea typeface="Verdana" panose="020B0604030504040204" pitchFamily="34" charset="0"/>
                <a:cs typeface="Verdana" panose="020B0604030504040204" pitchFamily="34" charset="0"/>
              </a:rPr>
              <a:t>smittutbrott, smittspridning</a:t>
            </a:r>
          </a:p>
          <a:p>
            <a:pPr>
              <a:defRPr/>
            </a:pPr>
            <a:r>
              <a:rPr lang="sv-SE" dirty="0">
                <a:ea typeface="Verdana" panose="020B0604030504040204" pitchFamily="34" charset="0"/>
                <a:cs typeface="Verdana" panose="020B0604030504040204" pitchFamily="34" charset="0"/>
              </a:rPr>
              <a:t>utsläpp, spridningsrisker</a:t>
            </a:r>
          </a:p>
          <a:p>
            <a:pPr>
              <a:defRPr/>
            </a:pPr>
            <a:r>
              <a:rPr lang="sv-SE" dirty="0">
                <a:ea typeface="Verdana" panose="020B0604030504040204" pitchFamily="34" charset="0"/>
                <a:cs typeface="Verdana" panose="020B0604030504040204" pitchFamily="34" charset="0"/>
              </a:rPr>
              <a:t>skadegörelse, brandspridning</a:t>
            </a:r>
          </a:p>
          <a:p>
            <a:pPr>
              <a:defRPr/>
            </a:pPr>
            <a:r>
              <a:rPr lang="sv-SE" dirty="0">
                <a:ea typeface="Verdana" panose="020B0604030504040204" pitchFamily="34" charset="0"/>
                <a:cs typeface="Verdana" panose="020B0604030504040204" pitchFamily="34" charset="0"/>
              </a:rPr>
              <a:t>hjälpbehov som kommit in via sociala medier</a:t>
            </a:r>
          </a:p>
          <a:p>
            <a:pPr>
              <a:defRPr/>
            </a:pPr>
            <a:r>
              <a:rPr lang="sv-SE" dirty="0">
                <a:ea typeface="Verdana" panose="020B0604030504040204" pitchFamily="34" charset="0"/>
                <a:cs typeface="Verdana" panose="020B0604030504040204" pitchFamily="34" charset="0"/>
              </a:rPr>
              <a:t>påverkad samhällsviktig verksamhet</a:t>
            </a:r>
          </a:p>
        </p:txBody>
      </p:sp>
      <p:pic>
        <p:nvPicPr>
          <p:cNvPr id="6" name="Bildobjekt 5"/>
          <p:cNvPicPr>
            <a:picLocks noChangeAspect="1"/>
          </p:cNvPicPr>
          <p:nvPr/>
        </p:nvPicPr>
        <p:blipFill>
          <a:blip r:embed="rId3"/>
          <a:stretch>
            <a:fillRect/>
          </a:stretch>
        </p:blipFill>
        <p:spPr>
          <a:xfrm>
            <a:off x="6931986" y="1821438"/>
            <a:ext cx="3826454" cy="2569837"/>
          </a:xfrm>
          <a:prstGeom prst="rect">
            <a:avLst/>
          </a:prstGeom>
        </p:spPr>
      </p:pic>
      <p:sp>
        <p:nvSpPr>
          <p:cNvPr id="2" name="Platshållare för datum 1">
            <a:extLst>
              <a:ext uri="{FF2B5EF4-FFF2-40B4-BE49-F238E27FC236}">
                <a16:creationId xmlns:a16="http://schemas.microsoft.com/office/drawing/2014/main" id="{81CDC867-B0D1-4605-A46E-FE056F991FA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DCCAB77-C63C-4FEE-8B1F-0AEADF80BBCC}"/>
              </a:ext>
            </a:extLst>
          </p:cNvPr>
          <p:cNvSpPr>
            <a:spLocks noGrp="1"/>
          </p:cNvSpPr>
          <p:nvPr>
            <p:ph type="title"/>
          </p:nvPr>
        </p:nvSpPr>
        <p:spPr>
          <a:xfrm>
            <a:off x="1241437" y="1176311"/>
            <a:ext cx="8580582" cy="966397"/>
          </a:xfrm>
        </p:spPr>
        <p:txBody>
          <a:bodyPr/>
          <a:lstStyle/>
          <a:p>
            <a:r>
              <a:rPr lang="sv-SE" dirty="0"/>
              <a:t>Lägesbilder skapas på olika sätt </a:t>
            </a:r>
          </a:p>
        </p:txBody>
      </p:sp>
      <p:sp>
        <p:nvSpPr>
          <p:cNvPr id="168964" name="Content Placeholder 2">
            <a:extLst>
              <a:ext uri="{FF2B5EF4-FFF2-40B4-BE49-F238E27FC236}">
                <a16:creationId xmlns:a16="http://schemas.microsoft.com/office/drawing/2014/main" id="{E5C1B868-7439-43DD-95D6-B0700746BE99}"/>
              </a:ext>
            </a:extLst>
          </p:cNvPr>
          <p:cNvSpPr>
            <a:spLocks noGrp="1"/>
          </p:cNvSpPr>
          <p:nvPr>
            <p:ph sz="half" idx="1"/>
          </p:nvPr>
        </p:nvSpPr>
        <p:spPr>
          <a:xfrm>
            <a:off x="1466220" y="2566646"/>
            <a:ext cx="4710540" cy="2535482"/>
          </a:xfrm>
          <a:noFill/>
        </p:spPr>
        <p:txBody>
          <a:bodyPr/>
          <a:lstStyle/>
          <a:p>
            <a:pPr eaLnBrk="1" hangingPunct="1"/>
            <a:r>
              <a:rPr lang="sv-SE" altLang="sv-SE" dirty="0">
                <a:ea typeface="Verdana" panose="020B0604030504040204" pitchFamily="34" charset="0"/>
                <a:cs typeface="Verdana" panose="020B0604030504040204" pitchFamily="34" charset="0"/>
              </a:rPr>
              <a:t>Informationsorienterad</a:t>
            </a:r>
          </a:p>
          <a:p>
            <a:pPr eaLnBrk="1" hangingPunct="1"/>
            <a:r>
              <a:rPr lang="sv-SE" altLang="sv-SE" dirty="0">
                <a:ea typeface="Verdana" panose="020B0604030504040204" pitchFamily="34" charset="0"/>
                <a:cs typeface="Verdana" panose="020B0604030504040204" pitchFamily="34" charset="0"/>
              </a:rPr>
              <a:t>Kommunikationsorienterad</a:t>
            </a:r>
          </a:p>
          <a:p>
            <a:pPr eaLnBrk="1" hangingPunct="1"/>
            <a:r>
              <a:rPr lang="sv-SE" altLang="sv-SE" dirty="0">
                <a:ea typeface="Verdana" panose="020B0604030504040204" pitchFamily="34" charset="0"/>
                <a:cs typeface="Verdana" panose="020B0604030504040204" pitchFamily="34" charset="0"/>
              </a:rPr>
              <a:t>Sensororienterad</a:t>
            </a:r>
          </a:p>
        </p:txBody>
      </p:sp>
      <p:sp>
        <p:nvSpPr>
          <p:cNvPr id="3" name="Platshållare för bildnummer 2">
            <a:extLst>
              <a:ext uri="{FF2B5EF4-FFF2-40B4-BE49-F238E27FC236}">
                <a16:creationId xmlns:a16="http://schemas.microsoft.com/office/drawing/2014/main" id="{742BA0D7-A9F0-4CB7-90F6-B091E1BA636C}"/>
              </a:ext>
            </a:extLst>
          </p:cNvPr>
          <p:cNvSpPr>
            <a:spLocks noGrp="1"/>
          </p:cNvSpPr>
          <p:nvPr>
            <p:ph type="sldNum" sz="quarter" idx="4294967295"/>
          </p:nvPr>
        </p:nvSpPr>
        <p:spPr>
          <a:xfrm>
            <a:off x="11804650" y="6356350"/>
            <a:ext cx="387350" cy="365125"/>
          </a:xfrm>
        </p:spPr>
        <p:txBody>
          <a:bodyPr/>
          <a:lstStyle/>
          <a:p>
            <a:pPr>
              <a:defRPr/>
            </a:pPr>
            <a:fld id="{39604112-ABE8-461C-90A4-2B8AE2179068}" type="slidenum">
              <a:rPr lang="sv-SE" smtClean="0"/>
              <a:pPr>
                <a:defRPr/>
              </a:pPr>
              <a:t>89</a:t>
            </a:fld>
            <a:endParaRPr lang="sv-SE" dirty="0"/>
          </a:p>
        </p:txBody>
      </p:sp>
      <p:pic>
        <p:nvPicPr>
          <p:cNvPr id="6" name="Bildobjekt 5"/>
          <p:cNvPicPr>
            <a:picLocks noChangeAspect="1"/>
          </p:cNvPicPr>
          <p:nvPr/>
        </p:nvPicPr>
        <p:blipFill>
          <a:blip r:embed="rId3"/>
          <a:stretch>
            <a:fillRect/>
          </a:stretch>
        </p:blipFill>
        <p:spPr>
          <a:xfrm>
            <a:off x="5755987" y="1978745"/>
            <a:ext cx="5424970" cy="3762808"/>
          </a:xfrm>
          <a:prstGeom prst="rect">
            <a:avLst/>
          </a:prstGeom>
        </p:spPr>
      </p:pic>
      <p:sp>
        <p:nvSpPr>
          <p:cNvPr id="2" name="Platshållare för datum 1">
            <a:extLst>
              <a:ext uri="{FF2B5EF4-FFF2-40B4-BE49-F238E27FC236}">
                <a16:creationId xmlns:a16="http://schemas.microsoft.com/office/drawing/2014/main" id="{FDE33B7E-80FA-4434-B890-C2EA7CCE3F5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7329F90C-2D67-4255-BC31-05310A64E254}"/>
              </a:ext>
            </a:extLst>
          </p:cNvPr>
          <p:cNvSpPr>
            <a:spLocks noGrp="1"/>
          </p:cNvSpPr>
          <p:nvPr>
            <p:ph type="title"/>
          </p:nvPr>
        </p:nvSpPr>
        <p:spPr>
          <a:xfrm>
            <a:off x="1729773" y="1985682"/>
            <a:ext cx="8582400" cy="1273968"/>
          </a:xfrm>
        </p:spPr>
        <p:txBody>
          <a:bodyPr/>
          <a:lstStyle/>
          <a:p>
            <a:pPr algn="ctr"/>
            <a:r>
              <a:rPr lang="sv-SE" sz="4000" dirty="0">
                <a:solidFill>
                  <a:schemeClr val="bg1"/>
                </a:solidFill>
              </a:rPr>
              <a:t>UTGÅNGSPUNKTER</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1E7BDA8F-22E5-46A9-9B04-E7894DE3E4A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56BD201-EF08-4911-9851-02A86F966AC9}"/>
              </a:ext>
            </a:extLst>
          </p:cNvPr>
          <p:cNvSpPr>
            <a:spLocks noGrp="1"/>
          </p:cNvSpPr>
          <p:nvPr>
            <p:ph type="title"/>
          </p:nvPr>
        </p:nvSpPr>
        <p:spPr>
          <a:xfrm>
            <a:off x="1596625" y="1190643"/>
            <a:ext cx="8580582" cy="966397"/>
          </a:xfrm>
        </p:spPr>
        <p:txBody>
          <a:bodyPr/>
          <a:lstStyle/>
          <a:p>
            <a:r>
              <a:rPr lang="sv-SE" dirty="0"/>
              <a:t>Lägesbilder med oönskade egenskaper</a:t>
            </a:r>
          </a:p>
        </p:txBody>
      </p:sp>
      <p:sp>
        <p:nvSpPr>
          <p:cNvPr id="171011" name="Content Placeholder 2">
            <a:extLst>
              <a:ext uri="{FF2B5EF4-FFF2-40B4-BE49-F238E27FC236}">
                <a16:creationId xmlns:a16="http://schemas.microsoft.com/office/drawing/2014/main" id="{DAE8F3A6-E4DF-418D-89F0-27EBA89CFACC}"/>
              </a:ext>
            </a:extLst>
          </p:cNvPr>
          <p:cNvSpPr>
            <a:spLocks noGrp="1"/>
          </p:cNvSpPr>
          <p:nvPr>
            <p:ph idx="1"/>
          </p:nvPr>
        </p:nvSpPr>
        <p:spPr>
          <a:xfrm>
            <a:off x="1723825" y="2283955"/>
            <a:ext cx="8580582" cy="3601527"/>
          </a:xfrm>
          <a:noFill/>
        </p:spPr>
        <p:txBody>
          <a:bodyPr/>
          <a:lstStyle/>
          <a:p>
            <a:pPr eaLnBrk="1" hangingPunct="1"/>
            <a:r>
              <a:rPr lang="sv-SE" altLang="sv-SE" dirty="0">
                <a:ea typeface="Verdana" panose="020B0604030504040204" pitchFamily="34" charset="0"/>
                <a:cs typeface="Verdana" panose="020B0604030504040204" pitchFamily="34" charset="0"/>
              </a:rPr>
              <a:t>Perspektivförskjuten lägesbild</a:t>
            </a:r>
          </a:p>
          <a:p>
            <a:pPr eaLnBrk="1" hangingPunct="1"/>
            <a:r>
              <a:rPr lang="sv-SE" altLang="sv-SE" dirty="0">
                <a:ea typeface="Verdana" panose="020B0604030504040204" pitchFamily="34" charset="0"/>
                <a:cs typeface="Verdana" panose="020B0604030504040204" pitchFamily="34" charset="0"/>
              </a:rPr>
              <a:t>Fördröjd lägesbild</a:t>
            </a:r>
          </a:p>
          <a:p>
            <a:pPr eaLnBrk="1" hangingPunct="1"/>
            <a:r>
              <a:rPr lang="sv-SE" altLang="sv-SE" dirty="0">
                <a:ea typeface="Verdana" panose="020B0604030504040204" pitchFamily="34" charset="0"/>
                <a:cs typeface="Verdana" panose="020B0604030504040204" pitchFamily="34" charset="0"/>
              </a:rPr>
              <a:t>Dominerande lägesbild</a:t>
            </a:r>
          </a:p>
          <a:p>
            <a:pPr eaLnBrk="1" hangingPunct="1"/>
            <a:r>
              <a:rPr lang="sv-SE" altLang="sv-SE" dirty="0">
                <a:ea typeface="Verdana" panose="020B0604030504040204" pitchFamily="34" charset="0"/>
                <a:cs typeface="Verdana" panose="020B0604030504040204" pitchFamily="34" charset="0"/>
              </a:rPr>
              <a:t>Påtvingad lägesbild</a:t>
            </a:r>
          </a:p>
          <a:p>
            <a:pPr eaLnBrk="1" hangingPunct="1"/>
            <a:r>
              <a:rPr lang="sv-SE" altLang="sv-SE" dirty="0">
                <a:ea typeface="Verdana" panose="020B0604030504040204" pitchFamily="34" charset="0"/>
                <a:cs typeface="Verdana" panose="020B0604030504040204" pitchFamily="34" charset="0"/>
              </a:rPr>
              <a:t>Lägesbild utan det kommunikativa perspektivet</a:t>
            </a:r>
          </a:p>
        </p:txBody>
      </p:sp>
      <p:sp>
        <p:nvSpPr>
          <p:cNvPr id="2" name="Platshållare för datum 1">
            <a:extLst>
              <a:ext uri="{FF2B5EF4-FFF2-40B4-BE49-F238E27FC236}">
                <a16:creationId xmlns:a16="http://schemas.microsoft.com/office/drawing/2014/main" id="{0C52861D-36F0-4DD7-913F-3330DA394F2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Bildobjekt 3">
            <a:extLst>
              <a:ext uri="{FF2B5EF4-FFF2-40B4-BE49-F238E27FC236}">
                <a16:creationId xmlns:a16="http://schemas.microsoft.com/office/drawing/2014/main" id="{FB63F3E5-11BA-482F-8DBB-6C09B37C7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748" y="1450205"/>
            <a:ext cx="4871319" cy="47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39A64AE5-4D77-4781-9808-5F27247F2330}"/>
              </a:ext>
            </a:extLst>
          </p:cNvPr>
          <p:cNvSpPr>
            <a:spLocks noGrp="1"/>
          </p:cNvSpPr>
          <p:nvPr>
            <p:ph type="title"/>
          </p:nvPr>
        </p:nvSpPr>
        <p:spPr>
          <a:xfrm>
            <a:off x="1309379" y="718883"/>
            <a:ext cx="8499639" cy="516224"/>
          </a:xfrm>
        </p:spPr>
        <p:txBody>
          <a:bodyPr/>
          <a:lstStyle/>
          <a:p>
            <a:r>
              <a:rPr lang="sv-SE" dirty="0"/>
              <a:t>Underlätta framtida teknisk samordning</a:t>
            </a:r>
            <a:br>
              <a:rPr lang="sv-SE" dirty="0"/>
            </a:br>
            <a:endParaRPr lang="sv-SE" dirty="0"/>
          </a:p>
        </p:txBody>
      </p:sp>
      <p:sp>
        <p:nvSpPr>
          <p:cNvPr id="2" name="Platshållare för datum 1">
            <a:extLst>
              <a:ext uri="{FF2B5EF4-FFF2-40B4-BE49-F238E27FC236}">
                <a16:creationId xmlns:a16="http://schemas.microsoft.com/office/drawing/2014/main" id="{89887CC2-CFCD-4C60-90A3-F13F6BEFCBF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EF9FC7-2762-4DB0-A2C8-D1BCDB439B53}"/>
              </a:ext>
            </a:extLst>
          </p:cNvPr>
          <p:cNvSpPr>
            <a:spLocks noGrp="1"/>
          </p:cNvSpPr>
          <p:nvPr>
            <p:ph type="title"/>
          </p:nvPr>
        </p:nvSpPr>
        <p:spPr>
          <a:xfrm>
            <a:off x="1139542" y="713568"/>
            <a:ext cx="8580582" cy="966397"/>
          </a:xfrm>
        </p:spPr>
        <p:txBody>
          <a:bodyPr/>
          <a:lstStyle/>
          <a:p>
            <a:r>
              <a:rPr lang="sv-SE" dirty="0"/>
              <a:t>Lärande i samverkan</a:t>
            </a:r>
          </a:p>
        </p:txBody>
      </p:sp>
      <p:sp>
        <p:nvSpPr>
          <p:cNvPr id="4" name="Content Placeholder 3">
            <a:extLst>
              <a:ext uri="{FF2B5EF4-FFF2-40B4-BE49-F238E27FC236}">
                <a16:creationId xmlns:a16="http://schemas.microsoft.com/office/drawing/2014/main" id="{90F4C9D5-C4E4-407D-9D51-019293659837}"/>
              </a:ext>
            </a:extLst>
          </p:cNvPr>
          <p:cNvSpPr>
            <a:spLocks noGrp="1"/>
          </p:cNvSpPr>
          <p:nvPr>
            <p:ph sz="half" idx="1"/>
          </p:nvPr>
        </p:nvSpPr>
        <p:spPr>
          <a:xfrm>
            <a:off x="1336968" y="1631019"/>
            <a:ext cx="4673413" cy="3834000"/>
          </a:xfrm>
        </p:spPr>
        <p:txBody>
          <a:bodyPr rtlCol="0">
            <a:noAutofit/>
          </a:bodyPr>
          <a:lstStyle/>
          <a:p>
            <a:pPr marL="0" indent="0">
              <a:buNone/>
              <a:defRPr/>
            </a:pPr>
            <a:r>
              <a:rPr lang="sv-SE" sz="2000" dirty="0">
                <a:ea typeface="Verdana" panose="020B0604030504040204" pitchFamily="34" charset="0"/>
                <a:cs typeface="Verdana" panose="020B0604030504040204" pitchFamily="34" charset="0"/>
              </a:rPr>
              <a:t>Värna om ett klimat som uppmuntrar förmågan att dra nytta av erfarenheter:</a:t>
            </a:r>
          </a:p>
          <a:p>
            <a:pPr>
              <a:defRPr/>
            </a:pPr>
            <a:r>
              <a:rPr lang="sv-SE" sz="2000" dirty="0">
                <a:ea typeface="Verdana" panose="020B0604030504040204" pitchFamily="34" charset="0"/>
                <a:cs typeface="Verdana" panose="020B0604030504040204" pitchFamily="34" charset="0"/>
              </a:rPr>
              <a:t>öppenhet</a:t>
            </a:r>
          </a:p>
          <a:p>
            <a:pPr>
              <a:defRPr/>
            </a:pPr>
            <a:r>
              <a:rPr lang="sv-SE" sz="2000" dirty="0">
                <a:ea typeface="Verdana" panose="020B0604030504040204" pitchFamily="34" charset="0"/>
                <a:cs typeface="Verdana" panose="020B0604030504040204" pitchFamily="34" charset="0"/>
              </a:rPr>
              <a:t>förtroende</a:t>
            </a:r>
          </a:p>
          <a:p>
            <a:pPr>
              <a:defRPr/>
            </a:pPr>
            <a:r>
              <a:rPr lang="sv-SE" sz="2000" dirty="0">
                <a:ea typeface="Verdana" panose="020B0604030504040204" pitchFamily="34" charset="0"/>
                <a:cs typeface="Verdana" panose="020B0604030504040204" pitchFamily="34" charset="0"/>
              </a:rPr>
              <a:t>kunskap</a:t>
            </a:r>
          </a:p>
          <a:p>
            <a:pPr>
              <a:defRPr/>
            </a:pPr>
            <a:r>
              <a:rPr lang="sv-SE" sz="2000" dirty="0">
                <a:ea typeface="Verdana" panose="020B0604030504040204" pitchFamily="34" charset="0"/>
                <a:cs typeface="Verdana" panose="020B0604030504040204" pitchFamily="34" charset="0"/>
              </a:rPr>
              <a:t>respekt för varandras roller </a:t>
            </a:r>
          </a:p>
          <a:p>
            <a:pPr marL="0" indent="0">
              <a:buNone/>
              <a:defRPr/>
            </a:pPr>
            <a:r>
              <a:rPr lang="sv-SE" sz="2000" dirty="0">
                <a:ea typeface="Verdana" panose="020B0604030504040204" pitchFamily="34" charset="0"/>
                <a:cs typeface="Verdana" panose="020B0604030504040204" pitchFamily="34" charset="0"/>
              </a:rPr>
              <a:t/>
            </a:r>
            <a:br>
              <a:rPr lang="sv-SE" sz="2000" dirty="0">
                <a:ea typeface="Verdana" panose="020B0604030504040204" pitchFamily="34" charset="0"/>
                <a:cs typeface="Verdana" panose="020B0604030504040204" pitchFamily="34" charset="0"/>
              </a:rPr>
            </a:br>
            <a:r>
              <a:rPr lang="sv-SE" sz="2000" dirty="0">
                <a:ea typeface="Verdana" panose="020B0604030504040204" pitchFamily="34" charset="0"/>
                <a:cs typeface="Verdana" panose="020B0604030504040204" pitchFamily="34" charset="0"/>
              </a:rPr>
              <a:t>Genomför aktiviteter tillsammans.</a:t>
            </a:r>
          </a:p>
        </p:txBody>
      </p:sp>
      <p:sp>
        <p:nvSpPr>
          <p:cNvPr id="3" name="Platshållare för bildnummer 2">
            <a:extLst>
              <a:ext uri="{FF2B5EF4-FFF2-40B4-BE49-F238E27FC236}">
                <a16:creationId xmlns:a16="http://schemas.microsoft.com/office/drawing/2014/main" id="{89B86E42-61B2-491F-8632-BACD901FA510}"/>
              </a:ext>
            </a:extLst>
          </p:cNvPr>
          <p:cNvSpPr>
            <a:spLocks noGrp="1"/>
          </p:cNvSpPr>
          <p:nvPr>
            <p:ph type="sldNum" sz="quarter" idx="4294967295"/>
          </p:nvPr>
        </p:nvSpPr>
        <p:spPr>
          <a:xfrm>
            <a:off x="11804650" y="6356350"/>
            <a:ext cx="387350" cy="365125"/>
          </a:xfrm>
        </p:spPr>
        <p:txBody>
          <a:bodyPr/>
          <a:lstStyle/>
          <a:p>
            <a:pPr>
              <a:defRPr/>
            </a:pPr>
            <a:fld id="{A1A4E3A2-2127-4BA5-9BB4-C21FF0C97A67}" type="slidenum">
              <a:rPr lang="sv-SE" smtClean="0"/>
              <a:pPr>
                <a:defRPr/>
              </a:pPr>
              <a:t>92</a:t>
            </a:fld>
            <a:endParaRPr lang="sv-SE" dirty="0"/>
          </a:p>
        </p:txBody>
      </p:sp>
      <p:pic>
        <p:nvPicPr>
          <p:cNvPr id="175109" name="Picture 2">
            <a:extLst>
              <a:ext uri="{FF2B5EF4-FFF2-40B4-BE49-F238E27FC236}">
                <a16:creationId xmlns:a16="http://schemas.microsoft.com/office/drawing/2014/main" id="{54E4FF02-F345-482B-AB8C-DAC0567BE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32" t="8733" r="9850" b="35059"/>
          <a:stretch>
            <a:fillRect/>
          </a:stretch>
        </p:blipFill>
        <p:spPr bwMode="auto">
          <a:xfrm>
            <a:off x="6578915" y="1123175"/>
            <a:ext cx="3901203" cy="410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tshållare för datum 1">
            <a:extLst>
              <a:ext uri="{FF2B5EF4-FFF2-40B4-BE49-F238E27FC236}">
                <a16:creationId xmlns:a16="http://schemas.microsoft.com/office/drawing/2014/main" id="{92E6B3FC-9E71-4599-9EA6-81E94021F5E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Bildobjekt 5">
            <a:extLst>
              <a:ext uri="{FF2B5EF4-FFF2-40B4-BE49-F238E27FC236}">
                <a16:creationId xmlns:a16="http://schemas.microsoft.com/office/drawing/2014/main" id="{E4F6C9DC-1620-4125-BA14-9896BD9FE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8" t="5033" r="1884" b="12002"/>
          <a:stretch/>
        </p:blipFill>
        <p:spPr bwMode="auto">
          <a:xfrm>
            <a:off x="2121396" y="3869599"/>
            <a:ext cx="7143514" cy="23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Bildobjekt 4">
            <a:extLst>
              <a:ext uri="{FF2B5EF4-FFF2-40B4-BE49-F238E27FC236}">
                <a16:creationId xmlns:a16="http://schemas.microsoft.com/office/drawing/2014/main" id="{080C4FCC-E6AB-4E65-8E37-AAA55B510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319" y="1430039"/>
            <a:ext cx="4401943" cy="238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E232FF54-87C5-4D1B-ABC7-00C1F90937FC}"/>
              </a:ext>
            </a:extLst>
          </p:cNvPr>
          <p:cNvSpPr>
            <a:spLocks noGrp="1"/>
          </p:cNvSpPr>
          <p:nvPr>
            <p:ph type="title"/>
          </p:nvPr>
        </p:nvSpPr>
        <p:spPr>
          <a:xfrm>
            <a:off x="1567983" y="695648"/>
            <a:ext cx="8685626" cy="516224"/>
          </a:xfrm>
        </p:spPr>
        <p:txBody>
          <a:bodyPr/>
          <a:lstStyle/>
          <a:p>
            <a:r>
              <a:rPr lang="sv-SE" dirty="0"/>
              <a:t>Utbilda, öva och lär utifrån samma mål</a:t>
            </a:r>
            <a:br>
              <a:rPr lang="sv-SE" dirty="0"/>
            </a:br>
            <a:endParaRPr lang="sv-SE" dirty="0"/>
          </a:p>
        </p:txBody>
      </p:sp>
      <p:sp>
        <p:nvSpPr>
          <p:cNvPr id="2" name="Platshållare för datum 1">
            <a:extLst>
              <a:ext uri="{FF2B5EF4-FFF2-40B4-BE49-F238E27FC236}">
                <a16:creationId xmlns:a16="http://schemas.microsoft.com/office/drawing/2014/main" id="{045394AE-84C4-4F93-AD43-5ECBBA0BEDA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591D6BD-B538-4D33-BE3D-DFBE4D4132F6}"/>
              </a:ext>
            </a:extLst>
          </p:cNvPr>
          <p:cNvSpPr>
            <a:spLocks noGrp="1"/>
          </p:cNvSpPr>
          <p:nvPr>
            <p:ph type="title"/>
          </p:nvPr>
        </p:nvSpPr>
        <p:spPr>
          <a:xfrm>
            <a:off x="1592008" y="1996465"/>
            <a:ext cx="8582400" cy="1273968"/>
          </a:xfrm>
        </p:spPr>
        <p:txBody>
          <a:bodyPr/>
          <a:lstStyle/>
          <a:p>
            <a:pPr algn="ctr"/>
            <a:r>
              <a:rPr lang="sv-SE" sz="4000" dirty="0">
                <a:solidFill>
                  <a:schemeClr val="bg1"/>
                </a:solidFill>
              </a:rPr>
              <a:t>MATERIAL</a:t>
            </a:r>
            <a:r>
              <a:rPr lang="sv-SE" dirty="0"/>
              <a:t/>
            </a:r>
            <a:br>
              <a:rPr lang="sv-SE" dirty="0"/>
            </a:br>
            <a:endParaRPr lang="sv-SE" dirty="0"/>
          </a:p>
        </p:txBody>
      </p:sp>
      <p:sp>
        <p:nvSpPr>
          <p:cNvPr id="2" name="Platshållare för datum 1">
            <a:extLst>
              <a:ext uri="{FF2B5EF4-FFF2-40B4-BE49-F238E27FC236}">
                <a16:creationId xmlns:a16="http://schemas.microsoft.com/office/drawing/2014/main" id="{57A68A94-F7D7-4468-9DD0-2F6037D1F9D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2630877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630388" y="599269"/>
            <a:ext cx="8580582" cy="966397"/>
          </a:xfrm>
        </p:spPr>
        <p:txBody>
          <a:bodyPr/>
          <a:lstStyle/>
          <a:p>
            <a:pPr lvl="0">
              <a:lnSpc>
                <a:spcPct val="100000"/>
              </a:lnSpc>
              <a:spcBef>
                <a:spcPts val="0"/>
              </a:spcBef>
            </a:pPr>
            <a:r>
              <a:rPr lang="sv-SE" dirty="0"/>
              <a:t>Material</a:t>
            </a:r>
            <a:br>
              <a:rPr lang="sv-SE" dirty="0"/>
            </a:br>
            <a:r>
              <a:rPr lang="sv-SE" altLang="sv-SE" sz="1600" b="0" dirty="0">
                <a:solidFill>
                  <a:prstClr val="black"/>
                </a:solidFill>
                <a:latin typeface="Verdana" panose="020B0604030504040204" pitchFamily="34" charset="0"/>
                <a:ea typeface="+mn-ea"/>
                <a:cs typeface="Arial" panose="020B0604020202020204" pitchFamily="34" charset="0"/>
                <a:hlinkClick r:id="rId3" action="ppaction://hlinkfile"/>
              </a:rPr>
              <a:t>msb.se/samverkanledning</a:t>
            </a:r>
            <a:r>
              <a:rPr lang="sv-SE" sz="1800" b="0" dirty="0">
                <a:solidFill>
                  <a:prstClr val="black"/>
                </a:solidFill>
                <a:latin typeface="Arial"/>
                <a:ea typeface="+mn-ea"/>
                <a:cs typeface="+mn-cs"/>
              </a:rPr>
              <a:t/>
            </a:r>
            <a:br>
              <a:rPr lang="sv-SE" sz="1800" b="0" dirty="0">
                <a:solidFill>
                  <a:prstClr val="black"/>
                </a:solidFill>
                <a:latin typeface="Arial"/>
                <a:ea typeface="+mn-ea"/>
                <a:cs typeface="+mn-cs"/>
              </a:rPr>
            </a:br>
            <a:endParaRPr lang="sv-SE" dirty="0"/>
          </a:p>
        </p:txBody>
      </p:sp>
      <p:pic>
        <p:nvPicPr>
          <p:cNvPr id="7" name="Bildobjekt 6"/>
          <p:cNvPicPr>
            <a:picLocks noChangeAspect="1"/>
          </p:cNvPicPr>
          <p:nvPr/>
        </p:nvPicPr>
        <p:blipFill>
          <a:blip r:embed="rId4"/>
          <a:stretch>
            <a:fillRect/>
          </a:stretch>
        </p:blipFill>
        <p:spPr>
          <a:xfrm>
            <a:off x="1874822" y="3295810"/>
            <a:ext cx="9826106" cy="2961152"/>
          </a:xfrm>
          <a:prstGeom prst="rect">
            <a:avLst/>
          </a:prstGeom>
        </p:spPr>
      </p:pic>
      <p:pic>
        <p:nvPicPr>
          <p:cNvPr id="8" name="Bildobjekt 7"/>
          <p:cNvPicPr>
            <a:picLocks noChangeAspect="1"/>
          </p:cNvPicPr>
          <p:nvPr/>
        </p:nvPicPr>
        <p:blipFill>
          <a:blip r:embed="rId5"/>
          <a:stretch>
            <a:fillRect/>
          </a:stretch>
        </p:blipFill>
        <p:spPr>
          <a:xfrm>
            <a:off x="3971496" y="502737"/>
            <a:ext cx="7648575" cy="2895390"/>
          </a:xfrm>
          <a:prstGeom prst="rect">
            <a:avLst/>
          </a:prstGeom>
        </p:spPr>
      </p:pic>
      <p:sp>
        <p:nvSpPr>
          <p:cNvPr id="3" name="Platshållare för datum 1">
            <a:extLst>
              <a:ext uri="{FF2B5EF4-FFF2-40B4-BE49-F238E27FC236}">
                <a16:creationId xmlns:a16="http://schemas.microsoft.com/office/drawing/2014/main" id="{56B4C1B4-0B15-4F87-BC44-E3CB5A0109C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3256114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Box 5">
            <a:extLst>
              <a:ext uri="{FF2B5EF4-FFF2-40B4-BE49-F238E27FC236}">
                <a16:creationId xmlns:a16="http://schemas.microsoft.com/office/drawing/2014/main" id="{6F0E7455-0007-42A7-8E30-1C1B5823C226}"/>
              </a:ext>
            </a:extLst>
          </p:cNvPr>
          <p:cNvSpPr txBox="1">
            <a:spLocks noChangeArrowheads="1"/>
          </p:cNvSpPr>
          <p:nvPr/>
        </p:nvSpPr>
        <p:spPr bwMode="auto">
          <a:xfrm>
            <a:off x="2711451" y="2687638"/>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24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www.msb.se/samverkanledning</a:t>
            </a:r>
          </a:p>
        </p:txBody>
      </p:sp>
      <p:sp>
        <p:nvSpPr>
          <p:cNvPr id="2" name="Platshållare för datum 1">
            <a:extLst>
              <a:ext uri="{FF2B5EF4-FFF2-40B4-BE49-F238E27FC236}">
                <a16:creationId xmlns:a16="http://schemas.microsoft.com/office/drawing/2014/main" id="{74129780-8F8D-44E6-98A6-C6D430C4689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2020-11-09</a:t>
            </a:r>
            <a:endParaRPr lang="sv-SE" dirty="0"/>
          </a:p>
        </p:txBody>
      </p:sp>
    </p:spTree>
    <p:extLst>
      <p:ext uri="{BB962C8B-B14F-4D97-AF65-F5344CB8AC3E}">
        <p14:creationId xmlns:p14="http://schemas.microsoft.com/office/powerpoint/2010/main" val="2521193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TEXTCOLOR" val="0"/>
</p:tagLst>
</file>

<file path=ppt/tags/tag147.xml><?xml version="1.0" encoding="utf-8"?>
<p:tagLst xmlns:a="http://schemas.openxmlformats.org/drawingml/2006/main" xmlns:r="http://schemas.openxmlformats.org/officeDocument/2006/relationships" xmlns:p="http://schemas.openxmlformats.org/presentationml/2006/main">
  <p:tag name="TEXTCOLOR" val="0"/>
</p:tagLst>
</file>

<file path=ppt/tags/tag148.xml><?xml version="1.0" encoding="utf-8"?>
<p:tagLst xmlns:a="http://schemas.openxmlformats.org/drawingml/2006/main" xmlns:r="http://schemas.openxmlformats.org/officeDocument/2006/relationships" xmlns:p="http://schemas.openxmlformats.org/presentationml/2006/main">
  <p:tag name="TEXTCOLOR" val="0"/>
</p:tagLst>
</file>

<file path=ppt/tags/tag149.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TEXTCOLOR" val="9013641"/>
</p:tagLst>
</file>

<file path=ppt/tags/tag155.xml><?xml version="1.0" encoding="utf-8"?>
<p:tagLst xmlns:a="http://schemas.openxmlformats.org/drawingml/2006/main" xmlns:r="http://schemas.openxmlformats.org/officeDocument/2006/relationships" xmlns:p="http://schemas.openxmlformats.org/presentationml/2006/main">
  <p:tag name="TEXTCOLOR" val="9013641"/>
</p:tagLst>
</file>

<file path=ppt/tags/tag156.xml><?xml version="1.0" encoding="utf-8"?>
<p:tagLst xmlns:a="http://schemas.openxmlformats.org/drawingml/2006/main" xmlns:r="http://schemas.openxmlformats.org/officeDocument/2006/relationships" xmlns:p="http://schemas.openxmlformats.org/presentationml/2006/main">
  <p:tag name="TEXTCOLOR" val="9013641"/>
</p:tagLst>
</file>

<file path=ppt/tags/tag157.xml><?xml version="1.0" encoding="utf-8"?>
<p:tagLst xmlns:a="http://schemas.openxmlformats.org/drawingml/2006/main" xmlns:r="http://schemas.openxmlformats.org/officeDocument/2006/relationships" xmlns:p="http://schemas.openxmlformats.org/presentationml/2006/main">
  <p:tag name="LAYOUT" val="Screen"/>
  <p:tag name="BACKGROUNDCOLOR" val="16777215"/>
  <p:tag name="TEXTCOLOR" val="16777215"/>
</p:tagLst>
</file>

<file path=ppt/tags/tag158.xml><?xml version="1.0" encoding="utf-8"?>
<p:tagLst xmlns:a="http://schemas.openxmlformats.org/drawingml/2006/main" xmlns:r="http://schemas.openxmlformats.org/officeDocument/2006/relationships" xmlns:p="http://schemas.openxmlformats.org/presentationml/2006/main">
  <p:tag name="TEXTCOLOR" val="0"/>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TEXTCOLOR" val="0"/>
</p:tagLst>
</file>

<file path=ppt/tags/tag16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4.xml><?xml version="1.0" encoding="utf-8"?>
<p:tagLst xmlns:a="http://schemas.openxmlformats.org/drawingml/2006/main" xmlns:r="http://schemas.openxmlformats.org/officeDocument/2006/relationships" xmlns:p="http://schemas.openxmlformats.org/presentationml/2006/main">
  <p:tag name="TEXTCOLOR" val="0"/>
</p:tagLst>
</file>

<file path=ppt/tags/tag165.xml><?xml version="1.0" encoding="utf-8"?>
<p:tagLst xmlns:a="http://schemas.openxmlformats.org/drawingml/2006/main" xmlns:r="http://schemas.openxmlformats.org/officeDocument/2006/relationships" xmlns:p="http://schemas.openxmlformats.org/presentationml/2006/main">
  <p:tag name="TEXTCOLOR" val="0"/>
</p:tagLst>
</file>

<file path=ppt/tags/tag1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7.xml><?xml version="1.0" encoding="utf-8"?>
<p:tagLst xmlns:a="http://schemas.openxmlformats.org/drawingml/2006/main" xmlns:r="http://schemas.openxmlformats.org/officeDocument/2006/relationships" xmlns:p="http://schemas.openxmlformats.org/presentationml/2006/main">
  <p:tag name="TEXTCOLOR" val="0"/>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1.xml><?xml version="1.0" encoding="utf-8"?>
<p:tagLst xmlns:a="http://schemas.openxmlformats.org/drawingml/2006/main" xmlns:r="http://schemas.openxmlformats.org/officeDocument/2006/relationships" xmlns:p="http://schemas.openxmlformats.org/presentationml/2006/main">
  <p:tag name="TEXTCOLOR" val="0"/>
</p:tagLst>
</file>

<file path=ppt/tags/tag17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4.xml><?xml version="1.0" encoding="utf-8"?>
<p:tagLst xmlns:a="http://schemas.openxmlformats.org/drawingml/2006/main" xmlns:r="http://schemas.openxmlformats.org/officeDocument/2006/relationships" xmlns:p="http://schemas.openxmlformats.org/presentationml/2006/main">
  <p:tag name="TEXTCOLOR" val="0"/>
</p:tagLst>
</file>

<file path=ppt/tags/tag175.xml><?xml version="1.0" encoding="utf-8"?>
<p:tagLst xmlns:a="http://schemas.openxmlformats.org/drawingml/2006/main" xmlns:r="http://schemas.openxmlformats.org/officeDocument/2006/relationships" xmlns:p="http://schemas.openxmlformats.org/presentationml/2006/main">
  <p:tag name="TEXTCOLOR" val="0"/>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TEXTCOLOR" val="0"/>
</p:tagLst>
</file>

<file path=ppt/tags/tag179.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1.xml><?xml version="1.0" encoding="utf-8"?>
<p:tagLst xmlns:a="http://schemas.openxmlformats.org/drawingml/2006/main" xmlns:r="http://schemas.openxmlformats.org/officeDocument/2006/relationships" xmlns:p="http://schemas.openxmlformats.org/presentationml/2006/main">
  <p:tag name="TEXTCOLOR" val="0"/>
</p:tagLst>
</file>

<file path=ppt/tags/tag182.xml><?xml version="1.0" encoding="utf-8"?>
<p:tagLst xmlns:a="http://schemas.openxmlformats.org/drawingml/2006/main" xmlns:r="http://schemas.openxmlformats.org/officeDocument/2006/relationships" xmlns:p="http://schemas.openxmlformats.org/presentationml/2006/main">
  <p:tag name="TEXTCOLOR" val="0"/>
</p:tagLst>
</file>

<file path=ppt/tags/tag1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4.xml><?xml version="1.0" encoding="utf-8"?>
<p:tagLst xmlns:a="http://schemas.openxmlformats.org/drawingml/2006/main" xmlns:r="http://schemas.openxmlformats.org/officeDocument/2006/relationships" xmlns:p="http://schemas.openxmlformats.org/presentationml/2006/main">
  <p:tag name="TEXTCOLOR" val="0"/>
</p:tagLst>
</file>

<file path=ppt/tags/tag18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6.xml><?xml version="1.0" encoding="utf-8"?>
<p:tagLst xmlns:a="http://schemas.openxmlformats.org/drawingml/2006/main" xmlns:r="http://schemas.openxmlformats.org/officeDocument/2006/relationships" xmlns:p="http://schemas.openxmlformats.org/presentationml/2006/main">
  <p:tag name="TEXTCOLOR" val="0"/>
</p:tagLst>
</file>

<file path=ppt/tags/tag187.xml><?xml version="1.0" encoding="utf-8"?>
<p:tagLst xmlns:a="http://schemas.openxmlformats.org/drawingml/2006/main" xmlns:r="http://schemas.openxmlformats.org/officeDocument/2006/relationships" xmlns:p="http://schemas.openxmlformats.org/presentationml/2006/main">
  <p:tag name="TEXTCOLOR" val="0"/>
</p:tagLst>
</file>

<file path=ppt/tags/tag188.xml><?xml version="1.0" encoding="utf-8"?>
<p:tagLst xmlns:a="http://schemas.openxmlformats.org/drawingml/2006/main" xmlns:r="http://schemas.openxmlformats.org/officeDocument/2006/relationships" xmlns:p="http://schemas.openxmlformats.org/presentationml/2006/main">
  <p:tag name="TEXTCOLOR" val="0"/>
</p:tagLst>
</file>

<file path=ppt/tags/tag18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0.xml><?xml version="1.0" encoding="utf-8"?>
<p:tagLst xmlns:a="http://schemas.openxmlformats.org/drawingml/2006/main" xmlns:r="http://schemas.openxmlformats.org/officeDocument/2006/relationships" xmlns:p="http://schemas.openxmlformats.org/presentationml/2006/main">
  <p:tag name="TEXTCOLOR" val="16777215"/>
</p:tagLst>
</file>

<file path=ppt/tags/tag191.xml><?xml version="1.0" encoding="utf-8"?>
<p:tagLst xmlns:a="http://schemas.openxmlformats.org/drawingml/2006/main" xmlns:r="http://schemas.openxmlformats.org/officeDocument/2006/relationships" xmlns:p="http://schemas.openxmlformats.org/presentationml/2006/main">
  <p:tag name="TEXTCOLOR" val="16777215"/>
</p:tagLst>
</file>

<file path=ppt/tags/tag19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3.xml><?xml version="1.0" encoding="utf-8"?>
<p:tagLst xmlns:a="http://schemas.openxmlformats.org/drawingml/2006/main" xmlns:r="http://schemas.openxmlformats.org/officeDocument/2006/relationships" xmlns:p="http://schemas.openxmlformats.org/presentationml/2006/main">
  <p:tag name="TEXTCOLOR" val="16777215"/>
</p:tagLst>
</file>

<file path=ppt/tags/tag194.xml><?xml version="1.0" encoding="utf-8"?>
<p:tagLst xmlns:a="http://schemas.openxmlformats.org/drawingml/2006/main" xmlns:r="http://schemas.openxmlformats.org/officeDocument/2006/relationships" xmlns:p="http://schemas.openxmlformats.org/presentationml/2006/main">
  <p:tag name="TEXTCOLOR" val="16777215"/>
</p:tagLst>
</file>

<file path=ppt/tags/tag19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6.xml><?xml version="1.0" encoding="utf-8"?>
<p:tagLst xmlns:a="http://schemas.openxmlformats.org/drawingml/2006/main" xmlns:r="http://schemas.openxmlformats.org/officeDocument/2006/relationships" xmlns:p="http://schemas.openxmlformats.org/presentationml/2006/main">
  <p:tag name="TEXTCOLOR" val="16777215"/>
</p:tagLst>
</file>

<file path=ppt/tags/tag19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8.xml><?xml version="1.0" encoding="utf-8"?>
<p:tagLst xmlns:a="http://schemas.openxmlformats.org/drawingml/2006/main" xmlns:r="http://schemas.openxmlformats.org/officeDocument/2006/relationships" xmlns:p="http://schemas.openxmlformats.org/presentationml/2006/main">
  <p:tag name="TEXTCOLOR" val="16777215"/>
</p:tagLst>
</file>

<file path=ppt/tags/tag19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00.xml><?xml version="1.0" encoding="utf-8"?>
<p:tagLst xmlns:a="http://schemas.openxmlformats.org/drawingml/2006/main" xmlns:r="http://schemas.openxmlformats.org/officeDocument/2006/relationships" xmlns:p="http://schemas.openxmlformats.org/presentationml/2006/main">
  <p:tag name="TEXTCOLOR" val="16777215"/>
</p:tagLst>
</file>

<file path=ppt/tags/tag20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02.xml><?xml version="1.0" encoding="utf-8"?>
<p:tagLst xmlns:a="http://schemas.openxmlformats.org/drawingml/2006/main" xmlns:r="http://schemas.openxmlformats.org/officeDocument/2006/relationships" xmlns:p="http://schemas.openxmlformats.org/presentationml/2006/main">
  <p:tag name="TEXTCOLOR" val="0"/>
</p:tagLst>
</file>

<file path=ppt/tags/tag203.xml><?xml version="1.0" encoding="utf-8"?>
<p:tagLst xmlns:a="http://schemas.openxmlformats.org/drawingml/2006/main" xmlns:r="http://schemas.openxmlformats.org/officeDocument/2006/relationships" xmlns:p="http://schemas.openxmlformats.org/presentationml/2006/main">
  <p:tag name="TEXTCOLOR" val="0"/>
</p:tagLst>
</file>

<file path=ppt/tags/tag2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5.xml><?xml version="1.0" encoding="utf-8"?>
<p:tagLst xmlns:a="http://schemas.openxmlformats.org/drawingml/2006/main" xmlns:r="http://schemas.openxmlformats.org/officeDocument/2006/relationships" xmlns:p="http://schemas.openxmlformats.org/presentationml/2006/main">
  <p:tag name="TEXTCOLOR" val="0"/>
</p:tagLst>
</file>

<file path=ppt/tags/tag206.xml><?xml version="1.0" encoding="utf-8"?>
<p:tagLst xmlns:a="http://schemas.openxmlformats.org/drawingml/2006/main" xmlns:r="http://schemas.openxmlformats.org/officeDocument/2006/relationships" xmlns:p="http://schemas.openxmlformats.org/presentationml/2006/main">
  <p:tag name="TEXTCOLOR" val="0"/>
</p:tagLst>
</file>

<file path=ppt/tags/tag207.xml><?xml version="1.0" encoding="utf-8"?>
<p:tagLst xmlns:a="http://schemas.openxmlformats.org/drawingml/2006/main" xmlns:r="http://schemas.openxmlformats.org/officeDocument/2006/relationships" xmlns:p="http://schemas.openxmlformats.org/presentationml/2006/main">
  <p:tag name="TEXTCOLOR" val="0"/>
</p:tagLst>
</file>

<file path=ppt/tags/tag20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9.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0.xml><?xml version="1.0" encoding="utf-8"?>
<p:tagLst xmlns:a="http://schemas.openxmlformats.org/drawingml/2006/main" xmlns:r="http://schemas.openxmlformats.org/officeDocument/2006/relationships" xmlns:p="http://schemas.openxmlformats.org/presentationml/2006/main">
  <p:tag name="TEXTCOLOR" val="0"/>
</p:tagLst>
</file>

<file path=ppt/tags/tag211.xml><?xml version="1.0" encoding="utf-8"?>
<p:tagLst xmlns:a="http://schemas.openxmlformats.org/drawingml/2006/main" xmlns:r="http://schemas.openxmlformats.org/officeDocument/2006/relationships" xmlns:p="http://schemas.openxmlformats.org/presentationml/2006/main">
  <p:tag name="TEXTCOLOR" val="0"/>
</p:tagLst>
</file>

<file path=ppt/tags/tag21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13.xml><?xml version="1.0" encoding="utf-8"?>
<p:tagLst xmlns:a="http://schemas.openxmlformats.org/drawingml/2006/main" xmlns:r="http://schemas.openxmlformats.org/officeDocument/2006/relationships" xmlns:p="http://schemas.openxmlformats.org/presentationml/2006/main">
  <p:tag name="TEXTCOLOR" val="0"/>
</p:tagLst>
</file>

<file path=ppt/tags/tag214.xml><?xml version="1.0" encoding="utf-8"?>
<p:tagLst xmlns:a="http://schemas.openxmlformats.org/drawingml/2006/main" xmlns:r="http://schemas.openxmlformats.org/officeDocument/2006/relationships" xmlns:p="http://schemas.openxmlformats.org/presentationml/2006/main">
  <p:tag name="TEXTCOLOR" val="0"/>
</p:tagLst>
</file>

<file path=ppt/tags/tag2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6.xml><?xml version="1.0" encoding="utf-8"?>
<p:tagLst xmlns:a="http://schemas.openxmlformats.org/drawingml/2006/main" xmlns:r="http://schemas.openxmlformats.org/officeDocument/2006/relationships" xmlns:p="http://schemas.openxmlformats.org/presentationml/2006/main">
  <p:tag name="TEXTCOLOR" val="0"/>
</p:tagLst>
</file>

<file path=ppt/tags/tag217.xml><?xml version="1.0" encoding="utf-8"?>
<p:tagLst xmlns:a="http://schemas.openxmlformats.org/drawingml/2006/main" xmlns:r="http://schemas.openxmlformats.org/officeDocument/2006/relationships" xmlns:p="http://schemas.openxmlformats.org/presentationml/2006/main">
  <p:tag name="TEXTCOLOR" val="0"/>
</p:tagLst>
</file>

<file path=ppt/tags/tag2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9.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0.xml><?xml version="1.0" encoding="utf-8"?>
<p:tagLst xmlns:a="http://schemas.openxmlformats.org/drawingml/2006/main" xmlns:r="http://schemas.openxmlformats.org/officeDocument/2006/relationships" xmlns:p="http://schemas.openxmlformats.org/presentationml/2006/main">
  <p:tag name="TEXTCOLOR" val="0"/>
</p:tagLst>
</file>

<file path=ppt/tags/tag2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2.xml><?xml version="1.0" encoding="utf-8"?>
<p:tagLst xmlns:a="http://schemas.openxmlformats.org/drawingml/2006/main" xmlns:r="http://schemas.openxmlformats.org/officeDocument/2006/relationships" xmlns:p="http://schemas.openxmlformats.org/presentationml/2006/main">
  <p:tag name="TEXTCOLOR" val="0"/>
</p:tagLst>
</file>

<file path=ppt/tags/tag223.xml><?xml version="1.0" encoding="utf-8"?>
<p:tagLst xmlns:a="http://schemas.openxmlformats.org/drawingml/2006/main" xmlns:r="http://schemas.openxmlformats.org/officeDocument/2006/relationships" xmlns:p="http://schemas.openxmlformats.org/presentationml/2006/main">
  <p:tag name="TEXTCOLOR" val="0"/>
</p:tagLst>
</file>

<file path=ppt/tags/tag2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5.xml><?xml version="1.0" encoding="utf-8"?>
<p:tagLst xmlns:a="http://schemas.openxmlformats.org/drawingml/2006/main" xmlns:r="http://schemas.openxmlformats.org/officeDocument/2006/relationships" xmlns:p="http://schemas.openxmlformats.org/presentationml/2006/main">
  <p:tag name="TEXTCOLOR" val="0"/>
</p:tagLst>
</file>

<file path=ppt/tags/tag2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7.xml><?xml version="1.0" encoding="utf-8"?>
<p:tagLst xmlns:a="http://schemas.openxmlformats.org/drawingml/2006/main" xmlns:r="http://schemas.openxmlformats.org/officeDocument/2006/relationships" xmlns:p="http://schemas.openxmlformats.org/presentationml/2006/main">
  <p:tag name="TEXTCOLOR" val="0"/>
</p:tagLst>
</file>

<file path=ppt/tags/tag228.xml><?xml version="1.0" encoding="utf-8"?>
<p:tagLst xmlns:a="http://schemas.openxmlformats.org/drawingml/2006/main" xmlns:r="http://schemas.openxmlformats.org/officeDocument/2006/relationships" xmlns:p="http://schemas.openxmlformats.org/presentationml/2006/main">
  <p:tag name="TEXTCOLOR" val="0"/>
</p:tagLst>
</file>

<file path=ppt/tags/tag2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30.xml><?xml version="1.0" encoding="utf-8"?>
<p:tagLst xmlns:a="http://schemas.openxmlformats.org/drawingml/2006/main" xmlns:r="http://schemas.openxmlformats.org/officeDocument/2006/relationships" xmlns:p="http://schemas.openxmlformats.org/presentationml/2006/main">
  <p:tag name="TEXTCOLOR" val="0"/>
</p:tagLst>
</file>

<file path=ppt/tags/tag23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32.xml><?xml version="1.0" encoding="utf-8"?>
<p:tagLst xmlns:a="http://schemas.openxmlformats.org/drawingml/2006/main" xmlns:r="http://schemas.openxmlformats.org/officeDocument/2006/relationships" xmlns:p="http://schemas.openxmlformats.org/presentationml/2006/main">
  <p:tag name="TEXTCOLOR" val="0"/>
</p:tagLst>
</file>

<file path=ppt/tags/tag233.xml><?xml version="1.0" encoding="utf-8"?>
<p:tagLst xmlns:a="http://schemas.openxmlformats.org/drawingml/2006/main" xmlns:r="http://schemas.openxmlformats.org/officeDocument/2006/relationships" xmlns:p="http://schemas.openxmlformats.org/presentationml/2006/main">
  <p:tag name="TEXTCOLOR" val="0"/>
</p:tagLst>
</file>

<file path=ppt/tags/tag234.xml><?xml version="1.0" encoding="utf-8"?>
<p:tagLst xmlns:a="http://schemas.openxmlformats.org/drawingml/2006/main" xmlns:r="http://schemas.openxmlformats.org/officeDocument/2006/relationships" xmlns:p="http://schemas.openxmlformats.org/presentationml/2006/main">
  <p:tag name="TEXTCOLOR" val="16777215"/>
</p:tagLst>
</file>

<file path=ppt/tags/tag23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6.xml><?xml version="1.0" encoding="utf-8"?>
<p:tagLst xmlns:a="http://schemas.openxmlformats.org/drawingml/2006/main" xmlns:r="http://schemas.openxmlformats.org/officeDocument/2006/relationships" xmlns:p="http://schemas.openxmlformats.org/presentationml/2006/main">
  <p:tag name="TEXTCOLOR" val="0"/>
</p:tagLst>
</file>

<file path=ppt/tags/tag237.xml><?xml version="1.0" encoding="utf-8"?>
<p:tagLst xmlns:a="http://schemas.openxmlformats.org/drawingml/2006/main" xmlns:r="http://schemas.openxmlformats.org/officeDocument/2006/relationships" xmlns:p="http://schemas.openxmlformats.org/presentationml/2006/main">
  <p:tag name="TEXTCOLOR" val="16777215"/>
</p:tagLst>
</file>

<file path=ppt/tags/tag23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9.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40.xml><?xml version="1.0" encoding="utf-8"?>
<p:tagLst xmlns:a="http://schemas.openxmlformats.org/drawingml/2006/main" xmlns:r="http://schemas.openxmlformats.org/officeDocument/2006/relationships" xmlns:p="http://schemas.openxmlformats.org/presentationml/2006/main">
  <p:tag name="TEXTCOLOR" val="0"/>
</p:tagLst>
</file>

<file path=ppt/tags/tag241.xml><?xml version="1.0" encoding="utf-8"?>
<p:tagLst xmlns:a="http://schemas.openxmlformats.org/drawingml/2006/main" xmlns:r="http://schemas.openxmlformats.org/officeDocument/2006/relationships" xmlns:p="http://schemas.openxmlformats.org/presentationml/2006/main">
  <p:tag name="TEXTCOLOR" val="0"/>
</p:tagLst>
</file>

<file path=ppt/tags/tag242.xml><?xml version="1.0" encoding="utf-8"?>
<p:tagLst xmlns:a="http://schemas.openxmlformats.org/drawingml/2006/main" xmlns:r="http://schemas.openxmlformats.org/officeDocument/2006/relationships" xmlns:p="http://schemas.openxmlformats.org/presentationml/2006/main">
  <p:tag name="TEXTCOLOR" val="16777215"/>
</p:tagLst>
</file>

<file path=ppt/tags/tag24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44.xml><?xml version="1.0" encoding="utf-8"?>
<p:tagLst xmlns:a="http://schemas.openxmlformats.org/drawingml/2006/main" xmlns:r="http://schemas.openxmlformats.org/officeDocument/2006/relationships" xmlns:p="http://schemas.openxmlformats.org/presentationml/2006/main">
  <p:tag name="TEXTCOLOR" val="0"/>
</p:tagLst>
</file>

<file path=ppt/tags/tag245.xml><?xml version="1.0" encoding="utf-8"?>
<p:tagLst xmlns:a="http://schemas.openxmlformats.org/drawingml/2006/main" xmlns:r="http://schemas.openxmlformats.org/officeDocument/2006/relationships" xmlns:p="http://schemas.openxmlformats.org/presentationml/2006/main">
  <p:tag name="TEXTCOLOR" val="0"/>
</p:tagLst>
</file>

<file path=ppt/tags/tag246.xml><?xml version="1.0" encoding="utf-8"?>
<p:tagLst xmlns:a="http://schemas.openxmlformats.org/drawingml/2006/main" xmlns:r="http://schemas.openxmlformats.org/officeDocument/2006/relationships" xmlns:p="http://schemas.openxmlformats.org/presentationml/2006/main">
  <p:tag name="TEXTCOLOR" val="16777215"/>
</p:tagLst>
</file>

<file path=ppt/tags/tag24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8.xml><?xml version="1.0" encoding="utf-8"?>
<p:tagLst xmlns:a="http://schemas.openxmlformats.org/drawingml/2006/main" xmlns:r="http://schemas.openxmlformats.org/officeDocument/2006/relationships" xmlns:p="http://schemas.openxmlformats.org/presentationml/2006/main">
  <p:tag name="TEXTCOLOR" val="0"/>
</p:tagLst>
</file>

<file path=ppt/tags/tag249.xml><?xml version="1.0" encoding="utf-8"?>
<p:tagLst xmlns:a="http://schemas.openxmlformats.org/drawingml/2006/main" xmlns:r="http://schemas.openxmlformats.org/officeDocument/2006/relationships" xmlns:p="http://schemas.openxmlformats.org/presentationml/2006/main">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5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51.xml><?xml version="1.0" encoding="utf-8"?>
<p:tagLst xmlns:a="http://schemas.openxmlformats.org/drawingml/2006/main" xmlns:r="http://schemas.openxmlformats.org/officeDocument/2006/relationships" xmlns:p="http://schemas.openxmlformats.org/presentationml/2006/main">
  <p:tag name="TEXTCOLOR" val="0"/>
</p:tagLst>
</file>

<file path=ppt/tags/tag252.xml><?xml version="1.0" encoding="utf-8"?>
<p:tagLst xmlns:a="http://schemas.openxmlformats.org/drawingml/2006/main" xmlns:r="http://schemas.openxmlformats.org/officeDocument/2006/relationships" xmlns:p="http://schemas.openxmlformats.org/presentationml/2006/main">
  <p:tag name="TEXTCOLOR" val="0"/>
</p:tagLst>
</file>

<file path=ppt/tags/tag253.xml><?xml version="1.0" encoding="utf-8"?>
<p:tagLst xmlns:a="http://schemas.openxmlformats.org/drawingml/2006/main" xmlns:r="http://schemas.openxmlformats.org/officeDocument/2006/relationships" xmlns:p="http://schemas.openxmlformats.org/presentationml/2006/main">
  <p:tag name="TEXTCOLOR" val="0"/>
</p:tagLst>
</file>

<file path=ppt/tags/tag254.xml><?xml version="1.0" encoding="utf-8"?>
<p:tagLst xmlns:a="http://schemas.openxmlformats.org/drawingml/2006/main" xmlns:r="http://schemas.openxmlformats.org/officeDocument/2006/relationships" xmlns:p="http://schemas.openxmlformats.org/presentationml/2006/main">
  <p:tag name="TEXTCOLOR" val="16777215"/>
</p:tagLst>
</file>

<file path=ppt/tags/tag25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56.xml><?xml version="1.0" encoding="utf-8"?>
<p:tagLst xmlns:a="http://schemas.openxmlformats.org/drawingml/2006/main" xmlns:r="http://schemas.openxmlformats.org/officeDocument/2006/relationships" xmlns:p="http://schemas.openxmlformats.org/presentationml/2006/main">
  <p:tag name="TEXTCOLOR" val="16777215"/>
</p:tagLst>
</file>

<file path=ppt/tags/tag257.xml><?xml version="1.0" encoding="utf-8"?>
<p:tagLst xmlns:a="http://schemas.openxmlformats.org/drawingml/2006/main" xmlns:r="http://schemas.openxmlformats.org/officeDocument/2006/relationships" xmlns:p="http://schemas.openxmlformats.org/presentationml/2006/main">
  <p:tag name="TEXTCOLOR" val="16777215"/>
</p:tagLst>
</file>

<file path=ppt/tags/tag258.xml><?xml version="1.0" encoding="utf-8"?>
<p:tagLst xmlns:a="http://schemas.openxmlformats.org/drawingml/2006/main" xmlns:r="http://schemas.openxmlformats.org/officeDocument/2006/relationships" xmlns:p="http://schemas.openxmlformats.org/presentationml/2006/main">
  <p:tag name="TEXTCOLOR" val="16777215"/>
</p:tagLst>
</file>

<file path=ppt/tags/tag25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0.xml><?xml version="1.0" encoding="utf-8"?>
<p:tagLst xmlns:a="http://schemas.openxmlformats.org/drawingml/2006/main" xmlns:r="http://schemas.openxmlformats.org/officeDocument/2006/relationships" xmlns:p="http://schemas.openxmlformats.org/presentationml/2006/main">
  <p:tag name="TEXTCOLOR" val="16777215"/>
</p:tagLst>
</file>

<file path=ppt/tags/tag261.xml><?xml version="1.0" encoding="utf-8"?>
<p:tagLst xmlns:a="http://schemas.openxmlformats.org/drawingml/2006/main" xmlns:r="http://schemas.openxmlformats.org/officeDocument/2006/relationships" xmlns:p="http://schemas.openxmlformats.org/presentationml/2006/main">
  <p:tag name="TEXTCOLOR" val="16777215"/>
</p:tagLst>
</file>

<file path=ppt/tags/tag26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3.xml><?xml version="1.0" encoding="utf-8"?>
<p:tagLst xmlns:a="http://schemas.openxmlformats.org/drawingml/2006/main" xmlns:r="http://schemas.openxmlformats.org/officeDocument/2006/relationships" xmlns:p="http://schemas.openxmlformats.org/presentationml/2006/main">
  <p:tag name="TEXTCOLOR" val="16777215"/>
</p:tagLst>
</file>

<file path=ppt/tags/tag264.xml><?xml version="1.0" encoding="utf-8"?>
<p:tagLst xmlns:a="http://schemas.openxmlformats.org/drawingml/2006/main" xmlns:r="http://schemas.openxmlformats.org/officeDocument/2006/relationships" xmlns:p="http://schemas.openxmlformats.org/presentationml/2006/main">
  <p:tag name="TEXTCOLOR" val="0"/>
</p:tagLst>
</file>

<file path=ppt/tags/tag265.xml><?xml version="1.0" encoding="utf-8"?>
<p:tagLst xmlns:a="http://schemas.openxmlformats.org/drawingml/2006/main" xmlns:r="http://schemas.openxmlformats.org/officeDocument/2006/relationships" xmlns:p="http://schemas.openxmlformats.org/presentationml/2006/main">
  <p:tag name="TEXTCOLOR" val="16777215"/>
</p:tagLst>
</file>

<file path=ppt/tags/tag266.xml><?xml version="1.0" encoding="utf-8"?>
<p:tagLst xmlns:a="http://schemas.openxmlformats.org/drawingml/2006/main" xmlns:r="http://schemas.openxmlformats.org/officeDocument/2006/relationships" xmlns:p="http://schemas.openxmlformats.org/presentationml/2006/main">
  <p:tag name="TEXTCOLOR" val="16777215"/>
</p:tagLst>
</file>

<file path=ppt/tags/tag26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8.xml><?xml version="1.0" encoding="utf-8"?>
<p:tagLst xmlns:a="http://schemas.openxmlformats.org/drawingml/2006/main" xmlns:r="http://schemas.openxmlformats.org/officeDocument/2006/relationships" xmlns:p="http://schemas.openxmlformats.org/presentationml/2006/main">
  <p:tag name="TEXTCOLOR" val="0"/>
</p:tagLst>
</file>

<file path=ppt/tags/tag269.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70.xml><?xml version="1.0" encoding="utf-8"?>
<p:tagLst xmlns:a="http://schemas.openxmlformats.org/drawingml/2006/main" xmlns:r="http://schemas.openxmlformats.org/officeDocument/2006/relationships" xmlns:p="http://schemas.openxmlformats.org/presentationml/2006/main">
  <p:tag name="TEXTCOLOR" val="16777215"/>
</p:tagLst>
</file>

<file path=ppt/tags/tag27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2.xml><?xml version="1.0" encoding="utf-8"?>
<p:tagLst xmlns:a="http://schemas.openxmlformats.org/drawingml/2006/main" xmlns:r="http://schemas.openxmlformats.org/officeDocument/2006/relationships" xmlns:p="http://schemas.openxmlformats.org/presentationml/2006/main">
  <p:tag name="TEXTCOLOR" val="0"/>
</p:tagLst>
</file>

<file path=ppt/tags/tag273.xml><?xml version="1.0" encoding="utf-8"?>
<p:tagLst xmlns:a="http://schemas.openxmlformats.org/drawingml/2006/main" xmlns:r="http://schemas.openxmlformats.org/officeDocument/2006/relationships" xmlns:p="http://schemas.openxmlformats.org/presentationml/2006/main">
  <p:tag name="TEXTCOLOR" val="16777215"/>
</p:tagLst>
</file>

<file path=ppt/tags/tag27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5.xml><?xml version="1.0" encoding="utf-8"?>
<p:tagLst xmlns:a="http://schemas.openxmlformats.org/drawingml/2006/main" xmlns:r="http://schemas.openxmlformats.org/officeDocument/2006/relationships" xmlns:p="http://schemas.openxmlformats.org/presentationml/2006/main">
  <p:tag name="TEXTCOLOR" val="0"/>
</p:tagLst>
</file>

<file path=ppt/tags/tag276.xml><?xml version="1.0" encoding="utf-8"?>
<p:tagLst xmlns:a="http://schemas.openxmlformats.org/drawingml/2006/main" xmlns:r="http://schemas.openxmlformats.org/officeDocument/2006/relationships" xmlns:p="http://schemas.openxmlformats.org/presentationml/2006/main">
  <p:tag name="TEXTCOLOR" val="0"/>
</p:tagLst>
</file>

<file path=ppt/tags/tag277.xml><?xml version="1.0" encoding="utf-8"?>
<p:tagLst xmlns:a="http://schemas.openxmlformats.org/drawingml/2006/main" xmlns:r="http://schemas.openxmlformats.org/officeDocument/2006/relationships" xmlns:p="http://schemas.openxmlformats.org/presentationml/2006/main">
  <p:tag name="TEXTCOLOR" val="0"/>
</p:tagLst>
</file>

<file path=ppt/tags/tag278.xml><?xml version="1.0" encoding="utf-8"?>
<p:tagLst xmlns:a="http://schemas.openxmlformats.org/drawingml/2006/main" xmlns:r="http://schemas.openxmlformats.org/officeDocument/2006/relationships" xmlns:p="http://schemas.openxmlformats.org/presentationml/2006/main">
  <p:tag name="TEXTCOLOR" val="16777215"/>
</p:tagLst>
</file>

<file path=ppt/tags/tag27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80.xml><?xml version="1.0" encoding="utf-8"?>
<p:tagLst xmlns:a="http://schemas.openxmlformats.org/drawingml/2006/main" xmlns:r="http://schemas.openxmlformats.org/officeDocument/2006/relationships" xmlns:p="http://schemas.openxmlformats.org/presentationml/2006/main">
  <p:tag name="TEXTCOLOR" val="0"/>
</p:tagLst>
</file>

<file path=ppt/tags/tag281.xml><?xml version="1.0" encoding="utf-8"?>
<p:tagLst xmlns:a="http://schemas.openxmlformats.org/drawingml/2006/main" xmlns:r="http://schemas.openxmlformats.org/officeDocument/2006/relationships" xmlns:p="http://schemas.openxmlformats.org/presentationml/2006/main">
  <p:tag name="TEXTCOLOR" val="0"/>
</p:tagLst>
</file>

<file path=ppt/tags/tag282.xml><?xml version="1.0" encoding="utf-8"?>
<p:tagLst xmlns:a="http://schemas.openxmlformats.org/drawingml/2006/main" xmlns:r="http://schemas.openxmlformats.org/officeDocument/2006/relationships" xmlns:p="http://schemas.openxmlformats.org/presentationml/2006/main">
  <p:tag name="TEXTCOLOR" val="16777215"/>
</p:tagLst>
</file>

<file path=ppt/tags/tag2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4.xml><?xml version="1.0" encoding="utf-8"?>
<p:tagLst xmlns:a="http://schemas.openxmlformats.org/drawingml/2006/main" xmlns:r="http://schemas.openxmlformats.org/officeDocument/2006/relationships" xmlns:p="http://schemas.openxmlformats.org/presentationml/2006/main">
  <p:tag name="TEXTCOLOR" val="0"/>
</p:tagLst>
</file>

<file path=ppt/tags/tag285.xml><?xml version="1.0" encoding="utf-8"?>
<p:tagLst xmlns:a="http://schemas.openxmlformats.org/drawingml/2006/main" xmlns:r="http://schemas.openxmlformats.org/officeDocument/2006/relationships" xmlns:p="http://schemas.openxmlformats.org/presentationml/2006/main">
  <p:tag name="TEXTCOLOR" val="16777215"/>
</p:tagLst>
</file>

<file path=ppt/tags/tag28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7.xml><?xml version="1.0" encoding="utf-8"?>
<p:tagLst xmlns:a="http://schemas.openxmlformats.org/drawingml/2006/main" xmlns:r="http://schemas.openxmlformats.org/officeDocument/2006/relationships" xmlns:p="http://schemas.openxmlformats.org/presentationml/2006/main">
  <p:tag name="TEXTCOLOR" val="0"/>
</p:tagLst>
</file>

<file path=ppt/tags/tag288.xml><?xml version="1.0" encoding="utf-8"?>
<p:tagLst xmlns:a="http://schemas.openxmlformats.org/drawingml/2006/main" xmlns:r="http://schemas.openxmlformats.org/officeDocument/2006/relationships" xmlns:p="http://schemas.openxmlformats.org/presentationml/2006/main">
  <p:tag name="TEXTCOLOR" val="0"/>
</p:tagLst>
</file>

<file path=ppt/tags/tag289.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90.xml><?xml version="1.0" encoding="utf-8"?>
<p:tagLst xmlns:a="http://schemas.openxmlformats.org/drawingml/2006/main" xmlns:r="http://schemas.openxmlformats.org/officeDocument/2006/relationships" xmlns:p="http://schemas.openxmlformats.org/presentationml/2006/main">
  <p:tag name="TEXTCOLOR" val="16777215"/>
</p:tagLst>
</file>

<file path=ppt/tags/tag29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92.xml><?xml version="1.0" encoding="utf-8"?>
<p:tagLst xmlns:a="http://schemas.openxmlformats.org/drawingml/2006/main" xmlns:r="http://schemas.openxmlformats.org/officeDocument/2006/relationships" xmlns:p="http://schemas.openxmlformats.org/presentationml/2006/main">
  <p:tag name="TEXTCOLOR" val="16777215"/>
</p:tagLst>
</file>

<file path=ppt/tags/tag293.xml><?xml version="1.0" encoding="utf-8"?>
<p:tagLst xmlns:a="http://schemas.openxmlformats.org/drawingml/2006/main" xmlns:r="http://schemas.openxmlformats.org/officeDocument/2006/relationships" xmlns:p="http://schemas.openxmlformats.org/presentationml/2006/main">
  <p:tag name="TEXTCOLOR" val="0"/>
</p:tagLst>
</file>

<file path=ppt/tags/tag294.xml><?xml version="1.0" encoding="utf-8"?>
<p:tagLst xmlns:a="http://schemas.openxmlformats.org/drawingml/2006/main" xmlns:r="http://schemas.openxmlformats.org/officeDocument/2006/relationships" xmlns:p="http://schemas.openxmlformats.org/presentationml/2006/main">
  <p:tag name="TEXTCOLOR" val="16777215"/>
</p:tagLst>
</file>

<file path=ppt/tags/tag295.xml><?xml version="1.0" encoding="utf-8"?>
<p:tagLst xmlns:a="http://schemas.openxmlformats.org/drawingml/2006/main" xmlns:r="http://schemas.openxmlformats.org/officeDocument/2006/relationships" xmlns:p="http://schemas.openxmlformats.org/presentationml/2006/main">
  <p:tag name="TEXTCOLOR" val="16777215"/>
</p:tagLst>
</file>

<file path=ppt/tags/tag29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97.xml><?xml version="1.0" encoding="utf-8"?>
<p:tagLst xmlns:a="http://schemas.openxmlformats.org/drawingml/2006/main" xmlns:r="http://schemas.openxmlformats.org/officeDocument/2006/relationships" xmlns:p="http://schemas.openxmlformats.org/presentationml/2006/main">
  <p:tag name="TEXTCOLOR" val="0"/>
</p:tagLst>
</file>

<file path=ppt/tags/tag298.xml><?xml version="1.0" encoding="utf-8"?>
<p:tagLst xmlns:a="http://schemas.openxmlformats.org/drawingml/2006/main" xmlns:r="http://schemas.openxmlformats.org/officeDocument/2006/relationships" xmlns:p="http://schemas.openxmlformats.org/presentationml/2006/main">
  <p:tag name="TEXTCOLOR" val="0"/>
</p:tagLst>
</file>

<file path=ppt/tags/tag29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00.xml><?xml version="1.0" encoding="utf-8"?>
<p:tagLst xmlns:a="http://schemas.openxmlformats.org/drawingml/2006/main" xmlns:r="http://schemas.openxmlformats.org/officeDocument/2006/relationships" xmlns:p="http://schemas.openxmlformats.org/presentationml/2006/main">
  <p:tag name="TEXTCOLOR" val="0"/>
</p:tagLst>
</file>

<file path=ppt/tags/tag301.xml><?xml version="1.0" encoding="utf-8"?>
<p:tagLst xmlns:a="http://schemas.openxmlformats.org/drawingml/2006/main" xmlns:r="http://schemas.openxmlformats.org/officeDocument/2006/relationships" xmlns:p="http://schemas.openxmlformats.org/presentationml/2006/main">
  <p:tag name="TEXTCOLOR" val="0"/>
</p:tagLst>
</file>

<file path=ppt/tags/tag30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03.xml><?xml version="1.0" encoding="utf-8"?>
<p:tagLst xmlns:a="http://schemas.openxmlformats.org/drawingml/2006/main" xmlns:r="http://schemas.openxmlformats.org/officeDocument/2006/relationships" xmlns:p="http://schemas.openxmlformats.org/presentationml/2006/main">
  <p:tag name="TEXTCOLOR" val="0"/>
</p:tagLst>
</file>

<file path=ppt/tags/tag304.xml><?xml version="1.0" encoding="utf-8"?>
<p:tagLst xmlns:a="http://schemas.openxmlformats.org/drawingml/2006/main" xmlns:r="http://schemas.openxmlformats.org/officeDocument/2006/relationships" xmlns:p="http://schemas.openxmlformats.org/presentationml/2006/main">
  <p:tag name="TEXTCOLOR" val="0"/>
</p:tagLst>
</file>

<file path=ppt/tags/tag305.xml><?xml version="1.0" encoding="utf-8"?>
<p:tagLst xmlns:a="http://schemas.openxmlformats.org/drawingml/2006/main" xmlns:r="http://schemas.openxmlformats.org/officeDocument/2006/relationships" xmlns:p="http://schemas.openxmlformats.org/presentationml/2006/main">
  <p:tag name="TEXTCOLOR" val="9013641"/>
</p:tagLst>
</file>

<file path=ppt/tags/tag306.xml><?xml version="1.0" encoding="utf-8"?>
<p:tagLst xmlns:a="http://schemas.openxmlformats.org/drawingml/2006/main" xmlns:r="http://schemas.openxmlformats.org/officeDocument/2006/relationships" xmlns:p="http://schemas.openxmlformats.org/presentationml/2006/main">
  <p:tag name="TEXTCOLOR" val="9013641"/>
</p:tagLst>
</file>

<file path=ppt/tags/tag307.xml><?xml version="1.0" encoding="utf-8"?>
<p:tagLst xmlns:a="http://schemas.openxmlformats.org/drawingml/2006/main" xmlns:r="http://schemas.openxmlformats.org/officeDocument/2006/relationships" xmlns:p="http://schemas.openxmlformats.org/presentationml/2006/main">
  <p:tag name="TEXTCOLOR" val="9013641"/>
</p:tagLst>
</file>

<file path=ppt/tags/tag30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309.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10.xml><?xml version="1.0" encoding="utf-8"?>
<p:tagLst xmlns:a="http://schemas.openxmlformats.org/drawingml/2006/main" xmlns:r="http://schemas.openxmlformats.org/officeDocument/2006/relationships" xmlns:p="http://schemas.openxmlformats.org/presentationml/2006/main">
  <p:tag name="TEXTCOLOR" val="0"/>
</p:tagLst>
</file>

<file path=ppt/tags/tag31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12.xml><?xml version="1.0" encoding="utf-8"?>
<p:tagLst xmlns:a="http://schemas.openxmlformats.org/drawingml/2006/main" xmlns:r="http://schemas.openxmlformats.org/officeDocument/2006/relationships" xmlns:p="http://schemas.openxmlformats.org/presentationml/2006/main">
  <p:tag name="TEXTCOLOR" val="0"/>
</p:tagLst>
</file>

<file path=ppt/tags/tag313.xml><?xml version="1.0" encoding="utf-8"?>
<p:tagLst xmlns:a="http://schemas.openxmlformats.org/drawingml/2006/main" xmlns:r="http://schemas.openxmlformats.org/officeDocument/2006/relationships" xmlns:p="http://schemas.openxmlformats.org/presentationml/2006/main">
  <p:tag name="TEXTCOLOR" val="0"/>
</p:tagLst>
</file>

<file path=ppt/tags/tag31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5.xml><?xml version="1.0" encoding="utf-8"?>
<p:tagLst xmlns:a="http://schemas.openxmlformats.org/drawingml/2006/main" xmlns:r="http://schemas.openxmlformats.org/officeDocument/2006/relationships" xmlns:p="http://schemas.openxmlformats.org/presentationml/2006/main">
  <p:tag name="TEXTCOLOR" val="0"/>
</p:tagLst>
</file>

<file path=ppt/tags/tag316.xml><?xml version="1.0" encoding="utf-8"?>
<p:tagLst xmlns:a="http://schemas.openxmlformats.org/drawingml/2006/main" xmlns:r="http://schemas.openxmlformats.org/officeDocument/2006/relationships" xmlns:p="http://schemas.openxmlformats.org/presentationml/2006/main">
  <p:tag name="TEXTCOLOR" val="0"/>
</p:tagLst>
</file>

<file path=ppt/tags/tag31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8.xml><?xml version="1.0" encoding="utf-8"?>
<p:tagLst xmlns:a="http://schemas.openxmlformats.org/drawingml/2006/main" xmlns:r="http://schemas.openxmlformats.org/officeDocument/2006/relationships" xmlns:p="http://schemas.openxmlformats.org/presentationml/2006/main">
  <p:tag name="TEXTCOLOR" val="0"/>
</p:tagLst>
</file>

<file path=ppt/tags/tag319.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0.xml><?xml version="1.0" encoding="utf-8"?>
<p:tagLst xmlns:a="http://schemas.openxmlformats.org/drawingml/2006/main" xmlns:r="http://schemas.openxmlformats.org/officeDocument/2006/relationships" xmlns:p="http://schemas.openxmlformats.org/presentationml/2006/main">
  <p:tag name="TEXTCOLOR" val="0"/>
</p:tagLst>
</file>

<file path=ppt/tags/tag3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2.xml><?xml version="1.0" encoding="utf-8"?>
<p:tagLst xmlns:a="http://schemas.openxmlformats.org/drawingml/2006/main" xmlns:r="http://schemas.openxmlformats.org/officeDocument/2006/relationships" xmlns:p="http://schemas.openxmlformats.org/presentationml/2006/main">
  <p:tag name="TEXTCOLOR" val="0"/>
</p:tagLst>
</file>

<file path=ppt/tags/tag3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5.xml><?xml version="1.0" encoding="utf-8"?>
<p:tagLst xmlns:a="http://schemas.openxmlformats.org/drawingml/2006/main" xmlns:r="http://schemas.openxmlformats.org/officeDocument/2006/relationships" xmlns:p="http://schemas.openxmlformats.org/presentationml/2006/main">
  <p:tag name="TEXTCOLOR" val="0"/>
</p:tagLst>
</file>

<file path=ppt/tags/tag326.xml><?xml version="1.0" encoding="utf-8"?>
<p:tagLst xmlns:a="http://schemas.openxmlformats.org/drawingml/2006/main" xmlns:r="http://schemas.openxmlformats.org/officeDocument/2006/relationships" xmlns:p="http://schemas.openxmlformats.org/presentationml/2006/main">
  <p:tag name="TEXTCOLOR" val="0"/>
</p:tagLst>
</file>

<file path=ppt/tags/tag327.xml><?xml version="1.0" encoding="utf-8"?>
<p:tagLst xmlns:a="http://schemas.openxmlformats.org/drawingml/2006/main" xmlns:r="http://schemas.openxmlformats.org/officeDocument/2006/relationships" xmlns:p="http://schemas.openxmlformats.org/presentationml/2006/main">
  <p:tag name="TEXTCOLOR" val="0"/>
</p:tagLst>
</file>

<file path=ppt/tags/tag3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9.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30.xml><?xml version="1.0" encoding="utf-8"?>
<p:tagLst xmlns:a="http://schemas.openxmlformats.org/drawingml/2006/main" xmlns:r="http://schemas.openxmlformats.org/officeDocument/2006/relationships" xmlns:p="http://schemas.openxmlformats.org/presentationml/2006/main">
  <p:tag name="TEXTCOLOR" val="0"/>
</p:tagLst>
</file>

<file path=ppt/tags/tag33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2.xml><?xml version="1.0" encoding="utf-8"?>
<p:tagLst xmlns:a="http://schemas.openxmlformats.org/drawingml/2006/main" xmlns:r="http://schemas.openxmlformats.org/officeDocument/2006/relationships" xmlns:p="http://schemas.openxmlformats.org/presentationml/2006/main">
  <p:tag name="TEXTCOLOR" val="0"/>
</p:tagLst>
</file>

<file path=ppt/tags/tag333.xml><?xml version="1.0" encoding="utf-8"?>
<p:tagLst xmlns:a="http://schemas.openxmlformats.org/drawingml/2006/main" xmlns:r="http://schemas.openxmlformats.org/officeDocument/2006/relationships" xmlns:p="http://schemas.openxmlformats.org/presentationml/2006/main">
  <p:tag name="TEXTCOLOR" val="0"/>
</p:tagLst>
</file>

<file path=ppt/tags/tag3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5.xml><?xml version="1.0" encoding="utf-8"?>
<p:tagLst xmlns:a="http://schemas.openxmlformats.org/drawingml/2006/main" xmlns:r="http://schemas.openxmlformats.org/officeDocument/2006/relationships" xmlns:p="http://schemas.openxmlformats.org/presentationml/2006/main">
  <p:tag name="TEXTCOLOR" val="0"/>
</p:tagLst>
</file>

<file path=ppt/tags/tag3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7.xml><?xml version="1.0" encoding="utf-8"?>
<p:tagLst xmlns:a="http://schemas.openxmlformats.org/drawingml/2006/main" xmlns:r="http://schemas.openxmlformats.org/officeDocument/2006/relationships" xmlns:p="http://schemas.openxmlformats.org/presentationml/2006/main">
  <p:tag name="TEXTCOLOR" val="0"/>
</p:tagLst>
</file>

<file path=ppt/tags/tag338.xml><?xml version="1.0" encoding="utf-8"?>
<p:tagLst xmlns:a="http://schemas.openxmlformats.org/drawingml/2006/main" xmlns:r="http://schemas.openxmlformats.org/officeDocument/2006/relationships" xmlns:p="http://schemas.openxmlformats.org/presentationml/2006/main">
  <p:tag name="TEXTCOLOR" val="0"/>
</p:tagLst>
</file>

<file path=ppt/tags/tag339.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1.xml><?xml version="1.0" encoding="utf-8"?>
<p:tagLst xmlns:a="http://schemas.openxmlformats.org/drawingml/2006/main" xmlns:r="http://schemas.openxmlformats.org/officeDocument/2006/relationships" xmlns:p="http://schemas.openxmlformats.org/presentationml/2006/main">
  <p:tag name="TEXTCOLOR" val="16777215"/>
</p:tagLst>
</file>

<file path=ppt/tags/tag342.xml><?xml version="1.0" encoding="utf-8"?>
<p:tagLst xmlns:a="http://schemas.openxmlformats.org/drawingml/2006/main" xmlns:r="http://schemas.openxmlformats.org/officeDocument/2006/relationships" xmlns:p="http://schemas.openxmlformats.org/presentationml/2006/main">
  <p:tag name="TEXTCOLOR" val="16777215"/>
</p:tagLst>
</file>

<file path=ppt/tags/tag34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44.xml><?xml version="1.0" encoding="utf-8"?>
<p:tagLst xmlns:a="http://schemas.openxmlformats.org/drawingml/2006/main" xmlns:r="http://schemas.openxmlformats.org/officeDocument/2006/relationships" xmlns:p="http://schemas.openxmlformats.org/presentationml/2006/main">
  <p:tag name="TEXTCOLOR" val="16777215"/>
</p:tagLst>
</file>

<file path=ppt/tags/tag345.xml><?xml version="1.0" encoding="utf-8"?>
<p:tagLst xmlns:a="http://schemas.openxmlformats.org/drawingml/2006/main" xmlns:r="http://schemas.openxmlformats.org/officeDocument/2006/relationships" xmlns:p="http://schemas.openxmlformats.org/presentationml/2006/main">
  <p:tag name="TEXTCOLOR" val="16777215"/>
</p:tagLst>
</file>

<file path=ppt/tags/tag3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47.xml><?xml version="1.0" encoding="utf-8"?>
<p:tagLst xmlns:a="http://schemas.openxmlformats.org/drawingml/2006/main" xmlns:r="http://schemas.openxmlformats.org/officeDocument/2006/relationships" xmlns:p="http://schemas.openxmlformats.org/presentationml/2006/main">
  <p:tag name="TEXTCOLOR" val="16777215"/>
</p:tagLst>
</file>

<file path=ppt/tags/tag34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49.xml><?xml version="1.0" encoding="utf-8"?>
<p:tagLst xmlns:a="http://schemas.openxmlformats.org/drawingml/2006/main" xmlns:r="http://schemas.openxmlformats.org/officeDocument/2006/relationships" xmlns:p="http://schemas.openxmlformats.org/presentationml/2006/main">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50.xml><?xml version="1.0" encoding="utf-8"?>
<p:tagLst xmlns:a="http://schemas.openxmlformats.org/drawingml/2006/main" xmlns:r="http://schemas.openxmlformats.org/officeDocument/2006/relationships" xmlns:p="http://schemas.openxmlformats.org/presentationml/2006/main">
  <p:tag name="TEXTCOLOR" val="0"/>
</p:tagLst>
</file>

<file path=ppt/tags/tag351.xml><?xml version="1.0" encoding="utf-8"?>
<p:tagLst xmlns:a="http://schemas.openxmlformats.org/drawingml/2006/main" xmlns:r="http://schemas.openxmlformats.org/officeDocument/2006/relationships" xmlns:p="http://schemas.openxmlformats.org/presentationml/2006/main">
  <p:tag name="TEXTCOLOR" val="16777215"/>
</p:tagLst>
</file>

<file path=ppt/tags/tag35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53.xml><?xml version="1.0" encoding="utf-8"?>
<p:tagLst xmlns:a="http://schemas.openxmlformats.org/drawingml/2006/main" xmlns:r="http://schemas.openxmlformats.org/officeDocument/2006/relationships" xmlns:p="http://schemas.openxmlformats.org/presentationml/2006/main">
  <p:tag name="TEXTCOLOR" val="0"/>
</p:tagLst>
</file>

<file path=ppt/tags/tag354.xml><?xml version="1.0" encoding="utf-8"?>
<p:tagLst xmlns:a="http://schemas.openxmlformats.org/drawingml/2006/main" xmlns:r="http://schemas.openxmlformats.org/officeDocument/2006/relationships" xmlns:p="http://schemas.openxmlformats.org/presentationml/2006/main">
  <p:tag name="TEXTCOLOR" val="0"/>
</p:tagLst>
</file>

<file path=ppt/tags/tag35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6.xml><?xml version="1.0" encoding="utf-8"?>
<p:tagLst xmlns:a="http://schemas.openxmlformats.org/drawingml/2006/main" xmlns:r="http://schemas.openxmlformats.org/officeDocument/2006/relationships" xmlns:p="http://schemas.openxmlformats.org/presentationml/2006/main">
  <p:tag name="TEXTCOLOR" val="0"/>
</p:tagLst>
</file>

<file path=ppt/tags/tag357.xml><?xml version="1.0" encoding="utf-8"?>
<p:tagLst xmlns:a="http://schemas.openxmlformats.org/drawingml/2006/main" xmlns:r="http://schemas.openxmlformats.org/officeDocument/2006/relationships" xmlns:p="http://schemas.openxmlformats.org/presentationml/2006/main">
  <p:tag name="TEXTCOLOR" val="0"/>
</p:tagLst>
</file>

<file path=ppt/tags/tag358.xml><?xml version="1.0" encoding="utf-8"?>
<p:tagLst xmlns:a="http://schemas.openxmlformats.org/drawingml/2006/main" xmlns:r="http://schemas.openxmlformats.org/officeDocument/2006/relationships" xmlns:p="http://schemas.openxmlformats.org/presentationml/2006/main">
  <p:tag name="TEXTCOLOR" val="0"/>
</p:tagLst>
</file>

<file path=ppt/tags/tag35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60.xml><?xml version="1.0" encoding="utf-8"?>
<p:tagLst xmlns:a="http://schemas.openxmlformats.org/drawingml/2006/main" xmlns:r="http://schemas.openxmlformats.org/officeDocument/2006/relationships" xmlns:p="http://schemas.openxmlformats.org/presentationml/2006/main">
  <p:tag name="TEXTCOLOR" val="0"/>
</p:tagLst>
</file>

<file path=ppt/tags/tag361.xml><?xml version="1.0" encoding="utf-8"?>
<p:tagLst xmlns:a="http://schemas.openxmlformats.org/drawingml/2006/main" xmlns:r="http://schemas.openxmlformats.org/officeDocument/2006/relationships" xmlns:p="http://schemas.openxmlformats.org/presentationml/2006/main">
  <p:tag name="TEXTCOLOR" val="0"/>
</p:tagLst>
</file>

<file path=ppt/tags/tag362.xml><?xml version="1.0" encoding="utf-8"?>
<p:tagLst xmlns:a="http://schemas.openxmlformats.org/drawingml/2006/main" xmlns:r="http://schemas.openxmlformats.org/officeDocument/2006/relationships" xmlns:p="http://schemas.openxmlformats.org/presentationml/2006/main">
  <p:tag name="TEXTCOLOR" val="0"/>
</p:tagLst>
</file>

<file path=ppt/tags/tag36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64.xml><?xml version="1.0" encoding="utf-8"?>
<p:tagLst xmlns:a="http://schemas.openxmlformats.org/drawingml/2006/main" xmlns:r="http://schemas.openxmlformats.org/officeDocument/2006/relationships" xmlns:p="http://schemas.openxmlformats.org/presentationml/2006/main">
  <p:tag name="TEXTCOLOR" val="0"/>
</p:tagLst>
</file>

<file path=ppt/tags/tag365.xml><?xml version="1.0" encoding="utf-8"?>
<p:tagLst xmlns:a="http://schemas.openxmlformats.org/drawingml/2006/main" xmlns:r="http://schemas.openxmlformats.org/officeDocument/2006/relationships" xmlns:p="http://schemas.openxmlformats.org/presentationml/2006/main">
  <p:tag name="TEXTCOLOR" val="0"/>
</p:tagLst>
</file>

<file path=ppt/tags/tag3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7.xml><?xml version="1.0" encoding="utf-8"?>
<p:tagLst xmlns:a="http://schemas.openxmlformats.org/drawingml/2006/main" xmlns:r="http://schemas.openxmlformats.org/officeDocument/2006/relationships" xmlns:p="http://schemas.openxmlformats.org/presentationml/2006/main">
  <p:tag name="TEXTCOLOR" val="0"/>
</p:tagLst>
</file>

<file path=ppt/tags/tag368.xml><?xml version="1.0" encoding="utf-8"?>
<p:tagLst xmlns:a="http://schemas.openxmlformats.org/drawingml/2006/main" xmlns:r="http://schemas.openxmlformats.org/officeDocument/2006/relationships" xmlns:p="http://schemas.openxmlformats.org/presentationml/2006/main">
  <p:tag name="TEXTCOLOR" val="0"/>
</p:tagLst>
</file>

<file path=ppt/tags/tag36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70.xml><?xml version="1.0" encoding="utf-8"?>
<p:tagLst xmlns:a="http://schemas.openxmlformats.org/drawingml/2006/main" xmlns:r="http://schemas.openxmlformats.org/officeDocument/2006/relationships" xmlns:p="http://schemas.openxmlformats.org/presentationml/2006/main">
  <p:tag name="TEXTCOLOR" val="0"/>
</p:tagLst>
</file>

<file path=ppt/tags/tag371.xml><?xml version="1.0" encoding="utf-8"?>
<p:tagLst xmlns:a="http://schemas.openxmlformats.org/drawingml/2006/main" xmlns:r="http://schemas.openxmlformats.org/officeDocument/2006/relationships" xmlns:p="http://schemas.openxmlformats.org/presentationml/2006/main">
  <p:tag name="TEXTCOLOR" val="0"/>
</p:tagLst>
</file>

<file path=ppt/tags/tag37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3.xml><?xml version="1.0" encoding="utf-8"?>
<p:tagLst xmlns:a="http://schemas.openxmlformats.org/drawingml/2006/main" xmlns:r="http://schemas.openxmlformats.org/officeDocument/2006/relationships" xmlns:p="http://schemas.openxmlformats.org/presentationml/2006/main">
  <p:tag name="TEXTCOLOR" val="0"/>
</p:tagLst>
</file>

<file path=ppt/tags/tag374.xml><?xml version="1.0" encoding="utf-8"?>
<p:tagLst xmlns:a="http://schemas.openxmlformats.org/drawingml/2006/main" xmlns:r="http://schemas.openxmlformats.org/officeDocument/2006/relationships" xmlns:p="http://schemas.openxmlformats.org/presentationml/2006/main">
  <p:tag name="TEXTCOLOR" val="0"/>
</p:tagLst>
</file>

<file path=ppt/tags/tag3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6.xml><?xml version="1.0" encoding="utf-8"?>
<p:tagLst xmlns:a="http://schemas.openxmlformats.org/drawingml/2006/main" xmlns:r="http://schemas.openxmlformats.org/officeDocument/2006/relationships" xmlns:p="http://schemas.openxmlformats.org/presentationml/2006/main">
  <p:tag name="TEXTCOLOR" val="0"/>
</p:tagLst>
</file>

<file path=ppt/tags/tag37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8.xml><?xml version="1.0" encoding="utf-8"?>
<p:tagLst xmlns:a="http://schemas.openxmlformats.org/drawingml/2006/main" xmlns:r="http://schemas.openxmlformats.org/officeDocument/2006/relationships" xmlns:p="http://schemas.openxmlformats.org/presentationml/2006/main">
  <p:tag name="TEXTCOLOR" val="0"/>
</p:tagLst>
</file>

<file path=ppt/tags/tag379.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1.xml><?xml version="1.0" encoding="utf-8"?>
<p:tagLst xmlns:a="http://schemas.openxmlformats.org/drawingml/2006/main" xmlns:r="http://schemas.openxmlformats.org/officeDocument/2006/relationships" xmlns:p="http://schemas.openxmlformats.org/presentationml/2006/main">
  <p:tag name="TEXTCOLOR" val="0"/>
</p:tagLst>
</file>

<file path=ppt/tags/tag38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3.xml><?xml version="1.0" encoding="utf-8"?>
<p:tagLst xmlns:a="http://schemas.openxmlformats.org/drawingml/2006/main" xmlns:r="http://schemas.openxmlformats.org/officeDocument/2006/relationships" xmlns:p="http://schemas.openxmlformats.org/presentationml/2006/main">
  <p:tag name="TEXTCOLOR" val="0"/>
</p:tagLst>
</file>

<file path=ppt/tags/tag384.xml><?xml version="1.0" encoding="utf-8"?>
<p:tagLst xmlns:a="http://schemas.openxmlformats.org/drawingml/2006/main" xmlns:r="http://schemas.openxmlformats.org/officeDocument/2006/relationships" xmlns:p="http://schemas.openxmlformats.org/presentationml/2006/main">
  <p:tag name="TEXTCOLOR" val="0"/>
</p:tagLst>
</file>

<file path=ppt/tags/tag385.xml><?xml version="1.0" encoding="utf-8"?>
<p:tagLst xmlns:a="http://schemas.openxmlformats.org/drawingml/2006/main" xmlns:r="http://schemas.openxmlformats.org/officeDocument/2006/relationships" xmlns:p="http://schemas.openxmlformats.org/presentationml/2006/main">
  <p:tag name="TEXTCOLOR" val="16777215"/>
</p:tagLst>
</file>

<file path=ppt/tags/tag38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87.xml><?xml version="1.0" encoding="utf-8"?>
<p:tagLst xmlns:a="http://schemas.openxmlformats.org/drawingml/2006/main" xmlns:r="http://schemas.openxmlformats.org/officeDocument/2006/relationships" xmlns:p="http://schemas.openxmlformats.org/presentationml/2006/main">
  <p:tag name="TEXTCOLOR" val="0"/>
</p:tagLst>
</file>

<file path=ppt/tags/tag388.xml><?xml version="1.0" encoding="utf-8"?>
<p:tagLst xmlns:a="http://schemas.openxmlformats.org/drawingml/2006/main" xmlns:r="http://schemas.openxmlformats.org/officeDocument/2006/relationships" xmlns:p="http://schemas.openxmlformats.org/presentationml/2006/main">
  <p:tag name="TEXTCOLOR" val="16777215"/>
</p:tagLst>
</file>

<file path=ppt/tags/tag38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390.xml><?xml version="1.0" encoding="utf-8"?>
<p:tagLst xmlns:a="http://schemas.openxmlformats.org/drawingml/2006/main" xmlns:r="http://schemas.openxmlformats.org/officeDocument/2006/relationships" xmlns:p="http://schemas.openxmlformats.org/presentationml/2006/main">
  <p:tag name="TEXTCOLOR" val="0"/>
</p:tagLst>
</file>

<file path=ppt/tags/tag391.xml><?xml version="1.0" encoding="utf-8"?>
<p:tagLst xmlns:a="http://schemas.openxmlformats.org/drawingml/2006/main" xmlns:r="http://schemas.openxmlformats.org/officeDocument/2006/relationships" xmlns:p="http://schemas.openxmlformats.org/presentationml/2006/main">
  <p:tag name="TEXTCOLOR" val="0"/>
</p:tagLst>
</file>

<file path=ppt/tags/tag392.xml><?xml version="1.0" encoding="utf-8"?>
<p:tagLst xmlns:a="http://schemas.openxmlformats.org/drawingml/2006/main" xmlns:r="http://schemas.openxmlformats.org/officeDocument/2006/relationships" xmlns:p="http://schemas.openxmlformats.org/presentationml/2006/main">
  <p:tag name="TEXTCOLOR" val="0"/>
</p:tagLst>
</file>

<file path=ppt/tags/tag393.xml><?xml version="1.0" encoding="utf-8"?>
<p:tagLst xmlns:a="http://schemas.openxmlformats.org/drawingml/2006/main" xmlns:r="http://schemas.openxmlformats.org/officeDocument/2006/relationships" xmlns:p="http://schemas.openxmlformats.org/presentationml/2006/main">
  <p:tag name="TEXTCOLOR" val="16777215"/>
</p:tagLst>
</file>

<file path=ppt/tags/tag39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95.xml><?xml version="1.0" encoding="utf-8"?>
<p:tagLst xmlns:a="http://schemas.openxmlformats.org/drawingml/2006/main" xmlns:r="http://schemas.openxmlformats.org/officeDocument/2006/relationships" xmlns:p="http://schemas.openxmlformats.org/presentationml/2006/main">
  <p:tag name="TEXTCOLOR" val="0"/>
</p:tagLst>
</file>

<file path=ppt/tags/tag396.xml><?xml version="1.0" encoding="utf-8"?>
<p:tagLst xmlns:a="http://schemas.openxmlformats.org/drawingml/2006/main" xmlns:r="http://schemas.openxmlformats.org/officeDocument/2006/relationships" xmlns:p="http://schemas.openxmlformats.org/presentationml/2006/main">
  <p:tag name="TEXTCOLOR" val="0"/>
</p:tagLst>
</file>

<file path=ppt/tags/tag397.xml><?xml version="1.0" encoding="utf-8"?>
<p:tagLst xmlns:a="http://schemas.openxmlformats.org/drawingml/2006/main" xmlns:r="http://schemas.openxmlformats.org/officeDocument/2006/relationships" xmlns:p="http://schemas.openxmlformats.org/presentationml/2006/main">
  <p:tag name="TEXTCOLOR" val="16777215"/>
</p:tagLst>
</file>

<file path=ppt/tags/tag39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9.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00.xml><?xml version="1.0" encoding="utf-8"?>
<p:tagLst xmlns:a="http://schemas.openxmlformats.org/drawingml/2006/main" xmlns:r="http://schemas.openxmlformats.org/officeDocument/2006/relationships" xmlns:p="http://schemas.openxmlformats.org/presentationml/2006/main">
  <p:tag name="TEXTCOLOR" val="16777215"/>
</p:tagLst>
</file>

<file path=ppt/tags/tag40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02.xml><?xml version="1.0" encoding="utf-8"?>
<p:tagLst xmlns:a="http://schemas.openxmlformats.org/drawingml/2006/main" xmlns:r="http://schemas.openxmlformats.org/officeDocument/2006/relationships" xmlns:p="http://schemas.openxmlformats.org/presentationml/2006/main">
  <p:tag name="TEXTCOLOR" val="0"/>
</p:tagLst>
</file>

<file path=ppt/tags/tag403.xml><?xml version="1.0" encoding="utf-8"?>
<p:tagLst xmlns:a="http://schemas.openxmlformats.org/drawingml/2006/main" xmlns:r="http://schemas.openxmlformats.org/officeDocument/2006/relationships" xmlns:p="http://schemas.openxmlformats.org/presentationml/2006/main">
  <p:tag name="TEXTCOLOR" val="0"/>
</p:tagLst>
</file>

<file path=ppt/tags/tag404.xml><?xml version="1.0" encoding="utf-8"?>
<p:tagLst xmlns:a="http://schemas.openxmlformats.org/drawingml/2006/main" xmlns:r="http://schemas.openxmlformats.org/officeDocument/2006/relationships" xmlns:p="http://schemas.openxmlformats.org/presentationml/2006/main">
  <p:tag name="TEXTCOLOR" val="0"/>
</p:tagLst>
</file>

<file path=ppt/tags/tag405.xml><?xml version="1.0" encoding="utf-8"?>
<p:tagLst xmlns:a="http://schemas.openxmlformats.org/drawingml/2006/main" xmlns:r="http://schemas.openxmlformats.org/officeDocument/2006/relationships" xmlns:p="http://schemas.openxmlformats.org/presentationml/2006/main">
  <p:tag name="TEXTCOLOR" val="16777215"/>
</p:tagLst>
</file>

<file path=ppt/tags/tag40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07.xml><?xml version="1.0" encoding="utf-8"?>
<p:tagLst xmlns:a="http://schemas.openxmlformats.org/drawingml/2006/main" xmlns:r="http://schemas.openxmlformats.org/officeDocument/2006/relationships" xmlns:p="http://schemas.openxmlformats.org/presentationml/2006/main">
  <p:tag name="TEXTCOLOR" val="16777215"/>
</p:tagLst>
</file>

<file path=ppt/tags/tag408.xml><?xml version="1.0" encoding="utf-8"?>
<p:tagLst xmlns:a="http://schemas.openxmlformats.org/drawingml/2006/main" xmlns:r="http://schemas.openxmlformats.org/officeDocument/2006/relationships" xmlns:p="http://schemas.openxmlformats.org/presentationml/2006/main">
  <p:tag name="TEXTCOLOR" val="16777215"/>
</p:tagLst>
</file>

<file path=ppt/tags/tag409.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1.xml><?xml version="1.0" encoding="utf-8"?>
<p:tagLst xmlns:a="http://schemas.openxmlformats.org/drawingml/2006/main" xmlns:r="http://schemas.openxmlformats.org/officeDocument/2006/relationships" xmlns:p="http://schemas.openxmlformats.org/presentationml/2006/main">
  <p:tag name="TEXTCOLOR" val="16777215"/>
</p:tagLst>
</file>

<file path=ppt/tags/tag412.xml><?xml version="1.0" encoding="utf-8"?>
<p:tagLst xmlns:a="http://schemas.openxmlformats.org/drawingml/2006/main" xmlns:r="http://schemas.openxmlformats.org/officeDocument/2006/relationships" xmlns:p="http://schemas.openxmlformats.org/presentationml/2006/main">
  <p:tag name="TEXTCOLOR" val="16777215"/>
</p:tagLst>
</file>

<file path=ppt/tags/tag41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4.xml><?xml version="1.0" encoding="utf-8"?>
<p:tagLst xmlns:a="http://schemas.openxmlformats.org/drawingml/2006/main" xmlns:r="http://schemas.openxmlformats.org/officeDocument/2006/relationships" xmlns:p="http://schemas.openxmlformats.org/presentationml/2006/main">
  <p:tag name="TEXTCOLOR" val="16777215"/>
</p:tagLst>
</file>

<file path=ppt/tags/tag415.xml><?xml version="1.0" encoding="utf-8"?>
<p:tagLst xmlns:a="http://schemas.openxmlformats.org/drawingml/2006/main" xmlns:r="http://schemas.openxmlformats.org/officeDocument/2006/relationships" xmlns:p="http://schemas.openxmlformats.org/presentationml/2006/main">
  <p:tag name="TEXTCOLOR" val="0"/>
</p:tagLst>
</file>

<file path=ppt/tags/tag416.xml><?xml version="1.0" encoding="utf-8"?>
<p:tagLst xmlns:a="http://schemas.openxmlformats.org/drawingml/2006/main" xmlns:r="http://schemas.openxmlformats.org/officeDocument/2006/relationships" xmlns:p="http://schemas.openxmlformats.org/presentationml/2006/main">
  <p:tag name="TEXTCOLOR" val="16777215"/>
</p:tagLst>
</file>

<file path=ppt/tags/tag417.xml><?xml version="1.0" encoding="utf-8"?>
<p:tagLst xmlns:a="http://schemas.openxmlformats.org/drawingml/2006/main" xmlns:r="http://schemas.openxmlformats.org/officeDocument/2006/relationships" xmlns:p="http://schemas.openxmlformats.org/presentationml/2006/main">
  <p:tag name="TEXTCOLOR" val="16777215"/>
</p:tagLst>
</file>

<file path=ppt/tags/tag41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9.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20.xml><?xml version="1.0" encoding="utf-8"?>
<p:tagLst xmlns:a="http://schemas.openxmlformats.org/drawingml/2006/main" xmlns:r="http://schemas.openxmlformats.org/officeDocument/2006/relationships" xmlns:p="http://schemas.openxmlformats.org/presentationml/2006/main">
  <p:tag name="TEXTCOLOR" val="0"/>
</p:tagLst>
</file>

<file path=ppt/tags/tag421.xml><?xml version="1.0" encoding="utf-8"?>
<p:tagLst xmlns:a="http://schemas.openxmlformats.org/drawingml/2006/main" xmlns:r="http://schemas.openxmlformats.org/officeDocument/2006/relationships" xmlns:p="http://schemas.openxmlformats.org/presentationml/2006/main">
  <p:tag name="TEXTCOLOR" val="16777215"/>
</p:tagLst>
</file>

<file path=ppt/tags/tag4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23.xml><?xml version="1.0" encoding="utf-8"?>
<p:tagLst xmlns:a="http://schemas.openxmlformats.org/drawingml/2006/main" xmlns:r="http://schemas.openxmlformats.org/officeDocument/2006/relationships" xmlns:p="http://schemas.openxmlformats.org/presentationml/2006/main">
  <p:tag name="TEXTCOLOR" val="0"/>
</p:tagLst>
</file>

<file path=ppt/tags/tag424.xml><?xml version="1.0" encoding="utf-8"?>
<p:tagLst xmlns:a="http://schemas.openxmlformats.org/drawingml/2006/main" xmlns:r="http://schemas.openxmlformats.org/officeDocument/2006/relationships" xmlns:p="http://schemas.openxmlformats.org/presentationml/2006/main">
  <p:tag name="TEXTCOLOR" val="16777215"/>
</p:tagLst>
</file>

<file path=ppt/tags/tag4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26.xml><?xml version="1.0" encoding="utf-8"?>
<p:tagLst xmlns:a="http://schemas.openxmlformats.org/drawingml/2006/main" xmlns:r="http://schemas.openxmlformats.org/officeDocument/2006/relationships" xmlns:p="http://schemas.openxmlformats.org/presentationml/2006/main">
  <p:tag name="TEXTCOLOR" val="0"/>
</p:tagLst>
</file>

<file path=ppt/tags/tag427.xml><?xml version="1.0" encoding="utf-8"?>
<p:tagLst xmlns:a="http://schemas.openxmlformats.org/drawingml/2006/main" xmlns:r="http://schemas.openxmlformats.org/officeDocument/2006/relationships" xmlns:p="http://schemas.openxmlformats.org/presentationml/2006/main">
  <p:tag name="TEXTCOLOR" val="0"/>
</p:tagLst>
</file>

<file path=ppt/tags/tag428.xml><?xml version="1.0" encoding="utf-8"?>
<p:tagLst xmlns:a="http://schemas.openxmlformats.org/drawingml/2006/main" xmlns:r="http://schemas.openxmlformats.org/officeDocument/2006/relationships" xmlns:p="http://schemas.openxmlformats.org/presentationml/2006/main">
  <p:tag name="TEXTCOLOR" val="0"/>
</p:tagLst>
</file>

<file path=ppt/tags/tag429.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3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31.xml><?xml version="1.0" encoding="utf-8"?>
<p:tagLst xmlns:a="http://schemas.openxmlformats.org/drawingml/2006/main" xmlns:r="http://schemas.openxmlformats.org/officeDocument/2006/relationships" xmlns:p="http://schemas.openxmlformats.org/presentationml/2006/main">
  <p:tag name="TEXTCOLOR" val="0"/>
</p:tagLst>
</file>

<file path=ppt/tags/tag432.xml><?xml version="1.0" encoding="utf-8"?>
<p:tagLst xmlns:a="http://schemas.openxmlformats.org/drawingml/2006/main" xmlns:r="http://schemas.openxmlformats.org/officeDocument/2006/relationships" xmlns:p="http://schemas.openxmlformats.org/presentationml/2006/main">
  <p:tag name="TEXTCOLOR" val="0"/>
</p:tagLst>
</file>

<file path=ppt/tags/tag433.xml><?xml version="1.0" encoding="utf-8"?>
<p:tagLst xmlns:a="http://schemas.openxmlformats.org/drawingml/2006/main" xmlns:r="http://schemas.openxmlformats.org/officeDocument/2006/relationships" xmlns:p="http://schemas.openxmlformats.org/presentationml/2006/main">
  <p:tag name="TEXTCOLOR" val="16777215"/>
</p:tagLst>
</file>

<file path=ppt/tags/tag4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35.xml><?xml version="1.0" encoding="utf-8"?>
<p:tagLst xmlns:a="http://schemas.openxmlformats.org/drawingml/2006/main" xmlns:r="http://schemas.openxmlformats.org/officeDocument/2006/relationships" xmlns:p="http://schemas.openxmlformats.org/presentationml/2006/main">
  <p:tag name="TEXTCOLOR" val="0"/>
</p:tagLst>
</file>

<file path=ppt/tags/tag436.xml><?xml version="1.0" encoding="utf-8"?>
<p:tagLst xmlns:a="http://schemas.openxmlformats.org/drawingml/2006/main" xmlns:r="http://schemas.openxmlformats.org/officeDocument/2006/relationships" xmlns:p="http://schemas.openxmlformats.org/presentationml/2006/main">
  <p:tag name="TEXTCOLOR" val="16777215"/>
</p:tagLst>
</file>

<file path=ppt/tags/tag43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38.xml><?xml version="1.0" encoding="utf-8"?>
<p:tagLst xmlns:a="http://schemas.openxmlformats.org/drawingml/2006/main" xmlns:r="http://schemas.openxmlformats.org/officeDocument/2006/relationships" xmlns:p="http://schemas.openxmlformats.org/presentationml/2006/main">
  <p:tag name="TEXTCOLOR" val="0"/>
</p:tagLst>
</file>

<file path=ppt/tags/tag439.xml><?xml version="1.0" encoding="utf-8"?>
<p:tagLst xmlns:a="http://schemas.openxmlformats.org/drawingml/2006/main" xmlns:r="http://schemas.openxmlformats.org/officeDocument/2006/relationships" xmlns:p="http://schemas.openxmlformats.org/presentationml/2006/main">
  <p:tag name="TEXTCOLOR" val="0"/>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40.xml><?xml version="1.0" encoding="utf-8"?>
<p:tagLst xmlns:a="http://schemas.openxmlformats.org/drawingml/2006/main" xmlns:r="http://schemas.openxmlformats.org/officeDocument/2006/relationships" xmlns:p="http://schemas.openxmlformats.org/presentationml/2006/main">
  <p:tag name="TEXTCOLOR" val="0"/>
</p:tagLst>
</file>

<file path=ppt/tags/tag441.xml><?xml version="1.0" encoding="utf-8"?>
<p:tagLst xmlns:a="http://schemas.openxmlformats.org/drawingml/2006/main" xmlns:r="http://schemas.openxmlformats.org/officeDocument/2006/relationships" xmlns:p="http://schemas.openxmlformats.org/presentationml/2006/main">
  <p:tag name="TEXTCOLOR" val="16777215"/>
</p:tagLst>
</file>

<file path=ppt/tags/tag44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4.xml><?xml version="1.0" encoding="utf-8"?>
<p:tagLst xmlns:a="http://schemas.openxmlformats.org/drawingml/2006/main" xmlns:r="http://schemas.openxmlformats.org/officeDocument/2006/relationships" xmlns:p="http://schemas.openxmlformats.org/presentationml/2006/main">
  <p:tag name="TEXTCOLOR" val="0"/>
</p:tagLst>
</file>

<file path=ppt/tags/tag445.xml><?xml version="1.0" encoding="utf-8"?>
<p:tagLst xmlns:a="http://schemas.openxmlformats.org/drawingml/2006/main" xmlns:r="http://schemas.openxmlformats.org/officeDocument/2006/relationships" xmlns:p="http://schemas.openxmlformats.org/presentationml/2006/main">
  <p:tag name="TEXTCOLOR" val="16777215"/>
</p:tagLst>
</file>

<file path=ppt/tags/tag446.xml><?xml version="1.0" encoding="utf-8"?>
<p:tagLst xmlns:a="http://schemas.openxmlformats.org/drawingml/2006/main" xmlns:r="http://schemas.openxmlformats.org/officeDocument/2006/relationships" xmlns:p="http://schemas.openxmlformats.org/presentationml/2006/main">
  <p:tag name="TEXTCOLOR" val="16777215"/>
</p:tagLst>
</file>

<file path=ppt/tags/tag44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Print"/>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1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3.xml><?xml version="1.0" encoding="utf-8"?>
<a:theme xmlns:a="http://schemas.openxmlformats.org/drawingml/2006/main" name="2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F28673D21731904DA675C3AFA84EF845" ma:contentTypeVersion="6" ma:contentTypeDescription="Skapa ett nytt dokument." ma:contentTypeScope="" ma:versionID="612fe72008bb8211002d1d76e9e2f177">
  <xsd:schema xmlns:xsd="http://www.w3.org/2001/XMLSchema" xmlns:xs="http://www.w3.org/2001/XMLSchema" xmlns:p="http://schemas.microsoft.com/office/2006/metadata/properties" xmlns:ns2="701ca5ee-4617-4010-baf8-33fc71e75cc6" xmlns:ns3="701ca5ee-4617-4010-baf8-33fc71e75cc6" xmlns:ns4="af098ed7-5be4-4c3d-b209-6cf2e2e7f2a3" targetNamespace="http://schemas.microsoft.com/office/2006/metadata/properties" ma:root="true" ma:fieldsID="035c47767ce0b6a1220d941c96ec3b88" ns3:_="" ns4:_="">
    <xsd:import namespace="701ca5ee-4617-4010-baf8-33fc71e75cc6"/>
    <xsd:import namespace="701ca5ee-4617-4010-baf8-33fc71e75cc6"/>
    <xsd:import namespace="af098ed7-5be4-4c3d-b209-6cf2e2e7f2a3"/>
    <xsd:element name="properties">
      <xsd:complexType>
        <xsd:sequence>
          <xsd:element name="documentManagement">
            <xsd:complexType>
              <xsd:all>
                <xsd:element ref="ns2:msbLabel" minOccurs="0"/>
                <xsd:element ref="ns3:l7cad7568f7749e5b3bff64ed534cc19" minOccurs="0"/>
                <xsd:element ref="ns3:TaxCatchAll" minOccurs="0"/>
                <xsd:element ref="ns3:TaxCatchAllLabel" minOccurs="0"/>
                <xsd:element ref="ns3:m7cb59e57bf14edbae10a46539575a78" minOccurs="0"/>
                <xsd:element ref="ns3:MSB_RecordId" minOccurs="0"/>
                <xsd:element ref="ns4:M_x00f6_tesdatum"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msbLabel" ma:index="8" nillable="true" ma:displayName="Märkning" ma:list="64668387-8496-494d-945a-6f3a9060f758" ma:internalName="msbLabel" ma:showField="Title" ma:web="701ca5ee-4617-4010-baf8-33fc71e75c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l7cad7568f7749e5b3bff64ed534cc19" ma:index="9" nillable="true" ma:taxonomy="true" ma:internalName="l7cad7568f7749e5b3bff64ed534cc19" ma:taxonomyFieldName="MSB_SiteBusinessProcess" ma:displayName="Handlingsslag" ma:default="1;#Standard|42db7290-f92b-446b-999c-1bee6d848af0" ma:fieldId="{57cad756-8f77-49e5-b3bf-f64ed534cc19}"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b05cdbff-77e4-44a4-b4a8-aa0d1865867e}" ma:internalName="TaxCatchAll" ma:showField="CatchAllData"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b05cdbff-77e4-44a4-b4a8-aa0d1865867e}" ma:internalName="TaxCatchAllLabel" ma:readOnly="true" ma:showField="CatchAllDataLabel"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m7cb59e57bf14edbae10a46539575a78" ma:index="13" nillable="true" ma:taxonomy="true" ma:internalName="m7cb59e57bf14edbae10a46539575a78" ma:taxonomyFieldName="MSB_DocumentType" ma:displayName="Handlingstyp" ma:fieldId="{67cb59e5-7bf1-4edb-ae10-a46539575a78}"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098ed7-5be4-4c3d-b209-6cf2e2e7f2a3" elementFormDefault="qualified">
    <xsd:import namespace="http://schemas.microsoft.com/office/2006/documentManagement/types"/>
    <xsd:import namespace="http://schemas.microsoft.com/office/infopath/2007/PartnerControls"/>
    <xsd:element name="M_x00f6_tesdatum" ma:index="16" nillable="true" ma:displayName="Mötesdatum" ma:format="DateOnly" ma:internalName="M_x00f6_tes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7cb59e57bf14edbae10a46539575a78 xmlns="701ca5ee-4617-4010-baf8-33fc71e75cc6">
      <Terms xmlns="http://schemas.microsoft.com/office/infopath/2007/PartnerControls"/>
    </m7cb59e57bf14edbae10a46539575a78>
    <M_x00f6_tesdatum xmlns="af098ed7-5be4-4c3d-b209-6cf2e2e7f2a3" xsi:nil="true"/>
    <MSB_RecordId xmlns="701ca5ee-4617-4010-baf8-33fc71e75cc6" xsi:nil="true"/>
    <msbLabel xmlns="701ca5ee-4617-4010-baf8-33fc71e75cc6"/>
    <l7cad7568f7749e5b3bff64ed534cc19 xmlns="701ca5ee-4617-4010-baf8-33fc71e75cc6">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l7cad7568f7749e5b3bff64ed534cc19>
    <TaxCatchAll xmlns="701ca5ee-4617-4010-baf8-33fc71e75cc6">
      <Value>1</Value>
    </TaxCatchAll>
  </documentManagement>
</p:properties>
</file>

<file path=customXml/itemProps1.xml><?xml version="1.0" encoding="utf-8"?>
<ds:datastoreItem xmlns:ds="http://schemas.openxmlformats.org/officeDocument/2006/customXml" ds:itemID="{9C08AE34-69A9-4626-9C6C-31C6FE73998B}"/>
</file>

<file path=customXml/itemProps2.xml><?xml version="1.0" encoding="utf-8"?>
<ds:datastoreItem xmlns:ds="http://schemas.openxmlformats.org/officeDocument/2006/customXml" ds:itemID="{5AFE4AFC-19DB-44B0-A997-B4FACC61C4B1}"/>
</file>

<file path=customXml/itemProps3.xml><?xml version="1.0" encoding="utf-8"?>
<ds:datastoreItem xmlns:ds="http://schemas.openxmlformats.org/officeDocument/2006/customXml" ds:itemID="{6A576002-4320-4621-94EF-D7121DE26308}"/>
</file>

<file path=docProps/app.xml><?xml version="1.0" encoding="utf-8"?>
<Properties xmlns="http://schemas.openxmlformats.org/officeDocument/2006/extended-properties" xmlns:vt="http://schemas.openxmlformats.org/officeDocument/2006/docPropsVTypes">
  <Template>blank</Template>
  <TotalTime>0</TotalTime>
  <Words>20748</Words>
  <Application>Microsoft Office PowerPoint</Application>
  <PresentationFormat>Bredbild</PresentationFormat>
  <Paragraphs>1647</Paragraphs>
  <Slides>96</Slides>
  <Notes>96</Notes>
  <HiddenSlides>4</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96</vt:i4>
      </vt:variant>
    </vt:vector>
  </HeadingPairs>
  <TitlesOfParts>
    <vt:vector size="106" baseType="lpstr">
      <vt:lpstr>ＭＳ Ｐゴシック</vt:lpstr>
      <vt:lpstr>ＭＳ Ｐゴシック</vt:lpstr>
      <vt:lpstr>Arial</vt:lpstr>
      <vt:lpstr>Calibri</vt:lpstr>
      <vt:lpstr>Century Gothic</vt:lpstr>
      <vt:lpstr>Georgia</vt:lpstr>
      <vt:lpstr>Verdana</vt:lpstr>
      <vt:lpstr>MSB PPT Egna</vt:lpstr>
      <vt:lpstr>1_MSB PPT Egna</vt:lpstr>
      <vt:lpstr>2_MSB PPT Egna</vt:lpstr>
      <vt:lpstr>Om denna presentation: Version 2020-11-09</vt:lpstr>
      <vt:lpstr>Gemensamma grunder  för samverkan och ledning  vid samhällsstörningar</vt:lpstr>
      <vt:lpstr>BAKGRUND </vt:lpstr>
      <vt:lpstr>Projekt Ledning och Samverkan</vt:lpstr>
      <vt:lpstr>Utvecklat material: Vägledningar  och fördjupningar 2015–2019</vt:lpstr>
      <vt:lpstr>Analys av vad som brister i hanteringen  av olyckor och kriser </vt:lpstr>
      <vt:lpstr>PowerPoint-presentation</vt:lpstr>
      <vt:lpstr>Gemensamma grunder   - för att:</vt:lpstr>
      <vt:lpstr>UTGÅNGSPUNKTER </vt:lpstr>
      <vt:lpstr>Det vi skyddar </vt:lpstr>
      <vt:lpstr>Aktörsgemensamt </vt:lpstr>
      <vt:lpstr>Vid samhällsstörningar </vt:lpstr>
      <vt:lpstr>Ett aktörsgemensamt språk </vt:lpstr>
      <vt:lpstr>Viktiga termer </vt:lpstr>
      <vt:lpstr>Den svenska modellen för att hantera samhällsstörningar </vt:lpstr>
      <vt:lpstr>Tre viktiga principer </vt:lpstr>
      <vt:lpstr>Geografiskt områdesansvar </vt:lpstr>
      <vt:lpstr>Det geografiska  områdesansvaret:  </vt:lpstr>
      <vt:lpstr>Kriskommunikation  – en del av det geografiska områdesansvaret</vt:lpstr>
      <vt:lpstr>Kopplingen till höjd beredskap  och civilt försvar </vt:lpstr>
      <vt:lpstr>FÖRHÅLLNINGSSÄTT </vt:lpstr>
      <vt:lpstr>Gemensamma  förhållningssätt </vt:lpstr>
      <vt:lpstr>Ha en helhetssyn som utgår från  det som ska skyddas</vt:lpstr>
      <vt:lpstr>Tillämpa helhetssynen  i praktiken </vt:lpstr>
      <vt:lpstr>Perspektivförståelse </vt:lpstr>
      <vt:lpstr>Se människan som en del av systemet </vt:lpstr>
      <vt:lpstr>Människors samspel i grupp </vt:lpstr>
      <vt:lpstr>Önskvärda kompetenser  och beteenden hos individen </vt:lpstr>
      <vt:lpstr>Fatta beslut enligt en medveten process </vt:lpstr>
      <vt:lpstr>Medvetet beslutsfattande </vt:lpstr>
      <vt:lpstr>Vägledning för beslutsfattande i samband med samhällsstörningar</vt:lpstr>
      <vt:lpstr>PowerPoint-presentation</vt:lpstr>
      <vt:lpstr>Tänk på olika tidsperspektiv  – hantera och planera samtidigt </vt:lpstr>
      <vt:lpstr>Ta hänsyn till alla tidsskalor </vt:lpstr>
      <vt:lpstr>Var steget före </vt:lpstr>
      <vt:lpstr>Var proaktiv </vt:lpstr>
      <vt:lpstr>Samtidighet </vt:lpstr>
      <vt:lpstr>Integrerad kriskommunikation i hantering av samhällsstörningar – allas ansvar </vt:lpstr>
      <vt:lpstr>Vägledning för att integrera kommunikation i hanteringen </vt:lpstr>
      <vt:lpstr>ARBETSSÄTT </vt:lpstr>
      <vt:lpstr>Aktörsgemensamma former</vt:lpstr>
      <vt:lpstr>Etablera gemensamma former</vt:lpstr>
      <vt:lpstr>Inriktnings- och samordningskontakt (ISK) </vt:lpstr>
      <vt:lpstr>Inriktnings- och samordningsfunktion (ISF) </vt:lpstr>
      <vt:lpstr>Stöd till inriktnings-  och samordnings-funktion (ISF-stöd) </vt:lpstr>
      <vt:lpstr>Aktivera när någon aktör anser att det behövs</vt:lpstr>
      <vt:lpstr>Att initiera och aktivera en inriktnings- och samordningsfunktion</vt:lpstr>
      <vt:lpstr>Etablera samverkan i dagliga arbetet</vt:lpstr>
      <vt:lpstr>Alla aktörer kan initiera en ISF</vt:lpstr>
      <vt:lpstr>Förmåga som krävs  för att agera gemensamt</vt:lpstr>
      <vt:lpstr>1. Varje aktör måste kunna  lämna initial bedömning</vt:lpstr>
      <vt:lpstr>2. Alla aktörer måste kunna delta  i eller bidra till inriktnings- och samordningsarbete</vt:lpstr>
      <vt:lpstr>3. Vara värd för inriktnings-  och samordningsarbete</vt:lpstr>
      <vt:lpstr>4. Vara stöd för inriktnings-  och samordningsarbete</vt:lpstr>
      <vt:lpstr>Syftet med aktörsgemensamma former</vt:lpstr>
      <vt:lpstr>Vägledningar för att införa aktörsgemensamma former</vt:lpstr>
      <vt:lpstr>Använd helhetsmetoden tillsammans</vt:lpstr>
      <vt:lpstr>Helhetsmetoden</vt:lpstr>
      <vt:lpstr>1. Tolka skeendet</vt:lpstr>
      <vt:lpstr>2. Identifiera hjälp-  och åtgärdsbehov</vt:lpstr>
      <vt:lpstr>3. Analysera gemensam hantering</vt:lpstr>
      <vt:lpstr>4. Utöva inflytande</vt:lpstr>
      <vt:lpstr>Olika nivåer av inflytande</vt:lpstr>
      <vt:lpstr>Arbetsmetod från vägledning för att integrera kriskommunikation i hanteringen </vt:lpstr>
      <vt:lpstr>En arbetsmetod  i fyra steg</vt:lpstr>
      <vt:lpstr>Bedöma situationen och prioritera behov</vt:lpstr>
      <vt:lpstr>Träffa överenskommelse om aktörsgemensam inriktning och samordning</vt:lpstr>
      <vt:lpstr>Skapa förutsättningar för att  effektivt dela information </vt:lpstr>
      <vt:lpstr>Informationsdelning</vt:lpstr>
      <vt:lpstr>Bli bra på att kommunicera, dokumentera  och visualisera</vt:lpstr>
      <vt:lpstr>Arbetssätt som främjar infodelning – efterfråga information från andra</vt:lpstr>
      <vt:lpstr>Arbetssätt som främjar infodelning – skapa informationsunderlag</vt:lpstr>
      <vt:lpstr>Arbetssätt som främjar infodelning – gör information tillgänglig för andra</vt:lpstr>
      <vt:lpstr>Arbetssätt som främjar infodelning  – ta emot information från andra</vt:lpstr>
      <vt:lpstr>Situationen påverkar sättet  att kommunicera</vt:lpstr>
      <vt:lpstr>ISF och samtidighet</vt:lpstr>
      <vt:lpstr>Strukturer för informationsdelning </vt:lpstr>
      <vt:lpstr>Skapa lägesbilder med ett urval av  särskilt viktig information</vt:lpstr>
      <vt:lpstr>Lägesbildens innehåll </vt:lpstr>
      <vt:lpstr>Bidra till en helhetssyn med samlade lägesbilder</vt:lpstr>
      <vt:lpstr>Arbetsgång för att skapa  en samlad lägesbild</vt:lpstr>
      <vt:lpstr>Rekommendationer för att skapa en samlad lägesbild</vt:lpstr>
      <vt:lpstr>Lägesanalys</vt:lpstr>
      <vt:lpstr>Analysmodell:  Händelse- och åtgärdsanalys</vt:lpstr>
      <vt:lpstr>Analysmodell: Exempel på aktörsanalys </vt:lpstr>
      <vt:lpstr>Analysmodell:  Skade- och konsekvensanalys</vt:lpstr>
      <vt:lpstr>Dokumentation av lägesbilder</vt:lpstr>
      <vt:lpstr>Kartor för lägesbilder</vt:lpstr>
      <vt:lpstr>Lägesbilder skapas på olika sätt </vt:lpstr>
      <vt:lpstr>Lägesbilder med oönskade egenskaper</vt:lpstr>
      <vt:lpstr>Underlätta framtida teknisk samordning </vt:lpstr>
      <vt:lpstr>Lärande i samverkan</vt:lpstr>
      <vt:lpstr>Utbilda, öva och lär utifrån samma mål </vt:lpstr>
      <vt:lpstr>MATERIAL </vt:lpstr>
      <vt:lpstr>Material msb.se/samverkanledning </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Gunnel Rosenkvist</dc:creator>
  <cp:lastModifiedBy>Rosenkvist Gunnel</cp:lastModifiedBy>
  <cp:revision>271</cp:revision>
  <dcterms:created xsi:type="dcterms:W3CDTF">2019-03-28T09:48:10Z</dcterms:created>
  <dcterms:modified xsi:type="dcterms:W3CDTF">2020-12-02T17:11:52Z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0x0101008239AB5D3D2647B580F011DA2F3561110100F28673D21731904DA675C3AFA84EF845</vt:lpwstr>
  </property>
  <property fmtid="{D5CDD505-2E9C-101B-9397-08002B2CF9AE}" pid="4" name="MSB_SiteBusinessProcess">
    <vt:lpwstr>1;#Standard|42db7290-f92b-446b-999c-1bee6d848af0</vt:lpwstr>
  </property>
  <property fmtid="{D5CDD505-2E9C-101B-9397-08002B2CF9AE}" pid="5" name="MSB_DocumentType">
    <vt:lpwstr/>
  </property>
</Properties>
</file>