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321" r:id="rId2"/>
    <p:sldId id="322" r:id="rId3"/>
    <p:sldId id="605" r:id="rId4"/>
    <p:sldId id="604" r:id="rId5"/>
    <p:sldId id="267" r:id="rId6"/>
    <p:sldId id="286" r:id="rId7"/>
    <p:sldId id="264" r:id="rId8"/>
    <p:sldId id="277" r:id="rId9"/>
    <p:sldId id="319" r:id="rId10"/>
    <p:sldId id="320" r:id="rId11"/>
    <p:sldId id="318" r:id="rId12"/>
    <p:sldId id="266" r:id="rId13"/>
    <p:sldId id="317" r:id="rId14"/>
    <p:sldId id="268" r:id="rId15"/>
    <p:sldId id="270" r:id="rId16"/>
    <p:sldId id="273"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102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llanmörkt format 4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just format 3 - Dekorfär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llanmörkt format 1 - Dekorfär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90" d="100"/>
          <a:sy n="90" d="100"/>
        </p:scale>
        <p:origin x="18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1"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27C70B-5094-4C6B-84A5-735349D31E21}" type="doc">
      <dgm:prSet loTypeId="urn:microsoft.com/office/officeart/2005/8/layout/hChevron3" loCatId="process" qsTypeId="urn:microsoft.com/office/officeart/2005/8/quickstyle/simple5" qsCatId="simple" csTypeId="urn:microsoft.com/office/officeart/2005/8/colors/accent1_2" csCatId="accent1" phldr="1"/>
      <dgm:spPr/>
    </dgm:pt>
    <dgm:pt modelId="{ADA7C694-5B5F-4F7A-8A14-14B5AC047D49}">
      <dgm:prSet phldrT="[Text]" custT="1"/>
      <dgm:spPr>
        <a:solidFill>
          <a:schemeClr val="accent2"/>
        </a:solidFill>
        <a:ln>
          <a:solidFill>
            <a:schemeClr val="bg1"/>
          </a:solidFill>
        </a:ln>
      </dgm:spPr>
      <dgm:t>
        <a:bodyPr/>
        <a:lstStyle/>
        <a:p>
          <a:r>
            <a:rPr lang="sv-SE" sz="1200" dirty="0"/>
            <a:t>Behovsinventering</a:t>
          </a:r>
        </a:p>
      </dgm:t>
    </dgm:pt>
    <dgm:pt modelId="{EFCD1224-1057-4DC2-B22E-AD854B03ACEF}" type="parTrans" cxnId="{B47FCD1F-2A6E-4705-94C5-617A1C7E6193}">
      <dgm:prSet/>
      <dgm:spPr/>
      <dgm:t>
        <a:bodyPr/>
        <a:lstStyle/>
        <a:p>
          <a:endParaRPr lang="sv-SE"/>
        </a:p>
      </dgm:t>
    </dgm:pt>
    <dgm:pt modelId="{04B654D2-DF3D-43FF-9308-BEAC6311F31D}" type="sibTrans" cxnId="{B47FCD1F-2A6E-4705-94C5-617A1C7E6193}">
      <dgm:prSet/>
      <dgm:spPr/>
      <dgm:t>
        <a:bodyPr/>
        <a:lstStyle/>
        <a:p>
          <a:endParaRPr lang="sv-SE"/>
        </a:p>
      </dgm:t>
    </dgm:pt>
    <dgm:pt modelId="{171899D1-F606-4B87-AACB-B6A9DD596A3F}">
      <dgm:prSet phldrT="[Text]" custT="1"/>
      <dgm:spPr>
        <a:solidFill>
          <a:schemeClr val="accent2"/>
        </a:solidFill>
        <a:ln>
          <a:solidFill>
            <a:schemeClr val="bg1"/>
          </a:solidFill>
        </a:ln>
      </dgm:spPr>
      <dgm:t>
        <a:bodyPr/>
        <a:lstStyle/>
        <a:p>
          <a:r>
            <a:rPr lang="sv-SE" sz="1200" dirty="0"/>
            <a:t>Samtals-och dialogbaserat verktyg</a:t>
          </a:r>
        </a:p>
      </dgm:t>
    </dgm:pt>
    <dgm:pt modelId="{72C2ED8C-AC31-4C2E-843E-4BBF8EE461C4}" type="parTrans" cxnId="{002B1B52-6788-4FA1-8F40-AAC486B1E373}">
      <dgm:prSet/>
      <dgm:spPr/>
      <dgm:t>
        <a:bodyPr/>
        <a:lstStyle/>
        <a:p>
          <a:endParaRPr lang="sv-SE"/>
        </a:p>
      </dgm:t>
    </dgm:pt>
    <dgm:pt modelId="{E37CCE1A-28E2-4C50-88C7-D155AE4FDDEF}" type="sibTrans" cxnId="{002B1B52-6788-4FA1-8F40-AAC486B1E373}">
      <dgm:prSet/>
      <dgm:spPr/>
      <dgm:t>
        <a:bodyPr/>
        <a:lstStyle/>
        <a:p>
          <a:endParaRPr lang="sv-SE"/>
        </a:p>
      </dgm:t>
    </dgm:pt>
    <dgm:pt modelId="{1835D8E6-4EEB-4925-8D7C-93F36D5B9743}">
      <dgm:prSet phldrT="[Text]" custT="1"/>
      <dgm:spPr>
        <a:solidFill>
          <a:schemeClr val="accent2"/>
        </a:solidFill>
        <a:ln>
          <a:solidFill>
            <a:schemeClr val="bg1"/>
          </a:solidFill>
        </a:ln>
      </dgm:spPr>
      <dgm:t>
        <a:bodyPr/>
        <a:lstStyle/>
        <a:p>
          <a:r>
            <a:rPr lang="sv-SE" sz="1200" dirty="0"/>
            <a:t>Utredning av befintliga stöd </a:t>
          </a:r>
        </a:p>
      </dgm:t>
    </dgm:pt>
    <dgm:pt modelId="{86A730AA-07D6-4937-9D86-B62C43C02A27}" type="parTrans" cxnId="{33C2F6EE-A016-4EFF-A46D-C90ABB285B1A}">
      <dgm:prSet/>
      <dgm:spPr/>
      <dgm:t>
        <a:bodyPr/>
        <a:lstStyle/>
        <a:p>
          <a:endParaRPr lang="sv-SE"/>
        </a:p>
      </dgm:t>
    </dgm:pt>
    <dgm:pt modelId="{71CA76CB-DD40-45B8-8697-D4F64CE8DFD1}" type="sibTrans" cxnId="{33C2F6EE-A016-4EFF-A46D-C90ABB285B1A}">
      <dgm:prSet/>
      <dgm:spPr/>
      <dgm:t>
        <a:bodyPr/>
        <a:lstStyle/>
        <a:p>
          <a:endParaRPr lang="sv-SE"/>
        </a:p>
      </dgm:t>
    </dgm:pt>
    <dgm:pt modelId="{B475E7A3-DA0B-405C-B305-F371239537B1}" type="pres">
      <dgm:prSet presAssocID="{F727C70B-5094-4C6B-84A5-735349D31E21}" presName="Name0" presStyleCnt="0">
        <dgm:presLayoutVars>
          <dgm:dir/>
          <dgm:resizeHandles val="exact"/>
        </dgm:presLayoutVars>
      </dgm:prSet>
      <dgm:spPr/>
    </dgm:pt>
    <dgm:pt modelId="{6C969E59-4342-4AC8-82F0-340756F5481C}" type="pres">
      <dgm:prSet presAssocID="{ADA7C694-5B5F-4F7A-8A14-14B5AC047D49}" presName="parTxOnly" presStyleLbl="node1" presStyleIdx="0" presStyleCnt="3">
        <dgm:presLayoutVars>
          <dgm:bulletEnabled val="1"/>
        </dgm:presLayoutVars>
      </dgm:prSet>
      <dgm:spPr/>
      <dgm:t>
        <a:bodyPr/>
        <a:lstStyle/>
        <a:p>
          <a:endParaRPr lang="sv-SE"/>
        </a:p>
      </dgm:t>
    </dgm:pt>
    <dgm:pt modelId="{16702CDF-37BC-481B-95A1-BD4AC0C8BACC}" type="pres">
      <dgm:prSet presAssocID="{04B654D2-DF3D-43FF-9308-BEAC6311F31D}" presName="parSpace" presStyleCnt="0"/>
      <dgm:spPr/>
    </dgm:pt>
    <dgm:pt modelId="{7F3B79AF-021A-45A0-9F1C-AAFCC81F2D7A}" type="pres">
      <dgm:prSet presAssocID="{171899D1-F606-4B87-AACB-B6A9DD596A3F}" presName="parTxOnly" presStyleLbl="node1" presStyleIdx="1" presStyleCnt="3">
        <dgm:presLayoutVars>
          <dgm:bulletEnabled val="1"/>
        </dgm:presLayoutVars>
      </dgm:prSet>
      <dgm:spPr/>
      <dgm:t>
        <a:bodyPr/>
        <a:lstStyle/>
        <a:p>
          <a:endParaRPr lang="sv-SE"/>
        </a:p>
      </dgm:t>
    </dgm:pt>
    <dgm:pt modelId="{8A64A90E-7F9D-4199-91E2-A8E50A46B5E5}" type="pres">
      <dgm:prSet presAssocID="{E37CCE1A-28E2-4C50-88C7-D155AE4FDDEF}" presName="parSpace" presStyleCnt="0"/>
      <dgm:spPr/>
    </dgm:pt>
    <dgm:pt modelId="{FA37850B-DADA-4F99-9DD9-BC224FDF52F1}" type="pres">
      <dgm:prSet presAssocID="{1835D8E6-4EEB-4925-8D7C-93F36D5B9743}" presName="parTxOnly" presStyleLbl="node1" presStyleIdx="2" presStyleCnt="3">
        <dgm:presLayoutVars>
          <dgm:bulletEnabled val="1"/>
        </dgm:presLayoutVars>
      </dgm:prSet>
      <dgm:spPr/>
      <dgm:t>
        <a:bodyPr/>
        <a:lstStyle/>
        <a:p>
          <a:endParaRPr lang="sv-SE"/>
        </a:p>
      </dgm:t>
    </dgm:pt>
  </dgm:ptLst>
  <dgm:cxnLst>
    <dgm:cxn modelId="{3625CE45-ABC4-4FFB-916B-E7587CF12B33}" type="presOf" srcId="{1835D8E6-4EEB-4925-8D7C-93F36D5B9743}" destId="{FA37850B-DADA-4F99-9DD9-BC224FDF52F1}" srcOrd="0" destOrd="0" presId="urn:microsoft.com/office/officeart/2005/8/layout/hChevron3"/>
    <dgm:cxn modelId="{33C2F6EE-A016-4EFF-A46D-C90ABB285B1A}" srcId="{F727C70B-5094-4C6B-84A5-735349D31E21}" destId="{1835D8E6-4EEB-4925-8D7C-93F36D5B9743}" srcOrd="2" destOrd="0" parTransId="{86A730AA-07D6-4937-9D86-B62C43C02A27}" sibTransId="{71CA76CB-DD40-45B8-8697-D4F64CE8DFD1}"/>
    <dgm:cxn modelId="{002B1B52-6788-4FA1-8F40-AAC486B1E373}" srcId="{F727C70B-5094-4C6B-84A5-735349D31E21}" destId="{171899D1-F606-4B87-AACB-B6A9DD596A3F}" srcOrd="1" destOrd="0" parTransId="{72C2ED8C-AC31-4C2E-843E-4BBF8EE461C4}" sibTransId="{E37CCE1A-28E2-4C50-88C7-D155AE4FDDEF}"/>
    <dgm:cxn modelId="{A206BC51-8559-4413-91F9-5F1B82E46C95}" type="presOf" srcId="{ADA7C694-5B5F-4F7A-8A14-14B5AC047D49}" destId="{6C969E59-4342-4AC8-82F0-340756F5481C}" srcOrd="0" destOrd="0" presId="urn:microsoft.com/office/officeart/2005/8/layout/hChevron3"/>
    <dgm:cxn modelId="{B47FCD1F-2A6E-4705-94C5-617A1C7E6193}" srcId="{F727C70B-5094-4C6B-84A5-735349D31E21}" destId="{ADA7C694-5B5F-4F7A-8A14-14B5AC047D49}" srcOrd="0" destOrd="0" parTransId="{EFCD1224-1057-4DC2-B22E-AD854B03ACEF}" sibTransId="{04B654D2-DF3D-43FF-9308-BEAC6311F31D}"/>
    <dgm:cxn modelId="{68DF3C16-6580-4C7C-AA7C-E98F23191B1D}" type="presOf" srcId="{171899D1-F606-4B87-AACB-B6A9DD596A3F}" destId="{7F3B79AF-021A-45A0-9F1C-AAFCC81F2D7A}" srcOrd="0" destOrd="0" presId="urn:microsoft.com/office/officeart/2005/8/layout/hChevron3"/>
    <dgm:cxn modelId="{3E091F84-FEBB-425C-A38A-18B7E4F2A5A0}" type="presOf" srcId="{F727C70B-5094-4C6B-84A5-735349D31E21}" destId="{B475E7A3-DA0B-405C-B305-F371239537B1}" srcOrd="0" destOrd="0" presId="urn:microsoft.com/office/officeart/2005/8/layout/hChevron3"/>
    <dgm:cxn modelId="{320A112F-27E7-4D4B-838A-7BECAD029E71}" type="presParOf" srcId="{B475E7A3-DA0B-405C-B305-F371239537B1}" destId="{6C969E59-4342-4AC8-82F0-340756F5481C}" srcOrd="0" destOrd="0" presId="urn:microsoft.com/office/officeart/2005/8/layout/hChevron3"/>
    <dgm:cxn modelId="{392C1CD4-04A4-46A1-942D-F8B8D3C23B99}" type="presParOf" srcId="{B475E7A3-DA0B-405C-B305-F371239537B1}" destId="{16702CDF-37BC-481B-95A1-BD4AC0C8BACC}" srcOrd="1" destOrd="0" presId="urn:microsoft.com/office/officeart/2005/8/layout/hChevron3"/>
    <dgm:cxn modelId="{7B078142-EDE4-4C38-820F-2421932CD11E}" type="presParOf" srcId="{B475E7A3-DA0B-405C-B305-F371239537B1}" destId="{7F3B79AF-021A-45A0-9F1C-AAFCC81F2D7A}" srcOrd="2" destOrd="0" presId="urn:microsoft.com/office/officeart/2005/8/layout/hChevron3"/>
    <dgm:cxn modelId="{707B0ACA-0255-4634-B3EB-FC3151F125A4}" type="presParOf" srcId="{B475E7A3-DA0B-405C-B305-F371239537B1}" destId="{8A64A90E-7F9D-4199-91E2-A8E50A46B5E5}" srcOrd="3" destOrd="0" presId="urn:microsoft.com/office/officeart/2005/8/layout/hChevron3"/>
    <dgm:cxn modelId="{216A872C-66F6-47A6-B69E-EDDD68ED65BA}" type="presParOf" srcId="{B475E7A3-DA0B-405C-B305-F371239537B1}" destId="{FA37850B-DADA-4F99-9DD9-BC224FDF52F1}" srcOrd="4" destOrd="0" presId="urn:microsoft.com/office/officeart/2005/8/layout/hChevron3"/>
  </dgm:cxnLst>
  <dgm:bg>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7C70B-5094-4C6B-84A5-735349D31E21}" type="doc">
      <dgm:prSet loTypeId="urn:microsoft.com/office/officeart/2005/8/layout/hProcess11" loCatId="process" qsTypeId="urn:microsoft.com/office/officeart/2005/8/quickstyle/simple5" qsCatId="simple" csTypeId="urn:microsoft.com/office/officeart/2005/8/colors/accent1_2" csCatId="accent1" phldr="1"/>
      <dgm:spPr/>
    </dgm:pt>
    <dgm:pt modelId="{171899D1-F606-4B87-AACB-B6A9DD596A3F}">
      <dgm:prSet phldrT="[Text]" custT="1"/>
      <dgm:spPr>
        <a:solidFill>
          <a:schemeClr val="accent2"/>
        </a:solidFill>
      </dgm:spPr>
      <dgm:t>
        <a:bodyPr/>
        <a:lstStyle/>
        <a:p>
          <a:r>
            <a:rPr lang="sv-SE" sz="1200" dirty="0">
              <a:solidFill>
                <a:schemeClr val="bg1"/>
              </a:solidFill>
            </a:rPr>
            <a:t>Behovsinventering i kommuner  </a:t>
          </a:r>
        </a:p>
        <a:p>
          <a:r>
            <a:rPr lang="sv-SE" sz="1200" dirty="0" err="1">
              <a:solidFill>
                <a:schemeClr val="bg1"/>
              </a:solidFill>
            </a:rPr>
            <a:t>Vt</a:t>
          </a:r>
          <a:r>
            <a:rPr lang="sv-SE" sz="1200" dirty="0">
              <a:solidFill>
                <a:schemeClr val="bg1"/>
              </a:solidFill>
            </a:rPr>
            <a:t> 2021</a:t>
          </a:r>
        </a:p>
      </dgm:t>
    </dgm:pt>
    <dgm:pt modelId="{72C2ED8C-AC31-4C2E-843E-4BBF8EE461C4}" type="parTrans" cxnId="{002B1B52-6788-4FA1-8F40-AAC486B1E373}">
      <dgm:prSet/>
      <dgm:spPr/>
      <dgm:t>
        <a:bodyPr/>
        <a:lstStyle/>
        <a:p>
          <a:endParaRPr lang="sv-SE"/>
        </a:p>
      </dgm:t>
    </dgm:pt>
    <dgm:pt modelId="{E37CCE1A-28E2-4C50-88C7-D155AE4FDDEF}" type="sibTrans" cxnId="{002B1B52-6788-4FA1-8F40-AAC486B1E373}">
      <dgm:prSet/>
      <dgm:spPr/>
      <dgm:t>
        <a:bodyPr/>
        <a:lstStyle/>
        <a:p>
          <a:endParaRPr lang="sv-SE"/>
        </a:p>
      </dgm:t>
    </dgm:pt>
    <dgm:pt modelId="{1835D8E6-4EEB-4925-8D7C-93F36D5B9743}">
      <dgm:prSet phldrT="[Text]" custT="1"/>
      <dgm:spPr>
        <a:solidFill>
          <a:schemeClr val="accent2"/>
        </a:solidFill>
      </dgm:spPr>
      <dgm:t>
        <a:bodyPr/>
        <a:lstStyle/>
        <a:p>
          <a:r>
            <a:rPr lang="sv-SE" sz="1200" dirty="0">
              <a:solidFill>
                <a:schemeClr val="bg1"/>
              </a:solidFill>
            </a:rPr>
            <a:t>Utveckling av processkarta, handbok och bilaga </a:t>
          </a:r>
        </a:p>
        <a:p>
          <a:r>
            <a:rPr lang="sv-SE" sz="1200" dirty="0" err="1">
              <a:solidFill>
                <a:schemeClr val="bg1"/>
              </a:solidFill>
            </a:rPr>
            <a:t>Vt</a:t>
          </a:r>
          <a:r>
            <a:rPr lang="sv-SE" sz="1200" dirty="0">
              <a:solidFill>
                <a:schemeClr val="bg1"/>
              </a:solidFill>
            </a:rPr>
            <a:t>/HT 2021</a:t>
          </a:r>
        </a:p>
      </dgm:t>
    </dgm:pt>
    <dgm:pt modelId="{86A730AA-07D6-4937-9D86-B62C43C02A27}" type="parTrans" cxnId="{33C2F6EE-A016-4EFF-A46D-C90ABB285B1A}">
      <dgm:prSet/>
      <dgm:spPr/>
      <dgm:t>
        <a:bodyPr/>
        <a:lstStyle/>
        <a:p>
          <a:endParaRPr lang="sv-SE"/>
        </a:p>
      </dgm:t>
    </dgm:pt>
    <dgm:pt modelId="{71CA76CB-DD40-45B8-8697-D4F64CE8DFD1}" type="sibTrans" cxnId="{33C2F6EE-A016-4EFF-A46D-C90ABB285B1A}">
      <dgm:prSet/>
      <dgm:spPr/>
      <dgm:t>
        <a:bodyPr/>
        <a:lstStyle/>
        <a:p>
          <a:endParaRPr lang="sv-SE"/>
        </a:p>
      </dgm:t>
    </dgm:pt>
    <dgm:pt modelId="{3B9E78D0-0886-4C64-9794-D83557523F25}">
      <dgm:prSet phldrT="[Text]" custT="1"/>
      <dgm:spPr>
        <a:solidFill>
          <a:schemeClr val="accent2"/>
        </a:solidFill>
      </dgm:spPr>
      <dgm:t>
        <a:bodyPr/>
        <a:lstStyle/>
        <a:p>
          <a:r>
            <a:rPr lang="sv-SE" sz="1200" dirty="0">
              <a:solidFill>
                <a:schemeClr val="bg1"/>
              </a:solidFill>
            </a:rPr>
            <a:t>Kartläggning av nationell praxis, lagstiftning och forskning </a:t>
          </a:r>
        </a:p>
        <a:p>
          <a:r>
            <a:rPr lang="sv-SE" sz="1200" dirty="0">
              <a:solidFill>
                <a:schemeClr val="bg1"/>
              </a:solidFill>
            </a:rPr>
            <a:t>Ht 2020</a:t>
          </a:r>
        </a:p>
      </dgm:t>
    </dgm:pt>
    <dgm:pt modelId="{57023124-4FA1-4CD5-A4DA-9DFF676D663D}" type="parTrans" cxnId="{5F2E822C-F260-4360-BB69-A0E172AF3DE5}">
      <dgm:prSet/>
      <dgm:spPr/>
      <dgm:t>
        <a:bodyPr/>
        <a:lstStyle/>
        <a:p>
          <a:endParaRPr lang="sv-SE"/>
        </a:p>
      </dgm:t>
    </dgm:pt>
    <dgm:pt modelId="{E121ED79-59D1-4EDC-BD23-5020E56BA31A}" type="sibTrans" cxnId="{5F2E822C-F260-4360-BB69-A0E172AF3DE5}">
      <dgm:prSet/>
      <dgm:spPr/>
      <dgm:t>
        <a:bodyPr/>
        <a:lstStyle/>
        <a:p>
          <a:endParaRPr lang="sv-SE"/>
        </a:p>
      </dgm:t>
    </dgm:pt>
    <dgm:pt modelId="{A3B81C21-0397-4737-A0B4-939459D02659}">
      <dgm:prSet phldrT="[Text]" custT="1"/>
      <dgm:spPr>
        <a:solidFill>
          <a:schemeClr val="accent2"/>
        </a:solidFill>
      </dgm:spPr>
      <dgm:t>
        <a:bodyPr/>
        <a:lstStyle/>
        <a:p>
          <a:r>
            <a:rPr lang="sv-SE" sz="1200" dirty="0">
              <a:solidFill>
                <a:schemeClr val="bg1"/>
              </a:solidFill>
            </a:rPr>
            <a:t>Pilot och implementering i teskommuner </a:t>
          </a:r>
        </a:p>
        <a:p>
          <a:r>
            <a:rPr lang="sv-SE" sz="1200" dirty="0">
              <a:solidFill>
                <a:schemeClr val="bg1"/>
              </a:solidFill>
            </a:rPr>
            <a:t>Ht 2021</a:t>
          </a:r>
        </a:p>
      </dgm:t>
    </dgm:pt>
    <dgm:pt modelId="{3231AC5E-EC29-4F17-88C2-B8C76202BF7E}" type="parTrans" cxnId="{B4851465-9EB5-4AC5-9737-44FCBCCF9290}">
      <dgm:prSet/>
      <dgm:spPr/>
      <dgm:t>
        <a:bodyPr/>
        <a:lstStyle/>
        <a:p>
          <a:endParaRPr lang="sv-SE"/>
        </a:p>
      </dgm:t>
    </dgm:pt>
    <dgm:pt modelId="{710A2623-C393-45D4-BB2A-15F557711A95}" type="sibTrans" cxnId="{B4851465-9EB5-4AC5-9737-44FCBCCF9290}">
      <dgm:prSet/>
      <dgm:spPr/>
      <dgm:t>
        <a:bodyPr/>
        <a:lstStyle/>
        <a:p>
          <a:endParaRPr lang="sv-SE"/>
        </a:p>
      </dgm:t>
    </dgm:pt>
    <dgm:pt modelId="{F3A9A943-7500-4092-8743-0F7BAED57331}">
      <dgm:prSet phldrT="[Text]" custT="1"/>
      <dgm:spPr>
        <a:solidFill>
          <a:schemeClr val="accent2"/>
        </a:solidFill>
      </dgm:spPr>
      <dgm:t>
        <a:bodyPr/>
        <a:lstStyle/>
        <a:p>
          <a:r>
            <a:rPr lang="sv-SE" sz="1200" dirty="0">
              <a:solidFill>
                <a:schemeClr val="bg1"/>
              </a:solidFill>
            </a:rPr>
            <a:t>Lansering på webbplats </a:t>
          </a:r>
        </a:p>
        <a:p>
          <a:r>
            <a:rPr lang="sv-SE" sz="1200" dirty="0">
              <a:solidFill>
                <a:schemeClr val="bg1"/>
              </a:solidFill>
            </a:rPr>
            <a:t>Under 2022</a:t>
          </a:r>
        </a:p>
      </dgm:t>
    </dgm:pt>
    <dgm:pt modelId="{D60122BB-6F25-40F2-94F2-6E8546B9B6DF}" type="parTrans" cxnId="{9B6143EB-BE34-4BE2-9B15-9C191361BB8F}">
      <dgm:prSet/>
      <dgm:spPr/>
      <dgm:t>
        <a:bodyPr/>
        <a:lstStyle/>
        <a:p>
          <a:endParaRPr lang="sv-SE"/>
        </a:p>
      </dgm:t>
    </dgm:pt>
    <dgm:pt modelId="{8F3AA986-A658-423B-8DD1-4CDBF10F8FCA}" type="sibTrans" cxnId="{9B6143EB-BE34-4BE2-9B15-9C191361BB8F}">
      <dgm:prSet/>
      <dgm:spPr/>
      <dgm:t>
        <a:bodyPr/>
        <a:lstStyle/>
        <a:p>
          <a:endParaRPr lang="sv-SE"/>
        </a:p>
      </dgm:t>
    </dgm:pt>
    <dgm:pt modelId="{ADA7C694-5B5F-4F7A-8A14-14B5AC047D49}">
      <dgm:prSet phldrT="[Text]" custT="1"/>
      <dgm:spPr>
        <a:solidFill>
          <a:schemeClr val="accent2"/>
        </a:solidFill>
        <a:ln>
          <a:noFill/>
        </a:ln>
      </dgm:spPr>
      <dgm:t>
        <a:bodyPr/>
        <a:lstStyle/>
        <a:p>
          <a:r>
            <a:rPr lang="sv-SE" sz="1200" dirty="0">
              <a:solidFill>
                <a:schemeClr val="bg1"/>
              </a:solidFill>
            </a:rPr>
            <a:t>Uppstart och etablering av projektorganisation </a:t>
          </a:r>
        </a:p>
        <a:p>
          <a:r>
            <a:rPr lang="sv-SE" sz="1200" dirty="0">
              <a:solidFill>
                <a:schemeClr val="bg1"/>
              </a:solidFill>
            </a:rPr>
            <a:t>Ht 2020</a:t>
          </a:r>
        </a:p>
      </dgm:t>
    </dgm:pt>
    <dgm:pt modelId="{04B654D2-DF3D-43FF-9308-BEAC6311F31D}" type="sibTrans" cxnId="{B47FCD1F-2A6E-4705-94C5-617A1C7E6193}">
      <dgm:prSet/>
      <dgm:spPr/>
      <dgm:t>
        <a:bodyPr/>
        <a:lstStyle/>
        <a:p>
          <a:endParaRPr lang="sv-SE"/>
        </a:p>
      </dgm:t>
    </dgm:pt>
    <dgm:pt modelId="{EFCD1224-1057-4DC2-B22E-AD854B03ACEF}" type="parTrans" cxnId="{B47FCD1F-2A6E-4705-94C5-617A1C7E6193}">
      <dgm:prSet/>
      <dgm:spPr/>
      <dgm:t>
        <a:bodyPr/>
        <a:lstStyle/>
        <a:p>
          <a:endParaRPr lang="sv-SE"/>
        </a:p>
      </dgm:t>
    </dgm:pt>
    <dgm:pt modelId="{6CEEC379-31F2-4214-9D53-C50A4FC1BC1F}" type="pres">
      <dgm:prSet presAssocID="{F727C70B-5094-4C6B-84A5-735349D31E21}" presName="Name0" presStyleCnt="0">
        <dgm:presLayoutVars>
          <dgm:dir/>
          <dgm:resizeHandles val="exact"/>
        </dgm:presLayoutVars>
      </dgm:prSet>
      <dgm:spPr/>
    </dgm:pt>
    <dgm:pt modelId="{4C832D9B-8F05-46C5-A6DD-B3D718084ACE}" type="pres">
      <dgm:prSet presAssocID="{F727C70B-5094-4C6B-84A5-735349D31E21}" presName="arrow" presStyleLbl="bgShp" presStyleIdx="0" presStyleCnt="1"/>
      <dgm:spPr>
        <a:solidFill>
          <a:schemeClr val="accent1"/>
        </a:solidFill>
      </dgm:spPr>
    </dgm:pt>
    <dgm:pt modelId="{9062A3E5-71D0-427A-9EC8-A052BE7D9B7F}" type="pres">
      <dgm:prSet presAssocID="{F727C70B-5094-4C6B-84A5-735349D31E21}" presName="points" presStyleCnt="0"/>
      <dgm:spPr/>
    </dgm:pt>
    <dgm:pt modelId="{B905AC0A-E0F0-4A3E-9D01-45D126BD3BC7}" type="pres">
      <dgm:prSet presAssocID="{ADA7C694-5B5F-4F7A-8A14-14B5AC047D49}" presName="compositeA" presStyleCnt="0"/>
      <dgm:spPr/>
    </dgm:pt>
    <dgm:pt modelId="{A0510CB6-E7D2-434A-AB50-087D1335900F}" type="pres">
      <dgm:prSet presAssocID="{ADA7C694-5B5F-4F7A-8A14-14B5AC047D49}" presName="textA" presStyleLbl="revTx" presStyleIdx="0" presStyleCnt="6">
        <dgm:presLayoutVars>
          <dgm:bulletEnabled val="1"/>
        </dgm:presLayoutVars>
      </dgm:prSet>
      <dgm:spPr/>
      <dgm:t>
        <a:bodyPr/>
        <a:lstStyle/>
        <a:p>
          <a:endParaRPr lang="sv-SE"/>
        </a:p>
      </dgm:t>
    </dgm:pt>
    <dgm:pt modelId="{BC0F6437-F199-4653-9A9C-23441ED76363}" type="pres">
      <dgm:prSet presAssocID="{ADA7C694-5B5F-4F7A-8A14-14B5AC047D49}" presName="circleA" presStyleLbl="node1" presStyleIdx="0" presStyleCnt="6"/>
      <dgm:spPr/>
    </dgm:pt>
    <dgm:pt modelId="{A0768D88-4E21-4E54-B0AE-1367C4F7556D}" type="pres">
      <dgm:prSet presAssocID="{ADA7C694-5B5F-4F7A-8A14-14B5AC047D49}" presName="spaceA" presStyleCnt="0"/>
      <dgm:spPr/>
    </dgm:pt>
    <dgm:pt modelId="{B2875DF0-4B29-4E2E-AA10-DBB310069E8E}" type="pres">
      <dgm:prSet presAssocID="{04B654D2-DF3D-43FF-9308-BEAC6311F31D}" presName="space" presStyleCnt="0"/>
      <dgm:spPr/>
    </dgm:pt>
    <dgm:pt modelId="{2E780311-6461-463B-9208-871D7AAC4A19}" type="pres">
      <dgm:prSet presAssocID="{3B9E78D0-0886-4C64-9794-D83557523F25}" presName="compositeB" presStyleCnt="0"/>
      <dgm:spPr/>
    </dgm:pt>
    <dgm:pt modelId="{A851DAE8-33F4-4845-A4FA-AB0D6BFD9BF8}" type="pres">
      <dgm:prSet presAssocID="{3B9E78D0-0886-4C64-9794-D83557523F25}" presName="textB" presStyleLbl="revTx" presStyleIdx="1" presStyleCnt="6">
        <dgm:presLayoutVars>
          <dgm:bulletEnabled val="1"/>
        </dgm:presLayoutVars>
      </dgm:prSet>
      <dgm:spPr/>
      <dgm:t>
        <a:bodyPr/>
        <a:lstStyle/>
        <a:p>
          <a:endParaRPr lang="sv-SE"/>
        </a:p>
      </dgm:t>
    </dgm:pt>
    <dgm:pt modelId="{E8C0DAF9-BF30-48AF-9CDB-99DB9CE5B7AB}" type="pres">
      <dgm:prSet presAssocID="{3B9E78D0-0886-4C64-9794-D83557523F25}" presName="circleB" presStyleLbl="node1" presStyleIdx="1" presStyleCnt="6"/>
      <dgm:spPr/>
    </dgm:pt>
    <dgm:pt modelId="{21770ABE-9BF0-41AA-AC95-61855BB74A82}" type="pres">
      <dgm:prSet presAssocID="{3B9E78D0-0886-4C64-9794-D83557523F25}" presName="spaceB" presStyleCnt="0"/>
      <dgm:spPr/>
    </dgm:pt>
    <dgm:pt modelId="{A8A1DCEE-28A4-42F7-875B-C619841DF489}" type="pres">
      <dgm:prSet presAssocID="{E121ED79-59D1-4EDC-BD23-5020E56BA31A}" presName="space" presStyleCnt="0"/>
      <dgm:spPr/>
    </dgm:pt>
    <dgm:pt modelId="{BCC95169-9269-4998-8645-1EF38A3D314D}" type="pres">
      <dgm:prSet presAssocID="{171899D1-F606-4B87-AACB-B6A9DD596A3F}" presName="compositeA" presStyleCnt="0"/>
      <dgm:spPr/>
    </dgm:pt>
    <dgm:pt modelId="{9C911308-65EB-4A9E-9B00-3CFA4C81269A}" type="pres">
      <dgm:prSet presAssocID="{171899D1-F606-4B87-AACB-B6A9DD596A3F}" presName="textA" presStyleLbl="revTx" presStyleIdx="2" presStyleCnt="6">
        <dgm:presLayoutVars>
          <dgm:bulletEnabled val="1"/>
        </dgm:presLayoutVars>
      </dgm:prSet>
      <dgm:spPr/>
      <dgm:t>
        <a:bodyPr/>
        <a:lstStyle/>
        <a:p>
          <a:endParaRPr lang="sv-SE"/>
        </a:p>
      </dgm:t>
    </dgm:pt>
    <dgm:pt modelId="{69928C25-A714-4283-B2AA-63FC4131FA00}" type="pres">
      <dgm:prSet presAssocID="{171899D1-F606-4B87-AACB-B6A9DD596A3F}" presName="circleA" presStyleLbl="node1" presStyleIdx="2" presStyleCnt="6"/>
      <dgm:spPr/>
    </dgm:pt>
    <dgm:pt modelId="{4355FF5B-8819-43E9-B3D9-E6ED3D3D5854}" type="pres">
      <dgm:prSet presAssocID="{171899D1-F606-4B87-AACB-B6A9DD596A3F}" presName="spaceA" presStyleCnt="0"/>
      <dgm:spPr/>
    </dgm:pt>
    <dgm:pt modelId="{547EAE61-7924-4636-B62E-86E7318C2AEC}" type="pres">
      <dgm:prSet presAssocID="{E37CCE1A-28E2-4C50-88C7-D155AE4FDDEF}" presName="space" presStyleCnt="0"/>
      <dgm:spPr/>
    </dgm:pt>
    <dgm:pt modelId="{F0D97A4F-2510-45A0-9B50-1296FF629258}" type="pres">
      <dgm:prSet presAssocID="{1835D8E6-4EEB-4925-8D7C-93F36D5B9743}" presName="compositeB" presStyleCnt="0"/>
      <dgm:spPr/>
    </dgm:pt>
    <dgm:pt modelId="{21026CA1-300D-431E-B6F3-4D1318727555}" type="pres">
      <dgm:prSet presAssocID="{1835D8E6-4EEB-4925-8D7C-93F36D5B9743}" presName="textB" presStyleLbl="revTx" presStyleIdx="3" presStyleCnt="6">
        <dgm:presLayoutVars>
          <dgm:bulletEnabled val="1"/>
        </dgm:presLayoutVars>
      </dgm:prSet>
      <dgm:spPr/>
      <dgm:t>
        <a:bodyPr/>
        <a:lstStyle/>
        <a:p>
          <a:endParaRPr lang="sv-SE"/>
        </a:p>
      </dgm:t>
    </dgm:pt>
    <dgm:pt modelId="{79EA5D7F-90CF-4553-B7DA-615AC9B4A1AB}" type="pres">
      <dgm:prSet presAssocID="{1835D8E6-4EEB-4925-8D7C-93F36D5B9743}" presName="circleB" presStyleLbl="node1" presStyleIdx="3" presStyleCnt="6"/>
      <dgm:spPr/>
    </dgm:pt>
    <dgm:pt modelId="{2614FDC1-7D11-4C0E-BC34-D1ABAD2549B8}" type="pres">
      <dgm:prSet presAssocID="{1835D8E6-4EEB-4925-8D7C-93F36D5B9743}" presName="spaceB" presStyleCnt="0"/>
      <dgm:spPr/>
    </dgm:pt>
    <dgm:pt modelId="{CDB5EBC5-0557-446F-B2CD-F45A964CD2F1}" type="pres">
      <dgm:prSet presAssocID="{71CA76CB-DD40-45B8-8697-D4F64CE8DFD1}" presName="space" presStyleCnt="0"/>
      <dgm:spPr/>
    </dgm:pt>
    <dgm:pt modelId="{008408E3-D336-4085-B298-741F3628D304}" type="pres">
      <dgm:prSet presAssocID="{A3B81C21-0397-4737-A0B4-939459D02659}" presName="compositeA" presStyleCnt="0"/>
      <dgm:spPr/>
    </dgm:pt>
    <dgm:pt modelId="{40D6819B-E20E-4E42-841F-AC3681BB5FAF}" type="pres">
      <dgm:prSet presAssocID="{A3B81C21-0397-4737-A0B4-939459D02659}" presName="textA" presStyleLbl="revTx" presStyleIdx="4" presStyleCnt="6">
        <dgm:presLayoutVars>
          <dgm:bulletEnabled val="1"/>
        </dgm:presLayoutVars>
      </dgm:prSet>
      <dgm:spPr/>
      <dgm:t>
        <a:bodyPr/>
        <a:lstStyle/>
        <a:p>
          <a:endParaRPr lang="sv-SE"/>
        </a:p>
      </dgm:t>
    </dgm:pt>
    <dgm:pt modelId="{0F74FB51-0486-405C-8BC0-C844DA91E749}" type="pres">
      <dgm:prSet presAssocID="{A3B81C21-0397-4737-A0B4-939459D02659}" presName="circleA" presStyleLbl="node1" presStyleIdx="4" presStyleCnt="6"/>
      <dgm:spPr/>
    </dgm:pt>
    <dgm:pt modelId="{B5C2F267-611B-4D65-A6FD-E9F9AB02693F}" type="pres">
      <dgm:prSet presAssocID="{A3B81C21-0397-4737-A0B4-939459D02659}" presName="spaceA" presStyleCnt="0"/>
      <dgm:spPr/>
    </dgm:pt>
    <dgm:pt modelId="{0A78EDB0-6BA8-4477-B1E2-7099FACC0B54}" type="pres">
      <dgm:prSet presAssocID="{710A2623-C393-45D4-BB2A-15F557711A95}" presName="space" presStyleCnt="0"/>
      <dgm:spPr/>
    </dgm:pt>
    <dgm:pt modelId="{0E5E1546-7B9F-46FB-B7CA-87A666575288}" type="pres">
      <dgm:prSet presAssocID="{F3A9A943-7500-4092-8743-0F7BAED57331}" presName="compositeB" presStyleCnt="0"/>
      <dgm:spPr/>
    </dgm:pt>
    <dgm:pt modelId="{A3D56A03-C40E-4384-A2E4-14C0920E69DD}" type="pres">
      <dgm:prSet presAssocID="{F3A9A943-7500-4092-8743-0F7BAED57331}" presName="textB" presStyleLbl="revTx" presStyleIdx="5" presStyleCnt="6">
        <dgm:presLayoutVars>
          <dgm:bulletEnabled val="1"/>
        </dgm:presLayoutVars>
      </dgm:prSet>
      <dgm:spPr/>
      <dgm:t>
        <a:bodyPr/>
        <a:lstStyle/>
        <a:p>
          <a:endParaRPr lang="sv-SE"/>
        </a:p>
      </dgm:t>
    </dgm:pt>
    <dgm:pt modelId="{41D70F5D-5C23-4A0E-8ABF-1078F00B479F}" type="pres">
      <dgm:prSet presAssocID="{F3A9A943-7500-4092-8743-0F7BAED57331}" presName="circleB" presStyleLbl="node1" presStyleIdx="5" presStyleCnt="6"/>
      <dgm:spPr/>
    </dgm:pt>
    <dgm:pt modelId="{514F0C23-FB4E-4CF8-8574-3CBD1F640A67}" type="pres">
      <dgm:prSet presAssocID="{F3A9A943-7500-4092-8743-0F7BAED57331}" presName="spaceB" presStyleCnt="0"/>
      <dgm:spPr/>
    </dgm:pt>
  </dgm:ptLst>
  <dgm:cxnLst>
    <dgm:cxn modelId="{B47FCD1F-2A6E-4705-94C5-617A1C7E6193}" srcId="{F727C70B-5094-4C6B-84A5-735349D31E21}" destId="{ADA7C694-5B5F-4F7A-8A14-14B5AC047D49}" srcOrd="0" destOrd="0" parTransId="{EFCD1224-1057-4DC2-B22E-AD854B03ACEF}" sibTransId="{04B654D2-DF3D-43FF-9308-BEAC6311F31D}"/>
    <dgm:cxn modelId="{33C2F6EE-A016-4EFF-A46D-C90ABB285B1A}" srcId="{F727C70B-5094-4C6B-84A5-735349D31E21}" destId="{1835D8E6-4EEB-4925-8D7C-93F36D5B9743}" srcOrd="3" destOrd="0" parTransId="{86A730AA-07D6-4937-9D86-B62C43C02A27}" sibTransId="{71CA76CB-DD40-45B8-8697-D4F64CE8DFD1}"/>
    <dgm:cxn modelId="{B4851465-9EB5-4AC5-9737-44FCBCCF9290}" srcId="{F727C70B-5094-4C6B-84A5-735349D31E21}" destId="{A3B81C21-0397-4737-A0B4-939459D02659}" srcOrd="4" destOrd="0" parTransId="{3231AC5E-EC29-4F17-88C2-B8C76202BF7E}" sibTransId="{710A2623-C393-45D4-BB2A-15F557711A95}"/>
    <dgm:cxn modelId="{C2A6555A-F9B3-4D10-8651-9E5A1E262FC9}" type="presOf" srcId="{F727C70B-5094-4C6B-84A5-735349D31E21}" destId="{6CEEC379-31F2-4214-9D53-C50A4FC1BC1F}" srcOrd="0" destOrd="0" presId="urn:microsoft.com/office/officeart/2005/8/layout/hProcess11"/>
    <dgm:cxn modelId="{002B1B52-6788-4FA1-8F40-AAC486B1E373}" srcId="{F727C70B-5094-4C6B-84A5-735349D31E21}" destId="{171899D1-F606-4B87-AACB-B6A9DD596A3F}" srcOrd="2" destOrd="0" parTransId="{72C2ED8C-AC31-4C2E-843E-4BBF8EE461C4}" sibTransId="{E37CCE1A-28E2-4C50-88C7-D155AE4FDDEF}"/>
    <dgm:cxn modelId="{DD0DA064-512A-4CEB-A242-4243F90E441C}" type="presOf" srcId="{1835D8E6-4EEB-4925-8D7C-93F36D5B9743}" destId="{21026CA1-300D-431E-B6F3-4D1318727555}" srcOrd="0" destOrd="0" presId="urn:microsoft.com/office/officeart/2005/8/layout/hProcess11"/>
    <dgm:cxn modelId="{A0C71953-B121-467E-98FE-4BF90DF62D1A}" type="presOf" srcId="{ADA7C694-5B5F-4F7A-8A14-14B5AC047D49}" destId="{A0510CB6-E7D2-434A-AB50-087D1335900F}" srcOrd="0" destOrd="0" presId="urn:microsoft.com/office/officeart/2005/8/layout/hProcess11"/>
    <dgm:cxn modelId="{9B6143EB-BE34-4BE2-9B15-9C191361BB8F}" srcId="{F727C70B-5094-4C6B-84A5-735349D31E21}" destId="{F3A9A943-7500-4092-8743-0F7BAED57331}" srcOrd="5" destOrd="0" parTransId="{D60122BB-6F25-40F2-94F2-6E8546B9B6DF}" sibTransId="{8F3AA986-A658-423B-8DD1-4CDBF10F8FCA}"/>
    <dgm:cxn modelId="{D3B213A1-85F6-4EC0-80FB-394DD7EF80BB}" type="presOf" srcId="{171899D1-F606-4B87-AACB-B6A9DD596A3F}" destId="{9C911308-65EB-4A9E-9B00-3CFA4C81269A}" srcOrd="0" destOrd="0" presId="urn:microsoft.com/office/officeart/2005/8/layout/hProcess11"/>
    <dgm:cxn modelId="{9DCA9F73-8B14-471E-B9B2-80661AADD2C5}" type="presOf" srcId="{F3A9A943-7500-4092-8743-0F7BAED57331}" destId="{A3D56A03-C40E-4384-A2E4-14C0920E69DD}" srcOrd="0" destOrd="0" presId="urn:microsoft.com/office/officeart/2005/8/layout/hProcess11"/>
    <dgm:cxn modelId="{85C69E90-09D7-4DE5-9E61-F387590DB9E6}" type="presOf" srcId="{A3B81C21-0397-4737-A0B4-939459D02659}" destId="{40D6819B-E20E-4E42-841F-AC3681BB5FAF}" srcOrd="0" destOrd="0" presId="urn:microsoft.com/office/officeart/2005/8/layout/hProcess11"/>
    <dgm:cxn modelId="{1F1E7068-4696-45A2-8346-84816B921E2B}" type="presOf" srcId="{3B9E78D0-0886-4C64-9794-D83557523F25}" destId="{A851DAE8-33F4-4845-A4FA-AB0D6BFD9BF8}" srcOrd="0" destOrd="0" presId="urn:microsoft.com/office/officeart/2005/8/layout/hProcess11"/>
    <dgm:cxn modelId="{5F2E822C-F260-4360-BB69-A0E172AF3DE5}" srcId="{F727C70B-5094-4C6B-84A5-735349D31E21}" destId="{3B9E78D0-0886-4C64-9794-D83557523F25}" srcOrd="1" destOrd="0" parTransId="{57023124-4FA1-4CD5-A4DA-9DFF676D663D}" sibTransId="{E121ED79-59D1-4EDC-BD23-5020E56BA31A}"/>
    <dgm:cxn modelId="{CA6CDC63-408D-400E-B2F5-98054FCBC859}" type="presParOf" srcId="{6CEEC379-31F2-4214-9D53-C50A4FC1BC1F}" destId="{4C832D9B-8F05-46C5-A6DD-B3D718084ACE}" srcOrd="0" destOrd="0" presId="urn:microsoft.com/office/officeart/2005/8/layout/hProcess11"/>
    <dgm:cxn modelId="{1D3EEE36-39FB-4BBE-8B72-BDFD21EF9DA3}" type="presParOf" srcId="{6CEEC379-31F2-4214-9D53-C50A4FC1BC1F}" destId="{9062A3E5-71D0-427A-9EC8-A052BE7D9B7F}" srcOrd="1" destOrd="0" presId="urn:microsoft.com/office/officeart/2005/8/layout/hProcess11"/>
    <dgm:cxn modelId="{775811D3-EE58-4246-AB97-D4CEC16F7226}" type="presParOf" srcId="{9062A3E5-71D0-427A-9EC8-A052BE7D9B7F}" destId="{B905AC0A-E0F0-4A3E-9D01-45D126BD3BC7}" srcOrd="0" destOrd="0" presId="urn:microsoft.com/office/officeart/2005/8/layout/hProcess11"/>
    <dgm:cxn modelId="{B41A00CA-CFFB-48A5-8BB4-E03D8D0597B5}" type="presParOf" srcId="{B905AC0A-E0F0-4A3E-9D01-45D126BD3BC7}" destId="{A0510CB6-E7D2-434A-AB50-087D1335900F}" srcOrd="0" destOrd="0" presId="urn:microsoft.com/office/officeart/2005/8/layout/hProcess11"/>
    <dgm:cxn modelId="{DEEB8B4F-284D-43A9-9F0E-55739396D520}" type="presParOf" srcId="{B905AC0A-E0F0-4A3E-9D01-45D126BD3BC7}" destId="{BC0F6437-F199-4653-9A9C-23441ED76363}" srcOrd="1" destOrd="0" presId="urn:microsoft.com/office/officeart/2005/8/layout/hProcess11"/>
    <dgm:cxn modelId="{7FC0B66D-8911-42A3-B546-7FA5C1DB0D9F}" type="presParOf" srcId="{B905AC0A-E0F0-4A3E-9D01-45D126BD3BC7}" destId="{A0768D88-4E21-4E54-B0AE-1367C4F7556D}" srcOrd="2" destOrd="0" presId="urn:microsoft.com/office/officeart/2005/8/layout/hProcess11"/>
    <dgm:cxn modelId="{F206B5D9-5A50-4E3B-8534-F5AD129BD252}" type="presParOf" srcId="{9062A3E5-71D0-427A-9EC8-A052BE7D9B7F}" destId="{B2875DF0-4B29-4E2E-AA10-DBB310069E8E}" srcOrd="1" destOrd="0" presId="urn:microsoft.com/office/officeart/2005/8/layout/hProcess11"/>
    <dgm:cxn modelId="{F3B88E7A-7179-488C-94AD-D36808DB9BE9}" type="presParOf" srcId="{9062A3E5-71D0-427A-9EC8-A052BE7D9B7F}" destId="{2E780311-6461-463B-9208-871D7AAC4A19}" srcOrd="2" destOrd="0" presId="urn:microsoft.com/office/officeart/2005/8/layout/hProcess11"/>
    <dgm:cxn modelId="{B3E592FD-CC3B-4908-99DE-18723A086C96}" type="presParOf" srcId="{2E780311-6461-463B-9208-871D7AAC4A19}" destId="{A851DAE8-33F4-4845-A4FA-AB0D6BFD9BF8}" srcOrd="0" destOrd="0" presId="urn:microsoft.com/office/officeart/2005/8/layout/hProcess11"/>
    <dgm:cxn modelId="{94ECEC65-B3D0-4A6B-BCF1-5689A61DA95A}" type="presParOf" srcId="{2E780311-6461-463B-9208-871D7AAC4A19}" destId="{E8C0DAF9-BF30-48AF-9CDB-99DB9CE5B7AB}" srcOrd="1" destOrd="0" presId="urn:microsoft.com/office/officeart/2005/8/layout/hProcess11"/>
    <dgm:cxn modelId="{E338F900-6DDC-4052-964B-930BB259D42E}" type="presParOf" srcId="{2E780311-6461-463B-9208-871D7AAC4A19}" destId="{21770ABE-9BF0-41AA-AC95-61855BB74A82}" srcOrd="2" destOrd="0" presId="urn:microsoft.com/office/officeart/2005/8/layout/hProcess11"/>
    <dgm:cxn modelId="{42E175A6-1770-452F-9D5B-A49A06A9F352}" type="presParOf" srcId="{9062A3E5-71D0-427A-9EC8-A052BE7D9B7F}" destId="{A8A1DCEE-28A4-42F7-875B-C619841DF489}" srcOrd="3" destOrd="0" presId="urn:microsoft.com/office/officeart/2005/8/layout/hProcess11"/>
    <dgm:cxn modelId="{26727772-BA04-4897-9BF8-4384D8650FB4}" type="presParOf" srcId="{9062A3E5-71D0-427A-9EC8-A052BE7D9B7F}" destId="{BCC95169-9269-4998-8645-1EF38A3D314D}" srcOrd="4" destOrd="0" presId="urn:microsoft.com/office/officeart/2005/8/layout/hProcess11"/>
    <dgm:cxn modelId="{9AAE412E-DE6A-4503-8741-06B77FE9133D}" type="presParOf" srcId="{BCC95169-9269-4998-8645-1EF38A3D314D}" destId="{9C911308-65EB-4A9E-9B00-3CFA4C81269A}" srcOrd="0" destOrd="0" presId="urn:microsoft.com/office/officeart/2005/8/layout/hProcess11"/>
    <dgm:cxn modelId="{4A2A6ED8-3F46-4976-8568-60EC45FCDA99}" type="presParOf" srcId="{BCC95169-9269-4998-8645-1EF38A3D314D}" destId="{69928C25-A714-4283-B2AA-63FC4131FA00}" srcOrd="1" destOrd="0" presId="urn:microsoft.com/office/officeart/2005/8/layout/hProcess11"/>
    <dgm:cxn modelId="{9ADF7EEC-C70E-4F94-B822-8D6B81D9A2D9}" type="presParOf" srcId="{BCC95169-9269-4998-8645-1EF38A3D314D}" destId="{4355FF5B-8819-43E9-B3D9-E6ED3D3D5854}" srcOrd="2" destOrd="0" presId="urn:microsoft.com/office/officeart/2005/8/layout/hProcess11"/>
    <dgm:cxn modelId="{A10206DA-95AD-4842-8279-556B70423E78}" type="presParOf" srcId="{9062A3E5-71D0-427A-9EC8-A052BE7D9B7F}" destId="{547EAE61-7924-4636-B62E-86E7318C2AEC}" srcOrd="5" destOrd="0" presId="urn:microsoft.com/office/officeart/2005/8/layout/hProcess11"/>
    <dgm:cxn modelId="{7EB7E2A0-89DE-4453-BCE5-CB166D7325C7}" type="presParOf" srcId="{9062A3E5-71D0-427A-9EC8-A052BE7D9B7F}" destId="{F0D97A4F-2510-45A0-9B50-1296FF629258}" srcOrd="6" destOrd="0" presId="urn:microsoft.com/office/officeart/2005/8/layout/hProcess11"/>
    <dgm:cxn modelId="{F1B5BE2D-3176-44F9-B2BE-53375A00249C}" type="presParOf" srcId="{F0D97A4F-2510-45A0-9B50-1296FF629258}" destId="{21026CA1-300D-431E-B6F3-4D1318727555}" srcOrd="0" destOrd="0" presId="urn:microsoft.com/office/officeart/2005/8/layout/hProcess11"/>
    <dgm:cxn modelId="{D67014D5-2D04-4E9E-9995-4E2BB7A68174}" type="presParOf" srcId="{F0D97A4F-2510-45A0-9B50-1296FF629258}" destId="{79EA5D7F-90CF-4553-B7DA-615AC9B4A1AB}" srcOrd="1" destOrd="0" presId="urn:microsoft.com/office/officeart/2005/8/layout/hProcess11"/>
    <dgm:cxn modelId="{2C5797EF-075C-4D34-ADD9-5557CB79E787}" type="presParOf" srcId="{F0D97A4F-2510-45A0-9B50-1296FF629258}" destId="{2614FDC1-7D11-4C0E-BC34-D1ABAD2549B8}" srcOrd="2" destOrd="0" presId="urn:microsoft.com/office/officeart/2005/8/layout/hProcess11"/>
    <dgm:cxn modelId="{1CBD5C1F-A509-4529-870A-A11C85D9FBB6}" type="presParOf" srcId="{9062A3E5-71D0-427A-9EC8-A052BE7D9B7F}" destId="{CDB5EBC5-0557-446F-B2CD-F45A964CD2F1}" srcOrd="7" destOrd="0" presId="urn:microsoft.com/office/officeart/2005/8/layout/hProcess11"/>
    <dgm:cxn modelId="{C3743101-B61C-407D-988A-0893E114841B}" type="presParOf" srcId="{9062A3E5-71D0-427A-9EC8-A052BE7D9B7F}" destId="{008408E3-D336-4085-B298-741F3628D304}" srcOrd="8" destOrd="0" presId="urn:microsoft.com/office/officeart/2005/8/layout/hProcess11"/>
    <dgm:cxn modelId="{33215D1F-2EF9-4493-BEDD-2FB46E15CC77}" type="presParOf" srcId="{008408E3-D336-4085-B298-741F3628D304}" destId="{40D6819B-E20E-4E42-841F-AC3681BB5FAF}" srcOrd="0" destOrd="0" presId="urn:microsoft.com/office/officeart/2005/8/layout/hProcess11"/>
    <dgm:cxn modelId="{E2158114-C5DB-4B5F-BD8E-5E874EF3CACA}" type="presParOf" srcId="{008408E3-D336-4085-B298-741F3628D304}" destId="{0F74FB51-0486-405C-8BC0-C844DA91E749}" srcOrd="1" destOrd="0" presId="urn:microsoft.com/office/officeart/2005/8/layout/hProcess11"/>
    <dgm:cxn modelId="{323CA988-455F-43E1-849E-D2FF7D0B48A5}" type="presParOf" srcId="{008408E3-D336-4085-B298-741F3628D304}" destId="{B5C2F267-611B-4D65-A6FD-E9F9AB02693F}" srcOrd="2" destOrd="0" presId="urn:microsoft.com/office/officeart/2005/8/layout/hProcess11"/>
    <dgm:cxn modelId="{702DED02-0161-4C32-9E3E-853A5D763CD5}" type="presParOf" srcId="{9062A3E5-71D0-427A-9EC8-A052BE7D9B7F}" destId="{0A78EDB0-6BA8-4477-B1E2-7099FACC0B54}" srcOrd="9" destOrd="0" presId="urn:microsoft.com/office/officeart/2005/8/layout/hProcess11"/>
    <dgm:cxn modelId="{95E5195C-C25D-45E2-A4F1-5392DD8F84E9}" type="presParOf" srcId="{9062A3E5-71D0-427A-9EC8-A052BE7D9B7F}" destId="{0E5E1546-7B9F-46FB-B7CA-87A666575288}" srcOrd="10" destOrd="0" presId="urn:microsoft.com/office/officeart/2005/8/layout/hProcess11"/>
    <dgm:cxn modelId="{5B3BE032-6F52-4AC3-B915-DEBD7602BAA4}" type="presParOf" srcId="{0E5E1546-7B9F-46FB-B7CA-87A666575288}" destId="{A3D56A03-C40E-4384-A2E4-14C0920E69DD}" srcOrd="0" destOrd="0" presId="urn:microsoft.com/office/officeart/2005/8/layout/hProcess11"/>
    <dgm:cxn modelId="{3E2D935F-5C00-4F88-AF4C-E3F599916D10}" type="presParOf" srcId="{0E5E1546-7B9F-46FB-B7CA-87A666575288}" destId="{41D70F5D-5C23-4A0E-8ABF-1078F00B479F}" srcOrd="1" destOrd="0" presId="urn:microsoft.com/office/officeart/2005/8/layout/hProcess11"/>
    <dgm:cxn modelId="{5351A903-9FAF-4EDE-A269-8747003F6C6B}" type="presParOf" srcId="{0E5E1546-7B9F-46FB-B7CA-87A666575288}" destId="{514F0C23-FB4E-4CF8-8574-3CBD1F640A67}" srcOrd="2" destOrd="0" presId="urn:microsoft.com/office/officeart/2005/8/layout/hProcess11"/>
  </dgm:cxnLst>
  <dgm:bg>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B091DD-FEFB-4527-9EE0-11D98EEBA925}"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sv-SE"/>
        </a:p>
      </dgm:t>
    </dgm:pt>
    <dgm:pt modelId="{CD295983-AAD7-4E8B-A83A-7F45676D2297}">
      <dgm:prSet custT="1"/>
      <dgm:spPr>
        <a:solidFill>
          <a:schemeClr val="accent1"/>
        </a:solidFill>
        <a:ln>
          <a:noFill/>
        </a:ln>
        <a:effectLst>
          <a:glow rad="63500">
            <a:schemeClr val="accent2">
              <a:satMod val="175000"/>
              <a:alpha val="40000"/>
            </a:schemeClr>
          </a:glow>
          <a:outerShdw blurRad="50800" dist="38100" dir="2700000" algn="tl" rotWithShape="0">
            <a:prstClr val="black">
              <a:alpha val="40000"/>
            </a:prstClr>
          </a:outerShdw>
        </a:effectLst>
      </dgm:spPr>
      <dgm:t>
        <a:bodyPr/>
        <a:lstStyle/>
        <a:p>
          <a:r>
            <a:rPr lang="sv-SE" sz="10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Involvera individen och tillgängliga stödpersoner</a:t>
          </a:r>
        </a:p>
      </dgm:t>
    </dgm:pt>
    <dgm:pt modelId="{BEACE66A-C7B3-4C71-9560-D6DA6972513C}" type="parTrans" cxnId="{6CC84529-6EDA-4F71-A0A1-2D0699307AE7}">
      <dgm:prSet/>
      <dgm:spPr/>
      <dgm:t>
        <a:bodyPr/>
        <a:lstStyle/>
        <a:p>
          <a:endParaRPr lang="sv-SE"/>
        </a:p>
      </dgm:t>
    </dgm:pt>
    <dgm:pt modelId="{6585181E-24FF-47F5-9319-9B6956B2A2BD}" type="sibTrans" cxnId="{6CC84529-6EDA-4F71-A0A1-2D0699307AE7}">
      <dgm:prSet/>
      <dgm:spPr/>
      <dgm:t>
        <a:bodyPr/>
        <a:lstStyle/>
        <a:p>
          <a:endParaRPr lang="sv-SE"/>
        </a:p>
      </dgm:t>
    </dgm:pt>
    <dgm:pt modelId="{1DDEFF89-C92B-4166-B757-F00C359184FB}" type="pres">
      <dgm:prSet presAssocID="{C9B091DD-FEFB-4527-9EE0-11D98EEBA925}" presName="Name0" presStyleCnt="0">
        <dgm:presLayoutVars>
          <dgm:dir/>
          <dgm:animLvl val="lvl"/>
          <dgm:resizeHandles val="exact"/>
        </dgm:presLayoutVars>
      </dgm:prSet>
      <dgm:spPr/>
      <dgm:t>
        <a:bodyPr/>
        <a:lstStyle/>
        <a:p>
          <a:endParaRPr lang="sv-SE"/>
        </a:p>
      </dgm:t>
    </dgm:pt>
    <dgm:pt modelId="{7D8650EC-DDB0-4615-814C-A1E47492199E}" type="pres">
      <dgm:prSet presAssocID="{CD295983-AAD7-4E8B-A83A-7F45676D2297}" presName="parTxOnly" presStyleLbl="node1" presStyleIdx="0" presStyleCnt="1" custLinFactY="351459" custLinFactNeighborX="-49" custLinFactNeighborY="400000">
        <dgm:presLayoutVars>
          <dgm:chMax val="0"/>
          <dgm:chPref val="0"/>
          <dgm:bulletEnabled val="1"/>
        </dgm:presLayoutVars>
      </dgm:prSet>
      <dgm:spPr/>
      <dgm:t>
        <a:bodyPr/>
        <a:lstStyle/>
        <a:p>
          <a:endParaRPr lang="sv-SE"/>
        </a:p>
      </dgm:t>
    </dgm:pt>
  </dgm:ptLst>
  <dgm:cxnLst>
    <dgm:cxn modelId="{5D3EBAAE-35DB-4D97-A1D4-2F4F06759440}" type="presOf" srcId="{CD295983-AAD7-4E8B-A83A-7F45676D2297}" destId="{7D8650EC-DDB0-4615-814C-A1E47492199E}" srcOrd="0" destOrd="0" presId="urn:microsoft.com/office/officeart/2005/8/layout/chevron1"/>
    <dgm:cxn modelId="{2D1959B1-D20A-4712-BCBF-F88C81377BA5}" type="presOf" srcId="{C9B091DD-FEFB-4527-9EE0-11D98EEBA925}" destId="{1DDEFF89-C92B-4166-B757-F00C359184FB}" srcOrd="0" destOrd="0" presId="urn:microsoft.com/office/officeart/2005/8/layout/chevron1"/>
    <dgm:cxn modelId="{6CC84529-6EDA-4F71-A0A1-2D0699307AE7}" srcId="{C9B091DD-FEFB-4527-9EE0-11D98EEBA925}" destId="{CD295983-AAD7-4E8B-A83A-7F45676D2297}" srcOrd="0" destOrd="0" parTransId="{BEACE66A-C7B3-4C71-9560-D6DA6972513C}" sibTransId="{6585181E-24FF-47F5-9319-9B6956B2A2BD}"/>
    <dgm:cxn modelId="{F9A4B1D7-5E28-4907-95DF-DC75FDCEF83D}" type="presParOf" srcId="{1DDEFF89-C92B-4166-B757-F00C359184FB}" destId="{7D8650EC-DDB0-4615-814C-A1E47492199E}"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0BE367-27C8-4035-8436-112D6C023E49}" type="doc">
      <dgm:prSet loTypeId="urn:microsoft.com/office/officeart/2005/8/layout/chevron1" loCatId="process" qsTypeId="urn:microsoft.com/office/officeart/2005/8/quickstyle/simple1" qsCatId="simple" csTypeId="urn:microsoft.com/office/officeart/2005/8/colors/accent5_5" csCatId="accent5" phldr="1"/>
      <dgm:spPr/>
    </dgm:pt>
    <dgm:pt modelId="{5F99A327-D943-480D-8C63-22EE785743F3}">
      <dgm:prSet phldrT="[Text]" custT="1"/>
      <dgm:spPr>
        <a:solidFill>
          <a:schemeClr val="accent1">
            <a:alpha val="83333"/>
          </a:schemeClr>
        </a:solidFill>
        <a:ln>
          <a:noFill/>
        </a:ln>
        <a:effectLst>
          <a:glow rad="63500">
            <a:schemeClr val="accent2">
              <a:satMod val="175000"/>
              <a:alpha val="40000"/>
            </a:schemeClr>
          </a:glow>
          <a:outerShdw blurRad="50800" dist="38100" dir="2700000" algn="tl" rotWithShape="0">
            <a:prstClr val="black">
              <a:alpha val="40000"/>
            </a:prstClr>
          </a:outerShdw>
        </a:effectLst>
      </dgm:spPr>
      <dgm:t>
        <a:bodyPr/>
        <a:lstStyle/>
        <a:p>
          <a:r>
            <a:rPr lang="sv-SE" sz="10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Förhandsbedöma oro</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0813AE58-033E-42B8-BB0C-9E237E160EF1}" type="parTrans" cxnId="{E94219CF-A8A3-4A4B-B6F5-BE496AF5A6ED}">
      <dgm:prSet/>
      <dgm:spPr/>
      <dgm:t>
        <a:bodyPr/>
        <a:lstStyle/>
        <a:p>
          <a:endParaRPr lang="sv-SE"/>
        </a:p>
      </dgm:t>
    </dgm:pt>
    <dgm:pt modelId="{690F726E-4E36-41DD-91A9-D13E59CA083D}" type="sibTrans" cxnId="{E94219CF-A8A3-4A4B-B6F5-BE496AF5A6ED}">
      <dgm:prSet/>
      <dgm:spPr/>
      <dgm:t>
        <a:bodyPr/>
        <a:lstStyle/>
        <a:p>
          <a:endParaRPr lang="sv-SE"/>
        </a:p>
      </dgm:t>
    </dgm:pt>
    <dgm:pt modelId="{1D799BAD-008B-432B-88C9-8CEDD6656F5E}">
      <dgm:prSet phldrT="[Text]" custT="1"/>
      <dgm:spPr>
        <a:solidFill>
          <a:schemeClr val="accent1">
            <a:alpha val="76667"/>
          </a:schemeClr>
        </a:solidFill>
        <a:ln>
          <a:noFill/>
        </a:ln>
        <a:effectLst>
          <a:glow rad="63500">
            <a:schemeClr val="accent2">
              <a:satMod val="175000"/>
              <a:alpha val="40000"/>
            </a:schemeClr>
          </a:glow>
          <a:outerShdw blurRad="50800" dist="38100" dir="2700000" algn="tl" rotWithShape="0">
            <a:prstClr val="black">
              <a:alpha val="40000"/>
            </a:prstClr>
          </a:outerShdw>
        </a:effectLst>
      </dgm:spPr>
      <dgm:t>
        <a:bodyPr/>
        <a:lstStyle/>
        <a:p>
          <a:r>
            <a:rPr lang="sv-SE" sz="10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Utreda och bedöma behov</a:t>
          </a:r>
        </a:p>
      </dgm:t>
    </dgm:pt>
    <dgm:pt modelId="{47DCAE07-EAFC-428E-B68C-0FF3D590E008}" type="parTrans" cxnId="{6A676822-8410-4B5F-812A-64CA91E61C67}">
      <dgm:prSet/>
      <dgm:spPr/>
      <dgm:t>
        <a:bodyPr/>
        <a:lstStyle/>
        <a:p>
          <a:endParaRPr lang="sv-SE"/>
        </a:p>
      </dgm:t>
    </dgm:pt>
    <dgm:pt modelId="{62E38283-D0D5-47CD-8495-E330AA9DAC05}" type="sibTrans" cxnId="{6A676822-8410-4B5F-812A-64CA91E61C67}">
      <dgm:prSet/>
      <dgm:spPr/>
      <dgm:t>
        <a:bodyPr/>
        <a:lstStyle/>
        <a:p>
          <a:endParaRPr lang="sv-SE"/>
        </a:p>
      </dgm:t>
    </dgm:pt>
    <dgm:pt modelId="{4DF50308-C655-40D2-AD31-FA59E53D2B9B}">
      <dgm:prSet custT="1"/>
      <dgm:spPr>
        <a:solidFill>
          <a:schemeClr val="accent1">
            <a:alpha val="70000"/>
          </a:schemeClr>
        </a:solidFill>
        <a:ln>
          <a:noFill/>
        </a:ln>
        <a:effectLst>
          <a:glow rad="63500">
            <a:schemeClr val="accent2">
              <a:satMod val="175000"/>
              <a:alpha val="40000"/>
            </a:schemeClr>
          </a:glow>
          <a:outerShdw blurRad="50800" dist="38100" dir="2700000" algn="tl" rotWithShape="0">
            <a:prstClr val="black">
              <a:alpha val="40000"/>
            </a:prstClr>
          </a:outerShdw>
        </a:effectLst>
      </dgm:spPr>
      <dgm:t>
        <a:bodyPr/>
        <a:lstStyle/>
        <a:p>
          <a:r>
            <a:rPr lang="sv-SE" sz="10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Genomföra insats </a:t>
          </a:r>
        </a:p>
      </dgm:t>
    </dgm:pt>
    <dgm:pt modelId="{FBB56129-AEC3-4518-9114-96EF252217E0}" type="parTrans" cxnId="{5F95750A-231D-4DA9-9928-EF75F2E90C9C}">
      <dgm:prSet/>
      <dgm:spPr/>
      <dgm:t>
        <a:bodyPr/>
        <a:lstStyle/>
        <a:p>
          <a:endParaRPr lang="sv-SE"/>
        </a:p>
      </dgm:t>
    </dgm:pt>
    <dgm:pt modelId="{32EE3D88-D30A-4EE6-A232-8839D72EAC03}" type="sibTrans" cxnId="{5F95750A-231D-4DA9-9928-EF75F2E90C9C}">
      <dgm:prSet/>
      <dgm:spPr/>
      <dgm:t>
        <a:bodyPr/>
        <a:lstStyle/>
        <a:p>
          <a:endParaRPr lang="sv-SE"/>
        </a:p>
      </dgm:t>
    </dgm:pt>
    <dgm:pt modelId="{CBE0C149-C36F-420B-BCDB-93ED452BA490}">
      <dgm:prSet phldrT="[Text]" custT="1"/>
      <dgm:spPr>
        <a:solidFill>
          <a:schemeClr val="accent1">
            <a:alpha val="90000"/>
          </a:schemeClr>
        </a:solidFill>
        <a:ln>
          <a:noFill/>
        </a:ln>
        <a:effectLst>
          <a:glow rad="63500">
            <a:schemeClr val="accent2">
              <a:satMod val="175000"/>
              <a:alpha val="40000"/>
            </a:schemeClr>
          </a:glow>
          <a:outerShdw blurRad="50800" dist="38100" dir="2700000" algn="tl" rotWithShape="0">
            <a:prstClr val="black">
              <a:alpha val="40000"/>
            </a:prstClr>
          </a:outerShdw>
        </a:effectLst>
      </dgm:spPr>
      <dgm:t>
        <a:bodyPr/>
        <a:lstStyle/>
        <a:p>
          <a:r>
            <a:rPr lang="sv-SE" sz="10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Hantera oro</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D99E989D-A3D6-4C29-95A3-46BFF5E2D5E1}" type="sibTrans" cxnId="{8B077599-4E8F-45D7-9D23-AFFC97B1EE0E}">
      <dgm:prSet/>
      <dgm:spPr/>
      <dgm:t>
        <a:bodyPr/>
        <a:lstStyle/>
        <a:p>
          <a:endParaRPr lang="sv-SE"/>
        </a:p>
      </dgm:t>
    </dgm:pt>
    <dgm:pt modelId="{CFBC349D-3058-4543-97C5-210FFE29A5BA}" type="parTrans" cxnId="{8B077599-4E8F-45D7-9D23-AFFC97B1EE0E}">
      <dgm:prSet/>
      <dgm:spPr/>
      <dgm:t>
        <a:bodyPr/>
        <a:lstStyle/>
        <a:p>
          <a:endParaRPr lang="sv-SE"/>
        </a:p>
      </dgm:t>
    </dgm:pt>
    <dgm:pt modelId="{68DC1F00-D485-407D-9232-E2410EDB0A00}">
      <dgm:prSet custT="1"/>
      <dgm:spPr>
        <a:solidFill>
          <a:schemeClr val="accent1">
            <a:alpha val="63333"/>
          </a:schemeClr>
        </a:solidFill>
        <a:ln>
          <a:noFill/>
        </a:ln>
        <a:effectLst>
          <a:glow rad="63500">
            <a:schemeClr val="accent2">
              <a:satMod val="175000"/>
              <a:alpha val="40000"/>
            </a:schemeClr>
          </a:glow>
          <a:outerShdw blurRad="50800" dist="38100" dir="2700000" algn="tl" rotWithShape="0">
            <a:prstClr val="black">
              <a:alpha val="40000"/>
            </a:prstClr>
          </a:outerShdw>
        </a:effectLst>
      </dgm:spPr>
      <dgm:t>
        <a:bodyPr/>
        <a:lstStyle/>
        <a:p>
          <a:r>
            <a:rPr lang="sv-SE" sz="10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Följa upp </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238DDF00-40C2-4379-8B38-A93C070DBA60}" type="sibTrans" cxnId="{CB53CE86-6990-4ACC-9116-FD4F8A9BE054}">
      <dgm:prSet/>
      <dgm:spPr/>
      <dgm:t>
        <a:bodyPr/>
        <a:lstStyle/>
        <a:p>
          <a:endParaRPr lang="sv-SE"/>
        </a:p>
      </dgm:t>
    </dgm:pt>
    <dgm:pt modelId="{9A2E43B1-2349-474C-833D-A614A198B7C6}" type="parTrans" cxnId="{CB53CE86-6990-4ACC-9116-FD4F8A9BE054}">
      <dgm:prSet/>
      <dgm:spPr/>
      <dgm:t>
        <a:bodyPr/>
        <a:lstStyle/>
        <a:p>
          <a:endParaRPr lang="sv-SE"/>
        </a:p>
      </dgm:t>
    </dgm:pt>
    <dgm:pt modelId="{DB11CE9C-3ED3-41F0-B43B-67EEEDF1E134}" type="pres">
      <dgm:prSet presAssocID="{9E0BE367-27C8-4035-8436-112D6C023E49}" presName="Name0" presStyleCnt="0">
        <dgm:presLayoutVars>
          <dgm:dir/>
          <dgm:animLvl val="lvl"/>
          <dgm:resizeHandles val="exact"/>
        </dgm:presLayoutVars>
      </dgm:prSet>
      <dgm:spPr/>
    </dgm:pt>
    <dgm:pt modelId="{751E193C-96A8-4650-B703-418AA012CC58}" type="pres">
      <dgm:prSet presAssocID="{CBE0C149-C36F-420B-BCDB-93ED452BA490}" presName="parTxOnly" presStyleLbl="node1" presStyleIdx="0" presStyleCnt="5">
        <dgm:presLayoutVars>
          <dgm:chMax val="0"/>
          <dgm:chPref val="0"/>
          <dgm:bulletEnabled val="1"/>
        </dgm:presLayoutVars>
      </dgm:prSet>
      <dgm:spPr/>
      <dgm:t>
        <a:bodyPr/>
        <a:lstStyle/>
        <a:p>
          <a:endParaRPr lang="sv-SE"/>
        </a:p>
      </dgm:t>
    </dgm:pt>
    <dgm:pt modelId="{5A2E0725-2766-4B81-8F27-FAFF5D6A0EDC}" type="pres">
      <dgm:prSet presAssocID="{D99E989D-A3D6-4C29-95A3-46BFF5E2D5E1}" presName="parTxOnlySpace" presStyleCnt="0"/>
      <dgm:spPr/>
    </dgm:pt>
    <dgm:pt modelId="{48EE7CAE-39F0-4C8C-933B-38F8999BA378}" type="pres">
      <dgm:prSet presAssocID="{5F99A327-D943-480D-8C63-22EE785743F3}" presName="parTxOnly" presStyleLbl="node1" presStyleIdx="1" presStyleCnt="5">
        <dgm:presLayoutVars>
          <dgm:chMax val="0"/>
          <dgm:chPref val="0"/>
          <dgm:bulletEnabled val="1"/>
        </dgm:presLayoutVars>
      </dgm:prSet>
      <dgm:spPr/>
      <dgm:t>
        <a:bodyPr/>
        <a:lstStyle/>
        <a:p>
          <a:endParaRPr lang="sv-SE"/>
        </a:p>
      </dgm:t>
    </dgm:pt>
    <dgm:pt modelId="{2BD36AFE-553F-4186-994D-E424526B55D8}" type="pres">
      <dgm:prSet presAssocID="{690F726E-4E36-41DD-91A9-D13E59CA083D}" presName="parTxOnlySpace" presStyleCnt="0"/>
      <dgm:spPr/>
    </dgm:pt>
    <dgm:pt modelId="{6C0781F7-C904-45CC-95B5-21609B5930D3}" type="pres">
      <dgm:prSet presAssocID="{1D799BAD-008B-432B-88C9-8CEDD6656F5E}" presName="parTxOnly" presStyleLbl="node1" presStyleIdx="2" presStyleCnt="5">
        <dgm:presLayoutVars>
          <dgm:chMax val="0"/>
          <dgm:chPref val="0"/>
          <dgm:bulletEnabled val="1"/>
        </dgm:presLayoutVars>
      </dgm:prSet>
      <dgm:spPr/>
      <dgm:t>
        <a:bodyPr/>
        <a:lstStyle/>
        <a:p>
          <a:endParaRPr lang="sv-SE"/>
        </a:p>
      </dgm:t>
    </dgm:pt>
    <dgm:pt modelId="{83085E86-CF2A-4B52-8245-F7B79F524F14}" type="pres">
      <dgm:prSet presAssocID="{62E38283-D0D5-47CD-8495-E330AA9DAC05}" presName="parTxOnlySpace" presStyleCnt="0"/>
      <dgm:spPr/>
    </dgm:pt>
    <dgm:pt modelId="{36ACD654-5819-46AD-AAA1-EC8E6125AD91}" type="pres">
      <dgm:prSet presAssocID="{4DF50308-C655-40D2-AD31-FA59E53D2B9B}" presName="parTxOnly" presStyleLbl="node1" presStyleIdx="3" presStyleCnt="5">
        <dgm:presLayoutVars>
          <dgm:chMax val="0"/>
          <dgm:chPref val="0"/>
          <dgm:bulletEnabled val="1"/>
        </dgm:presLayoutVars>
      </dgm:prSet>
      <dgm:spPr/>
      <dgm:t>
        <a:bodyPr/>
        <a:lstStyle/>
        <a:p>
          <a:endParaRPr lang="sv-SE"/>
        </a:p>
      </dgm:t>
    </dgm:pt>
    <dgm:pt modelId="{A78C56C4-19F6-4364-B0EB-1EFF7CE3D1E6}" type="pres">
      <dgm:prSet presAssocID="{32EE3D88-D30A-4EE6-A232-8839D72EAC03}" presName="parTxOnlySpace" presStyleCnt="0"/>
      <dgm:spPr/>
    </dgm:pt>
    <dgm:pt modelId="{48D15194-2E85-4814-B1E2-358EEB791D18}" type="pres">
      <dgm:prSet presAssocID="{68DC1F00-D485-407D-9232-E2410EDB0A00}" presName="parTxOnly" presStyleLbl="node1" presStyleIdx="4" presStyleCnt="5">
        <dgm:presLayoutVars>
          <dgm:chMax val="0"/>
          <dgm:chPref val="0"/>
          <dgm:bulletEnabled val="1"/>
        </dgm:presLayoutVars>
      </dgm:prSet>
      <dgm:spPr/>
      <dgm:t>
        <a:bodyPr/>
        <a:lstStyle/>
        <a:p>
          <a:endParaRPr lang="sv-SE"/>
        </a:p>
      </dgm:t>
    </dgm:pt>
  </dgm:ptLst>
  <dgm:cxnLst>
    <dgm:cxn modelId="{8B077599-4E8F-45D7-9D23-AFFC97B1EE0E}" srcId="{9E0BE367-27C8-4035-8436-112D6C023E49}" destId="{CBE0C149-C36F-420B-BCDB-93ED452BA490}" srcOrd="0" destOrd="0" parTransId="{CFBC349D-3058-4543-97C5-210FFE29A5BA}" sibTransId="{D99E989D-A3D6-4C29-95A3-46BFF5E2D5E1}"/>
    <dgm:cxn modelId="{90ADE7F5-ABF2-42CC-8644-E7C57D5D5803}" type="presOf" srcId="{CBE0C149-C36F-420B-BCDB-93ED452BA490}" destId="{751E193C-96A8-4650-B703-418AA012CC58}" srcOrd="0" destOrd="0" presId="urn:microsoft.com/office/officeart/2005/8/layout/chevron1"/>
    <dgm:cxn modelId="{5F95750A-231D-4DA9-9928-EF75F2E90C9C}" srcId="{9E0BE367-27C8-4035-8436-112D6C023E49}" destId="{4DF50308-C655-40D2-AD31-FA59E53D2B9B}" srcOrd="3" destOrd="0" parTransId="{FBB56129-AEC3-4518-9114-96EF252217E0}" sibTransId="{32EE3D88-D30A-4EE6-A232-8839D72EAC03}"/>
    <dgm:cxn modelId="{6A676822-8410-4B5F-812A-64CA91E61C67}" srcId="{9E0BE367-27C8-4035-8436-112D6C023E49}" destId="{1D799BAD-008B-432B-88C9-8CEDD6656F5E}" srcOrd="2" destOrd="0" parTransId="{47DCAE07-EAFC-428E-B68C-0FF3D590E008}" sibTransId="{62E38283-D0D5-47CD-8495-E330AA9DAC05}"/>
    <dgm:cxn modelId="{8DF3C584-5AC6-4240-8888-EA820121A0BE}" type="presOf" srcId="{68DC1F00-D485-407D-9232-E2410EDB0A00}" destId="{48D15194-2E85-4814-B1E2-358EEB791D18}" srcOrd="0" destOrd="0" presId="urn:microsoft.com/office/officeart/2005/8/layout/chevron1"/>
    <dgm:cxn modelId="{D4DC45B9-C7F0-4634-857E-CE366BA64B73}" type="presOf" srcId="{5F99A327-D943-480D-8C63-22EE785743F3}" destId="{48EE7CAE-39F0-4C8C-933B-38F8999BA378}" srcOrd="0" destOrd="0" presId="urn:microsoft.com/office/officeart/2005/8/layout/chevron1"/>
    <dgm:cxn modelId="{2FBC037F-23F5-4C9C-842C-C0170C09DC16}" type="presOf" srcId="{9E0BE367-27C8-4035-8436-112D6C023E49}" destId="{DB11CE9C-3ED3-41F0-B43B-67EEEDF1E134}" srcOrd="0" destOrd="0" presId="urn:microsoft.com/office/officeart/2005/8/layout/chevron1"/>
    <dgm:cxn modelId="{E94219CF-A8A3-4A4B-B6F5-BE496AF5A6ED}" srcId="{9E0BE367-27C8-4035-8436-112D6C023E49}" destId="{5F99A327-D943-480D-8C63-22EE785743F3}" srcOrd="1" destOrd="0" parTransId="{0813AE58-033E-42B8-BB0C-9E237E160EF1}" sibTransId="{690F726E-4E36-41DD-91A9-D13E59CA083D}"/>
    <dgm:cxn modelId="{F7BB0C38-A5AA-4E6F-BE7A-4F0AB8B2FFEE}" type="presOf" srcId="{1D799BAD-008B-432B-88C9-8CEDD6656F5E}" destId="{6C0781F7-C904-45CC-95B5-21609B5930D3}" srcOrd="0" destOrd="0" presId="urn:microsoft.com/office/officeart/2005/8/layout/chevron1"/>
    <dgm:cxn modelId="{BEF47320-2EB9-46D1-AAFB-1EE3193BBD3E}" type="presOf" srcId="{4DF50308-C655-40D2-AD31-FA59E53D2B9B}" destId="{36ACD654-5819-46AD-AAA1-EC8E6125AD91}" srcOrd="0" destOrd="0" presId="urn:microsoft.com/office/officeart/2005/8/layout/chevron1"/>
    <dgm:cxn modelId="{CB53CE86-6990-4ACC-9116-FD4F8A9BE054}" srcId="{9E0BE367-27C8-4035-8436-112D6C023E49}" destId="{68DC1F00-D485-407D-9232-E2410EDB0A00}" srcOrd="4" destOrd="0" parTransId="{9A2E43B1-2349-474C-833D-A614A198B7C6}" sibTransId="{238DDF00-40C2-4379-8B38-A93C070DBA60}"/>
    <dgm:cxn modelId="{0CD12FEC-0AB3-4F32-9B5B-6B7DD6B1B625}" type="presParOf" srcId="{DB11CE9C-3ED3-41F0-B43B-67EEEDF1E134}" destId="{751E193C-96A8-4650-B703-418AA012CC58}" srcOrd="0" destOrd="0" presId="urn:microsoft.com/office/officeart/2005/8/layout/chevron1"/>
    <dgm:cxn modelId="{4B235767-C2BB-4D18-97A3-B4527958AE46}" type="presParOf" srcId="{DB11CE9C-3ED3-41F0-B43B-67EEEDF1E134}" destId="{5A2E0725-2766-4B81-8F27-FAFF5D6A0EDC}" srcOrd="1" destOrd="0" presId="urn:microsoft.com/office/officeart/2005/8/layout/chevron1"/>
    <dgm:cxn modelId="{5B8A7DE0-09E2-4BC6-BC48-C5376F9647F5}" type="presParOf" srcId="{DB11CE9C-3ED3-41F0-B43B-67EEEDF1E134}" destId="{48EE7CAE-39F0-4C8C-933B-38F8999BA378}" srcOrd="2" destOrd="0" presId="urn:microsoft.com/office/officeart/2005/8/layout/chevron1"/>
    <dgm:cxn modelId="{65B91B6D-0F75-47EA-B352-D892D03FC074}" type="presParOf" srcId="{DB11CE9C-3ED3-41F0-B43B-67EEEDF1E134}" destId="{2BD36AFE-553F-4186-994D-E424526B55D8}" srcOrd="3" destOrd="0" presId="urn:microsoft.com/office/officeart/2005/8/layout/chevron1"/>
    <dgm:cxn modelId="{BAA81DDD-9ADC-4934-B0BA-4E2FB5502F02}" type="presParOf" srcId="{DB11CE9C-3ED3-41F0-B43B-67EEEDF1E134}" destId="{6C0781F7-C904-45CC-95B5-21609B5930D3}" srcOrd="4" destOrd="0" presId="urn:microsoft.com/office/officeart/2005/8/layout/chevron1"/>
    <dgm:cxn modelId="{A36AB42D-AA41-4CAF-BF50-461F290AF73A}" type="presParOf" srcId="{DB11CE9C-3ED3-41F0-B43B-67EEEDF1E134}" destId="{83085E86-CF2A-4B52-8245-F7B79F524F14}" srcOrd="5" destOrd="0" presId="urn:microsoft.com/office/officeart/2005/8/layout/chevron1"/>
    <dgm:cxn modelId="{DCB67382-F3B6-4FCA-A953-2103D8249D68}" type="presParOf" srcId="{DB11CE9C-3ED3-41F0-B43B-67EEEDF1E134}" destId="{36ACD654-5819-46AD-AAA1-EC8E6125AD91}" srcOrd="6" destOrd="0" presId="urn:microsoft.com/office/officeart/2005/8/layout/chevron1"/>
    <dgm:cxn modelId="{1EB0D193-C0BF-43AA-BE15-98679139EB0E}" type="presParOf" srcId="{DB11CE9C-3ED3-41F0-B43B-67EEEDF1E134}" destId="{A78C56C4-19F6-4364-B0EB-1EFF7CE3D1E6}" srcOrd="7" destOrd="0" presId="urn:microsoft.com/office/officeart/2005/8/layout/chevron1"/>
    <dgm:cxn modelId="{BD806C50-0B2C-4EBB-B5C1-38BF5DD43086}" type="presParOf" srcId="{DB11CE9C-3ED3-41F0-B43B-67EEEDF1E134}" destId="{48D15194-2E85-4814-B1E2-358EEB791D18}" srcOrd="8" destOrd="0" presId="urn:microsoft.com/office/officeart/2005/8/layout/chevron1"/>
  </dgm:cxnLst>
  <dgm:bg>
    <a:noFill/>
    <a:effectLst>
      <a:glow rad="63500">
        <a:schemeClr val="accent1">
          <a:satMod val="175000"/>
          <a:alpha val="40000"/>
        </a:schemeClr>
      </a:glow>
    </a:effectLst>
  </dgm:bg>
  <dgm:whole>
    <a:ln>
      <a:noFill/>
    </a:ln>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69E59-4342-4AC8-82F0-340756F5481C}">
      <dsp:nvSpPr>
        <dsp:cNvPr id="0" name=""/>
        <dsp:cNvSpPr/>
      </dsp:nvSpPr>
      <dsp:spPr>
        <a:xfrm>
          <a:off x="4778" y="0"/>
          <a:ext cx="4178775" cy="1124262"/>
        </a:xfrm>
        <a:prstGeom prst="homePlate">
          <a:avLst/>
        </a:prstGeom>
        <a:solidFill>
          <a:schemeClr val="accent2"/>
        </a:solidFill>
        <a:ln>
          <a:solidFill>
            <a:schemeClr val="bg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sv-SE" sz="1200" kern="1200" dirty="0"/>
            <a:t>Behovsinventering</a:t>
          </a:r>
        </a:p>
      </dsp:txBody>
      <dsp:txXfrm>
        <a:off x="4778" y="0"/>
        <a:ext cx="3897710" cy="1124262"/>
      </dsp:txXfrm>
    </dsp:sp>
    <dsp:sp modelId="{7F3B79AF-021A-45A0-9F1C-AAFCC81F2D7A}">
      <dsp:nvSpPr>
        <dsp:cNvPr id="0" name=""/>
        <dsp:cNvSpPr/>
      </dsp:nvSpPr>
      <dsp:spPr>
        <a:xfrm>
          <a:off x="3347799" y="0"/>
          <a:ext cx="4178775" cy="1124262"/>
        </a:xfrm>
        <a:prstGeom prst="chevron">
          <a:avLst/>
        </a:prstGeom>
        <a:solidFill>
          <a:schemeClr val="accent2"/>
        </a:solidFill>
        <a:ln>
          <a:solidFill>
            <a:schemeClr val="bg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sv-SE" sz="1200" kern="1200" dirty="0"/>
            <a:t>Samtals-och dialogbaserat verktyg</a:t>
          </a:r>
        </a:p>
      </dsp:txBody>
      <dsp:txXfrm>
        <a:off x="3909930" y="0"/>
        <a:ext cx="3054513" cy="1124262"/>
      </dsp:txXfrm>
    </dsp:sp>
    <dsp:sp modelId="{FA37850B-DADA-4F99-9DD9-BC224FDF52F1}">
      <dsp:nvSpPr>
        <dsp:cNvPr id="0" name=""/>
        <dsp:cNvSpPr/>
      </dsp:nvSpPr>
      <dsp:spPr>
        <a:xfrm>
          <a:off x="6690819" y="0"/>
          <a:ext cx="4178775" cy="1124262"/>
        </a:xfrm>
        <a:prstGeom prst="chevron">
          <a:avLst/>
        </a:prstGeom>
        <a:solidFill>
          <a:schemeClr val="accent2"/>
        </a:solidFill>
        <a:ln>
          <a:solidFill>
            <a:schemeClr val="bg1"/>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sv-SE" sz="1200" kern="1200" dirty="0"/>
            <a:t>Utredning av befintliga stöd </a:t>
          </a:r>
        </a:p>
      </dsp:txBody>
      <dsp:txXfrm>
        <a:off x="7252950" y="0"/>
        <a:ext cx="3054513" cy="11242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832D9B-8F05-46C5-A6DD-B3D718084ACE}">
      <dsp:nvSpPr>
        <dsp:cNvPr id="0" name=""/>
        <dsp:cNvSpPr/>
      </dsp:nvSpPr>
      <dsp:spPr>
        <a:xfrm>
          <a:off x="0" y="337278"/>
          <a:ext cx="10874374" cy="449704"/>
        </a:xfrm>
        <a:prstGeom prst="notchedRightArrow">
          <a:avLst/>
        </a:prstGeom>
        <a:solidFill>
          <a:schemeClr val="accent1"/>
        </a:solidFill>
        <a:ln>
          <a:noFill/>
        </a:ln>
        <a:effectLst/>
      </dsp:spPr>
      <dsp:style>
        <a:lnRef idx="0">
          <a:scrgbClr r="0" g="0" b="0"/>
        </a:lnRef>
        <a:fillRef idx="1">
          <a:scrgbClr r="0" g="0" b="0"/>
        </a:fillRef>
        <a:effectRef idx="2">
          <a:scrgbClr r="0" g="0" b="0"/>
        </a:effectRef>
        <a:fontRef idx="minor"/>
      </dsp:style>
    </dsp:sp>
    <dsp:sp modelId="{A0510CB6-E7D2-434A-AB50-087D1335900F}">
      <dsp:nvSpPr>
        <dsp:cNvPr id="0" name=""/>
        <dsp:cNvSpPr/>
      </dsp:nvSpPr>
      <dsp:spPr>
        <a:xfrm>
          <a:off x="2688" y="0"/>
          <a:ext cx="1565049" cy="449704"/>
        </a:xfrm>
        <a:prstGeom prst="rect">
          <a:avLst/>
        </a:prstGeom>
        <a:solidFill>
          <a:schemeClr val="accent2"/>
        </a:solid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sv-SE" sz="1200" kern="1200" dirty="0">
              <a:solidFill>
                <a:schemeClr val="bg1"/>
              </a:solidFill>
            </a:rPr>
            <a:t>Uppstart och etablering av projektorganisation </a:t>
          </a:r>
        </a:p>
        <a:p>
          <a:pPr lvl="0" algn="ctr" defTabSz="533400">
            <a:lnSpc>
              <a:spcPct val="90000"/>
            </a:lnSpc>
            <a:spcBef>
              <a:spcPct val="0"/>
            </a:spcBef>
            <a:spcAft>
              <a:spcPct val="35000"/>
            </a:spcAft>
          </a:pPr>
          <a:r>
            <a:rPr lang="sv-SE" sz="1200" kern="1200" dirty="0">
              <a:solidFill>
                <a:schemeClr val="bg1"/>
              </a:solidFill>
            </a:rPr>
            <a:t>Ht 2020</a:t>
          </a:r>
        </a:p>
      </dsp:txBody>
      <dsp:txXfrm>
        <a:off x="2688" y="0"/>
        <a:ext cx="1565049" cy="449704"/>
      </dsp:txXfrm>
    </dsp:sp>
    <dsp:sp modelId="{BC0F6437-F199-4653-9A9C-23441ED76363}">
      <dsp:nvSpPr>
        <dsp:cNvPr id="0" name=""/>
        <dsp:cNvSpPr/>
      </dsp:nvSpPr>
      <dsp:spPr>
        <a:xfrm>
          <a:off x="728999" y="505917"/>
          <a:ext cx="112426" cy="11242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851DAE8-33F4-4845-A4FA-AB0D6BFD9BF8}">
      <dsp:nvSpPr>
        <dsp:cNvPr id="0" name=""/>
        <dsp:cNvSpPr/>
      </dsp:nvSpPr>
      <dsp:spPr>
        <a:xfrm>
          <a:off x="1645990" y="674557"/>
          <a:ext cx="1565049" cy="449704"/>
        </a:xfrm>
        <a:prstGeom prst="rect">
          <a:avLst/>
        </a:prstGeom>
        <a:solidFill>
          <a:schemeClr val="accent2"/>
        </a:solid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sv-SE" sz="1200" kern="1200" dirty="0">
              <a:solidFill>
                <a:schemeClr val="bg1"/>
              </a:solidFill>
            </a:rPr>
            <a:t>Kartläggning av nationell praxis, lagstiftning och forskning </a:t>
          </a:r>
        </a:p>
        <a:p>
          <a:pPr lvl="0" algn="ctr" defTabSz="533400">
            <a:lnSpc>
              <a:spcPct val="90000"/>
            </a:lnSpc>
            <a:spcBef>
              <a:spcPct val="0"/>
            </a:spcBef>
            <a:spcAft>
              <a:spcPct val="35000"/>
            </a:spcAft>
          </a:pPr>
          <a:r>
            <a:rPr lang="sv-SE" sz="1200" kern="1200" dirty="0">
              <a:solidFill>
                <a:schemeClr val="bg1"/>
              </a:solidFill>
            </a:rPr>
            <a:t>Ht 2020</a:t>
          </a:r>
        </a:p>
      </dsp:txBody>
      <dsp:txXfrm>
        <a:off x="1645990" y="674557"/>
        <a:ext cx="1565049" cy="449704"/>
      </dsp:txXfrm>
    </dsp:sp>
    <dsp:sp modelId="{E8C0DAF9-BF30-48AF-9CDB-99DB9CE5B7AB}">
      <dsp:nvSpPr>
        <dsp:cNvPr id="0" name=""/>
        <dsp:cNvSpPr/>
      </dsp:nvSpPr>
      <dsp:spPr>
        <a:xfrm>
          <a:off x="2372301" y="505917"/>
          <a:ext cx="112426" cy="11242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C911308-65EB-4A9E-9B00-3CFA4C81269A}">
      <dsp:nvSpPr>
        <dsp:cNvPr id="0" name=""/>
        <dsp:cNvSpPr/>
      </dsp:nvSpPr>
      <dsp:spPr>
        <a:xfrm>
          <a:off x="3289292" y="0"/>
          <a:ext cx="1565049" cy="449704"/>
        </a:xfrm>
        <a:prstGeom prst="rect">
          <a:avLst/>
        </a:prstGeom>
        <a:solidFill>
          <a:schemeClr val="accent2"/>
        </a:solid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sv-SE" sz="1200" kern="1200" dirty="0">
              <a:solidFill>
                <a:schemeClr val="bg1"/>
              </a:solidFill>
            </a:rPr>
            <a:t>Behovsinventering i kommuner  </a:t>
          </a:r>
        </a:p>
        <a:p>
          <a:pPr lvl="0" algn="ctr" defTabSz="533400">
            <a:lnSpc>
              <a:spcPct val="90000"/>
            </a:lnSpc>
            <a:spcBef>
              <a:spcPct val="0"/>
            </a:spcBef>
            <a:spcAft>
              <a:spcPct val="35000"/>
            </a:spcAft>
          </a:pPr>
          <a:r>
            <a:rPr lang="sv-SE" sz="1200" kern="1200" dirty="0" err="1">
              <a:solidFill>
                <a:schemeClr val="bg1"/>
              </a:solidFill>
            </a:rPr>
            <a:t>Vt</a:t>
          </a:r>
          <a:r>
            <a:rPr lang="sv-SE" sz="1200" kern="1200" dirty="0">
              <a:solidFill>
                <a:schemeClr val="bg1"/>
              </a:solidFill>
            </a:rPr>
            <a:t> 2021</a:t>
          </a:r>
        </a:p>
      </dsp:txBody>
      <dsp:txXfrm>
        <a:off x="3289292" y="0"/>
        <a:ext cx="1565049" cy="449704"/>
      </dsp:txXfrm>
    </dsp:sp>
    <dsp:sp modelId="{69928C25-A714-4283-B2AA-63FC4131FA00}">
      <dsp:nvSpPr>
        <dsp:cNvPr id="0" name=""/>
        <dsp:cNvSpPr/>
      </dsp:nvSpPr>
      <dsp:spPr>
        <a:xfrm>
          <a:off x="4015604" y="505917"/>
          <a:ext cx="112426" cy="11242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1026CA1-300D-431E-B6F3-4D1318727555}">
      <dsp:nvSpPr>
        <dsp:cNvPr id="0" name=""/>
        <dsp:cNvSpPr/>
      </dsp:nvSpPr>
      <dsp:spPr>
        <a:xfrm>
          <a:off x="4932594" y="674557"/>
          <a:ext cx="1565049" cy="449704"/>
        </a:xfrm>
        <a:prstGeom prst="rect">
          <a:avLst/>
        </a:prstGeom>
        <a:solidFill>
          <a:schemeClr val="accent2"/>
        </a:solid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sv-SE" sz="1200" kern="1200" dirty="0">
              <a:solidFill>
                <a:schemeClr val="bg1"/>
              </a:solidFill>
            </a:rPr>
            <a:t>Utveckling av processkarta, handbok och bilaga </a:t>
          </a:r>
        </a:p>
        <a:p>
          <a:pPr lvl="0" algn="ctr" defTabSz="533400">
            <a:lnSpc>
              <a:spcPct val="90000"/>
            </a:lnSpc>
            <a:spcBef>
              <a:spcPct val="0"/>
            </a:spcBef>
            <a:spcAft>
              <a:spcPct val="35000"/>
            </a:spcAft>
          </a:pPr>
          <a:r>
            <a:rPr lang="sv-SE" sz="1200" kern="1200" dirty="0" err="1">
              <a:solidFill>
                <a:schemeClr val="bg1"/>
              </a:solidFill>
            </a:rPr>
            <a:t>Vt</a:t>
          </a:r>
          <a:r>
            <a:rPr lang="sv-SE" sz="1200" kern="1200" dirty="0">
              <a:solidFill>
                <a:schemeClr val="bg1"/>
              </a:solidFill>
            </a:rPr>
            <a:t>/HT 2021</a:t>
          </a:r>
        </a:p>
      </dsp:txBody>
      <dsp:txXfrm>
        <a:off x="4932594" y="674557"/>
        <a:ext cx="1565049" cy="449704"/>
      </dsp:txXfrm>
    </dsp:sp>
    <dsp:sp modelId="{79EA5D7F-90CF-4553-B7DA-615AC9B4A1AB}">
      <dsp:nvSpPr>
        <dsp:cNvPr id="0" name=""/>
        <dsp:cNvSpPr/>
      </dsp:nvSpPr>
      <dsp:spPr>
        <a:xfrm>
          <a:off x="5658906" y="505917"/>
          <a:ext cx="112426" cy="11242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0D6819B-E20E-4E42-841F-AC3681BB5FAF}">
      <dsp:nvSpPr>
        <dsp:cNvPr id="0" name=""/>
        <dsp:cNvSpPr/>
      </dsp:nvSpPr>
      <dsp:spPr>
        <a:xfrm>
          <a:off x="6575896" y="0"/>
          <a:ext cx="1565049" cy="449704"/>
        </a:xfrm>
        <a:prstGeom prst="rect">
          <a:avLst/>
        </a:prstGeom>
        <a:solidFill>
          <a:schemeClr val="accent2"/>
        </a:solid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sv-SE" sz="1200" kern="1200" dirty="0">
              <a:solidFill>
                <a:schemeClr val="bg1"/>
              </a:solidFill>
            </a:rPr>
            <a:t>Pilot och implementering i teskommuner </a:t>
          </a:r>
        </a:p>
        <a:p>
          <a:pPr lvl="0" algn="ctr" defTabSz="533400">
            <a:lnSpc>
              <a:spcPct val="90000"/>
            </a:lnSpc>
            <a:spcBef>
              <a:spcPct val="0"/>
            </a:spcBef>
            <a:spcAft>
              <a:spcPct val="35000"/>
            </a:spcAft>
          </a:pPr>
          <a:r>
            <a:rPr lang="sv-SE" sz="1200" kern="1200" dirty="0">
              <a:solidFill>
                <a:schemeClr val="bg1"/>
              </a:solidFill>
            </a:rPr>
            <a:t>Ht 2021</a:t>
          </a:r>
        </a:p>
      </dsp:txBody>
      <dsp:txXfrm>
        <a:off x="6575896" y="0"/>
        <a:ext cx="1565049" cy="449704"/>
      </dsp:txXfrm>
    </dsp:sp>
    <dsp:sp modelId="{0F74FB51-0486-405C-8BC0-C844DA91E749}">
      <dsp:nvSpPr>
        <dsp:cNvPr id="0" name=""/>
        <dsp:cNvSpPr/>
      </dsp:nvSpPr>
      <dsp:spPr>
        <a:xfrm>
          <a:off x="7302208" y="505917"/>
          <a:ext cx="112426" cy="11242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3D56A03-C40E-4384-A2E4-14C0920E69DD}">
      <dsp:nvSpPr>
        <dsp:cNvPr id="0" name=""/>
        <dsp:cNvSpPr/>
      </dsp:nvSpPr>
      <dsp:spPr>
        <a:xfrm>
          <a:off x="8219198" y="674557"/>
          <a:ext cx="1565049" cy="449704"/>
        </a:xfrm>
        <a:prstGeom prst="rect">
          <a:avLst/>
        </a:prstGeom>
        <a:solidFill>
          <a:schemeClr val="accent2"/>
        </a:solid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sv-SE" sz="1200" kern="1200" dirty="0">
              <a:solidFill>
                <a:schemeClr val="bg1"/>
              </a:solidFill>
            </a:rPr>
            <a:t>Lansering på webbplats </a:t>
          </a:r>
        </a:p>
        <a:p>
          <a:pPr lvl="0" algn="ctr" defTabSz="533400">
            <a:lnSpc>
              <a:spcPct val="90000"/>
            </a:lnSpc>
            <a:spcBef>
              <a:spcPct val="0"/>
            </a:spcBef>
            <a:spcAft>
              <a:spcPct val="35000"/>
            </a:spcAft>
          </a:pPr>
          <a:r>
            <a:rPr lang="sv-SE" sz="1200" kern="1200" dirty="0">
              <a:solidFill>
                <a:schemeClr val="bg1"/>
              </a:solidFill>
            </a:rPr>
            <a:t>Under 2022</a:t>
          </a:r>
        </a:p>
      </dsp:txBody>
      <dsp:txXfrm>
        <a:off x="8219198" y="674557"/>
        <a:ext cx="1565049" cy="449704"/>
      </dsp:txXfrm>
    </dsp:sp>
    <dsp:sp modelId="{41D70F5D-5C23-4A0E-8ABF-1078F00B479F}">
      <dsp:nvSpPr>
        <dsp:cNvPr id="0" name=""/>
        <dsp:cNvSpPr/>
      </dsp:nvSpPr>
      <dsp:spPr>
        <a:xfrm>
          <a:off x="8945510" y="505917"/>
          <a:ext cx="112426" cy="11242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650EC-DDB0-4615-814C-A1E47492199E}">
      <dsp:nvSpPr>
        <dsp:cNvPr id="0" name=""/>
        <dsp:cNvSpPr/>
      </dsp:nvSpPr>
      <dsp:spPr>
        <a:xfrm>
          <a:off x="0" y="0"/>
          <a:ext cx="11985922" cy="374071"/>
        </a:xfrm>
        <a:prstGeom prst="chevron">
          <a:avLst/>
        </a:prstGeom>
        <a:solidFill>
          <a:schemeClr val="accent1"/>
        </a:solidFill>
        <a:ln w="12700" cap="flat" cmpd="sng" algn="ctr">
          <a:noFill/>
          <a:prstDash val="solid"/>
          <a:miter lim="800000"/>
        </a:ln>
        <a:effectLst>
          <a:glow rad="63500">
            <a:schemeClr val="accent2">
              <a:satMod val="175000"/>
              <a:alpha val="40000"/>
            </a:schemeClr>
          </a:glow>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sv-SE" sz="1000" kern="12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Involvera individen och tillgängliga stödpersoner</a:t>
          </a:r>
        </a:p>
      </dsp:txBody>
      <dsp:txXfrm>
        <a:off x="187036" y="0"/>
        <a:ext cx="11611851" cy="3740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E193C-96A8-4650-B703-418AA012CC58}">
      <dsp:nvSpPr>
        <dsp:cNvPr id="0" name=""/>
        <dsp:cNvSpPr/>
      </dsp:nvSpPr>
      <dsp:spPr>
        <a:xfrm>
          <a:off x="2929" y="0"/>
          <a:ext cx="2606908" cy="618251"/>
        </a:xfrm>
        <a:prstGeom prst="chevron">
          <a:avLst/>
        </a:prstGeom>
        <a:solidFill>
          <a:schemeClr val="accent1">
            <a:alpha val="90000"/>
          </a:schemeClr>
        </a:solidFill>
        <a:ln w="12700" cap="flat" cmpd="sng" algn="ctr">
          <a:noFill/>
          <a:prstDash val="solid"/>
          <a:miter lim="800000"/>
        </a:ln>
        <a:effectLst>
          <a:glow rad="63500">
            <a:schemeClr val="accent2">
              <a:satMod val="175000"/>
              <a:alpha val="40000"/>
            </a:schemeClr>
          </a:glow>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sv-SE" sz="1000" kern="12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Hantera oro</a:t>
          </a:r>
        </a:p>
      </dsp:txBody>
      <dsp:txXfrm>
        <a:off x="312055" y="0"/>
        <a:ext cx="1988657" cy="618251"/>
      </dsp:txXfrm>
    </dsp:sp>
    <dsp:sp modelId="{48EE7CAE-39F0-4C8C-933B-38F8999BA378}">
      <dsp:nvSpPr>
        <dsp:cNvPr id="0" name=""/>
        <dsp:cNvSpPr/>
      </dsp:nvSpPr>
      <dsp:spPr>
        <a:xfrm>
          <a:off x="2349146" y="0"/>
          <a:ext cx="2606908" cy="618251"/>
        </a:xfrm>
        <a:prstGeom prst="chevron">
          <a:avLst/>
        </a:prstGeom>
        <a:solidFill>
          <a:schemeClr val="accent1">
            <a:alpha val="83333"/>
          </a:schemeClr>
        </a:solidFill>
        <a:ln w="12700" cap="flat" cmpd="sng" algn="ctr">
          <a:noFill/>
          <a:prstDash val="solid"/>
          <a:miter lim="800000"/>
        </a:ln>
        <a:effectLst>
          <a:glow rad="63500">
            <a:schemeClr val="accent2">
              <a:satMod val="175000"/>
              <a:alpha val="40000"/>
            </a:schemeClr>
          </a:glow>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sv-SE" sz="1000" kern="12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Förhandsbedöma oro</a:t>
          </a:r>
        </a:p>
      </dsp:txBody>
      <dsp:txXfrm>
        <a:off x="2658272" y="0"/>
        <a:ext cx="1988657" cy="618251"/>
      </dsp:txXfrm>
    </dsp:sp>
    <dsp:sp modelId="{6C0781F7-C904-45CC-95B5-21609B5930D3}">
      <dsp:nvSpPr>
        <dsp:cNvPr id="0" name=""/>
        <dsp:cNvSpPr/>
      </dsp:nvSpPr>
      <dsp:spPr>
        <a:xfrm>
          <a:off x="4695364" y="0"/>
          <a:ext cx="2606908" cy="618251"/>
        </a:xfrm>
        <a:prstGeom prst="chevron">
          <a:avLst/>
        </a:prstGeom>
        <a:solidFill>
          <a:schemeClr val="accent1">
            <a:alpha val="76667"/>
          </a:schemeClr>
        </a:solidFill>
        <a:ln w="12700" cap="flat" cmpd="sng" algn="ctr">
          <a:noFill/>
          <a:prstDash val="solid"/>
          <a:miter lim="800000"/>
        </a:ln>
        <a:effectLst>
          <a:glow rad="63500">
            <a:schemeClr val="accent2">
              <a:satMod val="175000"/>
              <a:alpha val="40000"/>
            </a:schemeClr>
          </a:glow>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sv-SE" sz="1000" kern="12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Utreda och bedöma behov</a:t>
          </a:r>
        </a:p>
      </dsp:txBody>
      <dsp:txXfrm>
        <a:off x="5004490" y="0"/>
        <a:ext cx="1988657" cy="618251"/>
      </dsp:txXfrm>
    </dsp:sp>
    <dsp:sp modelId="{36ACD654-5819-46AD-AAA1-EC8E6125AD91}">
      <dsp:nvSpPr>
        <dsp:cNvPr id="0" name=""/>
        <dsp:cNvSpPr/>
      </dsp:nvSpPr>
      <dsp:spPr>
        <a:xfrm>
          <a:off x="7041582" y="0"/>
          <a:ext cx="2606908" cy="618251"/>
        </a:xfrm>
        <a:prstGeom prst="chevron">
          <a:avLst/>
        </a:prstGeom>
        <a:solidFill>
          <a:schemeClr val="accent1">
            <a:alpha val="70000"/>
          </a:schemeClr>
        </a:solidFill>
        <a:ln w="12700" cap="flat" cmpd="sng" algn="ctr">
          <a:noFill/>
          <a:prstDash val="solid"/>
          <a:miter lim="800000"/>
        </a:ln>
        <a:effectLst>
          <a:glow rad="63500">
            <a:schemeClr val="accent2">
              <a:satMod val="175000"/>
              <a:alpha val="40000"/>
            </a:schemeClr>
          </a:glow>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sv-SE" sz="1000" kern="12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Genomföra insats </a:t>
          </a:r>
        </a:p>
      </dsp:txBody>
      <dsp:txXfrm>
        <a:off x="7350708" y="0"/>
        <a:ext cx="1988657" cy="618251"/>
      </dsp:txXfrm>
    </dsp:sp>
    <dsp:sp modelId="{48D15194-2E85-4814-B1E2-358EEB791D18}">
      <dsp:nvSpPr>
        <dsp:cNvPr id="0" name=""/>
        <dsp:cNvSpPr/>
      </dsp:nvSpPr>
      <dsp:spPr>
        <a:xfrm>
          <a:off x="9387800" y="0"/>
          <a:ext cx="2606908" cy="618251"/>
        </a:xfrm>
        <a:prstGeom prst="chevron">
          <a:avLst/>
        </a:prstGeom>
        <a:solidFill>
          <a:schemeClr val="accent1">
            <a:alpha val="63333"/>
          </a:schemeClr>
        </a:solidFill>
        <a:ln w="12700" cap="flat" cmpd="sng" algn="ctr">
          <a:noFill/>
          <a:prstDash val="solid"/>
          <a:miter lim="800000"/>
        </a:ln>
        <a:effectLst>
          <a:glow rad="63500">
            <a:schemeClr val="accent2">
              <a:satMod val="175000"/>
              <a:alpha val="40000"/>
            </a:schemeClr>
          </a:glow>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sv-SE" sz="1000" kern="1200" dirty="0">
              <a:solidFill>
                <a:schemeClr val="bg1">
                  <a:lumMod val="95000"/>
                </a:schemeClr>
              </a:solidFill>
              <a:latin typeface="Arial" panose="020B0604020202020204" pitchFamily="34" charset="0"/>
              <a:ea typeface="Verdana" panose="020B0604030504040204" pitchFamily="34" charset="0"/>
              <a:cs typeface="Arial" panose="020B0604020202020204" pitchFamily="34" charset="0"/>
            </a:rPr>
            <a:t>Följa upp </a:t>
          </a:r>
        </a:p>
      </dsp:txBody>
      <dsp:txXfrm>
        <a:off x="9696926" y="0"/>
        <a:ext cx="1988657" cy="61825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FFA29C-AA31-4F82-AB58-2781E6CAB88D}" type="datetimeFigureOut">
              <a:rPr lang="sv-SE" smtClean="0"/>
              <a:t>2021-08-25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D5BDF-E16D-4523-93AD-0AF52B40EF75}" type="slidenum">
              <a:rPr lang="sv-SE" smtClean="0"/>
              <a:t>‹#›</a:t>
            </a:fld>
            <a:endParaRPr lang="sv-SE"/>
          </a:p>
        </p:txBody>
      </p:sp>
    </p:spTree>
    <p:extLst>
      <p:ext uri="{BB962C8B-B14F-4D97-AF65-F5344CB8AC3E}">
        <p14:creationId xmlns:p14="http://schemas.microsoft.com/office/powerpoint/2010/main" val="393783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effectLst/>
              </a:rPr>
              <a:t>Sari</a:t>
            </a:r>
          </a:p>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0D5BDF-E16D-4523-93AD-0AF52B40EF7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095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Sari har skrivit</a:t>
            </a:r>
          </a:p>
          <a:p>
            <a:endParaRPr lang="sv-SE" dirty="0"/>
          </a:p>
          <a:p>
            <a:r>
              <a:rPr lang="sv-SE" dirty="0"/>
              <a:t>Kommunernas roll</a:t>
            </a:r>
          </a:p>
          <a:p>
            <a:endParaRPr lang="sv-SE" dirty="0"/>
          </a:p>
          <a:p>
            <a:pPr lvl="0"/>
            <a:r>
              <a:rPr lang="sv-SE" sz="1200" b="1" kern="1200" dirty="0">
                <a:solidFill>
                  <a:schemeClr val="tx1"/>
                </a:solidFill>
                <a:effectLst/>
                <a:latin typeface="+mn-lt"/>
                <a:ea typeface="+mn-ea"/>
                <a:cs typeface="+mn-cs"/>
              </a:rPr>
              <a:t>Det breda förebyggande arbetet </a:t>
            </a:r>
            <a:r>
              <a:rPr lang="sv-SE" sz="1200" kern="1200" dirty="0">
                <a:solidFill>
                  <a:schemeClr val="tx1"/>
                </a:solidFill>
                <a:effectLst/>
                <a:latin typeface="+mn-lt"/>
                <a:ea typeface="+mn-ea"/>
                <a:cs typeface="+mn-cs"/>
              </a:rPr>
              <a:t>Ordinarie verksamheter, att klara av skolan och ha en meningsfull fritid och Socialtjänstens förebyggande insatser är sådant som förebygger ohälsa, missbruk och kriminalitet generellt. (Långsiktighet)</a:t>
            </a:r>
          </a:p>
          <a:p>
            <a:pPr lvl="0"/>
            <a:r>
              <a:rPr lang="sv-SE" sz="1200" b="1" kern="1200" dirty="0">
                <a:solidFill>
                  <a:schemeClr val="tx1"/>
                </a:solidFill>
                <a:effectLst/>
                <a:latin typeface="+mn-lt"/>
                <a:ea typeface="+mn-ea"/>
                <a:cs typeface="+mn-cs"/>
              </a:rPr>
              <a:t>Utbildning </a:t>
            </a:r>
            <a:r>
              <a:rPr lang="sv-SE" sz="1200" kern="1200" dirty="0">
                <a:solidFill>
                  <a:schemeClr val="tx1"/>
                </a:solidFill>
                <a:effectLst/>
                <a:latin typeface="+mn-lt"/>
                <a:ea typeface="+mn-ea"/>
                <a:cs typeface="+mn-cs"/>
              </a:rPr>
              <a:t>Finnas kunskap och medvetandegöra personal om frågan</a:t>
            </a:r>
          </a:p>
          <a:p>
            <a:pPr lvl="0"/>
            <a:r>
              <a:rPr lang="sv-SE" sz="1200" b="1" kern="1200" dirty="0">
                <a:solidFill>
                  <a:schemeClr val="tx1"/>
                </a:solidFill>
                <a:effectLst/>
                <a:latin typeface="+mn-lt"/>
                <a:ea typeface="+mn-ea"/>
                <a:cs typeface="+mn-cs"/>
              </a:rPr>
              <a:t>Metoder och beredskap- </a:t>
            </a:r>
            <a:r>
              <a:rPr lang="sv-SE" sz="1200" kern="1200" dirty="0">
                <a:solidFill>
                  <a:schemeClr val="tx1"/>
                </a:solidFill>
                <a:effectLst/>
                <a:latin typeface="+mn-lt"/>
                <a:ea typeface="+mn-ea"/>
                <a:cs typeface="+mn-cs"/>
              </a:rPr>
              <a:t>ha tillgång till metoder och att ha en beredskap i organisationen för att hantera en situation med en person som är involverad i </a:t>
            </a:r>
            <a:r>
              <a:rPr lang="sv-SE" sz="1200" kern="1200" dirty="0" err="1">
                <a:solidFill>
                  <a:schemeClr val="tx1"/>
                </a:solidFill>
                <a:effectLst/>
                <a:latin typeface="+mn-lt"/>
                <a:ea typeface="+mn-ea"/>
                <a:cs typeface="+mn-cs"/>
              </a:rPr>
              <a:t>vbe</a:t>
            </a:r>
            <a:r>
              <a:rPr lang="sv-SE" sz="1200" kern="1200" dirty="0">
                <a:solidFill>
                  <a:schemeClr val="tx1"/>
                </a:solidFill>
                <a:effectLst/>
                <a:latin typeface="+mn-lt"/>
                <a:ea typeface="+mn-ea"/>
                <a:cs typeface="+mn-cs"/>
              </a:rPr>
              <a:t>. Ofta de ordinarie metoderna som finns i det sociala arbetet, men kan behövas specifik kunskap eller verktyg för att hantera </a:t>
            </a:r>
            <a:r>
              <a:rPr lang="sv-SE" sz="1200" kern="1200" dirty="0" err="1">
                <a:solidFill>
                  <a:schemeClr val="tx1"/>
                </a:solidFill>
                <a:effectLst/>
                <a:latin typeface="+mn-lt"/>
                <a:ea typeface="+mn-ea"/>
                <a:cs typeface="+mn-cs"/>
              </a:rPr>
              <a:t>vbe</a:t>
            </a:r>
            <a:r>
              <a:rPr lang="sv-SE" sz="1200" kern="1200" dirty="0">
                <a:solidFill>
                  <a:schemeClr val="tx1"/>
                </a:solidFill>
                <a:effectLst/>
                <a:latin typeface="+mn-lt"/>
                <a:ea typeface="+mn-ea"/>
                <a:cs typeface="+mn-cs"/>
              </a:rPr>
              <a:t>. (Socialstyrelsen har tagit fram vägledning för </a:t>
            </a:r>
            <a:r>
              <a:rPr lang="sv-SE" sz="1200" kern="1200" dirty="0" err="1">
                <a:solidFill>
                  <a:schemeClr val="tx1"/>
                </a:solidFill>
                <a:effectLst/>
                <a:latin typeface="+mn-lt"/>
                <a:ea typeface="+mn-ea"/>
                <a:cs typeface="+mn-cs"/>
              </a:rPr>
              <a:t>vbe</a:t>
            </a:r>
            <a:r>
              <a:rPr lang="sv-SE" sz="1200" kern="1200" dirty="0">
                <a:solidFill>
                  <a:schemeClr val="tx1"/>
                </a:solidFill>
                <a:effectLst/>
                <a:latin typeface="+mn-lt"/>
                <a:ea typeface="+mn-ea"/>
                <a:cs typeface="+mn-cs"/>
              </a:rPr>
              <a:t>.)</a:t>
            </a:r>
          </a:p>
          <a:p>
            <a:pPr lvl="0"/>
            <a:r>
              <a:rPr lang="sv-SE" sz="1200" b="1" kern="1200" dirty="0">
                <a:solidFill>
                  <a:schemeClr val="tx1"/>
                </a:solidFill>
                <a:effectLst/>
                <a:latin typeface="+mn-lt"/>
                <a:ea typeface="+mn-ea"/>
                <a:cs typeface="+mn-cs"/>
              </a:rPr>
              <a:t>Särskilda insatser- </a:t>
            </a:r>
            <a:r>
              <a:rPr lang="sv-SE" sz="1200" kern="1200" dirty="0">
                <a:solidFill>
                  <a:schemeClr val="tx1"/>
                </a:solidFill>
                <a:effectLst/>
                <a:latin typeface="+mn-lt"/>
                <a:ea typeface="+mn-ea"/>
                <a:cs typeface="+mn-cs"/>
              </a:rPr>
              <a:t>Kan behövas särskilda förebyggande insatser på ex en skola som uppmärksammat problem med personer inom </a:t>
            </a:r>
            <a:r>
              <a:rPr lang="sv-SE" sz="1200" kern="1200" dirty="0" err="1">
                <a:solidFill>
                  <a:schemeClr val="tx1"/>
                </a:solidFill>
                <a:effectLst/>
                <a:latin typeface="+mn-lt"/>
                <a:ea typeface="+mn-ea"/>
                <a:cs typeface="+mn-cs"/>
              </a:rPr>
              <a:t>vbe</a:t>
            </a:r>
            <a:r>
              <a:rPr lang="sv-SE" sz="1200" b="1" kern="1200" dirty="0">
                <a:solidFill>
                  <a:schemeClr val="tx1"/>
                </a:solidFill>
                <a:effectLst/>
                <a:latin typeface="+mn-lt"/>
                <a:ea typeface="+mn-ea"/>
                <a:cs typeface="+mn-cs"/>
              </a:rPr>
              <a:t>. </a:t>
            </a:r>
            <a:endParaRPr lang="sv-SE" sz="1200" kern="1200" dirty="0">
              <a:solidFill>
                <a:schemeClr val="tx1"/>
              </a:solidFill>
              <a:effectLst/>
              <a:latin typeface="+mn-lt"/>
              <a:ea typeface="+mn-ea"/>
              <a:cs typeface="+mn-cs"/>
            </a:endParaRPr>
          </a:p>
          <a:p>
            <a:pPr lvl="0"/>
            <a:r>
              <a:rPr lang="sv-SE" sz="1200" b="1" kern="1200" dirty="0">
                <a:solidFill>
                  <a:schemeClr val="tx1"/>
                </a:solidFill>
                <a:effectLst/>
                <a:latin typeface="+mn-lt"/>
                <a:ea typeface="+mn-ea"/>
                <a:cs typeface="+mn-cs"/>
              </a:rPr>
              <a:t>Lägesbild- </a:t>
            </a:r>
            <a:r>
              <a:rPr lang="sv-SE" sz="1200" kern="1200" dirty="0">
                <a:solidFill>
                  <a:schemeClr val="tx1"/>
                </a:solidFill>
                <a:effectLst/>
                <a:latin typeface="+mn-lt"/>
                <a:ea typeface="+mn-ea"/>
                <a:cs typeface="+mn-cs"/>
              </a:rPr>
              <a:t>arbetet ta sin utgångspunkt och avstamp i en lägesbild för att veta vad det finns för problematik.</a:t>
            </a:r>
          </a:p>
          <a:p>
            <a:pPr lvl="0"/>
            <a:r>
              <a:rPr lang="sv-SE" sz="1200" b="1" kern="1200" dirty="0">
                <a:solidFill>
                  <a:schemeClr val="tx1"/>
                </a:solidFill>
                <a:effectLst/>
                <a:latin typeface="+mn-lt"/>
                <a:ea typeface="+mn-ea"/>
                <a:cs typeface="+mn-cs"/>
              </a:rPr>
              <a:t>Kommunikation </a:t>
            </a:r>
            <a:r>
              <a:rPr lang="sv-SE" sz="1200" kern="1200" dirty="0">
                <a:solidFill>
                  <a:schemeClr val="tx1"/>
                </a:solidFill>
                <a:effectLst/>
                <a:latin typeface="+mn-lt"/>
                <a:ea typeface="+mn-ea"/>
                <a:cs typeface="+mn-cs"/>
              </a:rPr>
              <a:t>handlar om att förstå betydelsen av kommunikation i denna fråga.</a:t>
            </a:r>
          </a:p>
          <a:p>
            <a:endParaRPr lang="sv-SE" dirty="0"/>
          </a:p>
          <a:p>
            <a:endParaRPr lang="sv-SE" dirty="0"/>
          </a:p>
          <a:p>
            <a:pPr marL="0" marR="0" lvl="1" indent="0" algn="l" defTabSz="914400" rtl="0" eaLnBrk="1" fontAlgn="auto" latinLnBrk="0" hangingPunct="1">
              <a:lnSpc>
                <a:spcPct val="100000"/>
              </a:lnSpc>
              <a:spcBef>
                <a:spcPts val="0"/>
              </a:spcBef>
              <a:spcAft>
                <a:spcPts val="0"/>
              </a:spcAft>
              <a:buClrTx/>
              <a:buSzTx/>
              <a:buFontTx/>
              <a:buNone/>
              <a:tabLst/>
              <a:defRPr/>
            </a:pPr>
            <a:r>
              <a:rPr lang="sv-SE" dirty="0"/>
              <a:t>Det brottsförebyggande perspektivet står </a:t>
            </a:r>
            <a:r>
              <a:rPr lang="sv-SE" b="1" dirty="0"/>
              <a:t>inte</a:t>
            </a:r>
            <a:r>
              <a:rPr lang="sv-SE" dirty="0"/>
              <a:t> i kontrast till det demokratiska</a:t>
            </a:r>
          </a:p>
          <a:p>
            <a:pPr marL="0" marR="0" lvl="1" indent="0" algn="l" defTabSz="914400" rtl="0" eaLnBrk="1" fontAlgn="auto" latinLnBrk="0" hangingPunct="1">
              <a:lnSpc>
                <a:spcPct val="100000"/>
              </a:lnSpc>
              <a:spcBef>
                <a:spcPts val="0"/>
              </a:spcBef>
              <a:spcAft>
                <a:spcPts val="0"/>
              </a:spcAft>
              <a:buClrTx/>
              <a:buSzTx/>
              <a:buFontTx/>
              <a:buNone/>
              <a:tabLst/>
              <a:defRPr/>
            </a:pPr>
            <a:r>
              <a:rPr lang="sv-SE" dirty="0"/>
              <a:t>Skolan</a:t>
            </a:r>
            <a:r>
              <a:rPr lang="sv-SE" baseline="0" dirty="0"/>
              <a:t> har samma uppdrag som alltid. Socialtjänsten likaså. Det är befintliga verktyg som gäller – frågan har blivit så uppsjåsad. </a:t>
            </a:r>
            <a:endParaRPr lang="sv-SE"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sv-SE" dirty="0"/>
          </a:p>
          <a:p>
            <a:endParaRPr lang="sv-SE" dirty="0"/>
          </a:p>
        </p:txBody>
      </p:sp>
      <p:sp>
        <p:nvSpPr>
          <p:cNvPr id="4" name="Platshållare för bildnummer 3"/>
          <p:cNvSpPr>
            <a:spLocks noGrp="1"/>
          </p:cNvSpPr>
          <p:nvPr>
            <p:ph type="sldNum" sz="quarter" idx="10"/>
          </p:nvPr>
        </p:nvSpPr>
        <p:spPr/>
        <p:txBody>
          <a:bodyPr/>
          <a:lstStyle/>
          <a:p>
            <a:fld id="{870D5BDF-E16D-4523-93AD-0AF52B40EF75}" type="slidenum">
              <a:rPr lang="sv-SE" smtClean="0"/>
              <a:t>4</a:t>
            </a:fld>
            <a:endParaRPr lang="sv-SE"/>
          </a:p>
        </p:txBody>
      </p:sp>
    </p:spTree>
    <p:extLst>
      <p:ext uri="{BB962C8B-B14F-4D97-AF65-F5344CB8AC3E}">
        <p14:creationId xmlns:p14="http://schemas.microsoft.com/office/powerpoint/2010/main" val="28333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Josefin</a:t>
            </a:r>
          </a:p>
          <a:p>
            <a:endParaRPr lang="sv-SE" dirty="0"/>
          </a:p>
          <a:p>
            <a:endParaRPr lang="sv-SE"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sv-SE" baseline="0" dirty="0"/>
              <a:t>Förebyggande arbete handlar framför allt om kommunal kärnverksamhet; att bygga ett socialt hållbart samhälle där människor mår bra. Om lägesbilden syftar till att veta var vi ska rikta våra förebyggande insatser, då måste även lägesbilden beröra basen i triangeln. Det är viktigt att veta vad som händer i toppen då detta kan fungera som en motor, om det finns personer där som kan rekrytera så är det viktigt att känna till var och hur detta sker för att kunna stötta upp runt sårbara grupper. Men det är långt ifrån det enda som kan påverka tillväxten av våldsbejakande miljöer.</a:t>
            </a:r>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sv-SE" sz="1200" kern="1200" dirty="0">
                <a:solidFill>
                  <a:schemeClr val="tx1"/>
                </a:solidFill>
                <a:effectLst/>
                <a:latin typeface="+mn-lt"/>
                <a:ea typeface="+mn-ea"/>
                <a:cs typeface="+mn-cs"/>
              </a:rPr>
              <a:t>Det</a:t>
            </a:r>
            <a:r>
              <a:rPr lang="sv-SE" sz="1200" kern="1200" baseline="0" dirty="0">
                <a:solidFill>
                  <a:schemeClr val="tx1"/>
                </a:solidFill>
                <a:effectLst/>
                <a:latin typeface="+mn-lt"/>
                <a:ea typeface="+mn-ea"/>
                <a:cs typeface="+mn-cs"/>
              </a:rPr>
              <a:t> betyder att vi sannolikt behöver</a:t>
            </a:r>
            <a:r>
              <a:rPr lang="sv-SE" sz="1200" kern="1200" dirty="0">
                <a:solidFill>
                  <a:schemeClr val="tx1"/>
                </a:solidFill>
                <a:effectLst/>
                <a:latin typeface="+mn-lt"/>
                <a:ea typeface="+mn-ea"/>
                <a:cs typeface="+mn-cs"/>
              </a:rPr>
              <a:t> prata med lärare och elever för att veta hur skolmiljön upplevs, titta på socioekonomisk utsatthet och segregation, fråga förtroendevalda och civilsamhällesaktörer om de utsätts för hot och hat, ta del av trygghetsundersökningar, scanna av öppna Internetkällor, prata med arbetsgivare, fritidspersonal, socialtjänst och polis. Det finns förmodligen en hel del information som kommunen redan har tagit fram, såsom LUPP-undersökningar.</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sv-SE" sz="1200" kern="1200" dirty="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sv-SE" sz="1200" kern="1200" dirty="0">
                <a:solidFill>
                  <a:schemeClr val="tx1"/>
                </a:solidFill>
                <a:effectLst/>
                <a:latin typeface="+mn-lt"/>
                <a:ea typeface="+mn-ea"/>
                <a:cs typeface="+mn-cs"/>
              </a:rPr>
              <a:t>Tidigt</a:t>
            </a:r>
            <a:r>
              <a:rPr lang="sv-SE" sz="1200" kern="1200" baseline="0" dirty="0">
                <a:solidFill>
                  <a:schemeClr val="tx1"/>
                </a:solidFill>
                <a:effectLst/>
                <a:latin typeface="+mn-lt"/>
                <a:ea typeface="+mn-ea"/>
                <a:cs typeface="+mn-cs"/>
              </a:rPr>
              <a:t> f</a:t>
            </a:r>
            <a:r>
              <a:rPr lang="sv-SE" sz="1200" kern="1200" dirty="0">
                <a:solidFill>
                  <a:schemeClr val="tx1"/>
                </a:solidFill>
                <a:effectLst/>
                <a:latin typeface="+mn-lt"/>
                <a:ea typeface="+mn-ea"/>
                <a:cs typeface="+mn-cs"/>
              </a:rPr>
              <a:t>örebyggande arbete handlar sedan framför allt om att skapa goda, jämlika levnadsvillkor, att se till att människor upplever sig inkluderade och att barn växer upp med en tilltro till demokratin. Vi kommer tillbaka</a:t>
            </a:r>
            <a:r>
              <a:rPr lang="sv-SE" sz="1200" kern="1200" baseline="0" dirty="0">
                <a:solidFill>
                  <a:schemeClr val="tx1"/>
                </a:solidFill>
                <a:effectLst/>
                <a:latin typeface="+mn-lt"/>
                <a:ea typeface="+mn-ea"/>
                <a:cs typeface="+mn-cs"/>
              </a:rPr>
              <a:t> till det längre fram.</a:t>
            </a: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870D5BDF-E16D-4523-93AD-0AF52B40EF75}" type="slidenum">
              <a:rPr lang="sv-SE" smtClean="0"/>
              <a:t>5</a:t>
            </a:fld>
            <a:endParaRPr lang="sv-SE"/>
          </a:p>
        </p:txBody>
      </p:sp>
    </p:spTree>
    <p:extLst>
      <p:ext uri="{BB962C8B-B14F-4D97-AF65-F5344CB8AC3E}">
        <p14:creationId xmlns:p14="http://schemas.microsoft.com/office/powerpoint/2010/main" val="1781625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Sari, börjat</a:t>
            </a:r>
            <a:r>
              <a:rPr lang="sv-SE" baseline="0" dirty="0"/>
              <a:t> skriva. </a:t>
            </a:r>
            <a:r>
              <a:rPr lang="sv-SE" baseline="0"/>
              <a:t>Fyll gärna på.</a:t>
            </a:r>
            <a:endParaRPr lang="sv-SE" dirty="0"/>
          </a:p>
          <a:p>
            <a:endParaRPr lang="sv-SE" dirty="0"/>
          </a:p>
          <a:p>
            <a:r>
              <a:rPr lang="sv-SE" dirty="0"/>
              <a:t>Det är befintlig</a:t>
            </a:r>
            <a:r>
              <a:rPr lang="sv-SE" baseline="0" dirty="0"/>
              <a:t> lagstiftning och uppdrag som gäller även i denna fråga enligt ordinarie rutiner och metoder. Det kan behövas mer kunskap och stöd i arbetet, så sök detta hos kollegor i verksamheten, kommunen eller från CVE ex.</a:t>
            </a:r>
          </a:p>
          <a:p>
            <a:endParaRPr lang="sv-SE" baseline="0" dirty="0"/>
          </a:p>
          <a:p>
            <a:r>
              <a:rPr lang="sv-SE" baseline="0" dirty="0"/>
              <a:t>I möte med en (radikaliserad) person är det viktigt att inte vara konfrontativ eller dömande, ställ öppna och nyfikna frågor. En person som känner sig konfronterad och ifrågasatt kan dra sig tillbaka och sluta sig och det kan vara svårt att få mer kontakt. Att nå en person handlar om att bygga tillit och det kan ta tid. Våga stå kvar även om det är ett svårt möte, men naturligtvis endast inom accepterade gränser.</a:t>
            </a:r>
          </a:p>
          <a:p>
            <a:endParaRPr lang="sv-SE" baseline="0" dirty="0"/>
          </a:p>
          <a:p>
            <a:r>
              <a:rPr lang="sv-SE" baseline="0" dirty="0"/>
              <a:t>Anhöriga är viktiga…..</a:t>
            </a:r>
            <a:endParaRPr lang="sv-SE" dirty="0"/>
          </a:p>
        </p:txBody>
      </p:sp>
      <p:sp>
        <p:nvSpPr>
          <p:cNvPr id="4" name="Platshållare för bildnummer 3"/>
          <p:cNvSpPr>
            <a:spLocks noGrp="1"/>
          </p:cNvSpPr>
          <p:nvPr>
            <p:ph type="sldNum" sz="quarter" idx="10"/>
          </p:nvPr>
        </p:nvSpPr>
        <p:spPr/>
        <p:txBody>
          <a:bodyPr/>
          <a:lstStyle/>
          <a:p>
            <a:fld id="{870D5BDF-E16D-4523-93AD-0AF52B40EF75}" type="slidenum">
              <a:rPr lang="sv-SE" smtClean="0"/>
              <a:t>6</a:t>
            </a:fld>
            <a:endParaRPr lang="sv-SE"/>
          </a:p>
        </p:txBody>
      </p:sp>
    </p:spTree>
    <p:extLst>
      <p:ext uri="{BB962C8B-B14F-4D97-AF65-F5344CB8AC3E}">
        <p14:creationId xmlns:p14="http://schemas.microsoft.com/office/powerpoint/2010/main" val="165063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latin typeface="Verdana" panose="020B0604030504040204" pitchFamily="34" charset="0"/>
                <a:ea typeface="Verdana" panose="020B0604030504040204" pitchFamily="34" charset="0"/>
              </a:rPr>
              <a:t>Behov av ett samtals- och dialogverktyg för att utreda oro för våldsbejakande extremism (</a:t>
            </a:r>
            <a:r>
              <a:rPr lang="sv-SE" sz="1200" dirty="0" err="1">
                <a:latin typeface="Verdana" panose="020B0604030504040204" pitchFamily="34" charset="0"/>
                <a:ea typeface="Verdana" panose="020B0604030504040204" pitchFamily="34" charset="0"/>
              </a:rPr>
              <a:t>vbe</a:t>
            </a:r>
            <a:r>
              <a:rPr lang="sv-SE" sz="1200" dirty="0">
                <a:latin typeface="Verdana" panose="020B0604030504040204" pitchFamily="34" charset="0"/>
                <a:ea typeface="Verdana" panose="020B0604030504040204" pitchFamily="34" charset="0"/>
              </a:rPr>
              <a:t>) hos kommuner</a:t>
            </a:r>
          </a:p>
          <a:p>
            <a:r>
              <a:rPr lang="sv-SE" sz="1200" dirty="0">
                <a:latin typeface="Verdana" panose="020B0604030504040204" pitchFamily="34" charset="0"/>
                <a:ea typeface="Verdana" panose="020B0604030504040204" pitchFamily="34" charset="0"/>
              </a:rPr>
              <a:t>Stöd i att formulera frågor som ska ställas till individen, vilka tecken (risk- och skyddsfaktorer) som är viktiga att vara uppmärksam på gällande </a:t>
            </a:r>
            <a:r>
              <a:rPr lang="sv-SE" sz="1200" dirty="0" err="1">
                <a:latin typeface="Verdana" panose="020B0604030504040204" pitchFamily="34" charset="0"/>
                <a:ea typeface="Verdana" panose="020B0604030504040204" pitchFamily="34" charset="0"/>
              </a:rPr>
              <a:t>vbe</a:t>
            </a:r>
            <a:endParaRPr lang="sv-SE" sz="1200" dirty="0">
              <a:latin typeface="Verdana" panose="020B0604030504040204" pitchFamily="34" charset="0"/>
              <a:ea typeface="Verdana" panose="020B0604030504040204" pitchFamily="34" charset="0"/>
            </a:endParaRPr>
          </a:p>
          <a:p>
            <a:r>
              <a:rPr lang="sv-SE" sz="1200" dirty="0">
                <a:latin typeface="Verdana" panose="020B0604030504040204" pitchFamily="34" charset="0"/>
                <a:ea typeface="Verdana" panose="020B0604030504040204" pitchFamily="34" charset="0"/>
              </a:rPr>
              <a:t>Intern utredning av befintliga bedömningsstöd med fokus på samtals-och dialogverktyg</a:t>
            </a:r>
          </a:p>
          <a:p>
            <a:r>
              <a:rPr lang="sv-SE" sz="1200" dirty="0">
                <a:latin typeface="Verdana" panose="020B0604030504040204" pitchFamily="34" charset="0"/>
                <a:ea typeface="Verdana" panose="020B0604030504040204" pitchFamily="34" charset="0"/>
              </a:rPr>
              <a:t>Närmare utredning av den danska modellen ”</a:t>
            </a:r>
            <a:r>
              <a:rPr lang="sv-SE" sz="1200" dirty="0" err="1">
                <a:latin typeface="Verdana" panose="020B0604030504040204" pitchFamily="34" charset="0"/>
                <a:ea typeface="Verdana" panose="020B0604030504040204" pitchFamily="34" charset="0"/>
              </a:rPr>
              <a:t>Assessment</a:t>
            </a:r>
            <a:r>
              <a:rPr lang="sv-SE" sz="1200" dirty="0">
                <a:latin typeface="Verdana" panose="020B0604030504040204" pitchFamily="34" charset="0"/>
                <a:ea typeface="Verdana" panose="020B0604030504040204" pitchFamily="34" charset="0"/>
              </a:rPr>
              <a:t> </a:t>
            </a:r>
            <a:r>
              <a:rPr lang="sv-SE" sz="1200" dirty="0" err="1">
                <a:latin typeface="Verdana" panose="020B0604030504040204" pitchFamily="34" charset="0"/>
                <a:ea typeface="Verdana" panose="020B0604030504040204" pitchFamily="34" charset="0"/>
              </a:rPr>
              <a:t>model</a:t>
            </a:r>
            <a:r>
              <a:rPr lang="sv-SE" sz="1200" dirty="0">
                <a:latin typeface="Verdana" panose="020B0604030504040204" pitchFamily="34" charset="0"/>
                <a:ea typeface="Verdana" panose="020B0604030504040204" pitchFamily="34" charset="0"/>
              </a:rPr>
              <a:t> for </a:t>
            </a:r>
            <a:r>
              <a:rPr lang="sv-SE" sz="1200" dirty="0" err="1">
                <a:latin typeface="Verdana" panose="020B0604030504040204" pitchFamily="34" charset="0"/>
                <a:ea typeface="Verdana" panose="020B0604030504040204" pitchFamily="34" charset="0"/>
              </a:rPr>
              <a:t>concerns</a:t>
            </a:r>
            <a:r>
              <a:rPr lang="sv-SE" sz="1200" dirty="0">
                <a:latin typeface="Verdana" panose="020B0604030504040204" pitchFamily="34" charset="0"/>
                <a:ea typeface="Verdana" panose="020B0604030504040204" pitchFamily="34" charset="0"/>
              </a:rPr>
              <a:t> for extremism” genomfördes och samverkan i form av workshops och erfarenhetsutbyte samordnades. Valet att titta närmare på den danska modellen baserades på att den är dialog- och processinriktad samt innehåller både risk- och skyddsfaktorer, vilket svarar bäst upp mot de behov som kommuner kommunicerat till centret.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Verdana" panose="020B0604030504040204" pitchFamily="34" charset="0"/>
                <a:ea typeface="Verdana" panose="020B0604030504040204" pitchFamily="34" charset="0"/>
              </a:rPr>
              <a:t>Yrkesverksamma omfattar </a:t>
            </a:r>
            <a:r>
              <a:rPr lang="sv-SE" sz="1200" b="1" dirty="0">
                <a:latin typeface="Verdana" panose="020B0604030504040204" pitchFamily="34" charset="0"/>
                <a:ea typeface="Verdana" panose="020B0604030504040204" pitchFamily="34" charset="0"/>
              </a:rPr>
              <a:t>primärt</a:t>
            </a:r>
            <a:r>
              <a:rPr lang="sv-SE" sz="1200" dirty="0">
                <a:latin typeface="Verdana" panose="020B0604030504040204" pitchFamily="34" charset="0"/>
                <a:ea typeface="Verdana" panose="020B0604030504040204" pitchFamily="34" charset="0"/>
              </a:rPr>
              <a:t> socialtjänsten och lokalområdes polis, men även skolpersonal, psykiatriker, kriminalvårdsanställda, sjukvårdspersonal m.m.</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Verdana" panose="020B0604030504040204" pitchFamily="34" charset="0"/>
                <a:ea typeface="Verdana" panose="020B0604030504040204" pitchFamily="34" charset="0"/>
              </a:rPr>
              <a:t>Den danska modellen har utvecklats i nära samverkan med praktiker i kommuner i Danmark och utgår i stort från befintliga verktyg som kommunen använder idag.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endParaRPr lang="sv-SE" dirty="0"/>
          </a:p>
        </p:txBody>
      </p:sp>
      <p:sp>
        <p:nvSpPr>
          <p:cNvPr id="4" name="Platshållare för bildnummer 3"/>
          <p:cNvSpPr>
            <a:spLocks noGrp="1"/>
          </p:cNvSpPr>
          <p:nvPr>
            <p:ph type="sldNum" sz="quarter" idx="5"/>
          </p:nvPr>
        </p:nvSpPr>
        <p:spPr/>
        <p:txBody>
          <a:bodyPr/>
          <a:lstStyle/>
          <a:p>
            <a:fld id="{870D5BDF-E16D-4523-93AD-0AF52B40EF75}" type="slidenum">
              <a:rPr lang="sv-SE" smtClean="0"/>
              <a:t>9</a:t>
            </a:fld>
            <a:endParaRPr lang="sv-SE"/>
          </a:p>
        </p:txBody>
      </p:sp>
    </p:spTree>
    <p:extLst>
      <p:ext uri="{BB962C8B-B14F-4D97-AF65-F5344CB8AC3E}">
        <p14:creationId xmlns:p14="http://schemas.microsoft.com/office/powerpoint/2010/main" val="926182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latin typeface="Verdana" panose="020B0604030504040204" pitchFamily="34" charset="0"/>
                <a:ea typeface="Verdana" panose="020B0604030504040204" pitchFamily="34" charset="0"/>
              </a:rPr>
              <a:t>Behov av ett samtals- och dialogverktyg för att utreda oro för våldsbejakande extremism (</a:t>
            </a:r>
            <a:r>
              <a:rPr lang="sv-SE" sz="1200" dirty="0" err="1">
                <a:latin typeface="Verdana" panose="020B0604030504040204" pitchFamily="34" charset="0"/>
                <a:ea typeface="Verdana" panose="020B0604030504040204" pitchFamily="34" charset="0"/>
              </a:rPr>
              <a:t>vbe</a:t>
            </a:r>
            <a:r>
              <a:rPr lang="sv-SE" sz="1200" dirty="0">
                <a:latin typeface="Verdana" panose="020B0604030504040204" pitchFamily="34" charset="0"/>
                <a:ea typeface="Verdana" panose="020B0604030504040204" pitchFamily="34" charset="0"/>
              </a:rPr>
              <a:t>) hos kommuner</a:t>
            </a:r>
          </a:p>
          <a:p>
            <a:r>
              <a:rPr lang="sv-SE" sz="1200" dirty="0">
                <a:latin typeface="Verdana" panose="020B0604030504040204" pitchFamily="34" charset="0"/>
                <a:ea typeface="Verdana" panose="020B0604030504040204" pitchFamily="34" charset="0"/>
              </a:rPr>
              <a:t>Stöd i att formulera frågor som ska ställas till individen, vilka tecken (risk- och skyddsfaktorer) som är viktiga att vara uppmärksam på gällande </a:t>
            </a:r>
            <a:r>
              <a:rPr lang="sv-SE" sz="1200" dirty="0" err="1">
                <a:latin typeface="Verdana" panose="020B0604030504040204" pitchFamily="34" charset="0"/>
                <a:ea typeface="Verdana" panose="020B0604030504040204" pitchFamily="34" charset="0"/>
              </a:rPr>
              <a:t>vbe</a:t>
            </a:r>
            <a:endParaRPr lang="sv-SE" sz="1200" dirty="0">
              <a:latin typeface="Verdana" panose="020B0604030504040204" pitchFamily="34" charset="0"/>
              <a:ea typeface="Verdana" panose="020B0604030504040204" pitchFamily="34" charset="0"/>
            </a:endParaRPr>
          </a:p>
          <a:p>
            <a:r>
              <a:rPr lang="sv-SE" sz="1200" dirty="0">
                <a:latin typeface="Verdana" panose="020B0604030504040204" pitchFamily="34" charset="0"/>
                <a:ea typeface="Verdana" panose="020B0604030504040204" pitchFamily="34" charset="0"/>
              </a:rPr>
              <a:t>Intern utredning av befintliga bedömningsstöd med fokus på samtals-och dialogverktyg</a:t>
            </a:r>
          </a:p>
          <a:p>
            <a:r>
              <a:rPr lang="sv-SE" sz="1200" dirty="0">
                <a:latin typeface="Verdana" panose="020B0604030504040204" pitchFamily="34" charset="0"/>
                <a:ea typeface="Verdana" panose="020B0604030504040204" pitchFamily="34" charset="0"/>
              </a:rPr>
              <a:t>Närmare utredning av den danska modellen ”</a:t>
            </a:r>
            <a:r>
              <a:rPr lang="sv-SE" sz="1200" dirty="0" err="1">
                <a:latin typeface="Verdana" panose="020B0604030504040204" pitchFamily="34" charset="0"/>
                <a:ea typeface="Verdana" panose="020B0604030504040204" pitchFamily="34" charset="0"/>
              </a:rPr>
              <a:t>Assessment</a:t>
            </a:r>
            <a:r>
              <a:rPr lang="sv-SE" sz="1200" dirty="0">
                <a:latin typeface="Verdana" panose="020B0604030504040204" pitchFamily="34" charset="0"/>
                <a:ea typeface="Verdana" panose="020B0604030504040204" pitchFamily="34" charset="0"/>
              </a:rPr>
              <a:t> </a:t>
            </a:r>
            <a:r>
              <a:rPr lang="sv-SE" sz="1200" dirty="0" err="1">
                <a:latin typeface="Verdana" panose="020B0604030504040204" pitchFamily="34" charset="0"/>
                <a:ea typeface="Verdana" panose="020B0604030504040204" pitchFamily="34" charset="0"/>
              </a:rPr>
              <a:t>model</a:t>
            </a:r>
            <a:r>
              <a:rPr lang="sv-SE" sz="1200" dirty="0">
                <a:latin typeface="Verdana" panose="020B0604030504040204" pitchFamily="34" charset="0"/>
                <a:ea typeface="Verdana" panose="020B0604030504040204" pitchFamily="34" charset="0"/>
              </a:rPr>
              <a:t> for </a:t>
            </a:r>
            <a:r>
              <a:rPr lang="sv-SE" sz="1200" dirty="0" err="1">
                <a:latin typeface="Verdana" panose="020B0604030504040204" pitchFamily="34" charset="0"/>
                <a:ea typeface="Verdana" panose="020B0604030504040204" pitchFamily="34" charset="0"/>
              </a:rPr>
              <a:t>concerns</a:t>
            </a:r>
            <a:r>
              <a:rPr lang="sv-SE" sz="1200" dirty="0">
                <a:latin typeface="Verdana" panose="020B0604030504040204" pitchFamily="34" charset="0"/>
                <a:ea typeface="Verdana" panose="020B0604030504040204" pitchFamily="34" charset="0"/>
              </a:rPr>
              <a:t> for extremism” genomfördes och samverkan i form av workshops och erfarenhetsutbyte samordnades. Valet att titta närmare på den danska modellen baserades på att den är dialog- och processinriktad samt innehåller både risk- och skyddsfaktorer, vilket svarar bäst upp mot de behov som kommuner kommunicerat till centret.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Verdana" panose="020B0604030504040204" pitchFamily="34" charset="0"/>
                <a:ea typeface="Verdana" panose="020B0604030504040204" pitchFamily="34" charset="0"/>
              </a:rPr>
              <a:t>Yrkesverksamma omfattar </a:t>
            </a:r>
            <a:r>
              <a:rPr lang="sv-SE" sz="1200" b="1" dirty="0">
                <a:latin typeface="Verdana" panose="020B0604030504040204" pitchFamily="34" charset="0"/>
                <a:ea typeface="Verdana" panose="020B0604030504040204" pitchFamily="34" charset="0"/>
              </a:rPr>
              <a:t>primärt</a:t>
            </a:r>
            <a:r>
              <a:rPr lang="sv-SE" sz="1200" dirty="0">
                <a:latin typeface="Verdana" panose="020B0604030504040204" pitchFamily="34" charset="0"/>
                <a:ea typeface="Verdana" panose="020B0604030504040204" pitchFamily="34" charset="0"/>
              </a:rPr>
              <a:t> socialtjänsten och lokalområdes polis, men även skolpersonal, psykiatriker, kriminalvårdsanställda, sjukvårdspersonal m.m.</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Verdana" panose="020B0604030504040204" pitchFamily="34" charset="0"/>
                <a:ea typeface="Verdana" panose="020B0604030504040204" pitchFamily="34" charset="0"/>
              </a:rPr>
              <a:t>Den danska modellen har utvecklats i nära samverkan med praktiker i kommuner i Danmark och utgår i stort från befintliga verktyg som kommunen använder idag.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endParaRPr lang="sv-SE" dirty="0"/>
          </a:p>
        </p:txBody>
      </p:sp>
      <p:sp>
        <p:nvSpPr>
          <p:cNvPr id="4" name="Platshållare för bildnummer 3"/>
          <p:cNvSpPr>
            <a:spLocks noGrp="1"/>
          </p:cNvSpPr>
          <p:nvPr>
            <p:ph type="sldNum" sz="quarter" idx="5"/>
          </p:nvPr>
        </p:nvSpPr>
        <p:spPr/>
        <p:txBody>
          <a:bodyPr/>
          <a:lstStyle/>
          <a:p>
            <a:fld id="{870D5BDF-E16D-4523-93AD-0AF52B40EF75}" type="slidenum">
              <a:rPr lang="sv-SE" smtClean="0"/>
              <a:t>10</a:t>
            </a:fld>
            <a:endParaRPr lang="sv-SE"/>
          </a:p>
        </p:txBody>
      </p:sp>
    </p:spTree>
    <p:extLst>
      <p:ext uri="{BB962C8B-B14F-4D97-AF65-F5344CB8AC3E}">
        <p14:creationId xmlns:p14="http://schemas.microsoft.com/office/powerpoint/2010/main" val="3483782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latin typeface="Verdana" panose="020B0604030504040204" pitchFamily="34" charset="0"/>
                <a:ea typeface="Verdana" panose="020B0604030504040204" pitchFamily="34" charset="0"/>
              </a:rPr>
              <a:t>Att stötta och rådge </a:t>
            </a:r>
            <a:r>
              <a:rPr lang="sv-SE" sz="1200" b="1" dirty="0">
                <a:latin typeface="Verdana" panose="020B0604030504040204" pitchFamily="34" charset="0"/>
                <a:ea typeface="Verdana" panose="020B0604030504040204" pitchFamily="34" charset="0"/>
              </a:rPr>
              <a:t>yrkesverksamma</a:t>
            </a:r>
            <a:r>
              <a:rPr lang="sv-SE" sz="1200" dirty="0">
                <a:latin typeface="Verdana" panose="020B0604030504040204" pitchFamily="34" charset="0"/>
                <a:ea typeface="Verdana" panose="020B0604030504040204" pitchFamily="34" charset="0"/>
              </a:rPr>
              <a:t> i sin </a:t>
            </a:r>
            <a:r>
              <a:rPr lang="sv-SE" sz="1200" b="1" dirty="0">
                <a:latin typeface="Verdana" panose="020B0604030504040204" pitchFamily="34" charset="0"/>
                <a:ea typeface="Verdana" panose="020B0604030504040204" pitchFamily="34" charset="0"/>
              </a:rPr>
              <a:t>oro</a:t>
            </a:r>
            <a:r>
              <a:rPr lang="sv-SE" sz="1200" dirty="0">
                <a:latin typeface="Verdana" panose="020B0604030504040204" pitchFamily="34" charset="0"/>
                <a:ea typeface="Verdana" panose="020B0604030504040204" pitchFamily="34" charset="0"/>
              </a:rPr>
              <a:t> kring radikalisering och våldsbejakande extremism</a:t>
            </a:r>
          </a:p>
          <a:p>
            <a:r>
              <a:rPr lang="sv-SE" sz="1200" b="1" dirty="0">
                <a:latin typeface="Verdana" panose="020B0604030504040204" pitchFamily="34" charset="0"/>
                <a:ea typeface="Verdana" panose="020B0604030504040204" pitchFamily="34" charset="0"/>
              </a:rPr>
              <a:t>Oro</a:t>
            </a:r>
            <a:r>
              <a:rPr lang="sv-SE" sz="1200" dirty="0">
                <a:latin typeface="Verdana" panose="020B0604030504040204" pitchFamily="34" charset="0"/>
                <a:ea typeface="Verdana" panose="020B0604030504040204" pitchFamily="34" charset="0"/>
              </a:rPr>
              <a:t> är den röda tråden som genomsyrar hela stödet</a:t>
            </a:r>
          </a:p>
          <a:p>
            <a:r>
              <a:rPr lang="sv-SE" sz="1200" dirty="0">
                <a:latin typeface="Verdana" panose="020B0604030504040204" pitchFamily="34" charset="0"/>
                <a:ea typeface="Verdana" panose="020B0604030504040204" pitchFamily="34" charset="0"/>
              </a:rPr>
              <a:t>Baserat på vår </a:t>
            </a:r>
            <a:r>
              <a:rPr lang="sv-SE" sz="1200" b="1" dirty="0">
                <a:latin typeface="Verdana" panose="020B0604030504040204" pitchFamily="34" charset="0"/>
                <a:ea typeface="Verdana" panose="020B0604030504040204" pitchFamily="34" charset="0"/>
              </a:rPr>
              <a:t>orosanalys</a:t>
            </a:r>
            <a:r>
              <a:rPr lang="sv-SE" sz="1200" dirty="0">
                <a:latin typeface="Verdana" panose="020B0604030504040204" pitchFamily="34" charset="0"/>
                <a:ea typeface="Verdana" panose="020B0604030504040204" pitchFamily="34" charset="0"/>
              </a:rPr>
              <a:t> framkommer det att yrkesverksamma inte enbart upplever </a:t>
            </a:r>
            <a:r>
              <a:rPr lang="sv-SE" sz="1200" b="1" dirty="0">
                <a:latin typeface="Verdana" panose="020B0604030504040204" pitchFamily="34" charset="0"/>
                <a:ea typeface="Verdana" panose="020B0604030504040204" pitchFamily="34" charset="0"/>
              </a:rPr>
              <a:t>oro</a:t>
            </a:r>
            <a:r>
              <a:rPr lang="sv-SE" sz="1200" dirty="0">
                <a:latin typeface="Verdana" panose="020B0604030504040204" pitchFamily="34" charset="0"/>
                <a:ea typeface="Verdana" panose="020B0604030504040204" pitchFamily="34" charset="0"/>
              </a:rPr>
              <a:t> för en individ/er utan även känner </a:t>
            </a:r>
            <a:r>
              <a:rPr lang="sv-SE" sz="1200" b="1" dirty="0">
                <a:latin typeface="Verdana" panose="020B0604030504040204" pitchFamily="34" charset="0"/>
                <a:ea typeface="Verdana" panose="020B0604030504040204" pitchFamily="34" charset="0"/>
              </a:rPr>
              <a:t>osäkerhet</a:t>
            </a:r>
            <a:r>
              <a:rPr lang="sv-SE" sz="1200" dirty="0">
                <a:latin typeface="Verdana" panose="020B0604030504040204" pitchFamily="34" charset="0"/>
                <a:ea typeface="Verdana" panose="020B0604030504040204" pitchFamily="34" charset="0"/>
              </a:rPr>
              <a:t> i sin hantering, utredning, bedömning, och uppföljning av </a:t>
            </a:r>
            <a:r>
              <a:rPr lang="sv-SE" sz="1200" b="1" dirty="0">
                <a:latin typeface="Verdana" panose="020B0604030504040204" pitchFamily="34" charset="0"/>
                <a:ea typeface="Verdana" panose="020B0604030504040204" pitchFamily="34" charset="0"/>
              </a:rPr>
              <a:t>oro</a:t>
            </a:r>
          </a:p>
          <a:p>
            <a:r>
              <a:rPr lang="sv-SE" sz="1200" dirty="0">
                <a:latin typeface="Verdana" panose="020B0604030504040204" pitchFamily="34" charset="0"/>
                <a:ea typeface="Verdana" panose="020B0604030504040204" pitchFamily="34" charset="0"/>
              </a:rPr>
              <a:t>Därav riktar sig stödet inte enbart till specialister utan till en bredare målgrupp som i sitt yrkesutövande kan känna och uppleva </a:t>
            </a:r>
            <a:r>
              <a:rPr lang="sv-SE" sz="1200" b="1" dirty="0">
                <a:latin typeface="Verdana" panose="020B0604030504040204" pitchFamily="34" charset="0"/>
                <a:ea typeface="Verdana" panose="020B0604030504040204" pitchFamily="34" charset="0"/>
              </a:rPr>
              <a:t>oro</a:t>
            </a:r>
            <a:r>
              <a:rPr lang="sv-SE" sz="1200" dirty="0">
                <a:latin typeface="Verdana" panose="020B0604030504040204" pitchFamily="34" charset="0"/>
                <a:ea typeface="Verdana" panose="020B0604030504040204" pitchFamily="34" charset="0"/>
              </a:rPr>
              <a:t> för radikalisering och våldsbejakande extremism</a:t>
            </a:r>
          </a:p>
          <a:p>
            <a:r>
              <a:rPr lang="sv-SE" sz="1200" dirty="0">
                <a:latin typeface="Verdana" panose="020B0604030504040204" pitchFamily="34" charset="0"/>
                <a:ea typeface="Verdana" panose="020B0604030504040204" pitchFamily="34" charset="0"/>
              </a:rPr>
              <a:t>Förutsättningen och utmaningen för projektet blir således att analysera berörda yrkeskategorier och deras behov av att hantera, utreda, bedöma, och följa upp </a:t>
            </a:r>
            <a:r>
              <a:rPr lang="sv-SE" sz="1200" b="1" dirty="0">
                <a:latin typeface="Verdana" panose="020B0604030504040204" pitchFamily="34" charset="0"/>
                <a:ea typeface="Verdana" panose="020B0604030504040204" pitchFamily="34" charset="0"/>
              </a:rPr>
              <a:t>oro</a:t>
            </a:r>
            <a:r>
              <a:rPr lang="sv-SE" sz="1200" dirty="0">
                <a:latin typeface="Verdana" panose="020B0604030504040204" pitchFamily="34" charset="0"/>
                <a:ea typeface="Verdana" panose="020B0604030504040204" pitchFamily="34" charset="0"/>
              </a:rPr>
              <a:t> </a:t>
            </a:r>
          </a:p>
          <a:p>
            <a:pPr marL="171450" indent="-171450">
              <a:buFontTx/>
              <a:buChar char="-"/>
            </a:pPr>
            <a:r>
              <a:rPr lang="sv-SE" sz="1200" dirty="0">
                <a:latin typeface="Verdana" panose="020B0604030504040204" pitchFamily="34" charset="0"/>
                <a:ea typeface="Verdana" panose="020B0604030504040204" pitchFamily="34" charset="0"/>
              </a:rPr>
              <a:t>Oro</a:t>
            </a:r>
          </a:p>
          <a:p>
            <a:pPr marL="171450" indent="-171450">
              <a:buFontTx/>
              <a:buChar char="-"/>
            </a:pPr>
            <a:r>
              <a:rPr lang="sv-SE" sz="1200" dirty="0">
                <a:latin typeface="Verdana" panose="020B0604030504040204" pitchFamily="34" charset="0"/>
                <a:ea typeface="Verdana" panose="020B0604030504040204" pitchFamily="34" charset="0"/>
              </a:rPr>
              <a:t>-osäkerheten (banta med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latin typeface="Verdana" panose="020B0604030504040204" pitchFamily="34" charset="0"/>
                <a:ea typeface="Verdana" panose="020B0604030504040204" pitchFamily="34" charset="0"/>
              </a:rPr>
              <a:t>Yrkesverksamma omfattar </a:t>
            </a:r>
            <a:r>
              <a:rPr lang="sv-SE" sz="1200" b="1" dirty="0">
                <a:latin typeface="Verdana" panose="020B0604030504040204" pitchFamily="34" charset="0"/>
                <a:ea typeface="Verdana" panose="020B0604030504040204" pitchFamily="34" charset="0"/>
              </a:rPr>
              <a:t>primärt</a:t>
            </a:r>
            <a:r>
              <a:rPr lang="sv-SE" sz="1200" dirty="0">
                <a:latin typeface="Verdana" panose="020B0604030504040204" pitchFamily="34" charset="0"/>
                <a:ea typeface="Verdana" panose="020B0604030504040204" pitchFamily="34" charset="0"/>
              </a:rPr>
              <a:t> socialtjänsten och lokalområdes polis, men även skolpersonal, psykiatriker, kriminalvårdsanställda, sjukvårdspersonal m.m.</a:t>
            </a:r>
          </a:p>
          <a:p>
            <a:endParaRPr lang="sv-SE" dirty="0"/>
          </a:p>
        </p:txBody>
      </p:sp>
      <p:sp>
        <p:nvSpPr>
          <p:cNvPr id="4" name="Platshållare för bildnummer 3"/>
          <p:cNvSpPr>
            <a:spLocks noGrp="1"/>
          </p:cNvSpPr>
          <p:nvPr>
            <p:ph type="sldNum" sz="quarter" idx="5"/>
          </p:nvPr>
        </p:nvSpPr>
        <p:spPr/>
        <p:txBody>
          <a:bodyPr/>
          <a:lstStyle/>
          <a:p>
            <a:fld id="{870D5BDF-E16D-4523-93AD-0AF52B40EF75}" type="slidenum">
              <a:rPr lang="sv-SE" smtClean="0"/>
              <a:t>11</a:t>
            </a:fld>
            <a:endParaRPr lang="sv-SE"/>
          </a:p>
        </p:txBody>
      </p:sp>
    </p:spTree>
    <p:extLst>
      <p:ext uri="{BB962C8B-B14F-4D97-AF65-F5344CB8AC3E}">
        <p14:creationId xmlns:p14="http://schemas.microsoft.com/office/powerpoint/2010/main" val="2307644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70D5BDF-E16D-4523-93AD-0AF52B40EF75}" type="slidenum">
              <a:rPr lang="sv-SE" smtClean="0"/>
              <a:t>13</a:t>
            </a:fld>
            <a:endParaRPr lang="sv-SE"/>
          </a:p>
        </p:txBody>
      </p:sp>
    </p:spTree>
    <p:extLst>
      <p:ext uri="{BB962C8B-B14F-4D97-AF65-F5344CB8AC3E}">
        <p14:creationId xmlns:p14="http://schemas.microsoft.com/office/powerpoint/2010/main" val="1586167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latin typeface="Verdana" panose="020B0604030504040204" pitchFamily="34" charset="0"/>
                <a:ea typeface="Verdana" panose="020B0604030504040204" pitchFamily="34" charset="0"/>
              </a:rPr>
              <a:t>(här kopplar vi samtalsfrågor till – teori- hur gör vi smartast visuellt – digitalt) </a:t>
            </a:r>
            <a:endParaRPr lang="sv-SE" dirty="0"/>
          </a:p>
        </p:txBody>
      </p:sp>
      <p:sp>
        <p:nvSpPr>
          <p:cNvPr id="4" name="Platshållare för bildnummer 3"/>
          <p:cNvSpPr>
            <a:spLocks noGrp="1"/>
          </p:cNvSpPr>
          <p:nvPr>
            <p:ph type="sldNum" sz="quarter" idx="5"/>
          </p:nvPr>
        </p:nvSpPr>
        <p:spPr/>
        <p:txBody>
          <a:bodyPr/>
          <a:lstStyle/>
          <a:p>
            <a:fld id="{870D5BDF-E16D-4523-93AD-0AF52B40EF75}" type="slidenum">
              <a:rPr lang="sv-SE" smtClean="0"/>
              <a:t>15</a:t>
            </a:fld>
            <a:endParaRPr lang="sv-SE"/>
          </a:p>
        </p:txBody>
      </p:sp>
    </p:spTree>
    <p:extLst>
      <p:ext uri="{BB962C8B-B14F-4D97-AF65-F5344CB8AC3E}">
        <p14:creationId xmlns:p14="http://schemas.microsoft.com/office/powerpoint/2010/main" val="414607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97FCEE-578D-44BC-A730-CB962F639BFA}"/>
              </a:ext>
            </a:extLst>
          </p:cNvPr>
          <p:cNvSpPr>
            <a:spLocks noGrp="1"/>
          </p:cNvSpPr>
          <p:nvPr>
            <p:ph type="ctrTitle" hasCustomPrompt="1"/>
          </p:nvPr>
        </p:nvSpPr>
        <p:spPr>
          <a:xfrm>
            <a:off x="658813" y="2708275"/>
            <a:ext cx="9031665" cy="1379645"/>
          </a:xfrm>
        </p:spPr>
        <p:txBody>
          <a:bodyPr anchor="b"/>
          <a:lstStyle>
            <a:lvl1pPr algn="l">
              <a:defRPr sz="4000"/>
            </a:lvl1pPr>
          </a:lstStyle>
          <a:p>
            <a:r>
              <a:rPr lang="sv-SE" dirty="0"/>
              <a:t>Startsida rubrik</a:t>
            </a:r>
          </a:p>
        </p:txBody>
      </p:sp>
      <p:sp>
        <p:nvSpPr>
          <p:cNvPr id="3" name="Underrubrik 2">
            <a:extLst>
              <a:ext uri="{FF2B5EF4-FFF2-40B4-BE49-F238E27FC236}">
                <a16:creationId xmlns:a16="http://schemas.microsoft.com/office/drawing/2014/main" id="{2BFFC553-DC84-47D1-B4F0-32B49D645732}"/>
              </a:ext>
            </a:extLst>
          </p:cNvPr>
          <p:cNvSpPr>
            <a:spLocks noGrp="1"/>
          </p:cNvSpPr>
          <p:nvPr>
            <p:ph type="subTitle" idx="1" hasCustomPrompt="1"/>
          </p:nvPr>
        </p:nvSpPr>
        <p:spPr>
          <a:xfrm>
            <a:off x="658813" y="4220940"/>
            <a:ext cx="9031666" cy="190839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a:t>
            </a:r>
          </a:p>
        </p:txBody>
      </p:sp>
      <p:pic>
        <p:nvPicPr>
          <p:cNvPr id="7" name="Bildobjekt 6">
            <a:extLst>
              <a:ext uri="{FF2B5EF4-FFF2-40B4-BE49-F238E27FC236}">
                <a16:creationId xmlns:a16="http://schemas.microsoft.com/office/drawing/2014/main" id="{FB47D842-0DAA-4E88-822C-38C7BE5166F1}"/>
              </a:ext>
            </a:extLst>
          </p:cNvPr>
          <p:cNvPicPr>
            <a:picLocks noChangeAspect="1"/>
          </p:cNvPicPr>
          <p:nvPr userDrawn="1"/>
        </p:nvPicPr>
        <p:blipFill>
          <a:blip r:embed="rId2"/>
          <a:stretch>
            <a:fillRect/>
          </a:stretch>
        </p:blipFill>
        <p:spPr>
          <a:xfrm>
            <a:off x="684001" y="670354"/>
            <a:ext cx="2160000" cy="1153651"/>
          </a:xfrm>
          <a:prstGeom prst="rect">
            <a:avLst/>
          </a:prstGeom>
        </p:spPr>
      </p:pic>
    </p:spTree>
    <p:extLst>
      <p:ext uri="{BB962C8B-B14F-4D97-AF65-F5344CB8AC3E}">
        <p14:creationId xmlns:p14="http://schemas.microsoft.com/office/powerpoint/2010/main" val="424468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4" name="Platshållare för bildnummer 3">
            <a:extLst>
              <a:ext uri="{FF2B5EF4-FFF2-40B4-BE49-F238E27FC236}">
                <a16:creationId xmlns:a16="http://schemas.microsoft.com/office/drawing/2014/main" id="{12770482-B230-4CCF-ABBB-512135BD4EBC}"/>
              </a:ext>
            </a:extLst>
          </p:cNvPr>
          <p:cNvSpPr>
            <a:spLocks noGrp="1"/>
          </p:cNvSpPr>
          <p:nvPr>
            <p:ph type="sldNum" sz="quarter" idx="12"/>
          </p:nvPr>
        </p:nvSpPr>
        <p:spPr/>
        <p:txBody>
          <a:bodyPr/>
          <a:lstStyle/>
          <a:p>
            <a:fld id="{78F69375-9158-4C34-BC0B-EF5A515FF66F}" type="slidenum">
              <a:rPr lang="sv-SE" smtClean="0"/>
              <a:t>‹#›</a:t>
            </a:fld>
            <a:endParaRPr lang="sv-SE"/>
          </a:p>
        </p:txBody>
      </p:sp>
    </p:spTree>
    <p:extLst>
      <p:ext uri="{BB962C8B-B14F-4D97-AF65-F5344CB8AC3E}">
        <p14:creationId xmlns:p14="http://schemas.microsoft.com/office/powerpoint/2010/main" val="188898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 med text">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C451069-17F5-419B-A114-99D7609AEF43}"/>
              </a:ext>
            </a:extLst>
          </p:cNvPr>
          <p:cNvSpPr>
            <a:spLocks noGrp="1"/>
          </p:cNvSpPr>
          <p:nvPr>
            <p:ph idx="1"/>
          </p:nvPr>
        </p:nvSpPr>
        <p:spPr>
          <a:xfrm>
            <a:off x="4873187" y="1557338"/>
            <a:ext cx="6660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bildnummer 6">
            <a:extLst>
              <a:ext uri="{FF2B5EF4-FFF2-40B4-BE49-F238E27FC236}">
                <a16:creationId xmlns:a16="http://schemas.microsoft.com/office/drawing/2014/main" id="{F463257A-C213-4820-B148-09F421103471}"/>
              </a:ext>
            </a:extLst>
          </p:cNvPr>
          <p:cNvSpPr>
            <a:spLocks noGrp="1"/>
          </p:cNvSpPr>
          <p:nvPr>
            <p:ph type="sldNum" sz="quarter" idx="12"/>
          </p:nvPr>
        </p:nvSpPr>
        <p:spPr/>
        <p:txBody>
          <a:bodyPr/>
          <a:lstStyle/>
          <a:p>
            <a:fld id="{78F69375-9158-4C34-BC0B-EF5A515FF66F}" type="slidenum">
              <a:rPr lang="sv-SE" smtClean="0"/>
              <a:t>‹#›</a:t>
            </a:fld>
            <a:endParaRPr lang="sv-SE"/>
          </a:p>
        </p:txBody>
      </p:sp>
      <p:sp>
        <p:nvSpPr>
          <p:cNvPr id="10" name="Rubrik 1">
            <a:extLst>
              <a:ext uri="{FF2B5EF4-FFF2-40B4-BE49-F238E27FC236}">
                <a16:creationId xmlns:a16="http://schemas.microsoft.com/office/drawing/2014/main" id="{A403C41E-30D5-4648-BB19-BAE43DE0E80C}"/>
              </a:ext>
            </a:extLst>
          </p:cNvPr>
          <p:cNvSpPr>
            <a:spLocks noGrp="1"/>
          </p:cNvSpPr>
          <p:nvPr>
            <p:ph type="title"/>
          </p:nvPr>
        </p:nvSpPr>
        <p:spPr>
          <a:xfrm>
            <a:off x="658812" y="1557337"/>
            <a:ext cx="3600000" cy="971487"/>
          </a:xfrm>
        </p:spPr>
        <p:txBody>
          <a:bodyPr anchor="b" anchorCtr="0"/>
          <a:lstStyle>
            <a:lvl1pPr>
              <a:defRPr sz="2000" b="1"/>
            </a:lvl1pPr>
          </a:lstStyle>
          <a:p>
            <a:r>
              <a:rPr lang="sv-SE"/>
              <a:t>Klicka här för att ändra mall för rubrikformat</a:t>
            </a:r>
            <a:endParaRPr lang="sv-SE" dirty="0"/>
          </a:p>
        </p:txBody>
      </p:sp>
      <p:sp>
        <p:nvSpPr>
          <p:cNvPr id="11" name="Platshållare för text 3">
            <a:extLst>
              <a:ext uri="{FF2B5EF4-FFF2-40B4-BE49-F238E27FC236}">
                <a16:creationId xmlns:a16="http://schemas.microsoft.com/office/drawing/2014/main" id="{E071F03F-D9FA-4368-87FA-CC00FD374B8A}"/>
              </a:ext>
            </a:extLst>
          </p:cNvPr>
          <p:cNvSpPr>
            <a:spLocks noGrp="1"/>
          </p:cNvSpPr>
          <p:nvPr>
            <p:ph type="body" sz="half" idx="2"/>
          </p:nvPr>
        </p:nvSpPr>
        <p:spPr>
          <a:xfrm>
            <a:off x="658812" y="2708274"/>
            <a:ext cx="3600000" cy="34210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Tree>
    <p:extLst>
      <p:ext uri="{BB962C8B-B14F-4D97-AF65-F5344CB8AC3E}">
        <p14:creationId xmlns:p14="http://schemas.microsoft.com/office/powerpoint/2010/main" val="3277494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FFAF37-9923-46A0-ADF8-F0E162AD11D9}"/>
              </a:ext>
            </a:extLst>
          </p:cNvPr>
          <p:cNvSpPr>
            <a:spLocks noGrp="1"/>
          </p:cNvSpPr>
          <p:nvPr>
            <p:ph type="title"/>
          </p:nvPr>
        </p:nvSpPr>
        <p:spPr>
          <a:xfrm>
            <a:off x="658812" y="1557338"/>
            <a:ext cx="3600000" cy="971485"/>
          </a:xfrm>
        </p:spPr>
        <p:txBody>
          <a:bodyPr anchor="b" anchorCtr="0"/>
          <a:lstStyle>
            <a:lvl1pPr>
              <a:defRPr sz="2000" b="1"/>
            </a:lvl1pPr>
          </a:lstStyle>
          <a:p>
            <a:r>
              <a:rPr lang="sv-SE"/>
              <a:t>Klicka här för att ändra mall för rubrikformat</a:t>
            </a:r>
            <a:endParaRPr lang="sv-SE" dirty="0"/>
          </a:p>
        </p:txBody>
      </p:sp>
      <p:sp>
        <p:nvSpPr>
          <p:cNvPr id="3" name="Platshållare för bild 2">
            <a:extLst>
              <a:ext uri="{FF2B5EF4-FFF2-40B4-BE49-F238E27FC236}">
                <a16:creationId xmlns:a16="http://schemas.microsoft.com/office/drawing/2014/main" id="{D0B1887A-239B-4284-AC5F-69E7F6472BE0}"/>
              </a:ext>
            </a:extLst>
          </p:cNvPr>
          <p:cNvSpPr>
            <a:spLocks noGrp="1"/>
          </p:cNvSpPr>
          <p:nvPr>
            <p:ph type="pic" idx="1"/>
          </p:nvPr>
        </p:nvSpPr>
        <p:spPr>
          <a:xfrm>
            <a:off x="4873188" y="1557338"/>
            <a:ext cx="6660000" cy="4571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53D8C44A-8FDC-4AB1-9EC6-9834DF6412E1}"/>
              </a:ext>
            </a:extLst>
          </p:cNvPr>
          <p:cNvSpPr>
            <a:spLocks noGrp="1"/>
          </p:cNvSpPr>
          <p:nvPr>
            <p:ph type="body" sz="half" idx="2"/>
          </p:nvPr>
        </p:nvSpPr>
        <p:spPr>
          <a:xfrm>
            <a:off x="658812" y="2708274"/>
            <a:ext cx="3600000" cy="34210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10" name="Platshållare för bildnummer 9">
            <a:extLst>
              <a:ext uri="{FF2B5EF4-FFF2-40B4-BE49-F238E27FC236}">
                <a16:creationId xmlns:a16="http://schemas.microsoft.com/office/drawing/2014/main" id="{1BF0F929-54F2-4AB9-BFC2-AF5C13CEE7DC}"/>
              </a:ext>
            </a:extLst>
          </p:cNvPr>
          <p:cNvSpPr>
            <a:spLocks noGrp="1"/>
          </p:cNvSpPr>
          <p:nvPr>
            <p:ph type="sldNum" sz="quarter" idx="12"/>
          </p:nvPr>
        </p:nvSpPr>
        <p:spPr/>
        <p:txBody>
          <a:bodyPr/>
          <a:lstStyle/>
          <a:p>
            <a:fld id="{78F69375-9158-4C34-BC0B-EF5A515FF66F}" type="slidenum">
              <a:rPr lang="sv-SE" smtClean="0"/>
              <a:pPr/>
              <a:t>‹#›</a:t>
            </a:fld>
            <a:endParaRPr lang="sv-SE"/>
          </a:p>
        </p:txBody>
      </p:sp>
    </p:spTree>
    <p:extLst>
      <p:ext uri="{BB962C8B-B14F-4D97-AF65-F5344CB8AC3E}">
        <p14:creationId xmlns:p14="http://schemas.microsoft.com/office/powerpoint/2010/main" val="184701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sida blå">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97FCEE-578D-44BC-A730-CB962F639BFA}"/>
              </a:ext>
            </a:extLst>
          </p:cNvPr>
          <p:cNvSpPr>
            <a:spLocks noGrp="1"/>
          </p:cNvSpPr>
          <p:nvPr>
            <p:ph type="ctrTitle" hasCustomPrompt="1"/>
          </p:nvPr>
        </p:nvSpPr>
        <p:spPr>
          <a:xfrm>
            <a:off x="658813" y="2708275"/>
            <a:ext cx="9031666" cy="1379645"/>
          </a:xfrm>
        </p:spPr>
        <p:txBody>
          <a:bodyPr anchor="b"/>
          <a:lstStyle>
            <a:lvl1pPr algn="l">
              <a:defRPr sz="4000">
                <a:solidFill>
                  <a:schemeClr val="bg1"/>
                </a:solidFill>
              </a:defRPr>
            </a:lvl1pPr>
          </a:lstStyle>
          <a:p>
            <a:r>
              <a:rPr lang="sv-SE" dirty="0"/>
              <a:t>Startsida rubrik</a:t>
            </a:r>
          </a:p>
        </p:txBody>
      </p:sp>
      <p:sp>
        <p:nvSpPr>
          <p:cNvPr id="3" name="Underrubrik 2">
            <a:extLst>
              <a:ext uri="{FF2B5EF4-FFF2-40B4-BE49-F238E27FC236}">
                <a16:creationId xmlns:a16="http://schemas.microsoft.com/office/drawing/2014/main" id="{2BFFC553-DC84-47D1-B4F0-32B49D645732}"/>
              </a:ext>
            </a:extLst>
          </p:cNvPr>
          <p:cNvSpPr>
            <a:spLocks noGrp="1"/>
          </p:cNvSpPr>
          <p:nvPr>
            <p:ph type="subTitle" idx="1" hasCustomPrompt="1"/>
          </p:nvPr>
        </p:nvSpPr>
        <p:spPr>
          <a:xfrm>
            <a:off x="658813" y="4220940"/>
            <a:ext cx="9031666" cy="1908398"/>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a:t>
            </a:r>
          </a:p>
        </p:txBody>
      </p:sp>
      <p:pic>
        <p:nvPicPr>
          <p:cNvPr id="46" name="Bildobjekt 45">
            <a:extLst>
              <a:ext uri="{FF2B5EF4-FFF2-40B4-BE49-F238E27FC236}">
                <a16:creationId xmlns:a16="http://schemas.microsoft.com/office/drawing/2014/main" id="{A9110219-FDD1-43C2-87C9-EEDEE6FFFC7A}"/>
              </a:ext>
            </a:extLst>
          </p:cNvPr>
          <p:cNvPicPr>
            <a:picLocks noChangeAspect="1"/>
          </p:cNvPicPr>
          <p:nvPr userDrawn="1"/>
        </p:nvPicPr>
        <p:blipFill>
          <a:blip r:embed="rId2"/>
          <a:stretch>
            <a:fillRect/>
          </a:stretch>
        </p:blipFill>
        <p:spPr>
          <a:xfrm>
            <a:off x="684000" y="670352"/>
            <a:ext cx="2160000" cy="1153651"/>
          </a:xfrm>
          <a:prstGeom prst="rect">
            <a:avLst/>
          </a:prstGeom>
        </p:spPr>
      </p:pic>
    </p:spTree>
    <p:extLst>
      <p:ext uri="{BB962C8B-B14F-4D97-AF65-F5344CB8AC3E}">
        <p14:creationId xmlns:p14="http://schemas.microsoft.com/office/powerpoint/2010/main" val="32745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sida med bakgrundsbild">
    <p:bg>
      <p:bgPr>
        <a:solidFill>
          <a:schemeClr val="bg1"/>
        </a:solidFill>
        <a:effectLst/>
      </p:bgPr>
    </p:bg>
    <p:spTree>
      <p:nvGrpSpPr>
        <p:cNvPr id="1" name=""/>
        <p:cNvGrpSpPr/>
        <p:nvPr/>
      </p:nvGrpSpPr>
      <p:grpSpPr>
        <a:xfrm>
          <a:off x="0" y="0"/>
          <a:ext cx="0" cy="0"/>
          <a:chOff x="0" y="0"/>
          <a:chExt cx="0" cy="0"/>
        </a:xfrm>
      </p:grpSpPr>
      <p:sp>
        <p:nvSpPr>
          <p:cNvPr id="8" name="Platshållare för bild 7">
            <a:extLst>
              <a:ext uri="{FF2B5EF4-FFF2-40B4-BE49-F238E27FC236}">
                <a16:creationId xmlns:a16="http://schemas.microsoft.com/office/drawing/2014/main" id="{F5363A5E-B4CA-4F45-B226-AE40F5C6B193}"/>
              </a:ext>
            </a:extLst>
          </p:cNvPr>
          <p:cNvSpPr>
            <a:spLocks noGrp="1"/>
          </p:cNvSpPr>
          <p:nvPr>
            <p:ph type="pic" sz="quarter" idx="13" hasCustomPrompt="1"/>
          </p:nvPr>
        </p:nvSpPr>
        <p:spPr>
          <a:xfrm>
            <a:off x="0" y="0"/>
            <a:ext cx="12192000" cy="6858000"/>
          </a:xfrm>
          <a:blipFill>
            <a:blip r:embed="rId2"/>
            <a:srcRect/>
            <a:stretch>
              <a:fillRect t="-36850" r="-4" b="-4114"/>
            </a:stretch>
          </a:blipFill>
        </p:spPr>
        <p:txBody>
          <a:bodyPr>
            <a:normAutofit/>
          </a:bodyPr>
          <a:lstStyle>
            <a:lvl1pPr marL="0" indent="0">
              <a:buNone/>
              <a:defRPr sz="1200" baseline="0">
                <a:solidFill>
                  <a:schemeClr val="bg1"/>
                </a:solidFill>
                <a:effectLst>
                  <a:outerShdw blurRad="38100" dist="38100" dir="2700000" algn="tl">
                    <a:srgbClr val="000000">
                      <a:alpha val="43137"/>
                    </a:srgbClr>
                  </a:outerShdw>
                </a:effectLst>
              </a:defRPr>
            </a:lvl1pPr>
          </a:lstStyle>
          <a:p>
            <a:r>
              <a:rPr lang="sv-SE" dirty="0"/>
              <a:t>Klicka på mittikonen för att infoga annan bakgrundsbild</a:t>
            </a:r>
          </a:p>
        </p:txBody>
      </p:sp>
      <p:sp>
        <p:nvSpPr>
          <p:cNvPr id="2" name="Rubrik 1">
            <a:extLst>
              <a:ext uri="{FF2B5EF4-FFF2-40B4-BE49-F238E27FC236}">
                <a16:creationId xmlns:a16="http://schemas.microsoft.com/office/drawing/2014/main" id="{1D97FCEE-578D-44BC-A730-CB962F639BFA}"/>
              </a:ext>
            </a:extLst>
          </p:cNvPr>
          <p:cNvSpPr>
            <a:spLocks noGrp="1"/>
          </p:cNvSpPr>
          <p:nvPr>
            <p:ph type="ctrTitle" hasCustomPrompt="1"/>
          </p:nvPr>
        </p:nvSpPr>
        <p:spPr>
          <a:xfrm>
            <a:off x="658813" y="3989190"/>
            <a:ext cx="9031665" cy="1092577"/>
          </a:xfrm>
        </p:spPr>
        <p:txBody>
          <a:bodyPr anchor="b"/>
          <a:lstStyle>
            <a:lvl1pPr algn="l">
              <a:defRPr sz="3200">
                <a:solidFill>
                  <a:schemeClr val="bg1"/>
                </a:solidFill>
                <a:effectLst>
                  <a:outerShdw blurRad="38100" dist="38100" dir="2700000" algn="tl">
                    <a:srgbClr val="000000">
                      <a:alpha val="43137"/>
                    </a:srgbClr>
                  </a:outerShdw>
                </a:effectLst>
              </a:defRPr>
            </a:lvl1pPr>
          </a:lstStyle>
          <a:p>
            <a:r>
              <a:rPr lang="sv-SE" dirty="0"/>
              <a:t>Startsida rubrik</a:t>
            </a:r>
          </a:p>
        </p:txBody>
      </p:sp>
      <p:sp>
        <p:nvSpPr>
          <p:cNvPr id="3" name="Underrubrik 2">
            <a:extLst>
              <a:ext uri="{FF2B5EF4-FFF2-40B4-BE49-F238E27FC236}">
                <a16:creationId xmlns:a16="http://schemas.microsoft.com/office/drawing/2014/main" id="{2BFFC553-DC84-47D1-B4F0-32B49D645732}"/>
              </a:ext>
            </a:extLst>
          </p:cNvPr>
          <p:cNvSpPr>
            <a:spLocks noGrp="1"/>
          </p:cNvSpPr>
          <p:nvPr>
            <p:ph type="subTitle" idx="1" hasCustomPrompt="1"/>
          </p:nvPr>
        </p:nvSpPr>
        <p:spPr>
          <a:xfrm>
            <a:off x="658813" y="5122712"/>
            <a:ext cx="9031665" cy="1006626"/>
          </a:xfrm>
        </p:spPr>
        <p:txBody>
          <a:bodyPr>
            <a:normAutofit/>
          </a:bodyPr>
          <a:lstStyle>
            <a:lvl1pPr marL="0" indent="0" algn="l">
              <a:buNone/>
              <a:defRPr sz="200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a:t>
            </a:r>
          </a:p>
        </p:txBody>
      </p:sp>
      <p:sp>
        <p:nvSpPr>
          <p:cNvPr id="13" name="Platshållare för text 12">
            <a:extLst>
              <a:ext uri="{FF2B5EF4-FFF2-40B4-BE49-F238E27FC236}">
                <a16:creationId xmlns:a16="http://schemas.microsoft.com/office/drawing/2014/main" id="{66A5E8AD-7D2D-4893-8AD6-71FBAC85A4DE}"/>
              </a:ext>
            </a:extLst>
          </p:cNvPr>
          <p:cNvSpPr>
            <a:spLocks noGrp="1" noChangeAspect="1"/>
          </p:cNvSpPr>
          <p:nvPr>
            <p:ph type="body" sz="quarter" idx="15" hasCustomPrompt="1"/>
          </p:nvPr>
        </p:nvSpPr>
        <p:spPr>
          <a:xfrm>
            <a:off x="684000" y="670352"/>
            <a:ext cx="2160000" cy="1155599"/>
          </a:xfrm>
          <a:blipFill>
            <a:blip r:embed="rId3"/>
            <a:srcRect/>
            <a:stretch>
              <a:fillRect l="-103" r="-103"/>
            </a:stretch>
          </a:blipFill>
        </p:spPr>
        <p:txBody>
          <a:bodyPr/>
          <a:lstStyle>
            <a:lvl1pPr marL="0" indent="0">
              <a:buNone/>
              <a:defRPr sz="100"/>
            </a:lvl1pPr>
          </a:lstStyle>
          <a:p>
            <a:pPr lvl="0"/>
            <a:r>
              <a:rPr lang="sv-SE" dirty="0"/>
              <a:t> </a:t>
            </a:r>
          </a:p>
        </p:txBody>
      </p:sp>
    </p:spTree>
    <p:extLst>
      <p:ext uri="{BB962C8B-B14F-4D97-AF65-F5344CB8AC3E}">
        <p14:creationId xmlns:p14="http://schemas.microsoft.com/office/powerpoint/2010/main" val="218668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18B1B81-652A-4AC9-8A26-5A602D90ED25}"/>
              </a:ext>
            </a:extLst>
          </p:cNvPr>
          <p:cNvSpPr>
            <a:spLocks noGrp="1"/>
          </p:cNvSpPr>
          <p:nvPr>
            <p:ph idx="1"/>
          </p:nvPr>
        </p:nvSpPr>
        <p:spPr>
          <a:xfrm>
            <a:off x="658812" y="2708276"/>
            <a:ext cx="10874375" cy="3421062"/>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nummer 9">
            <a:extLst>
              <a:ext uri="{FF2B5EF4-FFF2-40B4-BE49-F238E27FC236}">
                <a16:creationId xmlns:a16="http://schemas.microsoft.com/office/drawing/2014/main" id="{0AA5EDA4-F73D-4B47-A459-EBBE4C81C3A3}"/>
              </a:ext>
            </a:extLst>
          </p:cNvPr>
          <p:cNvSpPr>
            <a:spLocks noGrp="1"/>
          </p:cNvSpPr>
          <p:nvPr>
            <p:ph type="sldNum" sz="quarter" idx="12"/>
          </p:nvPr>
        </p:nvSpPr>
        <p:spPr>
          <a:xfrm>
            <a:off x="10824274" y="6356350"/>
            <a:ext cx="708913" cy="365125"/>
          </a:xfrm>
        </p:spPr>
        <p:txBody>
          <a:bodyPr/>
          <a:lstStyle/>
          <a:p>
            <a:fld id="{78F69375-9158-4C34-BC0B-EF5A515FF66F}" type="slidenum">
              <a:rPr lang="sv-SE" smtClean="0"/>
              <a:pPr/>
              <a:t>‹#›</a:t>
            </a:fld>
            <a:endParaRPr lang="sv-SE"/>
          </a:p>
        </p:txBody>
      </p:sp>
      <p:sp>
        <p:nvSpPr>
          <p:cNvPr id="9" name="Rubrik 8">
            <a:extLst>
              <a:ext uri="{FF2B5EF4-FFF2-40B4-BE49-F238E27FC236}">
                <a16:creationId xmlns:a16="http://schemas.microsoft.com/office/drawing/2014/main" id="{05B2EA19-EF23-4080-8FB5-B7EEFF3A382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23549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tabell">
    <p:spTree>
      <p:nvGrpSpPr>
        <p:cNvPr id="1" name=""/>
        <p:cNvGrpSpPr/>
        <p:nvPr/>
      </p:nvGrpSpPr>
      <p:grpSpPr>
        <a:xfrm>
          <a:off x="0" y="0"/>
          <a:ext cx="0" cy="0"/>
          <a:chOff x="0" y="0"/>
          <a:chExt cx="0" cy="0"/>
        </a:xfrm>
      </p:grpSpPr>
      <p:sp>
        <p:nvSpPr>
          <p:cNvPr id="8" name="Platshållare för bildnummer 9">
            <a:extLst>
              <a:ext uri="{FF2B5EF4-FFF2-40B4-BE49-F238E27FC236}">
                <a16:creationId xmlns:a16="http://schemas.microsoft.com/office/drawing/2014/main" id="{0AA5EDA4-F73D-4B47-A459-EBBE4C81C3A3}"/>
              </a:ext>
            </a:extLst>
          </p:cNvPr>
          <p:cNvSpPr>
            <a:spLocks noGrp="1"/>
          </p:cNvSpPr>
          <p:nvPr>
            <p:ph type="sldNum" sz="quarter" idx="12"/>
          </p:nvPr>
        </p:nvSpPr>
        <p:spPr>
          <a:xfrm>
            <a:off x="10824274" y="6356350"/>
            <a:ext cx="708913" cy="365125"/>
          </a:xfrm>
        </p:spPr>
        <p:txBody>
          <a:bodyPr/>
          <a:lstStyle/>
          <a:p>
            <a:fld id="{78F69375-9158-4C34-BC0B-EF5A515FF66F}" type="slidenum">
              <a:rPr lang="sv-SE" smtClean="0"/>
              <a:pPr/>
              <a:t>‹#›</a:t>
            </a:fld>
            <a:endParaRPr lang="sv-SE"/>
          </a:p>
        </p:txBody>
      </p:sp>
      <p:sp>
        <p:nvSpPr>
          <p:cNvPr id="4" name="Platshållare för tabell 3">
            <a:extLst>
              <a:ext uri="{FF2B5EF4-FFF2-40B4-BE49-F238E27FC236}">
                <a16:creationId xmlns:a16="http://schemas.microsoft.com/office/drawing/2014/main" id="{0E8D24C9-3B58-4C3D-878A-98EC2241B639}"/>
              </a:ext>
            </a:extLst>
          </p:cNvPr>
          <p:cNvSpPr>
            <a:spLocks noGrp="1"/>
          </p:cNvSpPr>
          <p:nvPr>
            <p:ph type="tbl" sz="quarter" idx="13"/>
          </p:nvPr>
        </p:nvSpPr>
        <p:spPr>
          <a:xfrm>
            <a:off x="658813" y="2708275"/>
            <a:ext cx="8066086" cy="3421063"/>
          </a:xfrm>
        </p:spPr>
        <p:txBody>
          <a:bodyPr/>
          <a:lstStyle>
            <a:lvl1pPr marL="0" indent="0">
              <a:buNone/>
              <a:defRPr/>
            </a:lvl1pPr>
          </a:lstStyle>
          <a:p>
            <a:r>
              <a:rPr lang="sv-SE"/>
              <a:t>Klicka på ikonen för att lägga till en tabell</a:t>
            </a:r>
          </a:p>
        </p:txBody>
      </p:sp>
      <p:sp>
        <p:nvSpPr>
          <p:cNvPr id="5" name="Rubrik 4">
            <a:extLst>
              <a:ext uri="{FF2B5EF4-FFF2-40B4-BE49-F238E27FC236}">
                <a16:creationId xmlns:a16="http://schemas.microsoft.com/office/drawing/2014/main" id="{7C03BC2C-E895-4195-8BED-FAC21DB371BE}"/>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3387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diagram">
    <p:spTree>
      <p:nvGrpSpPr>
        <p:cNvPr id="1" name=""/>
        <p:cNvGrpSpPr/>
        <p:nvPr/>
      </p:nvGrpSpPr>
      <p:grpSpPr>
        <a:xfrm>
          <a:off x="0" y="0"/>
          <a:ext cx="0" cy="0"/>
          <a:chOff x="0" y="0"/>
          <a:chExt cx="0" cy="0"/>
        </a:xfrm>
      </p:grpSpPr>
      <p:sp>
        <p:nvSpPr>
          <p:cNvPr id="8" name="Platshållare för bildnummer 9">
            <a:extLst>
              <a:ext uri="{FF2B5EF4-FFF2-40B4-BE49-F238E27FC236}">
                <a16:creationId xmlns:a16="http://schemas.microsoft.com/office/drawing/2014/main" id="{0AA5EDA4-F73D-4B47-A459-EBBE4C81C3A3}"/>
              </a:ext>
            </a:extLst>
          </p:cNvPr>
          <p:cNvSpPr>
            <a:spLocks noGrp="1"/>
          </p:cNvSpPr>
          <p:nvPr>
            <p:ph type="sldNum" sz="quarter" idx="12"/>
          </p:nvPr>
        </p:nvSpPr>
        <p:spPr>
          <a:xfrm>
            <a:off x="10824274" y="6356350"/>
            <a:ext cx="708913" cy="365125"/>
          </a:xfrm>
        </p:spPr>
        <p:txBody>
          <a:bodyPr/>
          <a:lstStyle/>
          <a:p>
            <a:fld id="{78F69375-9158-4C34-BC0B-EF5A515FF66F}" type="slidenum">
              <a:rPr lang="sv-SE" smtClean="0"/>
              <a:pPr/>
              <a:t>‹#›</a:t>
            </a:fld>
            <a:endParaRPr lang="sv-SE"/>
          </a:p>
        </p:txBody>
      </p:sp>
      <p:sp>
        <p:nvSpPr>
          <p:cNvPr id="5" name="Rubrik 4">
            <a:extLst>
              <a:ext uri="{FF2B5EF4-FFF2-40B4-BE49-F238E27FC236}">
                <a16:creationId xmlns:a16="http://schemas.microsoft.com/office/drawing/2014/main" id="{7C03BC2C-E895-4195-8BED-FAC21DB371BE}"/>
              </a:ext>
            </a:extLst>
          </p:cNvPr>
          <p:cNvSpPr>
            <a:spLocks noGrp="1"/>
          </p:cNvSpPr>
          <p:nvPr>
            <p:ph type="title"/>
          </p:nvPr>
        </p:nvSpPr>
        <p:spPr/>
        <p:txBody>
          <a:bodyPr/>
          <a:lstStyle/>
          <a:p>
            <a:r>
              <a:rPr lang="sv-SE"/>
              <a:t>Klicka här för att ändra mall för rubrikformat</a:t>
            </a:r>
            <a:endParaRPr lang="sv-SE" dirty="0"/>
          </a:p>
        </p:txBody>
      </p:sp>
      <p:sp>
        <p:nvSpPr>
          <p:cNvPr id="7" name="Platshållare för diagram 2">
            <a:extLst>
              <a:ext uri="{FF2B5EF4-FFF2-40B4-BE49-F238E27FC236}">
                <a16:creationId xmlns:a16="http://schemas.microsoft.com/office/drawing/2014/main" id="{9AA807A2-86F6-4BA4-9765-6125888E9086}"/>
              </a:ext>
            </a:extLst>
          </p:cNvPr>
          <p:cNvSpPr>
            <a:spLocks noGrp="1"/>
          </p:cNvSpPr>
          <p:nvPr>
            <p:ph type="chart" sz="quarter" idx="14" hasCustomPrompt="1"/>
          </p:nvPr>
        </p:nvSpPr>
        <p:spPr>
          <a:xfrm>
            <a:off x="658813" y="2708275"/>
            <a:ext cx="8066087" cy="3421063"/>
          </a:xfrm>
        </p:spPr>
        <p:txBody>
          <a:bodyPr/>
          <a:lstStyle>
            <a:lvl1pPr marL="0" marR="0" indent="0" algn="l" defTabSz="914400" rtl="0" eaLnBrk="1" fontAlgn="auto" latinLnBrk="0" hangingPunct="1">
              <a:lnSpc>
                <a:spcPct val="110000"/>
              </a:lnSpc>
              <a:spcBef>
                <a:spcPts val="800"/>
              </a:spcBef>
              <a:spcAft>
                <a:spcPts val="0"/>
              </a:spcAft>
              <a:buClr>
                <a:schemeClr val="accent1"/>
              </a:buClr>
              <a:buSzTx/>
              <a:buFont typeface="Arial" panose="020B0604020202020204" pitchFamily="34" charset="0"/>
              <a:buNone/>
              <a:tabLst/>
              <a:defRPr sz="930"/>
            </a:lvl1pPr>
          </a:lstStyle>
          <a:p>
            <a:r>
              <a:rPr lang="sv-SE" dirty="0"/>
              <a:t>Klicka på ikonen för att lägga till nytt diagram. För att klistra in färdiga diagram från annan källa: Kopiera diagrammet i det program där det skapats, Markera diagramrutan i </a:t>
            </a:r>
            <a:r>
              <a:rPr lang="sv-SE" dirty="0" err="1"/>
              <a:t>ppt</a:t>
            </a:r>
            <a:r>
              <a:rPr lang="sv-SE" dirty="0"/>
              <a:t>-bilden, Välj Klistra in som måltema på Start-menyn. När man står i diagrammet går det att byta färger i fliken Diagramverktyg/Design. </a:t>
            </a:r>
          </a:p>
          <a:p>
            <a:endParaRPr lang="sv-SE" dirty="0"/>
          </a:p>
        </p:txBody>
      </p:sp>
    </p:spTree>
    <p:extLst>
      <p:ext uri="{BB962C8B-B14F-4D97-AF65-F5344CB8AC3E}">
        <p14:creationId xmlns:p14="http://schemas.microsoft.com/office/powerpoint/2010/main" val="20139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21FA7AA-AEF4-407E-8C43-92CDEC59AA0B}"/>
              </a:ext>
            </a:extLst>
          </p:cNvPr>
          <p:cNvSpPr>
            <a:spLocks noGrp="1"/>
          </p:cNvSpPr>
          <p:nvPr>
            <p:ph sz="half" idx="1"/>
          </p:nvPr>
        </p:nvSpPr>
        <p:spPr>
          <a:xfrm>
            <a:off x="658813" y="2708275"/>
            <a:ext cx="5256000" cy="342708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FE00F099-12E3-418F-9262-630350BD6B46}"/>
              </a:ext>
            </a:extLst>
          </p:cNvPr>
          <p:cNvSpPr>
            <a:spLocks noGrp="1"/>
          </p:cNvSpPr>
          <p:nvPr>
            <p:ph sz="half" idx="2"/>
          </p:nvPr>
        </p:nvSpPr>
        <p:spPr>
          <a:xfrm>
            <a:off x="6277187" y="2708275"/>
            <a:ext cx="5256000" cy="342708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bildnummer 9">
            <a:extLst>
              <a:ext uri="{FF2B5EF4-FFF2-40B4-BE49-F238E27FC236}">
                <a16:creationId xmlns:a16="http://schemas.microsoft.com/office/drawing/2014/main" id="{038A7727-F647-4F4A-8546-BB84B056F56B}"/>
              </a:ext>
            </a:extLst>
          </p:cNvPr>
          <p:cNvSpPr>
            <a:spLocks noGrp="1"/>
          </p:cNvSpPr>
          <p:nvPr>
            <p:ph type="sldNum" sz="quarter" idx="12"/>
          </p:nvPr>
        </p:nvSpPr>
        <p:spPr>
          <a:xfrm>
            <a:off x="10824274" y="6356350"/>
            <a:ext cx="708913" cy="365125"/>
          </a:xfrm>
        </p:spPr>
        <p:txBody>
          <a:bodyPr/>
          <a:lstStyle/>
          <a:p>
            <a:fld id="{78F69375-9158-4C34-BC0B-EF5A515FF66F}" type="slidenum">
              <a:rPr lang="sv-SE" smtClean="0"/>
              <a:pPr/>
              <a:t>‹#›</a:t>
            </a:fld>
            <a:endParaRPr lang="sv-SE"/>
          </a:p>
        </p:txBody>
      </p:sp>
      <p:sp>
        <p:nvSpPr>
          <p:cNvPr id="5" name="Rubrik 4">
            <a:extLst>
              <a:ext uri="{FF2B5EF4-FFF2-40B4-BE49-F238E27FC236}">
                <a16:creationId xmlns:a16="http://schemas.microsoft.com/office/drawing/2014/main" id="{88468400-1CF6-409B-A9B9-396FAAD25DB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17533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8041C1E2-FBB7-47FE-AA64-08C89955A0B0}"/>
              </a:ext>
            </a:extLst>
          </p:cNvPr>
          <p:cNvSpPr>
            <a:spLocks noGrp="1"/>
          </p:cNvSpPr>
          <p:nvPr>
            <p:ph type="body" idx="1"/>
          </p:nvPr>
        </p:nvSpPr>
        <p:spPr>
          <a:xfrm>
            <a:off x="658814" y="2708275"/>
            <a:ext cx="5256000" cy="431553"/>
          </a:xfrm>
        </p:spPr>
        <p:txBody>
          <a:bodyPr anchor="t" anchorCtr="0">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5A9BAF32-0B82-43E5-B6B6-FD0BC4971916}"/>
              </a:ext>
            </a:extLst>
          </p:cNvPr>
          <p:cNvSpPr>
            <a:spLocks noGrp="1"/>
          </p:cNvSpPr>
          <p:nvPr>
            <p:ph sz="half" idx="2"/>
          </p:nvPr>
        </p:nvSpPr>
        <p:spPr>
          <a:xfrm>
            <a:off x="658814" y="3139828"/>
            <a:ext cx="5256000" cy="29895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a:extLst>
              <a:ext uri="{FF2B5EF4-FFF2-40B4-BE49-F238E27FC236}">
                <a16:creationId xmlns:a16="http://schemas.microsoft.com/office/drawing/2014/main" id="{479AF06E-AD22-4FCB-B54B-FD5B99A24E85}"/>
              </a:ext>
            </a:extLst>
          </p:cNvPr>
          <p:cNvSpPr>
            <a:spLocks noGrp="1"/>
          </p:cNvSpPr>
          <p:nvPr>
            <p:ph type="body" sz="quarter" idx="3"/>
          </p:nvPr>
        </p:nvSpPr>
        <p:spPr>
          <a:xfrm>
            <a:off x="6277187" y="2708275"/>
            <a:ext cx="5256000" cy="431553"/>
          </a:xfrm>
        </p:spPr>
        <p:txBody>
          <a:bodyPr anchor="t" anchorCtr="0">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D35609DB-4B38-47DB-A3D6-213FBE4B74FB}"/>
              </a:ext>
            </a:extLst>
          </p:cNvPr>
          <p:cNvSpPr>
            <a:spLocks noGrp="1"/>
          </p:cNvSpPr>
          <p:nvPr>
            <p:ph sz="quarter" idx="4"/>
          </p:nvPr>
        </p:nvSpPr>
        <p:spPr>
          <a:xfrm>
            <a:off x="6277187" y="3139829"/>
            <a:ext cx="5256000" cy="29895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nummer 9">
            <a:extLst>
              <a:ext uri="{FF2B5EF4-FFF2-40B4-BE49-F238E27FC236}">
                <a16:creationId xmlns:a16="http://schemas.microsoft.com/office/drawing/2014/main" id="{1B8C965F-A9EA-4518-BC65-4F7338F3CAED}"/>
              </a:ext>
            </a:extLst>
          </p:cNvPr>
          <p:cNvSpPr>
            <a:spLocks noGrp="1"/>
          </p:cNvSpPr>
          <p:nvPr>
            <p:ph type="sldNum" sz="quarter" idx="12"/>
          </p:nvPr>
        </p:nvSpPr>
        <p:spPr>
          <a:xfrm>
            <a:off x="10824274" y="6356350"/>
            <a:ext cx="708913" cy="365125"/>
          </a:xfrm>
        </p:spPr>
        <p:txBody>
          <a:bodyPr/>
          <a:lstStyle/>
          <a:p>
            <a:fld id="{78F69375-9158-4C34-BC0B-EF5A515FF66F}" type="slidenum">
              <a:rPr lang="sv-SE" smtClean="0"/>
              <a:pPr/>
              <a:t>‹#›</a:t>
            </a:fld>
            <a:endParaRPr lang="sv-SE"/>
          </a:p>
        </p:txBody>
      </p:sp>
      <p:sp>
        <p:nvSpPr>
          <p:cNvPr id="11" name="Rubrik 10">
            <a:extLst>
              <a:ext uri="{FF2B5EF4-FFF2-40B4-BE49-F238E27FC236}">
                <a16:creationId xmlns:a16="http://schemas.microsoft.com/office/drawing/2014/main" id="{C2693651-7CEF-40EC-83DB-82655E155876}"/>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790196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A156E3A1-D02B-4F4A-A93A-1B5ECA564EE4}"/>
              </a:ext>
            </a:extLst>
          </p:cNvPr>
          <p:cNvSpPr>
            <a:spLocks noGrp="1"/>
          </p:cNvSpPr>
          <p:nvPr>
            <p:ph type="sldNum" sz="quarter" idx="12"/>
          </p:nvPr>
        </p:nvSpPr>
        <p:spPr/>
        <p:txBody>
          <a:bodyPr/>
          <a:lstStyle/>
          <a:p>
            <a:fld id="{78F69375-9158-4C34-BC0B-EF5A515FF66F}" type="slidenum">
              <a:rPr lang="sv-SE" smtClean="0"/>
              <a:t>‹#›</a:t>
            </a:fld>
            <a:endParaRPr lang="sv-SE"/>
          </a:p>
        </p:txBody>
      </p:sp>
      <p:sp>
        <p:nvSpPr>
          <p:cNvPr id="2" name="Rubrik 1">
            <a:extLst>
              <a:ext uri="{FF2B5EF4-FFF2-40B4-BE49-F238E27FC236}">
                <a16:creationId xmlns:a16="http://schemas.microsoft.com/office/drawing/2014/main" id="{7B489FDC-BA8A-4964-BC28-57EE7D05079C}"/>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75079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79E9CA2-BBAB-4F68-9C7E-AAF0C6F3155A}"/>
              </a:ext>
            </a:extLst>
          </p:cNvPr>
          <p:cNvSpPr>
            <a:spLocks noGrp="1"/>
          </p:cNvSpPr>
          <p:nvPr>
            <p:ph type="title"/>
          </p:nvPr>
        </p:nvSpPr>
        <p:spPr>
          <a:xfrm>
            <a:off x="658813" y="1557337"/>
            <a:ext cx="10095121" cy="1044575"/>
          </a:xfrm>
          <a:prstGeom prst="rect">
            <a:avLst/>
          </a:prstGeom>
        </p:spPr>
        <p:txBody>
          <a:bodyPr vert="horz" lIns="0" tIns="0" rIns="0" bIns="0" rtlCol="0" anchor="t" anchorCtr="0">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B0E787DE-A1CA-444E-AEFA-62C7E13BCC53}"/>
              </a:ext>
            </a:extLst>
          </p:cNvPr>
          <p:cNvSpPr>
            <a:spLocks noGrp="1"/>
          </p:cNvSpPr>
          <p:nvPr>
            <p:ph type="body" idx="1"/>
          </p:nvPr>
        </p:nvSpPr>
        <p:spPr>
          <a:xfrm>
            <a:off x="658813" y="2708276"/>
            <a:ext cx="10095121" cy="3421062"/>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1EEB5E37-BB43-4D04-8680-144AAD9F63F3}"/>
              </a:ext>
            </a:extLst>
          </p:cNvPr>
          <p:cNvSpPr>
            <a:spLocks noGrp="1"/>
          </p:cNvSpPr>
          <p:nvPr>
            <p:ph type="dt" sz="half" idx="2"/>
          </p:nvPr>
        </p:nvSpPr>
        <p:spPr>
          <a:xfrm>
            <a:off x="9760816" y="6356350"/>
            <a:ext cx="1015133" cy="365125"/>
          </a:xfrm>
          <a:prstGeom prst="rect">
            <a:avLst/>
          </a:prstGeom>
        </p:spPr>
        <p:txBody>
          <a:bodyPr vert="horz" lIns="0" tIns="0" rIns="0" bIns="0" rtlCol="0" anchor="b" anchorCtr="0"/>
          <a:lstStyle>
            <a:lvl1pPr algn="l">
              <a:defRPr sz="1050">
                <a:solidFill>
                  <a:schemeClr val="tx1">
                    <a:tint val="75000"/>
                  </a:schemeClr>
                </a:solidFill>
                <a:latin typeface="+mj-lt"/>
              </a:defRPr>
            </a:lvl1pPr>
          </a:lstStyle>
          <a:p>
            <a:fld id="{021CB117-6C08-4F6A-BA95-CD156DD13A01}" type="datetime1">
              <a:rPr lang="sv-SE" smtClean="0"/>
              <a:t>2021-08-25</a:t>
            </a:fld>
            <a:endParaRPr lang="sv-SE" dirty="0"/>
          </a:p>
        </p:txBody>
      </p:sp>
      <p:sp>
        <p:nvSpPr>
          <p:cNvPr id="5" name="Platshållare för sidfot 4">
            <a:extLst>
              <a:ext uri="{FF2B5EF4-FFF2-40B4-BE49-F238E27FC236}">
                <a16:creationId xmlns:a16="http://schemas.microsoft.com/office/drawing/2014/main" id="{F7A6F419-B583-4F58-B5EF-3FC527CBE3DE}"/>
              </a:ext>
            </a:extLst>
          </p:cNvPr>
          <p:cNvSpPr>
            <a:spLocks noGrp="1"/>
          </p:cNvSpPr>
          <p:nvPr>
            <p:ph type="ftr" sz="quarter" idx="3"/>
          </p:nvPr>
        </p:nvSpPr>
        <p:spPr>
          <a:xfrm>
            <a:off x="658813" y="6356350"/>
            <a:ext cx="9031666" cy="365125"/>
          </a:xfrm>
          <a:prstGeom prst="rect">
            <a:avLst/>
          </a:prstGeom>
        </p:spPr>
        <p:txBody>
          <a:bodyPr vert="horz" lIns="0" tIns="0" rIns="0" bIns="0" rtlCol="0" anchor="b" anchorCtr="0"/>
          <a:lstStyle>
            <a:lvl1pPr algn="l">
              <a:defRPr sz="1050">
                <a:solidFill>
                  <a:schemeClr val="tx1">
                    <a:tint val="75000"/>
                  </a:schemeClr>
                </a:solidFill>
                <a:latin typeface="+mj-lt"/>
              </a:defRPr>
            </a:lvl1pPr>
          </a:lstStyle>
          <a:p>
            <a:endParaRPr lang="sv-SE" dirty="0"/>
          </a:p>
        </p:txBody>
      </p:sp>
      <p:sp>
        <p:nvSpPr>
          <p:cNvPr id="6" name="Platshållare för bildnummer 5">
            <a:extLst>
              <a:ext uri="{FF2B5EF4-FFF2-40B4-BE49-F238E27FC236}">
                <a16:creationId xmlns:a16="http://schemas.microsoft.com/office/drawing/2014/main" id="{08E3794C-58E0-48C6-BFE9-4A2502EFB90D}"/>
              </a:ext>
            </a:extLst>
          </p:cNvPr>
          <p:cNvSpPr>
            <a:spLocks noGrp="1"/>
          </p:cNvSpPr>
          <p:nvPr>
            <p:ph type="sldNum" sz="quarter" idx="4"/>
          </p:nvPr>
        </p:nvSpPr>
        <p:spPr>
          <a:xfrm>
            <a:off x="10824274" y="6356350"/>
            <a:ext cx="708913" cy="365125"/>
          </a:xfrm>
          <a:prstGeom prst="rect">
            <a:avLst/>
          </a:prstGeom>
        </p:spPr>
        <p:txBody>
          <a:bodyPr vert="horz" lIns="0" tIns="0" rIns="0" bIns="0" rtlCol="0" anchor="b" anchorCtr="0"/>
          <a:lstStyle>
            <a:lvl1pPr algn="r">
              <a:defRPr sz="1050">
                <a:solidFill>
                  <a:schemeClr val="tx1">
                    <a:tint val="75000"/>
                  </a:schemeClr>
                </a:solidFill>
                <a:latin typeface="+mj-lt"/>
              </a:defRPr>
            </a:lvl1pPr>
          </a:lstStyle>
          <a:p>
            <a:fld id="{78F69375-9158-4C34-BC0B-EF5A515FF66F}" type="slidenum">
              <a:rPr lang="sv-SE" smtClean="0"/>
              <a:pPr/>
              <a:t>‹#›</a:t>
            </a:fld>
            <a:endParaRPr lang="sv-SE"/>
          </a:p>
        </p:txBody>
      </p:sp>
      <p:pic>
        <p:nvPicPr>
          <p:cNvPr id="9" name="Bildobjekt 8">
            <a:extLst>
              <a:ext uri="{FF2B5EF4-FFF2-40B4-BE49-F238E27FC236}">
                <a16:creationId xmlns:a16="http://schemas.microsoft.com/office/drawing/2014/main" id="{EE70EF08-3EE5-4408-887B-FE9809D1AF54}"/>
              </a:ext>
            </a:extLst>
          </p:cNvPr>
          <p:cNvPicPr>
            <a:picLocks noChangeAspect="1"/>
          </p:cNvPicPr>
          <p:nvPr userDrawn="1"/>
        </p:nvPicPr>
        <p:blipFill>
          <a:blip r:embed="rId14"/>
          <a:stretch>
            <a:fillRect/>
          </a:stretch>
        </p:blipFill>
        <p:spPr>
          <a:xfrm>
            <a:off x="655865" y="669512"/>
            <a:ext cx="791831" cy="432000"/>
          </a:xfrm>
          <a:prstGeom prst="rect">
            <a:avLst/>
          </a:prstGeom>
        </p:spPr>
      </p:pic>
    </p:spTree>
    <p:extLst>
      <p:ext uri="{BB962C8B-B14F-4D97-AF65-F5344CB8AC3E}">
        <p14:creationId xmlns:p14="http://schemas.microsoft.com/office/powerpoint/2010/main" val="153066277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0" r:id="rId4"/>
    <p:sldLayoutId id="2147483660" r:id="rId5"/>
    <p:sldLayoutId id="2147483661" r:id="rId6"/>
    <p:sldLayoutId id="2147483652" r:id="rId7"/>
    <p:sldLayoutId id="2147483653" r:id="rId8"/>
    <p:sldLayoutId id="2147483654" r:id="rId9"/>
    <p:sldLayoutId id="2147483655" r:id="rId10"/>
    <p:sldLayoutId id="2147483656" r:id="rId11"/>
    <p:sldLayoutId id="2147483657" r:id="rId12"/>
  </p:sldLayoutIdLst>
  <p:hf sldNum="0" hdr="0" ftr="0" dt="0"/>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8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3861">
          <p15:clr>
            <a:srgbClr val="F26B43"/>
          </p15:clr>
        </p15:guide>
        <p15:guide id="4" orient="horz" pos="1706">
          <p15:clr>
            <a:srgbClr val="F26B43"/>
          </p15:clr>
        </p15:guide>
        <p15:guide id="5" pos="2184">
          <p15:clr>
            <a:srgbClr val="F26B43"/>
          </p15:clr>
        </p15:guide>
        <p15:guide id="6" pos="415">
          <p15:clr>
            <a:srgbClr val="F26B43"/>
          </p15:clr>
        </p15:guide>
        <p15:guide id="7" pos="7265">
          <p15:clr>
            <a:srgbClr val="F26B43"/>
          </p15:clr>
        </p15:guide>
        <p15:guide id="8" orient="horz" pos="981">
          <p15:clr>
            <a:srgbClr val="F26B43"/>
          </p15:clr>
        </p15:guide>
        <p15:guide id="9" pos="5496">
          <p15:clr>
            <a:srgbClr val="F26B43"/>
          </p15:clr>
        </p15:guide>
        <p15:guide id="10" pos="67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diagramLayout" Target="../diagrams/layout4.xml"/><Relationship Id="rId18" Type="http://schemas.openxmlformats.org/officeDocument/2006/relationships/image" Target="../media/image14.svg"/><Relationship Id="rId26" Type="http://schemas.openxmlformats.org/officeDocument/2006/relationships/image" Target="../media/image22.svg"/><Relationship Id="rId3" Type="http://schemas.openxmlformats.org/officeDocument/2006/relationships/diagramData" Target="../diagrams/data3.xml"/><Relationship Id="rId21" Type="http://schemas.openxmlformats.org/officeDocument/2006/relationships/image" Target="../media/image13.png"/><Relationship Id="rId7" Type="http://schemas.microsoft.com/office/2007/relationships/diagramDrawing" Target="../diagrams/drawing3.xml"/><Relationship Id="rId12" Type="http://schemas.openxmlformats.org/officeDocument/2006/relationships/diagramData" Target="../diagrams/data4.xml"/><Relationship Id="rId17" Type="http://schemas.openxmlformats.org/officeDocument/2006/relationships/image" Target="../media/image11.png"/><Relationship Id="rId25" Type="http://schemas.openxmlformats.org/officeDocument/2006/relationships/image" Target="../media/image15.png"/><Relationship Id="rId33" Type="http://schemas.openxmlformats.org/officeDocument/2006/relationships/hyperlink" Target="https://www.cve.se/stod/stodtelefon.html" TargetMode="External"/><Relationship Id="rId2" Type="http://schemas.openxmlformats.org/officeDocument/2006/relationships/notesSlide" Target="../notesSlides/notesSlide8.xml"/><Relationship Id="rId16" Type="http://schemas.microsoft.com/office/2007/relationships/diagramDrawing" Target="../diagrams/drawing4.xml"/><Relationship Id="rId20" Type="http://schemas.openxmlformats.org/officeDocument/2006/relationships/image" Target="../media/image16.svg"/><Relationship Id="rId29"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12.svg"/><Relationship Id="rId24" Type="http://schemas.openxmlformats.org/officeDocument/2006/relationships/image" Target="../media/image20.svg"/><Relationship Id="rId32" Type="http://schemas.openxmlformats.org/officeDocument/2006/relationships/slide" Target="slide13.xml"/><Relationship Id="rId5" Type="http://schemas.openxmlformats.org/officeDocument/2006/relationships/diagramQuickStyle" Target="../diagrams/quickStyle3.xml"/><Relationship Id="rId15" Type="http://schemas.openxmlformats.org/officeDocument/2006/relationships/diagramColors" Target="../diagrams/colors4.xml"/><Relationship Id="rId23" Type="http://schemas.openxmlformats.org/officeDocument/2006/relationships/image" Target="../media/image14.png"/><Relationship Id="rId28" Type="http://schemas.openxmlformats.org/officeDocument/2006/relationships/image" Target="../media/image24.svg"/><Relationship Id="rId10" Type="http://schemas.openxmlformats.org/officeDocument/2006/relationships/image" Target="../media/image10.png"/><Relationship Id="rId19" Type="http://schemas.openxmlformats.org/officeDocument/2006/relationships/image" Target="../media/image12.png"/><Relationship Id="rId31" Type="http://schemas.openxmlformats.org/officeDocument/2006/relationships/slide" Target="slide11.xml"/><Relationship Id="rId4" Type="http://schemas.openxmlformats.org/officeDocument/2006/relationships/diagramLayout" Target="../diagrams/layout3.xml"/><Relationship Id="rId9" Type="http://schemas.openxmlformats.org/officeDocument/2006/relationships/image" Target="../media/image10.svg"/><Relationship Id="rId14" Type="http://schemas.openxmlformats.org/officeDocument/2006/relationships/diagramQuickStyle" Target="../diagrams/quickStyle4.xml"/><Relationship Id="rId22" Type="http://schemas.openxmlformats.org/officeDocument/2006/relationships/image" Target="../media/image18.svg"/><Relationship Id="rId27" Type="http://schemas.openxmlformats.org/officeDocument/2006/relationships/image" Target="../media/image16.png"/><Relationship Id="rId30" Type="http://schemas.openxmlformats.org/officeDocument/2006/relationships/slide" Target="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7CDD38-8F06-4A4F-9E1D-81C2C471FC84}"/>
              </a:ext>
            </a:extLst>
          </p:cNvPr>
          <p:cNvSpPr>
            <a:spLocks noGrp="1"/>
          </p:cNvSpPr>
          <p:nvPr>
            <p:ph type="ctrTitle"/>
          </p:nvPr>
        </p:nvSpPr>
        <p:spPr/>
        <p:txBody>
          <a:bodyPr/>
          <a:lstStyle/>
          <a:p>
            <a:r>
              <a:rPr lang="sv-SE" dirty="0"/>
              <a:t>Förebyggande arbete på lokal nivå och stöd till kommuner</a:t>
            </a:r>
          </a:p>
        </p:txBody>
      </p:sp>
      <p:sp>
        <p:nvSpPr>
          <p:cNvPr id="3" name="Underrubrik 2">
            <a:extLst>
              <a:ext uri="{FF2B5EF4-FFF2-40B4-BE49-F238E27FC236}">
                <a16:creationId xmlns:a16="http://schemas.microsoft.com/office/drawing/2014/main" id="{C5D18521-9079-459D-B421-BEC70B3BED18}"/>
              </a:ext>
            </a:extLst>
          </p:cNvPr>
          <p:cNvSpPr>
            <a:spLocks noGrp="1"/>
          </p:cNvSpPr>
          <p:nvPr>
            <p:ph type="subTitle" idx="1"/>
          </p:nvPr>
        </p:nvSpPr>
        <p:spPr>
          <a:xfrm>
            <a:off x="897924" y="4087920"/>
            <a:ext cx="10635263" cy="1908398"/>
          </a:xfrm>
        </p:spPr>
        <p:txBody>
          <a:bodyPr/>
          <a:lstStyle/>
          <a:p>
            <a:pPr algn="r"/>
            <a:r>
              <a:rPr lang="sv-SE" sz="2000" dirty="0"/>
              <a:t>Josefin Bergström</a:t>
            </a:r>
          </a:p>
          <a:p>
            <a:pPr algn="r"/>
            <a:r>
              <a:rPr lang="sv-SE" sz="2000" dirty="0"/>
              <a:t>Lenita Törning</a:t>
            </a:r>
          </a:p>
          <a:p>
            <a:pPr algn="r"/>
            <a:r>
              <a:rPr lang="sv-SE" sz="2000" dirty="0"/>
              <a:t>Edvin Sandström</a:t>
            </a:r>
          </a:p>
          <a:p>
            <a:pPr algn="r"/>
            <a:r>
              <a:rPr lang="sv-SE" dirty="0"/>
              <a:t>2021-08-26</a:t>
            </a:r>
          </a:p>
        </p:txBody>
      </p:sp>
    </p:spTree>
    <p:extLst>
      <p:ext uri="{BB962C8B-B14F-4D97-AF65-F5344CB8AC3E}">
        <p14:creationId xmlns:p14="http://schemas.microsoft.com/office/powerpoint/2010/main" val="286698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333C20-5699-4BDB-8819-E5AAAA1D2788}"/>
              </a:ext>
            </a:extLst>
          </p:cNvPr>
          <p:cNvSpPr>
            <a:spLocks noGrp="1"/>
          </p:cNvSpPr>
          <p:nvPr>
            <p:ph type="ctrTitle"/>
          </p:nvPr>
        </p:nvSpPr>
        <p:spPr>
          <a:xfrm>
            <a:off x="658813" y="2214006"/>
            <a:ext cx="9031666" cy="529195"/>
          </a:xfrm>
        </p:spPr>
        <p:txBody>
          <a:bodyPr anchor="t"/>
          <a:lstStyle/>
          <a:p>
            <a:r>
              <a:rPr lang="sv-SE" sz="2000" dirty="0">
                <a:latin typeface="Verdana" panose="020B0604030504040204" pitchFamily="34" charset="0"/>
                <a:ea typeface="Verdana" panose="020B0604030504040204" pitchFamily="34" charset="0"/>
              </a:rPr>
              <a:t>Utveckling av bedömningsstödet</a:t>
            </a:r>
          </a:p>
        </p:txBody>
      </p:sp>
      <p:graphicFrame>
        <p:nvGraphicFramePr>
          <p:cNvPr id="4" name="Diagram 3">
            <a:extLst>
              <a:ext uri="{FF2B5EF4-FFF2-40B4-BE49-F238E27FC236}">
                <a16:creationId xmlns:a16="http://schemas.microsoft.com/office/drawing/2014/main" id="{12F52D85-C860-4576-B679-57984A6B3046}"/>
              </a:ext>
            </a:extLst>
          </p:cNvPr>
          <p:cNvGraphicFramePr/>
          <p:nvPr>
            <p:extLst>
              <p:ext uri="{D42A27DB-BD31-4B8C-83A1-F6EECF244321}">
                <p14:modId xmlns:p14="http://schemas.microsoft.com/office/powerpoint/2010/main" val="3403315726"/>
              </p:ext>
            </p:extLst>
          </p:nvPr>
        </p:nvGraphicFramePr>
        <p:xfrm>
          <a:off x="658813" y="4152275"/>
          <a:ext cx="10874374" cy="1124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0178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333C20-5699-4BDB-8819-E5AAAA1D2788}"/>
              </a:ext>
            </a:extLst>
          </p:cNvPr>
          <p:cNvSpPr>
            <a:spLocks noGrp="1"/>
          </p:cNvSpPr>
          <p:nvPr>
            <p:ph type="ctrTitle"/>
          </p:nvPr>
        </p:nvSpPr>
        <p:spPr>
          <a:xfrm>
            <a:off x="658813" y="2708275"/>
            <a:ext cx="9031666" cy="529195"/>
          </a:xfrm>
        </p:spPr>
        <p:txBody>
          <a:bodyPr anchor="t"/>
          <a:lstStyle/>
          <a:p>
            <a:r>
              <a:rPr lang="sv-SE" sz="2000" dirty="0">
                <a:latin typeface="Verdana" panose="020B0604030504040204" pitchFamily="34" charset="0"/>
                <a:ea typeface="Verdana" panose="020B0604030504040204" pitchFamily="34" charset="0"/>
              </a:rPr>
              <a:t>Mål och syfte med bedömningsstödet </a:t>
            </a:r>
            <a:endParaRPr lang="sv-SE" sz="2000" dirty="0">
              <a:highlight>
                <a:srgbClr val="FFFF00"/>
              </a:highlight>
              <a:latin typeface="Verdana" panose="020B0604030504040204" pitchFamily="34" charset="0"/>
              <a:ea typeface="Verdana" panose="020B0604030504040204" pitchFamily="34" charset="0"/>
            </a:endParaRPr>
          </a:p>
        </p:txBody>
      </p:sp>
      <p:sp>
        <p:nvSpPr>
          <p:cNvPr id="3" name="Underrubrik 2">
            <a:extLst>
              <a:ext uri="{FF2B5EF4-FFF2-40B4-BE49-F238E27FC236}">
                <a16:creationId xmlns:a16="http://schemas.microsoft.com/office/drawing/2014/main" id="{52C26AB1-3AB5-4D02-9FBC-4903F09DFF43}"/>
              </a:ext>
            </a:extLst>
          </p:cNvPr>
          <p:cNvSpPr>
            <a:spLocks noGrp="1"/>
          </p:cNvSpPr>
          <p:nvPr>
            <p:ph type="subTitle" idx="1"/>
          </p:nvPr>
        </p:nvSpPr>
        <p:spPr>
          <a:xfrm>
            <a:off x="658813" y="3698788"/>
            <a:ext cx="4778375" cy="2430549"/>
          </a:xfrm>
        </p:spPr>
        <p:txBody>
          <a:bodyPr/>
          <a:lstStyle/>
          <a:p>
            <a:r>
              <a:rPr lang="sv-SE" sz="1200" b="1" dirty="0">
                <a:latin typeface="Verdana" panose="020B0604030504040204" pitchFamily="34" charset="0"/>
                <a:ea typeface="Verdana" panose="020B0604030504040204" pitchFamily="34" charset="0"/>
              </a:rPr>
              <a:t>Syfte </a:t>
            </a:r>
          </a:p>
          <a:p>
            <a:endParaRPr lang="sv-SE" sz="1200" dirty="0">
              <a:latin typeface="Verdana" panose="020B0604030504040204" pitchFamily="34" charset="0"/>
              <a:ea typeface="Verdana" panose="020B0604030504040204" pitchFamily="34" charset="0"/>
            </a:endParaRPr>
          </a:p>
          <a:p>
            <a:r>
              <a:rPr lang="sv-SE" sz="1200" dirty="0">
                <a:latin typeface="Verdana" panose="020B0604030504040204" pitchFamily="34" charset="0"/>
                <a:ea typeface="Verdana" panose="020B0604030504040204" pitchFamily="34" charset="0"/>
              </a:rPr>
              <a:t>Erbjuda ett kvalitativt bedömningsstöd som yrkesverksamma med fokus på utredare inom socialtjänsten kan använda vid utredning och bedömning av oro för våldsbejakande extremism.</a:t>
            </a:r>
          </a:p>
          <a:p>
            <a:endParaRPr lang="sv-SE" sz="1200" dirty="0">
              <a:latin typeface="Verdana" panose="020B0604030504040204" pitchFamily="34" charset="0"/>
              <a:ea typeface="Verdana" panose="020B0604030504040204" pitchFamily="34" charset="0"/>
            </a:endParaRPr>
          </a:p>
          <a:p>
            <a:endParaRPr lang="sv-SE" sz="1200" dirty="0">
              <a:latin typeface="Verdana" panose="020B0604030504040204" pitchFamily="34" charset="0"/>
              <a:ea typeface="Verdana" panose="020B0604030504040204" pitchFamily="34" charset="0"/>
            </a:endParaRPr>
          </a:p>
          <a:p>
            <a:endParaRPr lang="sv-SE" sz="1200" dirty="0">
              <a:latin typeface="Verdana" panose="020B0604030504040204" pitchFamily="34" charset="0"/>
              <a:ea typeface="Verdana" panose="020B0604030504040204" pitchFamily="34" charset="0"/>
            </a:endParaRPr>
          </a:p>
        </p:txBody>
      </p:sp>
      <p:sp>
        <p:nvSpPr>
          <p:cNvPr id="4" name="Underrubrik 2">
            <a:extLst>
              <a:ext uri="{FF2B5EF4-FFF2-40B4-BE49-F238E27FC236}">
                <a16:creationId xmlns:a16="http://schemas.microsoft.com/office/drawing/2014/main" id="{9B846D53-9254-434F-93ED-9F3043330726}"/>
              </a:ext>
            </a:extLst>
          </p:cNvPr>
          <p:cNvSpPr txBox="1">
            <a:spLocks/>
          </p:cNvSpPr>
          <p:nvPr/>
        </p:nvSpPr>
        <p:spPr>
          <a:xfrm>
            <a:off x="6754814" y="3698788"/>
            <a:ext cx="4652702" cy="2430549"/>
          </a:xfrm>
          <a:prstGeom prst="rect">
            <a:avLst/>
          </a:prstGeom>
        </p:spPr>
        <p:txBody>
          <a:bodyPr vert="horz" lIns="0" tIns="0" rIns="0" bIns="0" rtlCol="0">
            <a:noAutofit/>
          </a:bodyPr>
          <a:lstStyle>
            <a:lvl1pPr marL="0" indent="0" algn="l" defTabSz="914400" rtl="0" eaLnBrk="1" latinLnBrk="0" hangingPunct="1">
              <a:lnSpc>
                <a:spcPct val="110000"/>
              </a:lnSpc>
              <a:spcBef>
                <a:spcPts val="800"/>
              </a:spcBef>
              <a:buClr>
                <a:schemeClr val="accent1"/>
              </a:buClr>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110000"/>
              </a:lnSpc>
              <a:spcBef>
                <a:spcPts val="400"/>
              </a:spcBef>
              <a:buClr>
                <a:schemeClr val="accent1"/>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200"/>
              </a:spcBef>
              <a:buClr>
                <a:schemeClr val="accent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200"/>
              </a:spcBef>
              <a:buClr>
                <a:schemeClr val="accent1"/>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200"/>
              </a:spcBef>
              <a:buClr>
                <a:schemeClr val="accent1"/>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200" b="1" dirty="0">
                <a:latin typeface="Verdana" panose="020B0604030504040204" pitchFamily="34" charset="0"/>
                <a:ea typeface="Verdana" panose="020B0604030504040204" pitchFamily="34" charset="0"/>
              </a:rPr>
              <a:t>Effektmål</a:t>
            </a:r>
          </a:p>
          <a:p>
            <a:endParaRPr lang="sv-SE" sz="1200" dirty="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sv-SE" sz="1200" dirty="0">
                <a:latin typeface="Verdana" panose="020B0604030504040204" pitchFamily="34" charset="0"/>
                <a:ea typeface="Verdana" panose="020B0604030504040204" pitchFamily="34" charset="0"/>
              </a:rPr>
              <a:t>Öka kvaliteten och systematiken i bedömningar och utredningar av oro för våldsbejakande extremism. </a:t>
            </a:r>
          </a:p>
          <a:p>
            <a:pPr marL="171450" indent="-171450">
              <a:buFont typeface="Arial" panose="020B0604020202020204" pitchFamily="34" charset="0"/>
              <a:buChar char="•"/>
            </a:pPr>
            <a:r>
              <a:rPr lang="sv-SE" sz="1200" dirty="0">
                <a:latin typeface="Verdana" panose="020B0604030504040204" pitchFamily="34" charset="0"/>
                <a:ea typeface="Verdana" panose="020B0604030504040204" pitchFamily="34" charset="0"/>
              </a:rPr>
              <a:t>Öka kunskapen hos socialtjänst, polis och andra berörda aktörer om vilka faktorer som påverkar en individs radikaliseringsprocess.</a:t>
            </a:r>
          </a:p>
          <a:p>
            <a:endParaRPr lang="sv-SE" sz="1200" dirty="0">
              <a:latin typeface="Verdana" panose="020B0604030504040204" pitchFamily="34" charset="0"/>
              <a:ea typeface="Verdana" panose="020B0604030504040204" pitchFamily="34" charset="0"/>
            </a:endParaRPr>
          </a:p>
          <a:p>
            <a:endParaRPr lang="sv-SE" sz="1200" dirty="0">
              <a:latin typeface="Verdana" panose="020B0604030504040204" pitchFamily="34" charset="0"/>
              <a:ea typeface="Verdana" panose="020B0604030504040204" pitchFamily="34" charset="0"/>
            </a:endParaRPr>
          </a:p>
          <a:p>
            <a:endParaRPr lang="sv-SE"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571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63DB97-6F00-414F-B0DB-9B38CC7499CD}"/>
              </a:ext>
            </a:extLst>
          </p:cNvPr>
          <p:cNvSpPr>
            <a:spLocks noGrp="1"/>
          </p:cNvSpPr>
          <p:nvPr>
            <p:ph type="ctrTitle"/>
          </p:nvPr>
        </p:nvSpPr>
        <p:spPr>
          <a:xfrm>
            <a:off x="658813" y="2708275"/>
            <a:ext cx="9031666" cy="720725"/>
          </a:xfrm>
        </p:spPr>
        <p:txBody>
          <a:bodyPr anchor="t"/>
          <a:lstStyle/>
          <a:p>
            <a:r>
              <a:rPr lang="sv-SE" sz="2000" dirty="0">
                <a:latin typeface="Verdana" panose="020B0604030504040204" pitchFamily="34" charset="0"/>
                <a:ea typeface="Verdana" panose="020B0604030504040204" pitchFamily="34" charset="0"/>
              </a:rPr>
              <a:t>Bedömningsstödet består av tre delar + en bilaga</a:t>
            </a:r>
          </a:p>
        </p:txBody>
      </p:sp>
      <p:sp>
        <p:nvSpPr>
          <p:cNvPr id="3" name="Underrubrik 2">
            <a:extLst>
              <a:ext uri="{FF2B5EF4-FFF2-40B4-BE49-F238E27FC236}">
                <a16:creationId xmlns:a16="http://schemas.microsoft.com/office/drawing/2014/main" id="{7014691E-695B-4AED-8CE2-661D9F908A4B}"/>
              </a:ext>
            </a:extLst>
          </p:cNvPr>
          <p:cNvSpPr>
            <a:spLocks noGrp="1"/>
          </p:cNvSpPr>
          <p:nvPr>
            <p:ph type="subTitle" idx="1"/>
          </p:nvPr>
        </p:nvSpPr>
        <p:spPr>
          <a:xfrm>
            <a:off x="658813" y="3734908"/>
            <a:ext cx="9031666" cy="1908398"/>
          </a:xfrm>
        </p:spPr>
        <p:txBody>
          <a:bodyPr/>
          <a:lstStyle/>
          <a:p>
            <a:r>
              <a:rPr lang="sv-SE" sz="1200" dirty="0">
                <a:latin typeface="Verdana" panose="020B0604030504040204" pitchFamily="34" charset="0"/>
                <a:ea typeface="Verdana" panose="020B0604030504040204" pitchFamily="34" charset="0"/>
              </a:rPr>
              <a:t>1. En processkarta som visualiserar hantering, utredning, och bedömning/uppföljning för oro</a:t>
            </a:r>
          </a:p>
          <a:p>
            <a:r>
              <a:rPr lang="sv-SE" sz="1200" dirty="0">
                <a:latin typeface="Verdana" panose="020B0604030504040204" pitchFamily="34" charset="0"/>
                <a:ea typeface="Verdana" panose="020B0604030504040204" pitchFamily="34" charset="0"/>
              </a:rPr>
              <a:t>2. Ett frågeformulär med checklistor och samtalsfrågor för varje fas/aktivitet i processen</a:t>
            </a:r>
          </a:p>
          <a:p>
            <a:r>
              <a:rPr lang="sv-SE" sz="1200" dirty="0">
                <a:latin typeface="Verdana" panose="020B0604030504040204" pitchFamily="34" charset="0"/>
                <a:ea typeface="Verdana" panose="020B0604030504040204" pitchFamily="34" charset="0"/>
              </a:rPr>
              <a:t>3. En handbok med information och instruktioner</a:t>
            </a:r>
          </a:p>
          <a:p>
            <a:pPr marL="285750" indent="-2857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En bilaga med vetenskaplig översikt och behovsinventering som ligger till grund för stödet </a:t>
            </a:r>
          </a:p>
        </p:txBody>
      </p:sp>
    </p:spTree>
    <p:extLst>
      <p:ext uri="{BB962C8B-B14F-4D97-AF65-F5344CB8AC3E}">
        <p14:creationId xmlns:p14="http://schemas.microsoft.com/office/powerpoint/2010/main" val="3987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il: femhörning 3">
            <a:extLst>
              <a:ext uri="{FF2B5EF4-FFF2-40B4-BE49-F238E27FC236}">
                <a16:creationId xmlns:a16="http://schemas.microsoft.com/office/drawing/2014/main" id="{E2BE01C6-E1B5-477A-8C30-4EAC42C83008}"/>
              </a:ext>
            </a:extLst>
          </p:cNvPr>
          <p:cNvSpPr/>
          <p:nvPr/>
        </p:nvSpPr>
        <p:spPr>
          <a:xfrm>
            <a:off x="89158" y="1657589"/>
            <a:ext cx="11997639" cy="374072"/>
          </a:xfrm>
          <a:prstGeom prst="homePlate">
            <a:avLst/>
          </a:prstGeom>
          <a:noFill/>
          <a:ln>
            <a:noFill/>
          </a:ln>
          <a:effectLst>
            <a:glow rad="1016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dirty="0">
              <a:solidFill>
                <a:schemeClr val="bg1"/>
              </a:solidFill>
              <a:latin typeface="+mj-lt"/>
              <a:ea typeface="Verdana" panose="020B0604030504040204" pitchFamily="34" charset="0"/>
            </a:endParaRPr>
          </a:p>
        </p:txBody>
      </p:sp>
      <p:graphicFrame>
        <p:nvGraphicFramePr>
          <p:cNvPr id="75" name="Diagram 74">
            <a:extLst>
              <a:ext uri="{FF2B5EF4-FFF2-40B4-BE49-F238E27FC236}">
                <a16:creationId xmlns:a16="http://schemas.microsoft.com/office/drawing/2014/main" id="{6657072B-21FE-433B-848F-54A2119AC831}"/>
              </a:ext>
            </a:extLst>
          </p:cNvPr>
          <p:cNvGraphicFramePr/>
          <p:nvPr>
            <p:extLst/>
          </p:nvPr>
        </p:nvGraphicFramePr>
        <p:xfrm>
          <a:off x="31902" y="5617871"/>
          <a:ext cx="11997639" cy="374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Bild 12" descr="Man">
            <a:extLst>
              <a:ext uri="{FF2B5EF4-FFF2-40B4-BE49-F238E27FC236}">
                <a16:creationId xmlns:a16="http://schemas.microsoft.com/office/drawing/2014/main" id="{F20442DF-B076-4164-8A84-3C936F3546AC}"/>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4260543" y="5626954"/>
            <a:ext cx="346759" cy="346759"/>
          </a:xfrm>
          <a:prstGeom prst="rect">
            <a:avLst/>
          </a:prstGeom>
        </p:spPr>
      </p:pic>
      <p:pic>
        <p:nvPicPr>
          <p:cNvPr id="63" name="Bild 62" descr="Anslutningar">
            <a:extLst>
              <a:ext uri="{FF2B5EF4-FFF2-40B4-BE49-F238E27FC236}">
                <a16:creationId xmlns:a16="http://schemas.microsoft.com/office/drawing/2014/main" id="{2FCB639D-C398-473F-9917-806D04776023}"/>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7584700" y="5611373"/>
            <a:ext cx="501582" cy="374072"/>
          </a:xfrm>
          <a:prstGeom prst="rect">
            <a:avLst/>
          </a:prstGeom>
        </p:spPr>
      </p:pic>
      <p:graphicFrame>
        <p:nvGraphicFramePr>
          <p:cNvPr id="29" name="Diagram 28">
            <a:extLst>
              <a:ext uri="{FF2B5EF4-FFF2-40B4-BE49-F238E27FC236}">
                <a16:creationId xmlns:a16="http://schemas.microsoft.com/office/drawing/2014/main" id="{5A201290-D2FB-4B71-9EDB-DBD80888A6FA}"/>
              </a:ext>
            </a:extLst>
          </p:cNvPr>
          <p:cNvGraphicFramePr/>
          <p:nvPr>
            <p:extLst/>
          </p:nvPr>
        </p:nvGraphicFramePr>
        <p:xfrm>
          <a:off x="31902" y="4212943"/>
          <a:ext cx="11997638" cy="61825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14" name="Bild 13" descr="Förvirrat ansikte utan fyllning">
            <a:extLst>
              <a:ext uri="{FF2B5EF4-FFF2-40B4-BE49-F238E27FC236}">
                <a16:creationId xmlns:a16="http://schemas.microsoft.com/office/drawing/2014/main" id="{0671E5CB-5860-441B-AD5C-518B756E4B80}"/>
              </a:ext>
            </a:extLst>
          </p:cNvPr>
          <p:cNvPicPr>
            <a:picLocks noChangeAspect="1"/>
          </p:cNvPicPr>
          <p:nvPr/>
        </p:nvPicPr>
        <p:blipFill>
          <a:blip r:embed="rId17" cstate="hqprint">
            <a:extLst>
              <a:ext uri="{28A0092B-C50C-407E-A947-70E740481C1C}">
                <a14:useLocalDpi xmlns:a14="http://schemas.microsoft.com/office/drawing/2010/main" val="0"/>
              </a:ext>
              <a:ext uri="{96DAC541-7B7A-43D3-8B79-37D633B846F1}">
                <asvg:svgBlip xmlns:asvg="http://schemas.microsoft.com/office/drawing/2016/SVG/main" xmlns="" r:embed="rId18"/>
              </a:ext>
            </a:extLst>
          </a:blip>
          <a:stretch>
            <a:fillRect/>
          </a:stretch>
        </p:blipFill>
        <p:spPr>
          <a:xfrm>
            <a:off x="920074" y="2733452"/>
            <a:ext cx="914400" cy="914400"/>
          </a:xfrm>
          <a:prstGeom prst="rect">
            <a:avLst/>
          </a:prstGeom>
          <a:effectLst>
            <a:glow rad="228600">
              <a:schemeClr val="accent1">
                <a:satMod val="175000"/>
                <a:alpha val="40000"/>
              </a:schemeClr>
            </a:glow>
          </a:effectLst>
        </p:spPr>
      </p:pic>
      <p:pic>
        <p:nvPicPr>
          <p:cNvPr id="22" name="Bild 21" descr="Styrelserum">
            <a:extLst>
              <a:ext uri="{FF2B5EF4-FFF2-40B4-BE49-F238E27FC236}">
                <a16:creationId xmlns:a16="http://schemas.microsoft.com/office/drawing/2014/main" id="{CC73319D-854F-468A-B096-42D97D0CCBDB}"/>
              </a:ext>
            </a:extLst>
          </p:cNvPr>
          <p:cNvPicPr>
            <a:picLocks noChangeAspect="1"/>
          </p:cNvPicPr>
          <p:nvPr/>
        </p:nvPicPr>
        <p:blipFill>
          <a:blip r:embed="rId19" cstate="hqprint">
            <a:extLst>
              <a:ext uri="{28A0092B-C50C-407E-A947-70E740481C1C}">
                <a14:useLocalDpi xmlns:a14="http://schemas.microsoft.com/office/drawing/2010/main" val="0"/>
              </a:ext>
              <a:ext uri="{96DAC541-7B7A-43D3-8B79-37D633B846F1}">
                <asvg:svgBlip xmlns:asvg="http://schemas.microsoft.com/office/drawing/2016/SVG/main" xmlns="" r:embed="rId20"/>
              </a:ext>
            </a:extLst>
          </a:blip>
          <a:stretch>
            <a:fillRect/>
          </a:stretch>
        </p:blipFill>
        <p:spPr>
          <a:xfrm>
            <a:off x="10149840" y="2794020"/>
            <a:ext cx="914400" cy="914400"/>
          </a:xfrm>
          <a:prstGeom prst="rect">
            <a:avLst/>
          </a:prstGeom>
          <a:effectLst>
            <a:glow rad="228600">
              <a:schemeClr val="accent1">
                <a:satMod val="175000"/>
                <a:alpha val="40000"/>
              </a:schemeClr>
            </a:glow>
          </a:effectLst>
        </p:spPr>
      </p:pic>
      <p:pic>
        <p:nvPicPr>
          <p:cNvPr id="24" name="Bild 23" descr="Målgrupp">
            <a:extLst>
              <a:ext uri="{FF2B5EF4-FFF2-40B4-BE49-F238E27FC236}">
                <a16:creationId xmlns:a16="http://schemas.microsoft.com/office/drawing/2014/main" id="{6B737313-8551-42FB-BE44-E90F054CE0B6}"/>
              </a:ext>
            </a:extLst>
          </p:cNvPr>
          <p:cNvPicPr>
            <a:picLocks noChangeAspect="1"/>
          </p:cNvPicPr>
          <p:nvPr/>
        </p:nvPicPr>
        <p:blipFill>
          <a:blip r:embed="rId21" cstate="hqprint">
            <a:extLst>
              <a:ext uri="{28A0092B-C50C-407E-A947-70E740481C1C}">
                <a14:useLocalDpi xmlns:a14="http://schemas.microsoft.com/office/drawing/2010/main" val="0"/>
              </a:ext>
              <a:ext uri="{96DAC541-7B7A-43D3-8B79-37D633B846F1}">
                <asvg:svgBlip xmlns:asvg="http://schemas.microsoft.com/office/drawing/2016/SVG/main" xmlns="" r:embed="rId22"/>
              </a:ext>
            </a:extLst>
          </a:blip>
          <a:stretch>
            <a:fillRect/>
          </a:stretch>
        </p:blipFill>
        <p:spPr>
          <a:xfrm>
            <a:off x="5573521" y="2733452"/>
            <a:ext cx="914400" cy="914400"/>
          </a:xfrm>
          <a:prstGeom prst="rect">
            <a:avLst/>
          </a:prstGeom>
          <a:effectLst>
            <a:glow rad="228600">
              <a:schemeClr val="accent1">
                <a:satMod val="175000"/>
                <a:alpha val="40000"/>
              </a:schemeClr>
            </a:glow>
          </a:effectLst>
        </p:spPr>
      </p:pic>
      <p:pic>
        <p:nvPicPr>
          <p:cNvPr id="30" name="Bild 29" descr="Socialt nätverk">
            <a:extLst>
              <a:ext uri="{FF2B5EF4-FFF2-40B4-BE49-F238E27FC236}">
                <a16:creationId xmlns:a16="http://schemas.microsoft.com/office/drawing/2014/main" id="{D3B502E2-A24F-4C95-99D9-AC1E8E86F176}"/>
              </a:ext>
            </a:extLst>
          </p:cNvPr>
          <p:cNvPicPr>
            <a:picLocks noChangeAspect="1"/>
          </p:cNvPicPr>
          <p:nvPr/>
        </p:nvPicPr>
        <p:blipFill>
          <a:blip r:embed="rId23" cstate="hqprint">
            <a:extLst>
              <a:ext uri="{28A0092B-C50C-407E-A947-70E740481C1C}">
                <a14:useLocalDpi xmlns:a14="http://schemas.microsoft.com/office/drawing/2010/main" val="0"/>
              </a:ext>
              <a:ext uri="{96DAC541-7B7A-43D3-8B79-37D633B846F1}">
                <asvg:svgBlip xmlns:asvg="http://schemas.microsoft.com/office/drawing/2016/SVG/main" xmlns="" r:embed="rId24"/>
              </a:ext>
            </a:extLst>
          </a:blip>
          <a:stretch>
            <a:fillRect/>
          </a:stretch>
        </p:blipFill>
        <p:spPr>
          <a:xfrm>
            <a:off x="3217554" y="2745034"/>
            <a:ext cx="914400" cy="914400"/>
          </a:xfrm>
          <a:prstGeom prst="rect">
            <a:avLst/>
          </a:prstGeom>
          <a:effectLst>
            <a:glow rad="228600">
              <a:schemeClr val="accent1">
                <a:satMod val="175000"/>
                <a:alpha val="40000"/>
              </a:schemeClr>
            </a:glow>
          </a:effectLst>
        </p:spPr>
      </p:pic>
      <p:pic>
        <p:nvPicPr>
          <p:cNvPr id="33" name="Bild 32" descr="Gruppkreativitet">
            <a:extLst>
              <a:ext uri="{FF2B5EF4-FFF2-40B4-BE49-F238E27FC236}">
                <a16:creationId xmlns:a16="http://schemas.microsoft.com/office/drawing/2014/main" id="{F5A60282-F7F6-4442-80B2-15B86D9E966F}"/>
              </a:ext>
            </a:extLst>
          </p:cNvPr>
          <p:cNvPicPr>
            <a:picLocks noChangeAspect="1"/>
          </p:cNvPicPr>
          <p:nvPr/>
        </p:nvPicPr>
        <p:blipFill>
          <a:blip r:embed="rId25" cstate="hqprint">
            <a:extLst>
              <a:ext uri="{28A0092B-C50C-407E-A947-70E740481C1C}">
                <a14:useLocalDpi xmlns:a14="http://schemas.microsoft.com/office/drawing/2010/main" val="0"/>
              </a:ext>
              <a:ext uri="{96DAC541-7B7A-43D3-8B79-37D633B846F1}">
                <asvg:svgBlip xmlns:asvg="http://schemas.microsoft.com/office/drawing/2016/SVG/main" xmlns="" r:embed="rId26"/>
              </a:ext>
            </a:extLst>
          </a:blip>
          <a:stretch>
            <a:fillRect/>
          </a:stretch>
        </p:blipFill>
        <p:spPr>
          <a:xfrm>
            <a:off x="7936417" y="2745034"/>
            <a:ext cx="914400" cy="914400"/>
          </a:xfrm>
          <a:prstGeom prst="rect">
            <a:avLst/>
          </a:prstGeom>
          <a:effectLst>
            <a:glow rad="228600">
              <a:schemeClr val="accent1">
                <a:satMod val="175000"/>
                <a:alpha val="40000"/>
              </a:schemeClr>
            </a:glow>
          </a:effectLst>
        </p:spPr>
      </p:pic>
      <p:sp>
        <p:nvSpPr>
          <p:cNvPr id="2" name="Rektangel 1">
            <a:extLst>
              <a:ext uri="{FF2B5EF4-FFF2-40B4-BE49-F238E27FC236}">
                <a16:creationId xmlns:a16="http://schemas.microsoft.com/office/drawing/2014/main" id="{571FBA5C-559C-4E3F-A2ED-0B308DD4BAAF}"/>
              </a:ext>
            </a:extLst>
          </p:cNvPr>
          <p:cNvSpPr/>
          <p:nvPr/>
        </p:nvSpPr>
        <p:spPr>
          <a:xfrm>
            <a:off x="117786" y="390474"/>
            <a:ext cx="11940382" cy="907659"/>
          </a:xfrm>
          <a:prstGeom prst="rect">
            <a:avLst/>
          </a:prstGeom>
          <a:solidFill>
            <a:schemeClr val="accent1"/>
          </a:solidFill>
          <a:ln>
            <a:noFill/>
          </a:ln>
          <a:effectLst>
            <a:glow rad="63500">
              <a:schemeClr val="accent1">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bg1">
                    <a:lumMod val="95000"/>
                  </a:schemeClr>
                </a:solidFill>
                <a:latin typeface="+mj-lt"/>
                <a:ea typeface="Verdana" panose="020B0604030504040204" pitchFamily="34" charset="0"/>
              </a:rPr>
              <a:t>Bedömningsstöd för att utreda oro för radikalisering och våldsbejakande extremism</a:t>
            </a:r>
          </a:p>
        </p:txBody>
      </p:sp>
      <p:grpSp>
        <p:nvGrpSpPr>
          <p:cNvPr id="28" name="Grupp 27">
            <a:extLst>
              <a:ext uri="{FF2B5EF4-FFF2-40B4-BE49-F238E27FC236}">
                <a16:creationId xmlns:a16="http://schemas.microsoft.com/office/drawing/2014/main" id="{8DDA0B1E-FF5D-48F6-A420-DE8B991CE298}"/>
              </a:ext>
            </a:extLst>
          </p:cNvPr>
          <p:cNvGrpSpPr/>
          <p:nvPr/>
        </p:nvGrpSpPr>
        <p:grpSpPr>
          <a:xfrm>
            <a:off x="95016" y="1758895"/>
            <a:ext cx="11985922" cy="374071"/>
            <a:chOff x="0" y="0"/>
            <a:chExt cx="11985922" cy="374071"/>
          </a:xfrm>
          <a:solidFill>
            <a:schemeClr val="accent1"/>
          </a:solidFill>
        </p:grpSpPr>
        <p:sp>
          <p:nvSpPr>
            <p:cNvPr id="31" name="Pil: sparr 30">
              <a:extLst>
                <a:ext uri="{FF2B5EF4-FFF2-40B4-BE49-F238E27FC236}">
                  <a16:creationId xmlns:a16="http://schemas.microsoft.com/office/drawing/2014/main" id="{BCBC7371-805E-4C16-AD4F-EF9B80269DC6}"/>
                </a:ext>
              </a:extLst>
            </p:cNvPr>
            <p:cNvSpPr/>
            <p:nvPr/>
          </p:nvSpPr>
          <p:spPr>
            <a:xfrm>
              <a:off x="0" y="0"/>
              <a:ext cx="11985922" cy="374071"/>
            </a:xfrm>
            <a:prstGeom prst="chevron">
              <a:avLst/>
            </a:prstGeom>
            <a:grpFill/>
            <a:ln>
              <a:noFill/>
            </a:ln>
            <a:effectLst>
              <a:glow rad="63500">
                <a:schemeClr val="accent2">
                  <a:satMod val="175000"/>
                  <a:alpha val="40000"/>
                </a:schemeClr>
              </a:glow>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sp>
        <p:sp>
          <p:nvSpPr>
            <p:cNvPr id="32" name="Pil: sparr 4">
              <a:extLst>
                <a:ext uri="{FF2B5EF4-FFF2-40B4-BE49-F238E27FC236}">
                  <a16:creationId xmlns:a16="http://schemas.microsoft.com/office/drawing/2014/main" id="{818102BC-243D-4C95-9024-19CA77EA14E4}"/>
                </a:ext>
              </a:extLst>
            </p:cNvPr>
            <p:cNvSpPr txBox="1"/>
            <p:nvPr/>
          </p:nvSpPr>
          <p:spPr>
            <a:xfrm>
              <a:off x="187036" y="0"/>
              <a:ext cx="11611851" cy="37407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005" tIns="13335" rIns="13335" bIns="13335" numCol="1" spcCol="1270" anchor="ctr" anchorCtr="0">
              <a:noAutofit/>
            </a:bodyPr>
            <a:lstStyle/>
            <a:p>
              <a:pPr algn="ctr"/>
              <a:r>
                <a:rPr lang="sv-SE" sz="1000" dirty="0">
                  <a:solidFill>
                    <a:schemeClr val="bg1">
                      <a:lumMod val="95000"/>
                    </a:schemeClr>
                  </a:solidFill>
                  <a:ea typeface="Verdana" panose="020B0604030504040204" pitchFamily="34" charset="0"/>
                </a:rPr>
                <a:t>Kontakta CVE om ni har frågor eller behöver stöd</a:t>
              </a:r>
            </a:p>
          </p:txBody>
        </p:sp>
      </p:grpSp>
      <p:pic>
        <p:nvPicPr>
          <p:cNvPr id="34" name="Bild 33" descr="Telefonlur">
            <a:extLst>
              <a:ext uri="{FF2B5EF4-FFF2-40B4-BE49-F238E27FC236}">
                <a16:creationId xmlns:a16="http://schemas.microsoft.com/office/drawing/2014/main" id="{510DF45A-7C0F-4A4D-A531-C3B02853FBB6}"/>
              </a:ext>
            </a:extLst>
          </p:cNvPr>
          <p:cNvPicPr>
            <a:picLocks noChangeAspect="1"/>
          </p:cNvPicPr>
          <p:nvPr/>
        </p:nvPicPr>
        <p:blipFill>
          <a:blip r:embed="rId27" cstate="hqprint">
            <a:extLst>
              <a:ext uri="{28A0092B-C50C-407E-A947-70E740481C1C}">
                <a14:useLocalDpi xmlns:a14="http://schemas.microsoft.com/office/drawing/2010/main" val="0"/>
              </a:ext>
              <a:ext uri="{96DAC541-7B7A-43D3-8B79-37D633B846F1}">
                <asvg:svgBlip xmlns:asvg="http://schemas.microsoft.com/office/drawing/2016/SVG/main" xmlns="" r:embed="rId28"/>
              </a:ext>
            </a:extLst>
          </a:blip>
          <a:stretch>
            <a:fillRect/>
          </a:stretch>
        </p:blipFill>
        <p:spPr>
          <a:xfrm>
            <a:off x="4315316" y="1816025"/>
            <a:ext cx="291986" cy="291986"/>
          </a:xfrm>
          <a:prstGeom prst="rect">
            <a:avLst/>
          </a:prstGeom>
        </p:spPr>
      </p:pic>
      <p:sp>
        <p:nvSpPr>
          <p:cNvPr id="5" name="Rektangel 4">
            <a:hlinkClick r:id="rId29" action="ppaction://hlinksldjump"/>
            <a:extLst>
              <a:ext uri="{FF2B5EF4-FFF2-40B4-BE49-F238E27FC236}">
                <a16:creationId xmlns:a16="http://schemas.microsoft.com/office/drawing/2014/main" id="{A8371920-2FC8-4CE7-9EC6-DA6C9D585D41}"/>
              </a:ext>
            </a:extLst>
          </p:cNvPr>
          <p:cNvSpPr/>
          <p:nvPr/>
        </p:nvSpPr>
        <p:spPr>
          <a:xfrm>
            <a:off x="440267" y="4212943"/>
            <a:ext cx="1896533" cy="618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ktangel 5">
            <a:hlinkClick r:id="rId29" action="ppaction://hlinksldjump"/>
            <a:extLst>
              <a:ext uri="{FF2B5EF4-FFF2-40B4-BE49-F238E27FC236}">
                <a16:creationId xmlns:a16="http://schemas.microsoft.com/office/drawing/2014/main" id="{4395E61C-D210-4201-9AFF-2AC42A978FFD}"/>
              </a:ext>
            </a:extLst>
          </p:cNvPr>
          <p:cNvSpPr/>
          <p:nvPr/>
        </p:nvSpPr>
        <p:spPr>
          <a:xfrm>
            <a:off x="440267" y="2562578"/>
            <a:ext cx="1896533" cy="1399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a:hlinkClick r:id="rId30" action="ppaction://hlinksldjump"/>
            <a:extLst>
              <a:ext uri="{FF2B5EF4-FFF2-40B4-BE49-F238E27FC236}">
                <a16:creationId xmlns:a16="http://schemas.microsoft.com/office/drawing/2014/main" id="{7E5EEF65-4088-4F79-8CB7-BE96368C62E1}"/>
              </a:ext>
            </a:extLst>
          </p:cNvPr>
          <p:cNvSpPr/>
          <p:nvPr/>
        </p:nvSpPr>
        <p:spPr>
          <a:xfrm>
            <a:off x="2698044" y="2745034"/>
            <a:ext cx="1896533" cy="1217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a:hlinkClick r:id="rId30" action="ppaction://hlinksldjump"/>
            <a:extLst>
              <a:ext uri="{FF2B5EF4-FFF2-40B4-BE49-F238E27FC236}">
                <a16:creationId xmlns:a16="http://schemas.microsoft.com/office/drawing/2014/main" id="{F42BE69D-183B-4771-83E3-AC7B9BF4FB3B}"/>
              </a:ext>
            </a:extLst>
          </p:cNvPr>
          <p:cNvSpPr/>
          <p:nvPr/>
        </p:nvSpPr>
        <p:spPr>
          <a:xfrm>
            <a:off x="2698044" y="4271502"/>
            <a:ext cx="1909258" cy="511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ktangel 16">
            <a:hlinkClick r:id="rId30" action="ppaction://hlinksldjump"/>
            <a:extLst>
              <a:ext uri="{FF2B5EF4-FFF2-40B4-BE49-F238E27FC236}">
                <a16:creationId xmlns:a16="http://schemas.microsoft.com/office/drawing/2014/main" id="{003620FC-6E58-4F97-B613-09B257902255}"/>
              </a:ext>
            </a:extLst>
          </p:cNvPr>
          <p:cNvSpPr/>
          <p:nvPr/>
        </p:nvSpPr>
        <p:spPr>
          <a:xfrm>
            <a:off x="5192889" y="2720079"/>
            <a:ext cx="1693333" cy="13915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ktangel 17">
            <a:hlinkClick r:id="rId30" action="ppaction://hlinksldjump"/>
            <a:extLst>
              <a:ext uri="{FF2B5EF4-FFF2-40B4-BE49-F238E27FC236}">
                <a16:creationId xmlns:a16="http://schemas.microsoft.com/office/drawing/2014/main" id="{D9AC0BC7-DE7E-4AB4-9F72-3F81C1DA9358}"/>
              </a:ext>
            </a:extLst>
          </p:cNvPr>
          <p:cNvSpPr/>
          <p:nvPr/>
        </p:nvSpPr>
        <p:spPr>
          <a:xfrm>
            <a:off x="5098092" y="4212943"/>
            <a:ext cx="1909258" cy="570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ktangel 18">
            <a:hlinkClick r:id="rId31" action="ppaction://hlinksldjump"/>
            <a:extLst>
              <a:ext uri="{FF2B5EF4-FFF2-40B4-BE49-F238E27FC236}">
                <a16:creationId xmlns:a16="http://schemas.microsoft.com/office/drawing/2014/main" id="{7DB96FD1-8891-4C8C-8D72-772F27DF8816}"/>
              </a:ext>
            </a:extLst>
          </p:cNvPr>
          <p:cNvSpPr/>
          <p:nvPr/>
        </p:nvSpPr>
        <p:spPr>
          <a:xfrm>
            <a:off x="7368594" y="2562578"/>
            <a:ext cx="2125362" cy="13915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Rektangel 19">
            <a:hlinkClick r:id="rId31" action="ppaction://hlinksldjump"/>
            <a:extLst>
              <a:ext uri="{FF2B5EF4-FFF2-40B4-BE49-F238E27FC236}">
                <a16:creationId xmlns:a16="http://schemas.microsoft.com/office/drawing/2014/main" id="{070AD980-A7B9-47D1-A488-F1D040E6AE6A}"/>
              </a:ext>
            </a:extLst>
          </p:cNvPr>
          <p:cNvSpPr/>
          <p:nvPr/>
        </p:nvSpPr>
        <p:spPr>
          <a:xfrm>
            <a:off x="7368594" y="4271502"/>
            <a:ext cx="2012473" cy="511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ktangel 20">
            <a:hlinkClick r:id="rId32" action="ppaction://hlinksldjump"/>
            <a:extLst>
              <a:ext uri="{FF2B5EF4-FFF2-40B4-BE49-F238E27FC236}">
                <a16:creationId xmlns:a16="http://schemas.microsoft.com/office/drawing/2014/main" id="{8481882C-E893-4335-8076-F00FB7F6B609}"/>
              </a:ext>
            </a:extLst>
          </p:cNvPr>
          <p:cNvSpPr/>
          <p:nvPr/>
        </p:nvSpPr>
        <p:spPr>
          <a:xfrm>
            <a:off x="9606844" y="2637489"/>
            <a:ext cx="2125362" cy="14741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ktangel 22">
            <a:hlinkClick r:id="rId32" action="ppaction://hlinksldjump"/>
            <a:extLst>
              <a:ext uri="{FF2B5EF4-FFF2-40B4-BE49-F238E27FC236}">
                <a16:creationId xmlns:a16="http://schemas.microsoft.com/office/drawing/2014/main" id="{04ED3E5C-CD34-4CF5-AA59-F6E2EBFB1757}"/>
              </a:ext>
            </a:extLst>
          </p:cNvPr>
          <p:cNvSpPr/>
          <p:nvPr/>
        </p:nvSpPr>
        <p:spPr>
          <a:xfrm>
            <a:off x="9742311" y="4212943"/>
            <a:ext cx="1989895" cy="618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ektangel 24">
            <a:hlinkClick r:id="rId33"/>
            <a:extLst>
              <a:ext uri="{FF2B5EF4-FFF2-40B4-BE49-F238E27FC236}">
                <a16:creationId xmlns:a16="http://schemas.microsoft.com/office/drawing/2014/main" id="{BA4D545E-08B5-42BC-806F-1A20BED90E98}"/>
              </a:ext>
            </a:extLst>
          </p:cNvPr>
          <p:cNvSpPr/>
          <p:nvPr/>
        </p:nvSpPr>
        <p:spPr>
          <a:xfrm>
            <a:off x="440267" y="1758895"/>
            <a:ext cx="11453636" cy="3259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9664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5EB062-22F8-4B44-A301-2B9C379AC722}"/>
              </a:ext>
            </a:extLst>
          </p:cNvPr>
          <p:cNvSpPr>
            <a:spLocks noGrp="1"/>
          </p:cNvSpPr>
          <p:nvPr>
            <p:ph type="ctrTitle"/>
          </p:nvPr>
        </p:nvSpPr>
        <p:spPr>
          <a:xfrm>
            <a:off x="658813" y="2414544"/>
            <a:ext cx="9031666" cy="720725"/>
          </a:xfrm>
        </p:spPr>
        <p:txBody>
          <a:bodyPr anchor="t"/>
          <a:lstStyle/>
          <a:p>
            <a:r>
              <a:rPr lang="sv-SE" sz="2000" dirty="0">
                <a:latin typeface="Verdana" panose="020B0604030504040204" pitchFamily="34" charset="0"/>
                <a:ea typeface="Verdana" panose="020B0604030504040204" pitchFamily="34" charset="0"/>
              </a:rPr>
              <a:t>Handboken</a:t>
            </a:r>
            <a:r>
              <a:rPr lang="sv-SE" dirty="0"/>
              <a:t> </a:t>
            </a:r>
          </a:p>
        </p:txBody>
      </p:sp>
      <p:sp>
        <p:nvSpPr>
          <p:cNvPr id="3" name="Underrubrik 2">
            <a:extLst>
              <a:ext uri="{FF2B5EF4-FFF2-40B4-BE49-F238E27FC236}">
                <a16:creationId xmlns:a16="http://schemas.microsoft.com/office/drawing/2014/main" id="{1C539764-485A-4DDE-AD0C-2D8DBFAFE909}"/>
              </a:ext>
            </a:extLst>
          </p:cNvPr>
          <p:cNvSpPr>
            <a:spLocks noGrp="1"/>
          </p:cNvSpPr>
          <p:nvPr>
            <p:ph type="subTitle" idx="1"/>
          </p:nvPr>
        </p:nvSpPr>
        <p:spPr>
          <a:xfrm>
            <a:off x="658813" y="3429000"/>
            <a:ext cx="9031666" cy="2700338"/>
          </a:xfrm>
        </p:spPr>
        <p:txBody>
          <a:bodyPr/>
          <a:lstStyle/>
          <a:p>
            <a:r>
              <a:rPr lang="sv-SE" sz="1200" dirty="0">
                <a:latin typeface="Verdana" panose="020B0604030504040204" pitchFamily="34" charset="0"/>
                <a:ea typeface="Verdana" panose="020B0604030504040204" pitchFamily="34" charset="0"/>
              </a:rPr>
              <a:t>1. Inledning </a:t>
            </a:r>
          </a:p>
          <a:p>
            <a:r>
              <a:rPr lang="sv-SE" sz="1200" dirty="0">
                <a:latin typeface="Verdana" panose="020B0604030504040204" pitchFamily="34" charset="0"/>
                <a:ea typeface="Verdana" panose="020B0604030504040204" pitchFamily="34" charset="0"/>
              </a:rPr>
              <a:t>2. Våldsbejakande extremism</a:t>
            </a:r>
          </a:p>
          <a:p>
            <a:r>
              <a:rPr lang="sv-SE" sz="1200" dirty="0">
                <a:latin typeface="Verdana" panose="020B0604030504040204" pitchFamily="34" charset="0"/>
                <a:ea typeface="Verdana" panose="020B0604030504040204" pitchFamily="34" charset="0"/>
              </a:rPr>
              <a:t>3. Lagstiftning, sekretess, och informationsdelning</a:t>
            </a:r>
          </a:p>
          <a:p>
            <a:r>
              <a:rPr lang="sv-SE" sz="1200" dirty="0">
                <a:latin typeface="Verdana" panose="020B0604030504040204" pitchFamily="34" charset="0"/>
                <a:ea typeface="Verdana" panose="020B0604030504040204" pitchFamily="34" charset="0"/>
              </a:rPr>
              <a:t>4. Risk-och skyddsfaktorer vid oro för våldsbejakande extremism </a:t>
            </a:r>
          </a:p>
          <a:p>
            <a:r>
              <a:rPr lang="sv-SE" sz="1200" dirty="0">
                <a:latin typeface="Verdana" panose="020B0604030504040204" pitchFamily="34" charset="0"/>
                <a:ea typeface="Verdana" panose="020B0604030504040204" pitchFamily="34" charset="0"/>
              </a:rPr>
              <a:t>5. Processkarta</a:t>
            </a:r>
          </a:p>
          <a:p>
            <a:endParaRPr lang="sv-SE" sz="1200" dirty="0">
              <a:latin typeface="Verdana" panose="020B0604030504040204" pitchFamily="34" charset="0"/>
              <a:ea typeface="Verdana" panose="020B0604030504040204" pitchFamily="34" charset="0"/>
            </a:endParaRPr>
          </a:p>
          <a:p>
            <a:endParaRPr lang="sv-SE"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2892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0FEB28-2226-4577-AA3D-360E2646D1D2}"/>
              </a:ext>
            </a:extLst>
          </p:cNvPr>
          <p:cNvSpPr>
            <a:spLocks noGrp="1"/>
          </p:cNvSpPr>
          <p:nvPr>
            <p:ph type="ctrTitle"/>
          </p:nvPr>
        </p:nvSpPr>
        <p:spPr>
          <a:xfrm>
            <a:off x="658813" y="2515032"/>
            <a:ext cx="9031666" cy="488006"/>
          </a:xfrm>
        </p:spPr>
        <p:txBody>
          <a:bodyPr anchor="t"/>
          <a:lstStyle/>
          <a:p>
            <a:r>
              <a:rPr lang="sv-SE" sz="2000" dirty="0">
                <a:latin typeface="Verdana" panose="020B0604030504040204" pitchFamily="34" charset="0"/>
                <a:ea typeface="Verdana" panose="020B0604030504040204" pitchFamily="34" charset="0"/>
              </a:rPr>
              <a:t>Bilaga – vetenskaplig översikt och behovsinventering</a:t>
            </a:r>
          </a:p>
        </p:txBody>
      </p:sp>
      <p:sp>
        <p:nvSpPr>
          <p:cNvPr id="3" name="Underrubrik 2">
            <a:extLst>
              <a:ext uri="{FF2B5EF4-FFF2-40B4-BE49-F238E27FC236}">
                <a16:creationId xmlns:a16="http://schemas.microsoft.com/office/drawing/2014/main" id="{78C96575-A940-4112-8B07-1617983005CA}"/>
              </a:ext>
            </a:extLst>
          </p:cNvPr>
          <p:cNvSpPr>
            <a:spLocks noGrp="1"/>
          </p:cNvSpPr>
          <p:nvPr>
            <p:ph type="subTitle" idx="1"/>
          </p:nvPr>
        </p:nvSpPr>
        <p:spPr>
          <a:xfrm>
            <a:off x="4420394" y="3439886"/>
            <a:ext cx="3351212" cy="2188029"/>
          </a:xfrm>
        </p:spPr>
        <p:txBody>
          <a:bodyPr/>
          <a:lstStyle/>
          <a:p>
            <a:r>
              <a:rPr lang="sv-SE" sz="1400" dirty="0">
                <a:latin typeface="Verdana" panose="020B0604030504040204" pitchFamily="34" charset="0"/>
                <a:ea typeface="Verdana" panose="020B0604030504040204" pitchFamily="34" charset="0"/>
              </a:rPr>
              <a:t>Del 2: Vetenskaplig översikt</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Inledning </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Metodbeskrivning</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Resultat </a:t>
            </a:r>
          </a:p>
        </p:txBody>
      </p:sp>
      <p:sp>
        <p:nvSpPr>
          <p:cNvPr id="4" name="Underrubrik 2">
            <a:extLst>
              <a:ext uri="{FF2B5EF4-FFF2-40B4-BE49-F238E27FC236}">
                <a16:creationId xmlns:a16="http://schemas.microsoft.com/office/drawing/2014/main" id="{F674A22A-F83B-4DB6-9FB7-4DEAAA357DB1}"/>
              </a:ext>
            </a:extLst>
          </p:cNvPr>
          <p:cNvSpPr txBox="1">
            <a:spLocks/>
          </p:cNvSpPr>
          <p:nvPr/>
        </p:nvSpPr>
        <p:spPr>
          <a:xfrm>
            <a:off x="8181976" y="3429000"/>
            <a:ext cx="3248025" cy="2177143"/>
          </a:xfrm>
          <a:prstGeom prst="rect">
            <a:avLst/>
          </a:prstGeom>
        </p:spPr>
        <p:txBody>
          <a:bodyPr vert="horz" lIns="0" tIns="0" rIns="0" bIns="0" rtlCol="0">
            <a:noAutofit/>
          </a:bodyPr>
          <a:lstStyle>
            <a:lvl1pPr marL="0" indent="0" algn="l" defTabSz="914400" rtl="0" eaLnBrk="1" latinLnBrk="0" hangingPunct="1">
              <a:lnSpc>
                <a:spcPct val="110000"/>
              </a:lnSpc>
              <a:spcBef>
                <a:spcPts val="800"/>
              </a:spcBef>
              <a:buClr>
                <a:schemeClr val="accent1"/>
              </a:buClr>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110000"/>
              </a:lnSpc>
              <a:spcBef>
                <a:spcPts val="400"/>
              </a:spcBef>
              <a:buClr>
                <a:schemeClr val="accent1"/>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200"/>
              </a:spcBef>
              <a:buClr>
                <a:schemeClr val="accent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200"/>
              </a:spcBef>
              <a:buClr>
                <a:schemeClr val="accent1"/>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200"/>
              </a:spcBef>
              <a:buClr>
                <a:schemeClr val="accent1"/>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latin typeface="Verdana" panose="020B0604030504040204" pitchFamily="34" charset="0"/>
                <a:ea typeface="Verdana" panose="020B0604030504040204" pitchFamily="34" charset="0"/>
              </a:rPr>
              <a:t>Del 3: Behovsinventering</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Inledning </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Metodbeskrivning</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Resultat</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Metodologiska reflektioner </a:t>
            </a:r>
          </a:p>
        </p:txBody>
      </p:sp>
      <p:sp>
        <p:nvSpPr>
          <p:cNvPr id="5" name="Underrubrik 2">
            <a:extLst>
              <a:ext uri="{FF2B5EF4-FFF2-40B4-BE49-F238E27FC236}">
                <a16:creationId xmlns:a16="http://schemas.microsoft.com/office/drawing/2014/main" id="{271D66CA-62D3-43C5-8793-7B42B47C6D62}"/>
              </a:ext>
            </a:extLst>
          </p:cNvPr>
          <p:cNvSpPr txBox="1">
            <a:spLocks/>
          </p:cNvSpPr>
          <p:nvPr/>
        </p:nvSpPr>
        <p:spPr>
          <a:xfrm>
            <a:off x="761999" y="3439886"/>
            <a:ext cx="3248025" cy="2713264"/>
          </a:xfrm>
          <a:prstGeom prst="rect">
            <a:avLst/>
          </a:prstGeom>
        </p:spPr>
        <p:txBody>
          <a:bodyPr vert="horz" lIns="0" tIns="0" rIns="0" bIns="0" rtlCol="0">
            <a:noAutofit/>
          </a:bodyPr>
          <a:lstStyle>
            <a:lvl1pPr marL="0" indent="0" algn="l" defTabSz="914400" rtl="0" eaLnBrk="1" latinLnBrk="0" hangingPunct="1">
              <a:lnSpc>
                <a:spcPct val="110000"/>
              </a:lnSpc>
              <a:spcBef>
                <a:spcPts val="800"/>
              </a:spcBef>
              <a:buClr>
                <a:schemeClr val="accent1"/>
              </a:buClr>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110000"/>
              </a:lnSpc>
              <a:spcBef>
                <a:spcPts val="400"/>
              </a:spcBef>
              <a:buClr>
                <a:schemeClr val="accent1"/>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200"/>
              </a:spcBef>
              <a:buClr>
                <a:schemeClr val="accent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200"/>
              </a:spcBef>
              <a:buClr>
                <a:schemeClr val="accent1"/>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200"/>
              </a:spcBef>
              <a:buClr>
                <a:schemeClr val="accent1"/>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latin typeface="Verdana" panose="020B0604030504040204" pitchFamily="34" charset="0"/>
                <a:ea typeface="Verdana" panose="020B0604030504040204" pitchFamily="34" charset="0"/>
              </a:rPr>
              <a:t>Del 1: Presentation av utvecklarna av stödet</a:t>
            </a:r>
            <a:endParaRPr lang="sv-SE" sz="1200" dirty="0">
              <a:latin typeface="Verdana" panose="020B0604030504040204" pitchFamily="34" charset="0"/>
              <a:ea typeface="Verdana" panose="020B0604030504040204" pitchFamily="34" charset="0"/>
            </a:endParaRP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Projektorganisationen </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Referensgrupp</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Expertgrupp</a:t>
            </a:r>
          </a:p>
          <a:p>
            <a:pPr marL="171450" indent="-17145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Målgrupperna som utgör behovsinventeringen</a:t>
            </a:r>
          </a:p>
        </p:txBody>
      </p:sp>
    </p:spTree>
    <p:extLst>
      <p:ext uri="{BB962C8B-B14F-4D97-AF65-F5344CB8AC3E}">
        <p14:creationId xmlns:p14="http://schemas.microsoft.com/office/powerpoint/2010/main" val="2195303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951E21-BC1C-4C28-8417-D96B34AC6184}"/>
              </a:ext>
            </a:extLst>
          </p:cNvPr>
          <p:cNvSpPr>
            <a:spLocks noGrp="1"/>
          </p:cNvSpPr>
          <p:nvPr>
            <p:ph type="ctrTitle"/>
          </p:nvPr>
        </p:nvSpPr>
        <p:spPr>
          <a:xfrm>
            <a:off x="658813" y="2508251"/>
            <a:ext cx="9031666" cy="418102"/>
          </a:xfrm>
        </p:spPr>
        <p:txBody>
          <a:bodyPr anchor="t"/>
          <a:lstStyle/>
          <a:p>
            <a:r>
              <a:rPr lang="sv-SE" sz="2000" dirty="0">
                <a:latin typeface="Verdana" panose="020B0604030504040204" pitchFamily="34" charset="0"/>
                <a:ea typeface="Verdana" panose="020B0604030504040204" pitchFamily="34" charset="0"/>
              </a:rPr>
              <a:t>Frågor? </a:t>
            </a:r>
          </a:p>
        </p:txBody>
      </p:sp>
    </p:spTree>
    <p:extLst>
      <p:ext uri="{BB962C8B-B14F-4D97-AF65-F5344CB8AC3E}">
        <p14:creationId xmlns:p14="http://schemas.microsoft.com/office/powerpoint/2010/main" val="227519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sz="half" idx="1"/>
          </p:nvPr>
        </p:nvSpPr>
        <p:spPr>
          <a:xfrm>
            <a:off x="658813" y="2601912"/>
            <a:ext cx="5504481" cy="3855294"/>
          </a:xfrm>
        </p:spPr>
        <p:txBody>
          <a:bodyPr/>
          <a:lstStyle/>
          <a:p>
            <a:pPr marL="0" lvl="1" indent="0">
              <a:spcBef>
                <a:spcPts val="800"/>
              </a:spcBef>
              <a:buNone/>
            </a:pPr>
            <a:endParaRPr lang="sv-SE" sz="2000" dirty="0"/>
          </a:p>
          <a:p>
            <a:pPr marL="285750" lvl="1" indent="-285750">
              <a:spcBef>
                <a:spcPts val="800"/>
              </a:spcBef>
            </a:pPr>
            <a:r>
              <a:rPr lang="sv-SE" sz="2000" dirty="0"/>
              <a:t>CVE har träffat över 150 kommuner</a:t>
            </a:r>
          </a:p>
          <a:p>
            <a:pPr marL="1200150" lvl="2" indent="-285750"/>
            <a:r>
              <a:rPr lang="sv-SE" dirty="0"/>
              <a:t>Uppsökande stöd</a:t>
            </a:r>
          </a:p>
          <a:p>
            <a:pPr marL="1200150" lvl="2" indent="-285750"/>
            <a:r>
              <a:rPr lang="sv-SE" dirty="0"/>
              <a:t>Stöd och råd vid förfrågan</a:t>
            </a:r>
          </a:p>
          <a:p>
            <a:pPr marL="1200150" lvl="2" indent="-285750"/>
            <a:r>
              <a:rPr lang="sv-SE" dirty="0"/>
              <a:t>Digitalt senaste året</a:t>
            </a:r>
          </a:p>
          <a:p>
            <a:pPr marL="1200150" lvl="2" indent="-285750"/>
            <a:endParaRPr lang="sv-SE" dirty="0"/>
          </a:p>
          <a:p>
            <a:r>
              <a:rPr lang="sv-SE" dirty="0"/>
              <a:t>CVE:s stödtelefon för yrkesverksamma</a:t>
            </a:r>
          </a:p>
          <a:p>
            <a:pPr lvl="1"/>
            <a:r>
              <a:rPr lang="sv-SE" sz="1600" dirty="0"/>
              <a:t>Måndag-fredag 9.00 - 15.00</a:t>
            </a:r>
          </a:p>
          <a:p>
            <a:endParaRPr lang="sv-SE" dirty="0"/>
          </a:p>
        </p:txBody>
      </p:sp>
      <p:sp>
        <p:nvSpPr>
          <p:cNvPr id="3" name="Rubrik 2"/>
          <p:cNvSpPr>
            <a:spLocks noGrp="1"/>
          </p:cNvSpPr>
          <p:nvPr>
            <p:ph type="title"/>
          </p:nvPr>
        </p:nvSpPr>
        <p:spPr/>
        <p:txBody>
          <a:bodyPr/>
          <a:lstStyle/>
          <a:p>
            <a:r>
              <a:rPr lang="sv-SE" dirty="0"/>
              <a:t>Mobila stödteamet</a:t>
            </a:r>
          </a:p>
        </p:txBody>
      </p:sp>
      <p:pic>
        <p:nvPicPr>
          <p:cNvPr id="5" name="Picture 2">
            <a:extLst>
              <a:ext uri="{FF2B5EF4-FFF2-40B4-BE49-F238E27FC236}">
                <a16:creationId xmlns:a16="http://schemas.microsoft.com/office/drawing/2014/main" id="{B2B0A253-68F8-4BAB-8C0F-6414878E1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9073" y="1212190"/>
            <a:ext cx="3874861" cy="4433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804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17D6FE2-9906-4395-AF80-B01541D68801}"/>
              </a:ext>
            </a:extLst>
          </p:cNvPr>
          <p:cNvSpPr>
            <a:spLocks noGrp="1"/>
          </p:cNvSpPr>
          <p:nvPr>
            <p:ph idx="1"/>
          </p:nvPr>
        </p:nvSpPr>
        <p:spPr>
          <a:xfrm>
            <a:off x="658812" y="2391508"/>
            <a:ext cx="10874375" cy="3737830"/>
          </a:xfrm>
        </p:spPr>
        <p:txBody>
          <a:bodyPr/>
          <a:lstStyle/>
          <a:p>
            <a:r>
              <a:rPr lang="sv-SE" dirty="0"/>
              <a:t>Lägesbild</a:t>
            </a:r>
          </a:p>
          <a:p>
            <a:r>
              <a:rPr lang="sv-SE" dirty="0"/>
              <a:t>Samverkan och organisation</a:t>
            </a:r>
          </a:p>
          <a:p>
            <a:r>
              <a:rPr lang="sv-SE" dirty="0"/>
              <a:t>Återvändare</a:t>
            </a:r>
          </a:p>
          <a:p>
            <a:r>
              <a:rPr lang="sv-SE" dirty="0"/>
              <a:t>Oro för individ</a:t>
            </a:r>
          </a:p>
          <a:p>
            <a:r>
              <a:rPr lang="sv-SE" dirty="0"/>
              <a:t>Särskilda händelser</a:t>
            </a:r>
          </a:p>
          <a:p>
            <a:r>
              <a:rPr lang="sv-SE" dirty="0"/>
              <a:t>Kommunikation</a:t>
            </a:r>
          </a:p>
        </p:txBody>
      </p:sp>
      <p:sp>
        <p:nvSpPr>
          <p:cNvPr id="3" name="Rubrik 2">
            <a:extLst>
              <a:ext uri="{FF2B5EF4-FFF2-40B4-BE49-F238E27FC236}">
                <a16:creationId xmlns:a16="http://schemas.microsoft.com/office/drawing/2014/main" id="{8C81F353-5D50-455E-9353-FBA948961F9C}"/>
              </a:ext>
            </a:extLst>
          </p:cNvPr>
          <p:cNvSpPr>
            <a:spLocks noGrp="1"/>
          </p:cNvSpPr>
          <p:nvPr>
            <p:ph type="title"/>
          </p:nvPr>
        </p:nvSpPr>
        <p:spPr/>
        <p:txBody>
          <a:bodyPr/>
          <a:lstStyle/>
          <a:p>
            <a:r>
              <a:rPr lang="sv-SE" dirty="0"/>
              <a:t>Stöd från CVE</a:t>
            </a:r>
          </a:p>
        </p:txBody>
      </p:sp>
    </p:spTree>
    <p:extLst>
      <p:ext uri="{BB962C8B-B14F-4D97-AF65-F5344CB8AC3E}">
        <p14:creationId xmlns:p14="http://schemas.microsoft.com/office/powerpoint/2010/main" val="356263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469794" y="2274912"/>
            <a:ext cx="6938976" cy="4101505"/>
          </a:xfrm>
        </p:spPr>
        <p:txBody>
          <a:bodyPr/>
          <a:lstStyle/>
          <a:p>
            <a:r>
              <a:rPr lang="sv-SE" dirty="0"/>
              <a:t>Välfungerande kommunal kärnverksamhet bästa förebyggande arbetet</a:t>
            </a:r>
          </a:p>
          <a:p>
            <a:r>
              <a:rPr lang="sv-SE" dirty="0"/>
              <a:t>Utöver det kan det behövas</a:t>
            </a:r>
          </a:p>
          <a:p>
            <a:pPr lvl="1"/>
            <a:r>
              <a:rPr lang="sv-SE" dirty="0"/>
              <a:t>Utbildning</a:t>
            </a:r>
          </a:p>
          <a:p>
            <a:pPr lvl="1"/>
            <a:r>
              <a:rPr lang="sv-SE" dirty="0"/>
              <a:t>Metoder och beredskap</a:t>
            </a:r>
          </a:p>
          <a:p>
            <a:pPr lvl="1"/>
            <a:r>
              <a:rPr lang="sv-SE" dirty="0"/>
              <a:t>Särskilda insatser</a:t>
            </a:r>
          </a:p>
          <a:p>
            <a:pPr lvl="1"/>
            <a:r>
              <a:rPr lang="sv-SE" dirty="0"/>
              <a:t>Lägesbild</a:t>
            </a:r>
          </a:p>
        </p:txBody>
      </p:sp>
      <p:sp>
        <p:nvSpPr>
          <p:cNvPr id="3" name="Rubrik 2"/>
          <p:cNvSpPr>
            <a:spLocks noGrp="1"/>
          </p:cNvSpPr>
          <p:nvPr>
            <p:ph type="title"/>
          </p:nvPr>
        </p:nvSpPr>
        <p:spPr>
          <a:xfrm>
            <a:off x="658813" y="1557337"/>
            <a:ext cx="10001567" cy="690563"/>
          </a:xfrm>
        </p:spPr>
        <p:txBody>
          <a:bodyPr/>
          <a:lstStyle/>
          <a:p>
            <a:r>
              <a:rPr lang="sv-SE" dirty="0"/>
              <a:t>Kommunens roll i att förebygga VBE</a:t>
            </a:r>
          </a:p>
        </p:txBody>
      </p:sp>
      <p:sp>
        <p:nvSpPr>
          <p:cNvPr id="4" name="Platshållare för innehåll 1"/>
          <p:cNvSpPr txBox="1">
            <a:spLocks/>
          </p:cNvSpPr>
          <p:nvPr/>
        </p:nvSpPr>
        <p:spPr>
          <a:xfrm>
            <a:off x="671014" y="2384946"/>
            <a:ext cx="5096529" cy="3881438"/>
          </a:xfrm>
          <a:prstGeom prst="rect">
            <a:avLst/>
          </a:prstGeom>
        </p:spPr>
        <p:txBody>
          <a:bodyPr vert="horz" lIns="0" tIns="0" rIns="0" bIns="0" rtlCol="0">
            <a:noAutofit/>
          </a:bodyPr>
          <a:lstStyle>
            <a:lvl1pPr marL="228600" indent="-228600" algn="l" defTabSz="914400" rtl="0" eaLnBrk="1" latinLnBrk="0" hangingPunct="1">
              <a:lnSpc>
                <a:spcPct val="110000"/>
              </a:lnSpc>
              <a:spcBef>
                <a:spcPts val="8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dirty="0"/>
          </a:p>
        </p:txBody>
      </p:sp>
      <p:pic>
        <p:nvPicPr>
          <p:cNvPr id="5" name="Platshållare för innehåll 3"/>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269651" y="2122224"/>
            <a:ext cx="1789363" cy="4034975"/>
          </a:xfrm>
          <a:prstGeom prst="rect">
            <a:avLst/>
          </a:prstGeom>
        </p:spPr>
      </p:pic>
    </p:spTree>
    <p:extLst>
      <p:ext uri="{BB962C8B-B14F-4D97-AF65-F5344CB8AC3E}">
        <p14:creationId xmlns:p14="http://schemas.microsoft.com/office/powerpoint/2010/main" val="2845821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ltrapets 1"/>
          <p:cNvSpPr/>
          <p:nvPr/>
        </p:nvSpPr>
        <p:spPr>
          <a:xfrm>
            <a:off x="425302" y="3107004"/>
            <a:ext cx="11252223" cy="3147237"/>
          </a:xfrm>
          <a:prstGeom prst="trapezoid">
            <a:avLst>
              <a:gd name="adj" fmla="val 46174"/>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Likbent triangel 2"/>
          <p:cNvSpPr/>
          <p:nvPr/>
        </p:nvSpPr>
        <p:spPr>
          <a:xfrm>
            <a:off x="1875972" y="1517836"/>
            <a:ext cx="1650427" cy="1589168"/>
          </a:xfrm>
          <a:prstGeom prst="triangl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5400000" scaled="1"/>
            <a:tileRect/>
          </a:gra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bg1"/>
                </a:solidFill>
              </a:rPr>
              <a:t>VBE</a:t>
            </a:r>
          </a:p>
        </p:txBody>
      </p:sp>
      <p:sp>
        <p:nvSpPr>
          <p:cNvPr id="14" name="textruta 13"/>
          <p:cNvSpPr txBox="1"/>
          <p:nvPr/>
        </p:nvSpPr>
        <p:spPr>
          <a:xfrm>
            <a:off x="1956353" y="4263662"/>
            <a:ext cx="8091376" cy="707886"/>
          </a:xfrm>
          <a:prstGeom prst="rect">
            <a:avLst/>
          </a:prstGeom>
          <a:noFill/>
        </p:spPr>
        <p:txBody>
          <a:bodyPr wrap="square" rtlCol="0">
            <a:spAutoFit/>
          </a:bodyPr>
          <a:lstStyle/>
          <a:p>
            <a:pPr algn="ctr"/>
            <a:r>
              <a:rPr lang="sv-SE" sz="2000" b="1" dirty="0">
                <a:solidFill>
                  <a:schemeClr val="accent1">
                    <a:lumMod val="75000"/>
                  </a:schemeClr>
                </a:solidFill>
              </a:rPr>
              <a:t>Grundläggande förebyggande arbete – </a:t>
            </a:r>
          </a:p>
          <a:p>
            <a:pPr algn="ctr"/>
            <a:r>
              <a:rPr lang="sv-SE" sz="2000" b="1" dirty="0">
                <a:solidFill>
                  <a:schemeClr val="accent1">
                    <a:lumMod val="75000"/>
                  </a:schemeClr>
                </a:solidFill>
              </a:rPr>
              <a:t>Kommunal kärnverksamhet</a:t>
            </a:r>
          </a:p>
        </p:txBody>
      </p:sp>
      <p:sp>
        <p:nvSpPr>
          <p:cNvPr id="15" name="Likbent triangel 14"/>
          <p:cNvSpPr/>
          <p:nvPr/>
        </p:nvSpPr>
        <p:spPr>
          <a:xfrm>
            <a:off x="3526400" y="1517836"/>
            <a:ext cx="1650427" cy="1589168"/>
          </a:xfrm>
          <a:prstGeom prst="triangl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54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bg1"/>
                </a:solidFill>
              </a:rPr>
              <a:t>Miss-bruk</a:t>
            </a:r>
          </a:p>
        </p:txBody>
      </p:sp>
      <p:sp>
        <p:nvSpPr>
          <p:cNvPr id="16" name="Likbent triangel 15"/>
          <p:cNvSpPr/>
          <p:nvPr/>
        </p:nvSpPr>
        <p:spPr>
          <a:xfrm>
            <a:off x="5176827" y="1517836"/>
            <a:ext cx="1650427" cy="1589168"/>
          </a:xfrm>
          <a:prstGeom prst="triangl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54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err="1">
                <a:solidFill>
                  <a:schemeClr val="bg1"/>
                </a:solidFill>
              </a:rPr>
              <a:t>Krimi-nalitet</a:t>
            </a:r>
            <a:endParaRPr lang="sv-SE" sz="1600" b="1" dirty="0">
              <a:solidFill>
                <a:schemeClr val="bg1"/>
              </a:solidFill>
            </a:endParaRPr>
          </a:p>
        </p:txBody>
      </p:sp>
      <p:sp>
        <p:nvSpPr>
          <p:cNvPr id="17" name="Likbent triangel 16"/>
          <p:cNvSpPr/>
          <p:nvPr/>
        </p:nvSpPr>
        <p:spPr>
          <a:xfrm>
            <a:off x="6827254" y="1517836"/>
            <a:ext cx="1650427" cy="1589168"/>
          </a:xfrm>
          <a:prstGeom prst="triangl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5400000" scaled="1"/>
            <a:tileRect/>
          </a:gra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bg1"/>
                </a:solidFill>
              </a:rPr>
              <a:t>Våld i nära relation</a:t>
            </a:r>
          </a:p>
        </p:txBody>
      </p:sp>
      <p:sp>
        <p:nvSpPr>
          <p:cNvPr id="18" name="Likbent triangel 17"/>
          <p:cNvSpPr/>
          <p:nvPr/>
        </p:nvSpPr>
        <p:spPr>
          <a:xfrm>
            <a:off x="8477681" y="1517836"/>
            <a:ext cx="1742510" cy="1589168"/>
          </a:xfrm>
          <a:prstGeom prst="triangl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5400000" scaled="1"/>
            <a:tileRect/>
          </a:gra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solidFill>
                  <a:schemeClr val="bg1"/>
                </a:solidFill>
              </a:rPr>
              <a:t>Psykisk ohälsa</a:t>
            </a:r>
          </a:p>
        </p:txBody>
      </p:sp>
      <p:sp>
        <p:nvSpPr>
          <p:cNvPr id="4" name="Ellips 3"/>
          <p:cNvSpPr/>
          <p:nvPr/>
        </p:nvSpPr>
        <p:spPr>
          <a:xfrm>
            <a:off x="754003" y="1420586"/>
            <a:ext cx="3197511" cy="51271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3636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658812" y="2522483"/>
            <a:ext cx="10874375" cy="3606855"/>
          </a:xfrm>
        </p:spPr>
        <p:txBody>
          <a:bodyPr/>
          <a:lstStyle/>
          <a:p>
            <a:r>
              <a:rPr lang="sv-SE" dirty="0"/>
              <a:t>Samma uppdrag, samma lagstiftning</a:t>
            </a:r>
          </a:p>
          <a:p>
            <a:r>
              <a:rPr lang="sv-SE" dirty="0"/>
              <a:t>Ordinarie rutiner och metoder</a:t>
            </a:r>
          </a:p>
          <a:p>
            <a:r>
              <a:rPr lang="sv-SE" dirty="0"/>
              <a:t>Icke-konfrontativt</a:t>
            </a:r>
          </a:p>
          <a:p>
            <a:r>
              <a:rPr lang="sv-SE" dirty="0"/>
              <a:t>Icke-dömande; öppna och nyfikna frågor</a:t>
            </a:r>
          </a:p>
          <a:p>
            <a:r>
              <a:rPr lang="sv-SE" dirty="0"/>
              <a:t>Våga stå kvar</a:t>
            </a:r>
          </a:p>
          <a:p>
            <a:r>
              <a:rPr lang="sv-SE" dirty="0"/>
              <a:t>Omsorg om individen för individens egen skull</a:t>
            </a:r>
          </a:p>
          <a:p>
            <a:r>
              <a:rPr lang="sv-SE" dirty="0"/>
              <a:t>Kom ihåg anhöriga</a:t>
            </a:r>
          </a:p>
        </p:txBody>
      </p:sp>
      <p:sp>
        <p:nvSpPr>
          <p:cNvPr id="3" name="Rubrik 2"/>
          <p:cNvSpPr>
            <a:spLocks noGrp="1"/>
          </p:cNvSpPr>
          <p:nvPr>
            <p:ph type="title"/>
          </p:nvPr>
        </p:nvSpPr>
        <p:spPr/>
        <p:txBody>
          <a:bodyPr/>
          <a:lstStyle/>
          <a:p>
            <a:r>
              <a:rPr lang="sv-SE" dirty="0"/>
              <a:t>Att möta</a:t>
            </a:r>
          </a:p>
        </p:txBody>
      </p:sp>
      <p:pic>
        <p:nvPicPr>
          <p:cNvPr id="5" name="Picture 3" descr="H:\Kommunikation\Illustrationer\Atervandare_OR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5170" y="2522483"/>
            <a:ext cx="5267643" cy="3224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124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890BE5-43BA-49D6-BAC8-BA3F3FBAE53C}"/>
              </a:ext>
            </a:extLst>
          </p:cNvPr>
          <p:cNvSpPr>
            <a:spLocks noGrp="1"/>
          </p:cNvSpPr>
          <p:nvPr>
            <p:ph type="ctrTitle"/>
          </p:nvPr>
        </p:nvSpPr>
        <p:spPr/>
        <p:txBody>
          <a:bodyPr anchor="t"/>
          <a:lstStyle/>
          <a:p>
            <a:r>
              <a:rPr lang="sv-SE" sz="2400" dirty="0"/>
              <a:t>Bedömningsstöd för att utreda oro för våldsbejakande extremism </a:t>
            </a:r>
            <a:r>
              <a:rPr lang="sv-SE" sz="2400" dirty="0">
                <a:highlight>
                  <a:srgbClr val="FFFF00"/>
                </a:highlight>
              </a:rPr>
              <a:t/>
            </a:r>
            <a:br>
              <a:rPr lang="sv-SE" sz="2400" dirty="0">
                <a:highlight>
                  <a:srgbClr val="FFFF00"/>
                </a:highlight>
              </a:rPr>
            </a:br>
            <a:r>
              <a:rPr lang="sv-SE" sz="2400" dirty="0">
                <a:highlight>
                  <a:srgbClr val="FFFF00"/>
                </a:highlight>
              </a:rPr>
              <a:t/>
            </a:r>
            <a:br>
              <a:rPr lang="sv-SE" sz="2400" dirty="0">
                <a:highlight>
                  <a:srgbClr val="FFFF00"/>
                </a:highlight>
              </a:rPr>
            </a:br>
            <a:r>
              <a:rPr lang="sv-SE" sz="2400" dirty="0"/>
              <a:t>2020-2022</a:t>
            </a:r>
          </a:p>
        </p:txBody>
      </p:sp>
    </p:spTree>
    <p:extLst>
      <p:ext uri="{BB962C8B-B14F-4D97-AF65-F5344CB8AC3E}">
        <p14:creationId xmlns:p14="http://schemas.microsoft.com/office/powerpoint/2010/main" val="180286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FEF738-3B8C-4B49-A272-A2AB30B9EC54}"/>
              </a:ext>
            </a:extLst>
          </p:cNvPr>
          <p:cNvSpPr>
            <a:spLocks noGrp="1"/>
          </p:cNvSpPr>
          <p:nvPr>
            <p:ph type="ctrTitle"/>
          </p:nvPr>
        </p:nvSpPr>
        <p:spPr>
          <a:xfrm>
            <a:off x="658813" y="2508251"/>
            <a:ext cx="9031666" cy="406400"/>
          </a:xfrm>
        </p:spPr>
        <p:txBody>
          <a:bodyPr anchor="t"/>
          <a:lstStyle/>
          <a:p>
            <a:r>
              <a:rPr lang="sv-SE" sz="2000" dirty="0">
                <a:latin typeface="Verdana" panose="020B0604030504040204" pitchFamily="34" charset="0"/>
                <a:ea typeface="Verdana" panose="020B0604030504040204" pitchFamily="34" charset="0"/>
              </a:rPr>
              <a:t>Innehåll</a:t>
            </a:r>
          </a:p>
        </p:txBody>
      </p:sp>
      <p:sp>
        <p:nvSpPr>
          <p:cNvPr id="3" name="Underrubrik 2">
            <a:extLst>
              <a:ext uri="{FF2B5EF4-FFF2-40B4-BE49-F238E27FC236}">
                <a16:creationId xmlns:a16="http://schemas.microsoft.com/office/drawing/2014/main" id="{4342A487-2457-49E3-B026-98DAE5D12518}"/>
              </a:ext>
            </a:extLst>
          </p:cNvPr>
          <p:cNvSpPr>
            <a:spLocks noGrp="1"/>
          </p:cNvSpPr>
          <p:nvPr>
            <p:ph type="subTitle" idx="1"/>
          </p:nvPr>
        </p:nvSpPr>
        <p:spPr>
          <a:xfrm>
            <a:off x="658813" y="3200400"/>
            <a:ext cx="9031666" cy="2700338"/>
          </a:xfrm>
        </p:spPr>
        <p:txBody>
          <a:bodyPr/>
          <a:lstStyle/>
          <a:p>
            <a:pPr marL="228600" indent="-22860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Bakgrund </a:t>
            </a:r>
          </a:p>
          <a:p>
            <a:pPr marL="228600" indent="-22860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Utveckling av bedömningsstödet </a:t>
            </a:r>
          </a:p>
          <a:p>
            <a:pPr marL="228600" indent="-22860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Bedömningsstödets mål och syfte </a:t>
            </a:r>
          </a:p>
          <a:p>
            <a:pPr marL="228600" indent="-228600">
              <a:buClr>
                <a:schemeClr val="bg1"/>
              </a:buClr>
              <a:buFont typeface="Arial" panose="020B0604020202020204" pitchFamily="34" charset="0"/>
              <a:buChar char="•"/>
            </a:pPr>
            <a:r>
              <a:rPr lang="sv-SE" sz="1200" dirty="0">
                <a:latin typeface="Verdana" panose="020B0604030504040204" pitchFamily="34" charset="0"/>
                <a:ea typeface="Verdana" panose="020B0604030504040204" pitchFamily="34" charset="0"/>
              </a:rPr>
              <a:t>Bedömningsstödets 3 delar</a:t>
            </a:r>
          </a:p>
          <a:p>
            <a:pPr>
              <a:buClr>
                <a:schemeClr val="bg1"/>
              </a:buClr>
            </a:pPr>
            <a:r>
              <a:rPr lang="sv-SE" sz="1200" dirty="0">
                <a:latin typeface="Verdana" panose="020B0604030504040204" pitchFamily="34" charset="0"/>
                <a:ea typeface="Verdana" panose="020B0604030504040204" pitchFamily="34" charset="0"/>
              </a:rPr>
              <a:t>     1. Porcesskarta med checklistor och samtalsfrågor </a:t>
            </a:r>
          </a:p>
          <a:p>
            <a:pPr>
              <a:buClr>
                <a:schemeClr val="bg1"/>
              </a:buClr>
            </a:pPr>
            <a:r>
              <a:rPr lang="sv-SE" sz="1200" dirty="0">
                <a:latin typeface="Verdana" panose="020B0604030504040204" pitchFamily="34" charset="0"/>
                <a:ea typeface="Verdana" panose="020B0604030504040204" pitchFamily="34" charset="0"/>
              </a:rPr>
              <a:t>     2. Handbok</a:t>
            </a:r>
          </a:p>
          <a:p>
            <a:pPr>
              <a:buClr>
                <a:schemeClr val="bg1"/>
              </a:buClr>
            </a:pPr>
            <a:r>
              <a:rPr lang="sv-SE" sz="1200" dirty="0">
                <a:latin typeface="Verdana" panose="020B0604030504040204" pitchFamily="34" charset="0"/>
                <a:ea typeface="Verdana" panose="020B0604030504040204" pitchFamily="34" charset="0"/>
              </a:rPr>
              <a:t>     3. Bilaga  </a:t>
            </a:r>
          </a:p>
          <a:p>
            <a:pPr marL="228600" indent="-228600">
              <a:buClr>
                <a:schemeClr val="bg1"/>
              </a:buClr>
              <a:buFont typeface="+mj-lt"/>
              <a:buAutoNum type="arabicPeriod"/>
            </a:pPr>
            <a:endParaRPr lang="sv-SE" sz="1200" dirty="0">
              <a:latin typeface="Verdana" panose="020B0604030504040204" pitchFamily="34" charset="0"/>
              <a:ea typeface="Verdana" panose="020B0604030504040204" pitchFamily="34" charset="0"/>
            </a:endParaRPr>
          </a:p>
          <a:p>
            <a:pPr marL="228600" indent="-228600">
              <a:buClr>
                <a:schemeClr val="bg1"/>
              </a:buClr>
              <a:buFont typeface="+mj-lt"/>
              <a:buAutoNum type="arabicPeriod"/>
            </a:pPr>
            <a:endParaRPr lang="sv-SE" sz="1200" dirty="0">
              <a:latin typeface="Verdana" panose="020B0604030504040204" pitchFamily="34" charset="0"/>
              <a:ea typeface="Verdana" panose="020B0604030504040204" pitchFamily="34" charset="0"/>
            </a:endParaRPr>
          </a:p>
          <a:p>
            <a:pPr marL="228600" indent="-228600">
              <a:buClr>
                <a:schemeClr val="bg1"/>
              </a:buClr>
              <a:buFont typeface="+mj-lt"/>
              <a:buAutoNum type="arabicPeriod"/>
            </a:pPr>
            <a:endParaRPr lang="sv-SE" sz="1200" dirty="0">
              <a:latin typeface="Verdana" panose="020B0604030504040204" pitchFamily="34" charset="0"/>
              <a:ea typeface="Verdana" panose="020B0604030504040204" pitchFamily="34" charset="0"/>
            </a:endParaRPr>
          </a:p>
          <a:p>
            <a:endParaRPr lang="sv-SE"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35184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333C20-5699-4BDB-8819-E5AAAA1D2788}"/>
              </a:ext>
            </a:extLst>
          </p:cNvPr>
          <p:cNvSpPr>
            <a:spLocks noGrp="1"/>
          </p:cNvSpPr>
          <p:nvPr>
            <p:ph type="ctrTitle"/>
          </p:nvPr>
        </p:nvSpPr>
        <p:spPr>
          <a:xfrm>
            <a:off x="658813" y="2708275"/>
            <a:ext cx="9031666" cy="529195"/>
          </a:xfrm>
        </p:spPr>
        <p:txBody>
          <a:bodyPr anchor="t"/>
          <a:lstStyle/>
          <a:p>
            <a:r>
              <a:rPr lang="sv-SE" sz="2000" dirty="0">
                <a:latin typeface="Verdana" panose="020B0604030504040204" pitchFamily="34" charset="0"/>
                <a:ea typeface="Verdana" panose="020B0604030504040204" pitchFamily="34" charset="0"/>
              </a:rPr>
              <a:t>Bakgrund</a:t>
            </a:r>
            <a:endParaRPr lang="sv-SE" sz="2000" dirty="0">
              <a:highlight>
                <a:srgbClr val="FFFF00"/>
              </a:highlight>
              <a:latin typeface="Verdana" panose="020B0604030504040204" pitchFamily="34" charset="0"/>
              <a:ea typeface="Verdana" panose="020B0604030504040204" pitchFamily="34" charset="0"/>
            </a:endParaRPr>
          </a:p>
        </p:txBody>
      </p:sp>
      <p:graphicFrame>
        <p:nvGraphicFramePr>
          <p:cNvPr id="4" name="Diagram 3">
            <a:extLst>
              <a:ext uri="{FF2B5EF4-FFF2-40B4-BE49-F238E27FC236}">
                <a16:creationId xmlns:a16="http://schemas.microsoft.com/office/drawing/2014/main" id="{12F52D85-C860-4576-B679-57984A6B3046}"/>
              </a:ext>
            </a:extLst>
          </p:cNvPr>
          <p:cNvGraphicFramePr/>
          <p:nvPr>
            <p:extLst>
              <p:ext uri="{D42A27DB-BD31-4B8C-83A1-F6EECF244321}">
                <p14:modId xmlns:p14="http://schemas.microsoft.com/office/powerpoint/2010/main" val="347172989"/>
              </p:ext>
            </p:extLst>
          </p:nvPr>
        </p:nvGraphicFramePr>
        <p:xfrm>
          <a:off x="658813" y="3462728"/>
          <a:ext cx="10874374" cy="1124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2639436"/>
      </p:ext>
    </p:extLst>
  </p:cSld>
  <p:clrMapOvr>
    <a:masterClrMapping/>
  </p:clrMapOvr>
</p:sld>
</file>

<file path=ppt/theme/theme1.xml><?xml version="1.0" encoding="utf-8"?>
<a:theme xmlns:a="http://schemas.openxmlformats.org/drawingml/2006/main" name="Office-tema">
  <a:themeElements>
    <a:clrScheme name="Brå CVE">
      <a:dk1>
        <a:sysClr val="windowText" lastClr="000000"/>
      </a:dk1>
      <a:lt1>
        <a:sysClr val="window" lastClr="FFFFFF"/>
      </a:lt1>
      <a:dk2>
        <a:srgbClr val="44546A"/>
      </a:dk2>
      <a:lt2>
        <a:srgbClr val="E7E6E6"/>
      </a:lt2>
      <a:accent1>
        <a:srgbClr val="5C79BB"/>
      </a:accent1>
      <a:accent2>
        <a:srgbClr val="1A1D56"/>
      </a:accent2>
      <a:accent3>
        <a:srgbClr val="EC6608"/>
      </a:accent3>
      <a:accent4>
        <a:srgbClr val="CF3619"/>
      </a:accent4>
      <a:accent5>
        <a:srgbClr val="85BE4C"/>
      </a:accent5>
      <a:accent6>
        <a:srgbClr val="7F736E"/>
      </a:accent6>
      <a:hlink>
        <a:srgbClr val="0563C1"/>
      </a:hlink>
      <a:folHlink>
        <a:srgbClr val="954F72"/>
      </a:folHlink>
    </a:clrScheme>
    <a:fontScheme name="Brå CV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ve 180323.potx" id="{C0D14C2C-CDA4-4E1C-B662-FFA8BDEE2706}" vid="{AFE5AEA3-E45A-45FD-B8CE-F09621E67B3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2112</TotalTime>
  <Words>1472</Words>
  <Application>Microsoft Office PowerPoint</Application>
  <PresentationFormat>Bredbild</PresentationFormat>
  <Paragraphs>184</Paragraphs>
  <Slides>16</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Calibri</vt:lpstr>
      <vt:lpstr>Verdana</vt:lpstr>
      <vt:lpstr>Office-tema</vt:lpstr>
      <vt:lpstr>Förebyggande arbete på lokal nivå och stöd till kommuner</vt:lpstr>
      <vt:lpstr>Mobila stödteamet</vt:lpstr>
      <vt:lpstr>Stöd från CVE</vt:lpstr>
      <vt:lpstr>Kommunens roll i att förebygga VBE</vt:lpstr>
      <vt:lpstr>PowerPoint-presentation</vt:lpstr>
      <vt:lpstr>Att möta</vt:lpstr>
      <vt:lpstr>Bedömningsstöd för att utreda oro för våldsbejakande extremism   2020-2022</vt:lpstr>
      <vt:lpstr>Innehåll</vt:lpstr>
      <vt:lpstr>Bakgrund</vt:lpstr>
      <vt:lpstr>Utveckling av bedömningsstödet</vt:lpstr>
      <vt:lpstr>Mål och syfte med bedömningsstödet </vt:lpstr>
      <vt:lpstr>Bedömningsstödet består av tre delar + en bilaga</vt:lpstr>
      <vt:lpstr>PowerPoint-presentation</vt:lpstr>
      <vt:lpstr>Handboken </vt:lpstr>
      <vt:lpstr>Bilaga – vetenskaplig översikt och behovsinventering</vt:lpstr>
      <vt:lpstr>Frågor?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Edvin Sandström</dc:creator>
  <cp:lastModifiedBy>Kerlin Björn</cp:lastModifiedBy>
  <cp:revision>132</cp:revision>
  <dcterms:created xsi:type="dcterms:W3CDTF">2021-05-08T17:07:56Z</dcterms:created>
  <dcterms:modified xsi:type="dcterms:W3CDTF">2021-08-25T12:59:44Z</dcterms:modified>
</cp:coreProperties>
</file>