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2.xml" ContentType="application/vnd.openxmlformats-officedocument.them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02" r:id="rId5"/>
  </p:sldMasterIdLst>
  <p:notesMasterIdLst>
    <p:notesMasterId r:id="rId19"/>
  </p:notesMasterIdLst>
  <p:sldIdLst>
    <p:sldId id="261" r:id="rId6"/>
    <p:sldId id="265" r:id="rId7"/>
    <p:sldId id="266" r:id="rId8"/>
    <p:sldId id="267" r:id="rId9"/>
    <p:sldId id="268" r:id="rId10"/>
    <p:sldId id="269" r:id="rId11"/>
    <p:sldId id="274" r:id="rId12"/>
    <p:sldId id="275" r:id="rId13"/>
    <p:sldId id="272" r:id="rId14"/>
    <p:sldId id="279" r:id="rId15"/>
    <p:sldId id="273" r:id="rId16"/>
    <p:sldId id="270" r:id="rId17"/>
    <p:sldId id="281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40" autoAdjust="0"/>
    <p:restoredTop sz="81122" autoAdjust="0"/>
  </p:normalViewPr>
  <p:slideViewPr>
    <p:cSldViewPr snapToGrid="0" showGuides="1">
      <p:cViewPr varScale="1">
        <p:scale>
          <a:sx n="93" d="100"/>
          <a:sy n="93" d="100"/>
        </p:scale>
        <p:origin x="9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2E7F2-AE13-4432-9C1C-F5DEB076A234}" type="datetimeFigureOut">
              <a:rPr lang="sv-SE" smtClean="0"/>
              <a:t>2021-02-03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A4DF5-3742-48C0-8D26-8981253F7C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8964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Denna presentation används vid remissdialogen 4 februari</a:t>
            </a:r>
            <a:r>
              <a:rPr lang="sv-SE" baseline="0" dirty="0" smtClean="0"/>
              <a:t> 2021 om föreskrifter och stöd angående kommunala handlingsprogram. </a:t>
            </a:r>
            <a:r>
              <a:rPr lang="sv-SE" baseline="0" dirty="0" err="1" smtClean="0"/>
              <a:t>Ev</a:t>
            </a:r>
            <a:r>
              <a:rPr lang="sv-SE" baseline="0" dirty="0" smtClean="0"/>
              <a:t> frågor kan ställas till Sandra Danielsson på sandra.danielsson@msb.se eller tfn 072-5018346.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A4DF5-3742-48C0-8D26-8981253F7C2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8757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Generellt om rubrikerna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A4DF5-3742-48C0-8D26-8981253F7C2B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203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sv-SE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E34BFA-0499-4ECC-A1F9-0FEF2930186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500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34BFA-0499-4ECC-A1F9-0FEF2930186C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4371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image" Target="../media/image3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0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image" Target="../media/image2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4.xml"/><Relationship Id="rId4" Type="http://schemas.openxmlformats.org/officeDocument/2006/relationships/tags" Target="../tags/tag10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image" Target="../media/image3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8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7" Type="http://schemas.openxmlformats.org/officeDocument/2006/relationships/image" Target="../media/image3.png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6.xml"/><Relationship Id="rId4" Type="http://schemas.openxmlformats.org/officeDocument/2006/relationships/tags" Target="../tags/tag115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20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4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8.xml"/><Relationship Id="rId4" Type="http://schemas.openxmlformats.org/officeDocument/2006/relationships/tags" Target="../tags/tag127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3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9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0.xml"/><Relationship Id="rId4" Type="http://schemas.openxmlformats.org/officeDocument/2006/relationships/tags" Target="../tags/tag139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7" Type="http://schemas.openxmlformats.org/officeDocument/2006/relationships/image" Target="../media/image3.png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5.xml"/><Relationship Id="rId4" Type="http://schemas.openxmlformats.org/officeDocument/2006/relationships/tags" Target="../tags/tag14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tags" Target="../tags/tag154.xml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tags" Target="../tags/tag157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4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tags" Target="../tags/tag160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4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6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66.xml"/><Relationship Id="rId1" Type="http://schemas.openxmlformats.org/officeDocument/2006/relationships/tags" Target="../tags/tag16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7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71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tags" Target="../tags/tag174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4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4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79.xml"/><Relationship Id="rId1" Type="http://schemas.openxmlformats.org/officeDocument/2006/relationships/tags" Target="../tags/tag178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8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tags" Target="../tags/tag186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4" Type="http://schemas.openxmlformats.org/officeDocument/2006/relationships/image" Target="../media/image3.png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tags" Target="../tags/tag194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image" Target="../media/image3.png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95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tags" Target="../tags/tag198.xml"/><Relationship Id="rId2" Type="http://schemas.openxmlformats.org/officeDocument/2006/relationships/tags" Target="../tags/tag197.xml"/><Relationship Id="rId1" Type="http://schemas.openxmlformats.org/officeDocument/2006/relationships/tags" Target="../tags/tag196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tags" Target="../tags/tag201.xml"/><Relationship Id="rId2" Type="http://schemas.openxmlformats.org/officeDocument/2006/relationships/tags" Target="../tags/tag200.xml"/><Relationship Id="rId1" Type="http://schemas.openxmlformats.org/officeDocument/2006/relationships/tags" Target="../tags/tag199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202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tags" Target="../tags/tag205.xml"/><Relationship Id="rId2" Type="http://schemas.openxmlformats.org/officeDocument/2006/relationships/tags" Target="../tags/tag204.xml"/><Relationship Id="rId1" Type="http://schemas.openxmlformats.org/officeDocument/2006/relationships/tags" Target="../tags/tag203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20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tags" Target="../tags/tag209.xml"/><Relationship Id="rId2" Type="http://schemas.openxmlformats.org/officeDocument/2006/relationships/tags" Target="../tags/tag208.xml"/><Relationship Id="rId1" Type="http://schemas.openxmlformats.org/officeDocument/2006/relationships/tags" Target="../tags/tag207.xml"/><Relationship Id="rId4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tags" Target="../tags/tag212.xml"/><Relationship Id="rId2" Type="http://schemas.openxmlformats.org/officeDocument/2006/relationships/tags" Target="../tags/tag211.xml"/><Relationship Id="rId1" Type="http://schemas.openxmlformats.org/officeDocument/2006/relationships/tags" Target="../tags/tag210.xml"/><Relationship Id="rId4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tags" Target="../tags/tag215.xml"/><Relationship Id="rId2" Type="http://schemas.openxmlformats.org/officeDocument/2006/relationships/tags" Target="../tags/tag214.xml"/><Relationship Id="rId1" Type="http://schemas.openxmlformats.org/officeDocument/2006/relationships/tags" Target="../tags/tag213.xml"/><Relationship Id="rId4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tags" Target="../tags/tag218.xml"/><Relationship Id="rId2" Type="http://schemas.openxmlformats.org/officeDocument/2006/relationships/tags" Target="../tags/tag217.xml"/><Relationship Id="rId1" Type="http://schemas.openxmlformats.org/officeDocument/2006/relationships/tags" Target="../tags/tag216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20.xml"/><Relationship Id="rId1" Type="http://schemas.openxmlformats.org/officeDocument/2006/relationships/tags" Target="../tags/tag219.xml"/><Relationship Id="rId4" Type="http://schemas.openxmlformats.org/officeDocument/2006/relationships/image" Target="../media/image2.png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tags" Target="../tags/tag223.xml"/><Relationship Id="rId2" Type="http://schemas.openxmlformats.org/officeDocument/2006/relationships/tags" Target="../tags/tag222.xml"/><Relationship Id="rId1" Type="http://schemas.openxmlformats.org/officeDocument/2006/relationships/tags" Target="../tags/tag221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25.xml"/><Relationship Id="rId1" Type="http://schemas.openxmlformats.org/officeDocument/2006/relationships/tags" Target="../tags/tag224.xml"/><Relationship Id="rId4" Type="http://schemas.openxmlformats.org/officeDocument/2006/relationships/image" Target="../media/image2.png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tags" Target="../tags/tag228.xml"/><Relationship Id="rId2" Type="http://schemas.openxmlformats.org/officeDocument/2006/relationships/tags" Target="../tags/tag227.xml"/><Relationship Id="rId1" Type="http://schemas.openxmlformats.org/officeDocument/2006/relationships/tags" Target="../tags/tag226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229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tags" Target="../tags/tag232.xml"/><Relationship Id="rId2" Type="http://schemas.openxmlformats.org/officeDocument/2006/relationships/tags" Target="../tags/tag231.xml"/><Relationship Id="rId1" Type="http://schemas.openxmlformats.org/officeDocument/2006/relationships/tags" Target="../tags/tag230.xml"/><Relationship Id="rId4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tags" Target="../tags/tag235.xml"/><Relationship Id="rId2" Type="http://schemas.openxmlformats.org/officeDocument/2006/relationships/tags" Target="../tags/tag234.xml"/><Relationship Id="rId1" Type="http://schemas.openxmlformats.org/officeDocument/2006/relationships/tags" Target="../tags/tag233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37.xml"/><Relationship Id="rId4" Type="http://schemas.openxmlformats.org/officeDocument/2006/relationships/tags" Target="../tags/tag23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6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tags" Target="../tags/tag240.xml"/><Relationship Id="rId2" Type="http://schemas.openxmlformats.org/officeDocument/2006/relationships/tags" Target="../tags/tag239.xml"/><Relationship Id="rId1" Type="http://schemas.openxmlformats.org/officeDocument/2006/relationships/tags" Target="../tags/tag238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241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tags" Target="../tags/tag244.xml"/><Relationship Id="rId2" Type="http://schemas.openxmlformats.org/officeDocument/2006/relationships/tags" Target="../tags/tag243.xml"/><Relationship Id="rId1" Type="http://schemas.openxmlformats.org/officeDocument/2006/relationships/tags" Target="../tags/tag242.xml"/><Relationship Id="rId4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tags" Target="../tags/tag247.xml"/><Relationship Id="rId2" Type="http://schemas.openxmlformats.org/officeDocument/2006/relationships/tags" Target="../tags/tag246.xml"/><Relationship Id="rId1" Type="http://schemas.openxmlformats.org/officeDocument/2006/relationships/tags" Target="../tags/tag245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49.xml"/><Relationship Id="rId4" Type="http://schemas.openxmlformats.org/officeDocument/2006/relationships/tags" Target="../tags/tag248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tags" Target="../tags/tag252.xml"/><Relationship Id="rId2" Type="http://schemas.openxmlformats.org/officeDocument/2006/relationships/tags" Target="../tags/tag251.xml"/><Relationship Id="rId1" Type="http://schemas.openxmlformats.org/officeDocument/2006/relationships/tags" Target="../tags/tag250.xml"/><Relationship Id="rId6" Type="http://schemas.openxmlformats.org/officeDocument/2006/relationships/image" Target="../media/image3.png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253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tags" Target="../tags/tag256.xml"/><Relationship Id="rId2" Type="http://schemas.openxmlformats.org/officeDocument/2006/relationships/tags" Target="../tags/tag255.xml"/><Relationship Id="rId1" Type="http://schemas.openxmlformats.org/officeDocument/2006/relationships/tags" Target="../tags/tag254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tags" Target="../tags/tag259.xml"/><Relationship Id="rId7" Type="http://schemas.openxmlformats.org/officeDocument/2006/relationships/image" Target="../media/image3.png"/><Relationship Id="rId2" Type="http://schemas.openxmlformats.org/officeDocument/2006/relationships/tags" Target="../tags/tag258.xml"/><Relationship Id="rId1" Type="http://schemas.openxmlformats.org/officeDocument/2006/relationships/tags" Target="../tags/tag25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61.xml"/><Relationship Id="rId4" Type="http://schemas.openxmlformats.org/officeDocument/2006/relationships/tags" Target="../tags/tag260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tags" Target="../tags/tag264.xml"/><Relationship Id="rId2" Type="http://schemas.openxmlformats.org/officeDocument/2006/relationships/tags" Target="../tags/tag263.xml"/><Relationship Id="rId1" Type="http://schemas.openxmlformats.org/officeDocument/2006/relationships/tags" Target="../tags/tag262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265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tags" Target="../tags/tag268.xml"/><Relationship Id="rId2" Type="http://schemas.openxmlformats.org/officeDocument/2006/relationships/tags" Target="../tags/tag267.xml"/><Relationship Id="rId1" Type="http://schemas.openxmlformats.org/officeDocument/2006/relationships/tags" Target="../tags/tag266.xml"/><Relationship Id="rId4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tags" Target="../tags/tag271.xml"/><Relationship Id="rId2" Type="http://schemas.openxmlformats.org/officeDocument/2006/relationships/tags" Target="../tags/tag270.xml"/><Relationship Id="rId1" Type="http://schemas.openxmlformats.org/officeDocument/2006/relationships/tags" Target="../tags/tag26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73.xml"/><Relationship Id="rId4" Type="http://schemas.openxmlformats.org/officeDocument/2006/relationships/tags" Target="../tags/tag272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tags" Target="../tags/tag276.xml"/><Relationship Id="rId2" Type="http://schemas.openxmlformats.org/officeDocument/2006/relationships/tags" Target="../tags/tag275.xml"/><Relationship Id="rId1" Type="http://schemas.openxmlformats.org/officeDocument/2006/relationships/tags" Target="../tags/tag274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277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tags" Target="../tags/tag280.xml"/><Relationship Id="rId2" Type="http://schemas.openxmlformats.org/officeDocument/2006/relationships/tags" Target="../tags/tag279.xml"/><Relationship Id="rId1" Type="http://schemas.openxmlformats.org/officeDocument/2006/relationships/tags" Target="../tags/tag278.xml"/><Relationship Id="rId4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tags" Target="../tags/tag283.xml"/><Relationship Id="rId2" Type="http://schemas.openxmlformats.org/officeDocument/2006/relationships/tags" Target="../tags/tag282.xml"/><Relationship Id="rId1" Type="http://schemas.openxmlformats.org/officeDocument/2006/relationships/tags" Target="../tags/tag281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85.xml"/><Relationship Id="rId4" Type="http://schemas.openxmlformats.org/officeDocument/2006/relationships/tags" Target="../tags/tag284.xml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tags" Target="../tags/tag288.xml"/><Relationship Id="rId7" Type="http://schemas.openxmlformats.org/officeDocument/2006/relationships/image" Target="../media/image3.png"/><Relationship Id="rId2" Type="http://schemas.openxmlformats.org/officeDocument/2006/relationships/tags" Target="../tags/tag287.xml"/><Relationship Id="rId1" Type="http://schemas.openxmlformats.org/officeDocument/2006/relationships/tags" Target="../tags/tag286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90.xml"/><Relationship Id="rId4" Type="http://schemas.openxmlformats.org/officeDocument/2006/relationships/tags" Target="../tags/tag289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C31ADF9-861B-45D2-8503-265750D849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3799155"/>
            <a:ext cx="7802235" cy="306804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185077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A9531-F5BA-4E5C-BE21-C657CBE8E52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774800" y="2627491"/>
            <a:ext cx="8582400" cy="760640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4" name="Bildobjekt 3" descr="MSB Logotyp">
            <a:extLst>
              <a:ext uri="{FF2B5EF4-FFF2-40B4-BE49-F238E27FC236}">
                <a16:creationId xmlns:a16="http://schemas.microsoft.com/office/drawing/2014/main" id="{C994DFFA-DF5D-4F3A-BF33-218A48784C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024" y="6123904"/>
            <a:ext cx="1287889" cy="571294"/>
          </a:xfrm>
          <a:prstGeom prst="rect">
            <a:avLst/>
          </a:prstGeom>
        </p:spPr>
      </p:pic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6652D206-1067-47B6-8FFE-1C2342F8F17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3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E8CE1D95-F632-4AF3-8B7F-A875F814B83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6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07E4A293-52A1-4578-AC06-C2932B1885E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417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rubrik och innehåll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7D6F2A64-194C-49DE-98E8-41A62AD1FAC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9" name="Bildobjekt 8" descr="MSB Logotyp vit">
            <a:extLst>
              <a:ext uri="{FF2B5EF4-FFF2-40B4-BE49-F238E27FC236}">
                <a16:creationId xmlns:a16="http://schemas.microsoft.com/office/drawing/2014/main" id="{EF1AA8D3-BD3E-4A66-8C0B-3325F522D10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425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Mörkgrå, avsnittsrubri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D7D29E5B-685D-482F-8494-A354F6A1AF6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8" name="Bildobjekt 7" descr="MSB Logotyp vit">
            <a:extLst>
              <a:ext uri="{FF2B5EF4-FFF2-40B4-BE49-F238E27FC236}">
                <a16:creationId xmlns:a16="http://schemas.microsoft.com/office/drawing/2014/main" id="{16E107E1-7AC3-43CF-A6CA-177B1B812FE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35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örkgrå, endast rubri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Rektangel 5" descr="TagShapePrint">
            <a:extLst>
              <a:ext uri="{FF2B5EF4-FFF2-40B4-BE49-F238E27FC236}">
                <a16:creationId xmlns:a16="http://schemas.microsoft.com/office/drawing/2014/main" id="{0D4D6CCC-51E3-41D8-8653-0477B694ECC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7" name="Bildobjekt 6" descr="MSB Logotyp vit">
            <a:extLst>
              <a:ext uri="{FF2B5EF4-FFF2-40B4-BE49-F238E27FC236}">
                <a16:creationId xmlns:a16="http://schemas.microsoft.com/office/drawing/2014/main" id="{12C87B01-826C-48CD-AAC7-25A0765D79E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83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Rektangel 7" descr="TagShapePrint">
            <a:extLst>
              <a:ext uri="{FF2B5EF4-FFF2-40B4-BE49-F238E27FC236}">
                <a16:creationId xmlns:a16="http://schemas.microsoft.com/office/drawing/2014/main" id="{E3053303-1555-4614-897F-4B3D25DF4C9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9" name="Bildobjekt 8" descr="MSB Logotyp vit">
            <a:extLst>
              <a:ext uri="{FF2B5EF4-FFF2-40B4-BE49-F238E27FC236}">
                <a16:creationId xmlns:a16="http://schemas.microsoft.com/office/drawing/2014/main" id="{FEB3FE70-94B2-46E9-B618-19EE7B8667E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24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lut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2FDEBDE7-F704-4303-803A-AFE52A2CA7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8344"/>
            <a:ext cx="12192000" cy="635786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019298" y="1362077"/>
            <a:ext cx="8582400" cy="633743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A9531-F5BA-4E5C-BE21-C657CBE8E52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019299" y="2046494"/>
            <a:ext cx="6608653" cy="1382506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8" name="Bildobjekt 7" descr="MSB Logotyp">
            <a:extLst>
              <a:ext uri="{FF2B5EF4-FFF2-40B4-BE49-F238E27FC236}">
                <a16:creationId xmlns:a16="http://schemas.microsoft.com/office/drawing/2014/main" id="{95DD5985-A25E-4117-9500-0C11FF49A1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024" y="6123904"/>
            <a:ext cx="1287889" cy="571294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EBDDE36C-32A0-4EC1-BAB2-21D6BA9EC603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528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foto linjer vä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2D2BC56-E5BB-4706-884F-E550DFE216E3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-1" y="-1"/>
            <a:ext cx="12192001" cy="5992837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700000" y="3181641"/>
            <a:ext cx="6552933" cy="1147167"/>
          </a:xfrm>
          <a:noFill/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76A06C7-2F99-435E-AEB4-A8BD2FF2811C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 flipH="1">
            <a:off x="-15240" y="-9053"/>
            <a:ext cx="4690800" cy="18756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3D6D0EBF-3891-481A-A740-9B73D4E39495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35021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foto linjer hö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2D2BC56-E5BB-4706-884F-E550DFE216E3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-1" y="-1"/>
            <a:ext cx="12192001" cy="5992837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700000" y="3181641"/>
            <a:ext cx="6552933" cy="1147167"/>
          </a:xfrm>
          <a:noFill/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76A06C7-2F99-435E-AEB4-A8BD2FF2811C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>
            <a:off x="7504510" y="-9053"/>
            <a:ext cx="4690800" cy="18756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61CD9792-B3DA-483F-864B-624F57AED9E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4837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me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DC4CC64D-0556-4EE6-8C65-19C67B09D47C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2700652" y="1368000"/>
            <a:ext cx="6552000" cy="1273968"/>
          </a:xfrm>
        </p:spPr>
        <p:txBody>
          <a:bodyPr anchor="t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A15B28B4-2D13-4E26-ADD9-0E1AA3CC18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5356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32D0FF3B-541A-4046-ADC9-AA4ECAEB50A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2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oto och textruta rö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C8263F2-B4B2-49CB-80FF-B28F3C05F0F4}"/>
              </a:ext>
            </a:extLst>
          </p:cNvPr>
          <p:cNvSpPr>
            <a:spLocks noGrp="1"/>
          </p:cNvSpPr>
          <p:nvPr>
            <p:ph type="pic" sz="quarter" idx="11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EC4278E-C033-4F73-BA2E-69DCE0AB0022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1" y="1252147"/>
            <a:ext cx="4557978" cy="2652665"/>
          </a:xfrm>
          <a:gradFill>
            <a:gsLst>
              <a:gs pos="100000">
                <a:schemeClr val="bg1"/>
              </a:gs>
              <a:gs pos="3000">
                <a:schemeClr val="accent1"/>
              </a:gs>
              <a:gs pos="0">
                <a:schemeClr val="bg1"/>
              </a:gs>
              <a:gs pos="0">
                <a:schemeClr val="accent1"/>
              </a:gs>
              <a:gs pos="3000">
                <a:schemeClr val="accent1"/>
              </a:gs>
              <a:gs pos="4000">
                <a:schemeClr val="accent1"/>
              </a:gs>
              <a:gs pos="0">
                <a:schemeClr val="accent1"/>
              </a:gs>
              <a:gs pos="4000">
                <a:schemeClr val="bg1"/>
              </a:gs>
            </a:gsLst>
            <a:lin ang="0" scaled="1"/>
          </a:gradFill>
        </p:spPr>
        <p:txBody>
          <a:bodyPr lIns="504000" tIns="396000" rIns="504000" bIns="396000">
            <a:noAutofit/>
          </a:bodyPr>
          <a:lstStyle>
            <a:lvl1pPr marL="0" indent="0" algn="l">
              <a:lnSpc>
                <a:spcPct val="170000"/>
              </a:lnSpc>
              <a:spcBef>
                <a:spcPts val="0"/>
              </a:spcBef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C73F3707-EE23-4555-81ED-EFCFC740D44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063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oto och textruta lil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C8263F2-B4B2-49CB-80FF-B28F3C05F0F4}"/>
              </a:ext>
            </a:extLst>
          </p:cNvPr>
          <p:cNvSpPr>
            <a:spLocks noGrp="1"/>
          </p:cNvSpPr>
          <p:nvPr>
            <p:ph type="pic" sz="quarter" idx="11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EC4278E-C033-4F73-BA2E-69DCE0AB0022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7633831" y="1287034"/>
            <a:ext cx="4558169" cy="2652665"/>
          </a:xfrm>
          <a:gradFill flip="none" rotWithShape="1">
            <a:gsLst>
              <a:gs pos="100000">
                <a:schemeClr val="accent2"/>
              </a:gs>
              <a:gs pos="99000">
                <a:schemeClr val="accent2"/>
              </a:gs>
              <a:gs pos="0">
                <a:schemeClr val="bg1"/>
              </a:gs>
              <a:gs pos="100000">
                <a:schemeClr val="accent2"/>
              </a:gs>
              <a:gs pos="96000">
                <a:schemeClr val="bg1"/>
              </a:gs>
              <a:gs pos="100000">
                <a:schemeClr val="accent2"/>
              </a:gs>
              <a:gs pos="100000">
                <a:schemeClr val="accent2"/>
              </a:gs>
              <a:gs pos="96000">
                <a:schemeClr val="accent2"/>
              </a:gs>
            </a:gsLst>
            <a:lin ang="0" scaled="1"/>
            <a:tileRect/>
          </a:gradFill>
        </p:spPr>
        <p:txBody>
          <a:bodyPr lIns="504000" tIns="396000" rIns="504000" bIns="396000">
            <a:no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B148343D-9557-4981-AFCA-B7C27BDB8EC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82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inj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04498F7-0638-4AA2-AE84-6B87E650F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1474FF95-72CE-4F15-A907-790A9405D51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512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linj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19B8F01-128B-4BA1-A84C-B56BAFCFE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E6DFBAEC-38E5-4D97-A612-5262025ED7F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296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linjer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04498F7-0638-4AA2-AE84-6B87E650F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54308DC1-56E8-4359-819D-8BB65DF4D55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2878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linjer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19B8F01-128B-4BA1-A84C-B56BAFCFE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52965331-77AE-4EFA-821D-2E502D8BBE2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5914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6CDF3D6E-D108-415E-8D5A-BD46F9E0757D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7401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F5304C78-2B55-4DEC-9EA7-F3D8D674318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282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33AA8698-4192-4498-8F9A-9812855A80CA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7868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B2533FB9-D3CB-4513-AF01-6865DE32409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71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A1CEAEA-19DE-4D04-BA56-BDA29032A8C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723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189061F8-55E7-49B6-9AEF-E1D14A4DD19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064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32E03C5E-1186-4165-9246-C2BDBD802763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662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rubrik och innehåll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F7952798-40F2-43AF-ADCB-0F92798101F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1" name="Bildobjekt 10" descr="MSB Logotyp vit">
            <a:extLst>
              <a:ext uri="{FF2B5EF4-FFF2-40B4-BE49-F238E27FC236}">
                <a16:creationId xmlns:a16="http://schemas.microsoft.com/office/drawing/2014/main" id="{F1B410AC-55C0-4955-B070-81E9EC80043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107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örkgrå, endast rubrik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3EB786C1-5062-47EE-A182-4CBD58D4B38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0" name="Bildobjekt 9" descr="MSB Logotyp vit">
            <a:extLst>
              <a:ext uri="{FF2B5EF4-FFF2-40B4-BE49-F238E27FC236}">
                <a16:creationId xmlns:a16="http://schemas.microsoft.com/office/drawing/2014/main" id="{F530D0E8-4E0D-4D85-AB67-CEE8E5C02C8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9636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059DDE75-2A1E-40D1-85C6-BD52C5491099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 descr="MSB Logotyp vit">
            <a:extLst>
              <a:ext uri="{FF2B5EF4-FFF2-40B4-BE49-F238E27FC236}">
                <a16:creationId xmlns:a16="http://schemas.microsoft.com/office/drawing/2014/main" id="{262E663B-7D0C-449C-81ED-E14E74EED1A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3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E357044C-DA38-49F5-A8E4-753F9E350B46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5065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C1671A04-B694-4E06-9704-066D21C9B34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4851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51D0A648-C3B8-4A8C-9681-92309A44D8A6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638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007C7AC3-BC49-4601-A7B2-0EF800DF7D49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564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6BD33255-FFA5-49B8-A9EF-FB42094D81C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85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B0D984-7330-426D-813B-46AAE15059F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A5FEE3-4F44-4EF8-BB58-7C6B9EE46DC0}"/>
              </a:ext>
            </a:extLst>
          </p:cNvPr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773387" y="2265118"/>
            <a:ext cx="4131654" cy="3834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9E75873-11EA-475C-9688-F58B035842BF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22316" y="2265118"/>
            <a:ext cx="4131654" cy="3834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C44C2790-902A-4C19-85E0-C370F3EBD17A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082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84FB7889-B26A-4350-BD52-B5ADE9D4AF11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558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 lila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73E7AADB-07B4-4113-8BA0-A7187E6E1E12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 descr="MSB Logotyp vit">
            <a:extLst>
              <a:ext uri="{FF2B5EF4-FFF2-40B4-BE49-F238E27FC236}">
                <a16:creationId xmlns:a16="http://schemas.microsoft.com/office/drawing/2014/main" id="{994A03BA-DF65-448A-A694-8A0AE9D8BE1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6130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C31ADF9-861B-45D2-8503-265750D849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3799155"/>
            <a:ext cx="7802235" cy="306804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185077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A9531-F5BA-4E5C-BE21-C657CBE8E52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774800" y="2627491"/>
            <a:ext cx="8582400" cy="760640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4" name="Bildobjekt 3" descr="MSB Logotyp">
            <a:extLst>
              <a:ext uri="{FF2B5EF4-FFF2-40B4-BE49-F238E27FC236}">
                <a16:creationId xmlns:a16="http://schemas.microsoft.com/office/drawing/2014/main" id="{C994DFFA-DF5D-4F3A-BF33-218A48784C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024" y="6123904"/>
            <a:ext cx="1287889" cy="571294"/>
          </a:xfrm>
          <a:prstGeom prst="rect">
            <a:avLst/>
          </a:prstGeom>
        </p:spPr>
      </p:pic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6652D206-1067-47B6-8FFE-1C2342F8F17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9875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32D0FF3B-541A-4046-ADC9-AA4ECAEB50A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77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A1CEAEA-19DE-4D04-BA56-BDA29032A8C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8483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B0D984-7330-426D-813B-46AAE15059F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A5FEE3-4F44-4EF8-BB58-7C6B9EE46DC0}"/>
              </a:ext>
            </a:extLst>
          </p:cNvPr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773387" y="2265118"/>
            <a:ext cx="4131654" cy="3834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9E75873-11EA-475C-9688-F58B035842BF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22316" y="2265118"/>
            <a:ext cx="4131654" cy="3834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C44C2790-902A-4C19-85E0-C370F3EBD17A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613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4D234E2D-D23F-4A27-A025-571352EBCD4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78733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D2624664-E304-43C3-94AF-7C6457527487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5920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D010190-EDD4-48A5-B350-2AB1DBEFAA41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0304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0563D0BB-A7F6-4376-899B-98FBF764D89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971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4D234E2D-D23F-4A27-A025-571352EBCD4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917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rå, avsnittsrubri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696F1378-E97B-4E02-B8F4-8472610D4EC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41555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E8CE1D95-F632-4AF3-8B7F-A875F814B83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76282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07E4A293-52A1-4578-AC06-C2932B1885E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47224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rubrik och innehåll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7D6F2A64-194C-49DE-98E8-41A62AD1FAC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9" name="Bildobjekt 8" descr="MSB Logotyp vit">
            <a:extLst>
              <a:ext uri="{FF2B5EF4-FFF2-40B4-BE49-F238E27FC236}">
                <a16:creationId xmlns:a16="http://schemas.microsoft.com/office/drawing/2014/main" id="{EF1AA8D3-BD3E-4A66-8C0B-3325F522D10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14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Mörkgrå, avsnittsrubri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D7D29E5B-685D-482F-8494-A354F6A1AF6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8" name="Bildobjekt 7" descr="MSB Logotyp vit">
            <a:extLst>
              <a:ext uri="{FF2B5EF4-FFF2-40B4-BE49-F238E27FC236}">
                <a16:creationId xmlns:a16="http://schemas.microsoft.com/office/drawing/2014/main" id="{16E107E1-7AC3-43CF-A6CA-177B1B812FE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4029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örkgrå, endast rubri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Rektangel 5" descr="TagShapePrint">
            <a:extLst>
              <a:ext uri="{FF2B5EF4-FFF2-40B4-BE49-F238E27FC236}">
                <a16:creationId xmlns:a16="http://schemas.microsoft.com/office/drawing/2014/main" id="{0D4D6CCC-51E3-41D8-8653-0477B694ECC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7" name="Bildobjekt 6" descr="MSB Logotyp vit">
            <a:extLst>
              <a:ext uri="{FF2B5EF4-FFF2-40B4-BE49-F238E27FC236}">
                <a16:creationId xmlns:a16="http://schemas.microsoft.com/office/drawing/2014/main" id="{12C87B01-826C-48CD-AAC7-25A0765D79E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99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Rektangel 7" descr="TagShapePrint">
            <a:extLst>
              <a:ext uri="{FF2B5EF4-FFF2-40B4-BE49-F238E27FC236}">
                <a16:creationId xmlns:a16="http://schemas.microsoft.com/office/drawing/2014/main" id="{E3053303-1555-4614-897F-4B3D25DF4C9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9" name="Bildobjekt 8" descr="MSB Logotyp vit">
            <a:extLst>
              <a:ext uri="{FF2B5EF4-FFF2-40B4-BE49-F238E27FC236}">
                <a16:creationId xmlns:a16="http://schemas.microsoft.com/office/drawing/2014/main" id="{FEB3FE70-94B2-46E9-B618-19EE7B8667E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0832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lut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2FDEBDE7-F704-4303-803A-AFE52A2CA7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8344"/>
            <a:ext cx="12192000" cy="635786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019298" y="1362077"/>
            <a:ext cx="8582400" cy="633743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A9531-F5BA-4E5C-BE21-C657CBE8E52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019299" y="2046494"/>
            <a:ext cx="6608653" cy="1382506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8" name="Bildobjekt 7" descr="MSB Logotyp">
            <a:extLst>
              <a:ext uri="{FF2B5EF4-FFF2-40B4-BE49-F238E27FC236}">
                <a16:creationId xmlns:a16="http://schemas.microsoft.com/office/drawing/2014/main" id="{95DD5985-A25E-4117-9500-0C11FF49A1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024" y="6123904"/>
            <a:ext cx="1287889" cy="571294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EBDDE36C-32A0-4EC1-BAB2-21D6BA9EC603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18649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foto linjer vä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2D2BC56-E5BB-4706-884F-E550DFE216E3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-1" y="-1"/>
            <a:ext cx="12192001" cy="5992837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700000" y="3181641"/>
            <a:ext cx="6552933" cy="1147167"/>
          </a:xfrm>
          <a:noFill/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76A06C7-2F99-435E-AEB4-A8BD2FF2811C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 flipH="1">
            <a:off x="-15240" y="-9053"/>
            <a:ext cx="4690800" cy="18756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3D6D0EBF-3891-481A-A740-9B73D4E39495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084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foto linjer hö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2D2BC56-E5BB-4706-884F-E550DFE216E3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-1" y="-1"/>
            <a:ext cx="12192001" cy="5992837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700000" y="3181641"/>
            <a:ext cx="6552933" cy="1147167"/>
          </a:xfrm>
          <a:noFill/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76A06C7-2F99-435E-AEB4-A8BD2FF2811C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>
            <a:off x="7504510" y="-9053"/>
            <a:ext cx="4690800" cy="18756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61CD9792-B3DA-483F-864B-624F57AED9E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1088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D2624664-E304-43C3-94AF-7C6457527487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18945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me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DC4CC64D-0556-4EE6-8C65-19C67B09D47C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2700652" y="1368000"/>
            <a:ext cx="6552000" cy="1273968"/>
          </a:xfrm>
        </p:spPr>
        <p:txBody>
          <a:bodyPr anchor="t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A15B28B4-2D13-4E26-ADD9-0E1AA3CC18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812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oto och textruta rö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C8263F2-B4B2-49CB-80FF-B28F3C05F0F4}"/>
              </a:ext>
            </a:extLst>
          </p:cNvPr>
          <p:cNvSpPr>
            <a:spLocks noGrp="1"/>
          </p:cNvSpPr>
          <p:nvPr>
            <p:ph type="pic" sz="quarter" idx="11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EC4278E-C033-4F73-BA2E-69DCE0AB0022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1" y="1252147"/>
            <a:ext cx="4557978" cy="2652665"/>
          </a:xfrm>
          <a:gradFill>
            <a:gsLst>
              <a:gs pos="100000">
                <a:schemeClr val="bg1"/>
              </a:gs>
              <a:gs pos="3000">
                <a:schemeClr val="accent1"/>
              </a:gs>
              <a:gs pos="0">
                <a:schemeClr val="bg1"/>
              </a:gs>
              <a:gs pos="0">
                <a:schemeClr val="accent1"/>
              </a:gs>
              <a:gs pos="3000">
                <a:schemeClr val="accent1"/>
              </a:gs>
              <a:gs pos="4000">
                <a:schemeClr val="accent1"/>
              </a:gs>
              <a:gs pos="0">
                <a:schemeClr val="accent1"/>
              </a:gs>
              <a:gs pos="4000">
                <a:schemeClr val="bg1"/>
              </a:gs>
            </a:gsLst>
            <a:lin ang="0" scaled="1"/>
          </a:gradFill>
        </p:spPr>
        <p:txBody>
          <a:bodyPr lIns="504000" tIns="396000" rIns="504000" bIns="396000">
            <a:noAutofit/>
          </a:bodyPr>
          <a:lstStyle>
            <a:lvl1pPr marL="0" indent="0" algn="l">
              <a:lnSpc>
                <a:spcPct val="170000"/>
              </a:lnSpc>
              <a:spcBef>
                <a:spcPts val="0"/>
              </a:spcBef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C73F3707-EE23-4555-81ED-EFCFC740D44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77902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oto och textruta lil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C8263F2-B4B2-49CB-80FF-B28F3C05F0F4}"/>
              </a:ext>
            </a:extLst>
          </p:cNvPr>
          <p:cNvSpPr>
            <a:spLocks noGrp="1"/>
          </p:cNvSpPr>
          <p:nvPr>
            <p:ph type="pic" sz="quarter" idx="11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EC4278E-C033-4F73-BA2E-69DCE0AB0022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7633831" y="1287034"/>
            <a:ext cx="4558169" cy="2652665"/>
          </a:xfrm>
          <a:gradFill flip="none" rotWithShape="1">
            <a:gsLst>
              <a:gs pos="100000">
                <a:schemeClr val="accent2"/>
              </a:gs>
              <a:gs pos="99000">
                <a:schemeClr val="accent2"/>
              </a:gs>
              <a:gs pos="0">
                <a:schemeClr val="bg1"/>
              </a:gs>
              <a:gs pos="100000">
                <a:schemeClr val="accent2"/>
              </a:gs>
              <a:gs pos="96000">
                <a:schemeClr val="bg1"/>
              </a:gs>
              <a:gs pos="100000">
                <a:schemeClr val="accent2"/>
              </a:gs>
              <a:gs pos="100000">
                <a:schemeClr val="accent2"/>
              </a:gs>
              <a:gs pos="96000">
                <a:schemeClr val="accent2"/>
              </a:gs>
            </a:gsLst>
            <a:lin ang="0" scaled="1"/>
            <a:tileRect/>
          </a:gradFill>
        </p:spPr>
        <p:txBody>
          <a:bodyPr lIns="504000" tIns="396000" rIns="504000" bIns="396000">
            <a:no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B148343D-9557-4981-AFCA-B7C27BDB8EC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8684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inj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04498F7-0638-4AA2-AE84-6B87E650F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1474FF95-72CE-4F15-A907-790A9405D51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6924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linj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19B8F01-128B-4BA1-A84C-B56BAFCFE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E6DFBAEC-38E5-4D97-A612-5262025ED7F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89707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linjer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04498F7-0638-4AA2-AE84-6B87E650F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54308DC1-56E8-4359-819D-8BB65DF4D55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72069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linjer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19B8F01-128B-4BA1-A84C-B56BAFCFE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52965331-77AE-4EFA-821D-2E502D8BBE2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26008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6CDF3D6E-D108-415E-8D5A-BD46F9E0757D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69232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F5304C78-2B55-4DEC-9EA7-F3D8D674318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28256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33AA8698-4192-4498-8F9A-9812855A80CA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D010190-EDD4-48A5-B350-2AB1DBEFAA41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379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B2533FB9-D3CB-4513-AF01-6865DE32409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70528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189061F8-55E7-49B6-9AEF-E1D14A4DD19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70322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32E03C5E-1186-4165-9246-C2BDBD802763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70183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rubrik och innehåll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F7952798-40F2-43AF-ADCB-0F92798101F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1" name="Bildobjekt 10" descr="MSB Logotyp vit">
            <a:extLst>
              <a:ext uri="{FF2B5EF4-FFF2-40B4-BE49-F238E27FC236}">
                <a16:creationId xmlns:a16="http://schemas.microsoft.com/office/drawing/2014/main" id="{F1B410AC-55C0-4955-B070-81E9EC80043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39961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örkgrå, endast rubrik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3EB786C1-5062-47EE-A182-4CBD58D4B38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0" name="Bildobjekt 9" descr="MSB Logotyp vit">
            <a:extLst>
              <a:ext uri="{FF2B5EF4-FFF2-40B4-BE49-F238E27FC236}">
                <a16:creationId xmlns:a16="http://schemas.microsoft.com/office/drawing/2014/main" id="{F530D0E8-4E0D-4D85-AB67-CEE8E5C02C8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5746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059DDE75-2A1E-40D1-85C6-BD52C5491099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 descr="MSB Logotyp vit">
            <a:extLst>
              <a:ext uri="{FF2B5EF4-FFF2-40B4-BE49-F238E27FC236}">
                <a16:creationId xmlns:a16="http://schemas.microsoft.com/office/drawing/2014/main" id="{262E663B-7D0C-449C-81ED-E14E74EED1A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94167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E357044C-DA38-49F5-A8E4-753F9E350B46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29724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C1671A04-B694-4E06-9704-066D21C9B34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13305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51D0A648-C3B8-4A8C-9681-92309A44D8A6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0997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007C7AC3-BC49-4601-A7B2-0EF800DF7D49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73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0563D0BB-A7F6-4376-899B-98FBF764D89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407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6BD33255-FFA5-49B8-A9EF-FB42094D81C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14462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84FB7889-B26A-4350-BD52-B5ADE9D4AF11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57989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 lila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73E7AADB-07B4-4113-8BA0-A7187E6E1E12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 descr="MSB Logotyp vit">
            <a:extLst>
              <a:ext uri="{FF2B5EF4-FFF2-40B4-BE49-F238E27FC236}">
                <a16:creationId xmlns:a16="http://schemas.microsoft.com/office/drawing/2014/main" id="{994A03BA-DF65-448A-A694-8A0AE9D8BE1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31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rå, avsnittsrubri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696F1378-E97B-4E02-B8F4-8472610D4EC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36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47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1.xml"/><Relationship Id="rId48" Type="http://schemas.openxmlformats.org/officeDocument/2006/relationships/tags" Target="../tags/tag6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54.xml"/><Relationship Id="rId18" Type="http://schemas.openxmlformats.org/officeDocument/2006/relationships/slideLayout" Target="../slideLayouts/slideLayout59.xml"/><Relationship Id="rId26" Type="http://schemas.openxmlformats.org/officeDocument/2006/relationships/slideLayout" Target="../slideLayouts/slideLayout67.xml"/><Relationship Id="rId39" Type="http://schemas.openxmlformats.org/officeDocument/2006/relationships/slideLayout" Target="../slideLayouts/slideLayout80.xml"/><Relationship Id="rId3" Type="http://schemas.openxmlformats.org/officeDocument/2006/relationships/slideLayout" Target="../slideLayouts/slideLayout44.xml"/><Relationship Id="rId21" Type="http://schemas.openxmlformats.org/officeDocument/2006/relationships/slideLayout" Target="../slideLayouts/slideLayout62.xml"/><Relationship Id="rId34" Type="http://schemas.openxmlformats.org/officeDocument/2006/relationships/slideLayout" Target="../slideLayouts/slideLayout75.xml"/><Relationship Id="rId42" Type="http://schemas.openxmlformats.org/officeDocument/2006/relationships/theme" Target="../theme/theme2.xml"/><Relationship Id="rId47" Type="http://schemas.openxmlformats.org/officeDocument/2006/relationships/tags" Target="../tags/tag150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17" Type="http://schemas.openxmlformats.org/officeDocument/2006/relationships/slideLayout" Target="../slideLayouts/slideLayout58.xml"/><Relationship Id="rId25" Type="http://schemas.openxmlformats.org/officeDocument/2006/relationships/slideLayout" Target="../slideLayouts/slideLayout66.xml"/><Relationship Id="rId33" Type="http://schemas.openxmlformats.org/officeDocument/2006/relationships/slideLayout" Target="../slideLayouts/slideLayout74.xml"/><Relationship Id="rId38" Type="http://schemas.openxmlformats.org/officeDocument/2006/relationships/slideLayout" Target="../slideLayouts/slideLayout79.xml"/><Relationship Id="rId46" Type="http://schemas.openxmlformats.org/officeDocument/2006/relationships/tags" Target="../tags/tag149.xml"/><Relationship Id="rId2" Type="http://schemas.openxmlformats.org/officeDocument/2006/relationships/slideLayout" Target="../slideLayouts/slideLayout43.xml"/><Relationship Id="rId16" Type="http://schemas.openxmlformats.org/officeDocument/2006/relationships/slideLayout" Target="../slideLayouts/slideLayout57.xml"/><Relationship Id="rId20" Type="http://schemas.openxmlformats.org/officeDocument/2006/relationships/slideLayout" Target="../slideLayouts/slideLayout61.xml"/><Relationship Id="rId29" Type="http://schemas.openxmlformats.org/officeDocument/2006/relationships/slideLayout" Target="../slideLayouts/slideLayout70.xml"/><Relationship Id="rId41" Type="http://schemas.openxmlformats.org/officeDocument/2006/relationships/slideLayout" Target="../slideLayouts/slideLayout82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24" Type="http://schemas.openxmlformats.org/officeDocument/2006/relationships/slideLayout" Target="../slideLayouts/slideLayout65.xml"/><Relationship Id="rId32" Type="http://schemas.openxmlformats.org/officeDocument/2006/relationships/slideLayout" Target="../slideLayouts/slideLayout73.xml"/><Relationship Id="rId37" Type="http://schemas.openxmlformats.org/officeDocument/2006/relationships/slideLayout" Target="../slideLayouts/slideLayout78.xml"/><Relationship Id="rId40" Type="http://schemas.openxmlformats.org/officeDocument/2006/relationships/slideLayout" Target="../slideLayouts/slideLayout81.xml"/><Relationship Id="rId45" Type="http://schemas.openxmlformats.org/officeDocument/2006/relationships/tags" Target="../tags/tag148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23" Type="http://schemas.openxmlformats.org/officeDocument/2006/relationships/slideLayout" Target="../slideLayouts/slideLayout64.xml"/><Relationship Id="rId28" Type="http://schemas.openxmlformats.org/officeDocument/2006/relationships/slideLayout" Target="../slideLayouts/slideLayout69.xml"/><Relationship Id="rId36" Type="http://schemas.openxmlformats.org/officeDocument/2006/relationships/slideLayout" Target="../slideLayouts/slideLayout77.xml"/><Relationship Id="rId49" Type="http://schemas.openxmlformats.org/officeDocument/2006/relationships/image" Target="../media/image1.png"/><Relationship Id="rId10" Type="http://schemas.openxmlformats.org/officeDocument/2006/relationships/slideLayout" Target="../slideLayouts/slideLayout51.xml"/><Relationship Id="rId19" Type="http://schemas.openxmlformats.org/officeDocument/2006/relationships/slideLayout" Target="../slideLayouts/slideLayout60.xml"/><Relationship Id="rId31" Type="http://schemas.openxmlformats.org/officeDocument/2006/relationships/slideLayout" Target="../slideLayouts/slideLayout72.xml"/><Relationship Id="rId44" Type="http://schemas.openxmlformats.org/officeDocument/2006/relationships/tags" Target="../tags/tag147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Relationship Id="rId22" Type="http://schemas.openxmlformats.org/officeDocument/2006/relationships/slideLayout" Target="../slideLayouts/slideLayout63.xml"/><Relationship Id="rId27" Type="http://schemas.openxmlformats.org/officeDocument/2006/relationships/slideLayout" Target="../slideLayouts/slideLayout68.xml"/><Relationship Id="rId30" Type="http://schemas.openxmlformats.org/officeDocument/2006/relationships/slideLayout" Target="../slideLayouts/slideLayout71.xml"/><Relationship Id="rId35" Type="http://schemas.openxmlformats.org/officeDocument/2006/relationships/slideLayout" Target="../slideLayouts/slideLayout76.xml"/><Relationship Id="rId43" Type="http://schemas.openxmlformats.org/officeDocument/2006/relationships/tags" Target="../tags/tag146.xml"/><Relationship Id="rId48" Type="http://schemas.openxmlformats.org/officeDocument/2006/relationships/tags" Target="../tags/tag151.xml"/><Relationship Id="rId8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F1D9020-1940-49A2-BFA3-95584FEA93EC}"/>
              </a:ext>
            </a:extLst>
          </p:cNvPr>
          <p:cNvSpPr>
            <a:spLocks noGrp="1"/>
          </p:cNvSpPr>
          <p:nvPr>
            <p:ph type="title"/>
            <p:custDataLst>
              <p:tags r:id="rId43"/>
            </p:custDataLst>
          </p:nvPr>
        </p:nvSpPr>
        <p:spPr>
          <a:xfrm>
            <a:off x="1773388" y="1108423"/>
            <a:ext cx="8580582" cy="9663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40A15B8-FBB7-4178-991C-E12627728F18}"/>
              </a:ext>
            </a:extLst>
          </p:cNvPr>
          <p:cNvSpPr>
            <a:spLocks noGrp="1"/>
          </p:cNvSpPr>
          <p:nvPr>
            <p:ph type="body" idx="1"/>
            <p:custDataLst>
              <p:tags r:id="rId44"/>
            </p:custDataLst>
          </p:nvPr>
        </p:nvSpPr>
        <p:spPr>
          <a:xfrm>
            <a:off x="1773388" y="2265119"/>
            <a:ext cx="8580582" cy="3601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95B3C8-56E1-4799-9EF1-0E2899D19799}"/>
              </a:ext>
            </a:extLst>
          </p:cNvPr>
          <p:cNvSpPr>
            <a:spLocks noGrp="1"/>
          </p:cNvSpPr>
          <p:nvPr>
            <p:ph type="dt" sz="half" idx="2"/>
            <p:custDataLst>
              <p:tags r:id="rId45"/>
            </p:custDataLst>
          </p:nvPr>
        </p:nvSpPr>
        <p:spPr>
          <a:xfrm>
            <a:off x="838200" y="6356350"/>
            <a:ext cx="1418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EBE9B6F4-6F0E-449D-99C3-FA3961AAF713}" type="datetimeFigureOut">
              <a:rPr lang="sv-SE" smtClean="0"/>
              <a:pPr/>
              <a:t>2021-02-03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C6C383-6118-42A0-9B5E-5FFE17808E4C}"/>
              </a:ext>
            </a:extLst>
          </p:cNvPr>
          <p:cNvSpPr>
            <a:spLocks noGrp="1"/>
          </p:cNvSpPr>
          <p:nvPr>
            <p:ph type="ftr" sz="quarter" idx="3"/>
            <p:custDataLst>
              <p:tags r:id="rId46"/>
            </p:custDataLst>
          </p:nvPr>
        </p:nvSpPr>
        <p:spPr>
          <a:xfrm>
            <a:off x="4038600" y="6356350"/>
            <a:ext cx="1700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EB2F42B-D68C-4430-95CE-B474C2F44049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47"/>
            </p:custDataLst>
          </p:nvPr>
        </p:nvSpPr>
        <p:spPr>
          <a:xfrm>
            <a:off x="8182706" y="6356350"/>
            <a:ext cx="3872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56B4F8C-CEC5-4B2C-9C29-5300068510B6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 descr="MSB Logotyp">
            <a:extLst>
              <a:ext uri="{FF2B5EF4-FFF2-40B4-BE49-F238E27FC236}">
                <a16:creationId xmlns:a16="http://schemas.microsoft.com/office/drawing/2014/main" id="{C61C71E5-2BEA-4EE5-8908-79C24C365760}"/>
              </a:ext>
            </a:extLst>
          </p:cNvPr>
          <p:cNvPicPr>
            <a:picLocks noChangeAspect="1"/>
          </p:cNvPicPr>
          <p:nvPr/>
        </p:nvPicPr>
        <p:blipFill>
          <a:blip r:embed="rId4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7ACF45BF-8B57-4982-89CE-41EEE824F538}"/>
              </a:ext>
            </a:extLst>
          </p:cNvPr>
          <p:cNvSpPr/>
          <p:nvPr userDrawn="1">
            <p:custDataLst>
              <p:tags r:id="rId4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95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−"/>
        <a:defRPr sz="20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−"/>
        <a:defRPr sz="16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F1D9020-1940-49A2-BFA3-95584FEA93EC}"/>
              </a:ext>
            </a:extLst>
          </p:cNvPr>
          <p:cNvSpPr>
            <a:spLocks noGrp="1"/>
          </p:cNvSpPr>
          <p:nvPr>
            <p:ph type="title"/>
            <p:custDataLst>
              <p:tags r:id="rId43"/>
            </p:custDataLst>
          </p:nvPr>
        </p:nvSpPr>
        <p:spPr>
          <a:xfrm>
            <a:off x="1773388" y="1108423"/>
            <a:ext cx="8580582" cy="9663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40A15B8-FBB7-4178-991C-E12627728F18}"/>
              </a:ext>
            </a:extLst>
          </p:cNvPr>
          <p:cNvSpPr>
            <a:spLocks noGrp="1"/>
          </p:cNvSpPr>
          <p:nvPr>
            <p:ph type="body" idx="1"/>
            <p:custDataLst>
              <p:tags r:id="rId44"/>
            </p:custDataLst>
          </p:nvPr>
        </p:nvSpPr>
        <p:spPr>
          <a:xfrm>
            <a:off x="1773388" y="2265119"/>
            <a:ext cx="8580582" cy="3601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95B3C8-56E1-4799-9EF1-0E2899D19799}"/>
              </a:ext>
            </a:extLst>
          </p:cNvPr>
          <p:cNvSpPr>
            <a:spLocks noGrp="1"/>
          </p:cNvSpPr>
          <p:nvPr>
            <p:ph type="dt" sz="half" idx="2"/>
            <p:custDataLst>
              <p:tags r:id="rId45"/>
            </p:custDataLst>
          </p:nvPr>
        </p:nvSpPr>
        <p:spPr>
          <a:xfrm>
            <a:off x="838200" y="6356350"/>
            <a:ext cx="1418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EBE9B6F4-6F0E-449D-99C3-FA3961AAF713}" type="datetimeFigureOut">
              <a:rPr lang="sv-SE" smtClean="0"/>
              <a:pPr/>
              <a:t>2021-02-03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C6C383-6118-42A0-9B5E-5FFE17808E4C}"/>
              </a:ext>
            </a:extLst>
          </p:cNvPr>
          <p:cNvSpPr>
            <a:spLocks noGrp="1"/>
          </p:cNvSpPr>
          <p:nvPr>
            <p:ph type="ftr" sz="quarter" idx="3"/>
            <p:custDataLst>
              <p:tags r:id="rId46"/>
            </p:custDataLst>
          </p:nvPr>
        </p:nvSpPr>
        <p:spPr>
          <a:xfrm>
            <a:off x="4038600" y="6356350"/>
            <a:ext cx="1700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EB2F42B-D68C-4430-95CE-B474C2F44049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47"/>
            </p:custDataLst>
          </p:nvPr>
        </p:nvSpPr>
        <p:spPr>
          <a:xfrm>
            <a:off x="8182706" y="6356350"/>
            <a:ext cx="3872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56B4F8C-CEC5-4B2C-9C29-5300068510B6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 descr="MSB Logotyp">
            <a:extLst>
              <a:ext uri="{FF2B5EF4-FFF2-40B4-BE49-F238E27FC236}">
                <a16:creationId xmlns:a16="http://schemas.microsoft.com/office/drawing/2014/main" id="{C61C71E5-2BEA-4EE5-8908-79C24C365760}"/>
              </a:ext>
            </a:extLst>
          </p:cNvPr>
          <p:cNvPicPr>
            <a:picLocks noChangeAspect="1"/>
          </p:cNvPicPr>
          <p:nvPr/>
        </p:nvPicPr>
        <p:blipFill>
          <a:blip r:embed="rId4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7ACF45BF-8B57-4982-89CE-41EEE824F538}"/>
              </a:ext>
            </a:extLst>
          </p:cNvPr>
          <p:cNvSpPr/>
          <p:nvPr userDrawn="1">
            <p:custDataLst>
              <p:tags r:id="rId4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75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  <p:sldLayoutId id="2147483720" r:id="rId18"/>
    <p:sldLayoutId id="2147483721" r:id="rId19"/>
    <p:sldLayoutId id="2147483722" r:id="rId20"/>
    <p:sldLayoutId id="2147483723" r:id="rId21"/>
    <p:sldLayoutId id="2147483724" r:id="rId22"/>
    <p:sldLayoutId id="2147483725" r:id="rId23"/>
    <p:sldLayoutId id="2147483726" r:id="rId24"/>
    <p:sldLayoutId id="2147483727" r:id="rId25"/>
    <p:sldLayoutId id="2147483728" r:id="rId26"/>
    <p:sldLayoutId id="2147483729" r:id="rId27"/>
    <p:sldLayoutId id="2147483730" r:id="rId28"/>
    <p:sldLayoutId id="2147483731" r:id="rId29"/>
    <p:sldLayoutId id="2147483732" r:id="rId30"/>
    <p:sldLayoutId id="2147483733" r:id="rId31"/>
    <p:sldLayoutId id="2147483734" r:id="rId32"/>
    <p:sldLayoutId id="2147483735" r:id="rId33"/>
    <p:sldLayoutId id="2147483736" r:id="rId34"/>
    <p:sldLayoutId id="2147483737" r:id="rId35"/>
    <p:sldLayoutId id="2147483738" r:id="rId36"/>
    <p:sldLayoutId id="2147483739" r:id="rId37"/>
    <p:sldLayoutId id="2147483740" r:id="rId38"/>
    <p:sldLayoutId id="2147483741" r:id="rId39"/>
    <p:sldLayoutId id="2147483742" r:id="rId40"/>
    <p:sldLayoutId id="2147483743" r:id="rId4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b.se/forandringarls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b.se/forandringarls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8CE763-DB27-4F55-93FD-B49ECB6C3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5008" y="1139869"/>
            <a:ext cx="8582400" cy="2177296"/>
          </a:xfrm>
        </p:spPr>
        <p:txBody>
          <a:bodyPr/>
          <a:lstStyle/>
          <a:p>
            <a:r>
              <a:rPr lang="sv-SE" b="0" dirty="0" smtClean="0"/>
              <a:t>Välkommen till remissdialog om</a:t>
            </a:r>
            <a:br>
              <a:rPr lang="sv-SE" b="0" dirty="0" smtClean="0"/>
            </a:br>
            <a:r>
              <a:rPr lang="sv-SE" sz="1500" dirty="0" smtClean="0"/>
              <a:t/>
            </a:r>
            <a:br>
              <a:rPr lang="sv-SE" sz="1500" dirty="0" smtClean="0"/>
            </a:br>
            <a:r>
              <a:rPr lang="sv-SE" dirty="0" smtClean="0"/>
              <a:t>Föreskrifter och allmänna råd </a:t>
            </a:r>
            <a:br>
              <a:rPr lang="sv-SE" dirty="0" smtClean="0"/>
            </a:br>
            <a:r>
              <a:rPr lang="sv-SE" dirty="0" smtClean="0"/>
              <a:t>om handlingsprogram enligt LSO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3702B55-6E9C-44EA-A4DD-FF528ECDC9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5008" y="3629574"/>
            <a:ext cx="8582400" cy="760640"/>
          </a:xfrm>
        </p:spPr>
        <p:txBody>
          <a:bodyPr/>
          <a:lstStyle/>
          <a:p>
            <a:r>
              <a:rPr lang="sv-SE" dirty="0" smtClean="0">
                <a:latin typeface="+mj-lt"/>
              </a:rPr>
              <a:t>4 februari 2021</a:t>
            </a:r>
          </a:p>
          <a:p>
            <a:endParaRPr lang="sv-SE" dirty="0">
              <a:latin typeface="+mj-lt"/>
            </a:endParaRPr>
          </a:p>
          <a:p>
            <a:endParaRPr lang="sv-SE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9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Förmåga till räddningsinsats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 den </a:t>
            </a:r>
            <a:r>
              <a:rPr lang="sv-SE" dirty="0"/>
              <a:t>övergripande beskrivningen ska tillgång till resurser och tidsaspekter </a:t>
            </a:r>
            <a:r>
              <a:rPr lang="sv-SE" dirty="0" smtClean="0"/>
              <a:t>över kommunens yta beskrivas.    </a:t>
            </a:r>
          </a:p>
          <a:p>
            <a:r>
              <a:rPr lang="sv-SE" dirty="0" smtClean="0"/>
              <a:t>I beskrivning per olyckstyp ska fokus läggas på </a:t>
            </a:r>
            <a:r>
              <a:rPr lang="sv-SE" dirty="0"/>
              <a:t>vad som ska </a:t>
            </a:r>
            <a:r>
              <a:rPr lang="sv-SE" dirty="0" smtClean="0"/>
              <a:t>åstadkommas i form av </a:t>
            </a:r>
            <a:r>
              <a:rPr lang="sv-SE" b="1" dirty="0" smtClean="0"/>
              <a:t>effekter</a:t>
            </a:r>
            <a:r>
              <a:rPr lang="sv-SE" dirty="0" smtClean="0"/>
              <a:t> som ska uppnås.  </a:t>
            </a:r>
          </a:p>
          <a:p>
            <a:pPr lvl="1"/>
            <a:r>
              <a:rPr lang="sv-SE" dirty="0" smtClean="0"/>
              <a:t>Nyckeluppgifter</a:t>
            </a:r>
          </a:p>
          <a:p>
            <a:pPr lvl="1"/>
            <a:r>
              <a:rPr lang="sv-SE" dirty="0" smtClean="0"/>
              <a:t>Resurser av särskild vikt </a:t>
            </a:r>
          </a:p>
          <a:p>
            <a:pPr lvl="1"/>
            <a:r>
              <a:rPr lang="sv-SE" dirty="0" smtClean="0"/>
              <a:t>Tid och variation över ytan</a:t>
            </a:r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21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73387" y="1108423"/>
            <a:ext cx="9517911" cy="966397"/>
          </a:xfrm>
        </p:spPr>
        <p:txBody>
          <a:bodyPr/>
          <a:lstStyle/>
          <a:p>
            <a:r>
              <a:rPr lang="sv-SE" dirty="0" smtClean="0"/>
              <a:t>Kort om ledning, samtidiga och omfattande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Regleras även i annan föreskrift </a:t>
            </a:r>
          </a:p>
          <a:p>
            <a:pPr lvl="1"/>
            <a:r>
              <a:rPr lang="sv-SE" dirty="0" smtClean="0"/>
              <a:t>Förslag remitterat – MSBFS Ledning av kommunal räddningstjänst </a:t>
            </a:r>
          </a:p>
          <a:p>
            <a:pPr lvl="1"/>
            <a:endParaRPr lang="sv-SE" dirty="0"/>
          </a:p>
          <a:p>
            <a:r>
              <a:rPr lang="sv-SE" dirty="0" smtClean="0"/>
              <a:t>Flera samtidiga respektive omfattande räddningsinsatser har gemensamt att de är resurskrävande </a:t>
            </a:r>
          </a:p>
          <a:p>
            <a:r>
              <a:rPr lang="sv-SE" dirty="0" smtClean="0"/>
              <a:t>Vilken förmåga till ytterligare tillkommande räddningsinsats planeras? </a:t>
            </a:r>
          </a:p>
          <a:p>
            <a:pPr lvl="1"/>
            <a:r>
              <a:rPr lang="sv-SE" dirty="0" smtClean="0"/>
              <a:t>Hanteras vanligen av förvaltningsorganisationens tjänstepersoner </a:t>
            </a:r>
          </a:p>
          <a:p>
            <a:pPr lvl="1"/>
            <a:r>
              <a:rPr lang="sv-SE" dirty="0" smtClean="0"/>
              <a:t>En viktig aspekt som bör beaktas av beslutande politiker </a:t>
            </a:r>
          </a:p>
        </p:txBody>
      </p:sp>
    </p:spTree>
    <p:extLst>
      <p:ext uri="{BB962C8B-B14F-4D97-AF65-F5344CB8AC3E}">
        <p14:creationId xmlns:p14="http://schemas.microsoft.com/office/powerpoint/2010/main" val="150971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Frågor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Skriv ditt namn i chatten om du vill ställa en fråga</a:t>
            </a:r>
          </a:p>
        </p:txBody>
      </p:sp>
    </p:spTree>
    <p:extLst>
      <p:ext uri="{BB962C8B-B14F-4D97-AF65-F5344CB8AC3E}">
        <p14:creationId xmlns:p14="http://schemas.microsoft.com/office/powerpoint/2010/main" val="201950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>
                <a:hlinkClick r:id="rId2"/>
              </a:rPr>
              <a:t>www.msb.se/forandringarlso</a:t>
            </a:r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6766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773387" y="2265119"/>
            <a:ext cx="9785039" cy="3601527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09.00 	</a:t>
            </a:r>
            <a:r>
              <a:rPr lang="sv-SE" dirty="0" smtClean="0"/>
              <a:t>	Inledning 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dirty="0" smtClean="0"/>
              <a:t>	Syfte </a:t>
            </a:r>
            <a:r>
              <a:rPr lang="sv-SE" dirty="0" smtClean="0"/>
              <a:t>med regleringen och ramar </a:t>
            </a:r>
            <a:r>
              <a:rPr lang="sv-SE" dirty="0" smtClean="0"/>
              <a:t>för bemyndigandet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dirty="0" smtClean="0"/>
              <a:t>	Tillhörande </a:t>
            </a:r>
            <a:r>
              <a:rPr lang="sv-SE" dirty="0" smtClean="0"/>
              <a:t>stöd som planeras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	Tidplan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dirty="0" smtClean="0"/>
              <a:t>	Föreskrifternas </a:t>
            </a:r>
            <a:r>
              <a:rPr lang="sv-SE" dirty="0" smtClean="0"/>
              <a:t>innehåll</a:t>
            </a:r>
          </a:p>
          <a:p>
            <a:pPr marL="0" indent="0">
              <a:buNone/>
            </a:pPr>
            <a:r>
              <a:rPr lang="sv-SE" dirty="0" smtClean="0"/>
              <a:t>Ca 09.30</a:t>
            </a:r>
            <a:r>
              <a:rPr lang="sv-SE" dirty="0" smtClean="0"/>
              <a:t>	Frågor</a:t>
            </a:r>
            <a:r>
              <a:rPr lang="sv-SE" dirty="0"/>
              <a:t>	</a:t>
            </a:r>
            <a:r>
              <a:rPr lang="sv-SE" dirty="0" smtClean="0"/>
              <a:t> </a:t>
            </a:r>
            <a:r>
              <a:rPr lang="sv-SE" dirty="0" smtClean="0"/>
              <a:t>	</a:t>
            </a:r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3461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 och ramar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Förväntas bidra till en effektivare kommunal räddningstjänst genom </a:t>
            </a:r>
            <a:endParaRPr lang="sv-SE" dirty="0"/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Ökad enhetlighet och jämförbarhet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Mer konkreta </a:t>
            </a:r>
            <a:r>
              <a:rPr lang="sv-SE" dirty="0" smtClean="0"/>
              <a:t>styrdokument med högre kvalitet</a:t>
            </a:r>
            <a:endParaRPr lang="sv-SE" dirty="0"/>
          </a:p>
          <a:p>
            <a:pPr marL="914400" lvl="1" indent="-457200">
              <a:buFont typeface="+mj-lt"/>
              <a:buAutoNum type="arabicPeriod"/>
            </a:pPr>
            <a:r>
              <a:rPr lang="sv-SE" dirty="0" smtClean="0"/>
              <a:t>Ökad </a:t>
            </a:r>
            <a:r>
              <a:rPr lang="sv-SE" dirty="0"/>
              <a:t>röd tråd mellan lokala risker, mål och förmåga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sv-SE" dirty="0" smtClean="0"/>
              <a:t>Bemyndigandet </a:t>
            </a:r>
            <a:r>
              <a:rPr lang="sv-SE" dirty="0"/>
              <a:t>handlar om innehåll och </a:t>
            </a:r>
            <a:r>
              <a:rPr lang="sv-SE" dirty="0" smtClean="0"/>
              <a:t>struktur</a:t>
            </a:r>
          </a:p>
          <a:p>
            <a:r>
              <a:rPr lang="sv-SE" dirty="0" smtClean="0"/>
              <a:t>Handlingsprogrammen ska omfatta olyckor som kan leda till räddningsinsatser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813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Reglering och stöd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Föreskrifter och allmänna råd</a:t>
            </a:r>
          </a:p>
          <a:p>
            <a:r>
              <a:rPr lang="sv-SE" dirty="0" smtClean="0"/>
              <a:t>Handbok kopplat till regleringen</a:t>
            </a:r>
          </a:p>
          <a:p>
            <a:r>
              <a:rPr lang="sv-SE" dirty="0" smtClean="0"/>
              <a:t>Fördjupning om förmåga till räddningsinsats</a:t>
            </a:r>
          </a:p>
          <a:p>
            <a:r>
              <a:rPr lang="sv-SE" dirty="0" smtClean="0"/>
              <a:t>Nationell beskrivning av olyckor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Referensgrupp med 15 branschrepresentanter sedan augusti</a:t>
            </a:r>
          </a:p>
          <a:p>
            <a:pPr marL="0" indent="0">
              <a:buNone/>
            </a:pPr>
            <a:r>
              <a:rPr lang="sv-SE" u="sng" dirty="0" smtClean="0">
                <a:solidFill>
                  <a:srgbClr val="0070C0"/>
                </a:solidFill>
                <a:hlinkClick r:id="rId2"/>
              </a:rPr>
              <a:t>msb.se/</a:t>
            </a:r>
            <a:r>
              <a:rPr lang="sv-SE" u="sng" dirty="0" err="1" smtClean="0">
                <a:solidFill>
                  <a:srgbClr val="0070C0"/>
                </a:solidFill>
                <a:hlinkClick r:id="rId2"/>
              </a:rPr>
              <a:t>forandringarlso</a:t>
            </a:r>
            <a:r>
              <a:rPr lang="sv-SE" dirty="0" smtClean="0">
                <a:hlinkClick r:id="rId2"/>
              </a:rPr>
              <a:t>  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61097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7238" y="1108423"/>
            <a:ext cx="8580582" cy="966397"/>
          </a:xfrm>
        </p:spPr>
        <p:txBody>
          <a:bodyPr/>
          <a:lstStyle/>
          <a:p>
            <a:r>
              <a:rPr lang="sv-SE" dirty="0" smtClean="0"/>
              <a:t>Tidplan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77238" y="2265118"/>
            <a:ext cx="4827803" cy="3834000"/>
          </a:xfrm>
        </p:spPr>
        <p:txBody>
          <a:bodyPr/>
          <a:lstStyle/>
          <a:p>
            <a:r>
              <a:rPr lang="sv-SE" dirty="0"/>
              <a:t>Föreskrifter och allmänna </a:t>
            </a:r>
            <a:r>
              <a:rPr lang="sv-SE" dirty="0" smtClean="0"/>
              <a:t>råd</a:t>
            </a:r>
            <a:endParaRPr lang="sv-SE" dirty="0"/>
          </a:p>
          <a:p>
            <a:r>
              <a:rPr lang="sv-SE" dirty="0" smtClean="0"/>
              <a:t>Handbok </a:t>
            </a:r>
            <a:r>
              <a:rPr lang="sv-SE" dirty="0"/>
              <a:t>kopplat till regleringen</a:t>
            </a:r>
          </a:p>
          <a:p>
            <a:r>
              <a:rPr lang="sv-SE" dirty="0"/>
              <a:t>Fördjupning om förmåga till räddningsinsats</a:t>
            </a:r>
          </a:p>
          <a:p>
            <a:r>
              <a:rPr lang="sv-SE" dirty="0"/>
              <a:t>Nationell beskrivning av olyckor</a:t>
            </a:r>
          </a:p>
          <a:p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6209790" y="2265118"/>
            <a:ext cx="5727514" cy="3834000"/>
          </a:xfrm>
        </p:spPr>
        <p:txBody>
          <a:bodyPr/>
          <a:lstStyle/>
          <a:p>
            <a:r>
              <a:rPr lang="sv-SE" dirty="0" smtClean="0"/>
              <a:t>Remiss slut 15 april</a:t>
            </a:r>
          </a:p>
          <a:p>
            <a:r>
              <a:rPr lang="sv-SE" dirty="0" smtClean="0"/>
              <a:t>Remiss slut 15 april</a:t>
            </a:r>
          </a:p>
          <a:p>
            <a:r>
              <a:rPr lang="sv-SE" dirty="0" smtClean="0"/>
              <a:t>Begränsad remiss, slut 22 februari</a:t>
            </a:r>
            <a:br>
              <a:rPr lang="sv-SE" dirty="0" smtClean="0"/>
            </a:br>
            <a:r>
              <a:rPr lang="sv-SE" dirty="0" smtClean="0"/>
              <a:t>     </a:t>
            </a:r>
          </a:p>
          <a:p>
            <a:r>
              <a:rPr lang="sv-SE" dirty="0" smtClean="0"/>
              <a:t>Begränsad remiss, slut 22 februari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831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8932" y="1058318"/>
            <a:ext cx="8580582" cy="966397"/>
          </a:xfrm>
        </p:spPr>
        <p:txBody>
          <a:bodyPr/>
          <a:lstStyle/>
          <a:p>
            <a:r>
              <a:rPr lang="sv-SE" dirty="0" smtClean="0"/>
              <a:t>Innehåll i föreskrifterna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8932" y="2265118"/>
            <a:ext cx="5216109" cy="3834000"/>
          </a:xfrm>
        </p:spPr>
        <p:txBody>
          <a:bodyPr/>
          <a:lstStyle/>
          <a:p>
            <a:pPr marL="0" indent="0">
              <a:buNone/>
            </a:pPr>
            <a:r>
              <a:rPr lang="sv-SE" sz="1800" dirty="0" smtClean="0">
                <a:solidFill>
                  <a:schemeClr val="bg1">
                    <a:lumMod val="50000"/>
                  </a:schemeClr>
                </a:solidFill>
              </a:rPr>
              <a:t>Inledande bestämmelse</a:t>
            </a:r>
          </a:p>
          <a:p>
            <a:pPr marL="0" indent="0">
              <a:buNone/>
            </a:pPr>
            <a:r>
              <a:rPr lang="sv-SE" sz="1800" dirty="0" smtClean="0">
                <a:solidFill>
                  <a:schemeClr val="bg1">
                    <a:lumMod val="50000"/>
                  </a:schemeClr>
                </a:solidFill>
              </a:rPr>
              <a:t>Handlingsprogrammets struktur och innehåll</a:t>
            </a:r>
          </a:p>
          <a:p>
            <a:pPr marL="0" indent="0">
              <a:buNone/>
            </a:pPr>
            <a:r>
              <a:rPr lang="sv-SE" sz="1800" dirty="0" smtClean="0"/>
              <a:t>Inledning</a:t>
            </a:r>
          </a:p>
          <a:p>
            <a:pPr marL="0" indent="0">
              <a:buNone/>
            </a:pPr>
            <a:r>
              <a:rPr lang="sv-SE" sz="1800" dirty="0" smtClean="0"/>
              <a:t>Beskrivning av kommunen </a:t>
            </a:r>
          </a:p>
          <a:p>
            <a:pPr marL="0" indent="0">
              <a:buNone/>
            </a:pPr>
            <a:r>
              <a:rPr lang="sv-SE" sz="1800" dirty="0" smtClean="0"/>
              <a:t>Styrning av skydd mot olyckor</a:t>
            </a:r>
          </a:p>
          <a:p>
            <a:pPr marL="0" indent="0">
              <a:buNone/>
            </a:pPr>
            <a:r>
              <a:rPr lang="sv-SE" sz="1800" dirty="0" smtClean="0">
                <a:solidFill>
                  <a:srgbClr val="FF0000"/>
                </a:solidFill>
              </a:rPr>
              <a:t>Risker</a:t>
            </a:r>
          </a:p>
          <a:p>
            <a:pPr marL="0" indent="0">
              <a:buNone/>
            </a:pPr>
            <a:r>
              <a:rPr lang="sv-SE" sz="1800" dirty="0" smtClean="0"/>
              <a:t>Värdering</a:t>
            </a:r>
          </a:p>
          <a:p>
            <a:pPr marL="0" indent="0">
              <a:buNone/>
            </a:pPr>
            <a:r>
              <a:rPr lang="sv-SE" sz="1800" dirty="0" smtClean="0"/>
              <a:t>Mål </a:t>
            </a:r>
          </a:p>
          <a:p>
            <a:pPr marL="0" indent="0">
              <a:buNone/>
            </a:pPr>
            <a:endParaRPr lang="sv-SE" sz="18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2315" y="2265118"/>
            <a:ext cx="5401837" cy="3834000"/>
          </a:xfrm>
        </p:spPr>
        <p:txBody>
          <a:bodyPr/>
          <a:lstStyle/>
          <a:p>
            <a:pPr marL="0" indent="0">
              <a:buNone/>
            </a:pPr>
            <a:r>
              <a:rPr lang="sv-SE" sz="1800" dirty="0"/>
              <a:t>Förebyggande – förmåga och verksamhet</a:t>
            </a:r>
          </a:p>
          <a:p>
            <a:pPr marL="0" indent="0">
              <a:buNone/>
            </a:pPr>
            <a:r>
              <a:rPr lang="sv-SE" sz="1800" dirty="0" smtClean="0">
                <a:solidFill>
                  <a:srgbClr val="FF0000"/>
                </a:solidFill>
              </a:rPr>
              <a:t>Räddningstjänst </a:t>
            </a:r>
            <a:r>
              <a:rPr lang="sv-SE" sz="1800" dirty="0">
                <a:solidFill>
                  <a:srgbClr val="FF0000"/>
                </a:solidFill>
              </a:rPr>
              <a:t>– förmåga och verksamhet</a:t>
            </a:r>
          </a:p>
          <a:p>
            <a:pPr marL="0" indent="0">
              <a:buNone/>
            </a:pPr>
            <a:r>
              <a:rPr lang="sv-SE" sz="1800" dirty="0" smtClean="0">
                <a:solidFill>
                  <a:srgbClr val="FF0000"/>
                </a:solidFill>
              </a:rPr>
              <a:t>Ledning </a:t>
            </a:r>
            <a:r>
              <a:rPr lang="sv-SE" sz="1800" dirty="0">
                <a:solidFill>
                  <a:srgbClr val="FF0000"/>
                </a:solidFill>
              </a:rPr>
              <a:t>i räddningstjänsten</a:t>
            </a:r>
          </a:p>
          <a:p>
            <a:pPr marL="0" indent="0">
              <a:buNone/>
            </a:pPr>
            <a:r>
              <a:rPr lang="sv-SE" sz="1800" dirty="0" smtClean="0">
                <a:solidFill>
                  <a:srgbClr val="FF0000"/>
                </a:solidFill>
              </a:rPr>
              <a:t>Samtidiga </a:t>
            </a:r>
            <a:r>
              <a:rPr lang="sv-SE" sz="1800" dirty="0">
                <a:solidFill>
                  <a:srgbClr val="FF0000"/>
                </a:solidFill>
              </a:rPr>
              <a:t>och omfattande </a:t>
            </a:r>
            <a:r>
              <a:rPr lang="sv-SE" sz="1800" dirty="0" smtClean="0">
                <a:solidFill>
                  <a:srgbClr val="FF0000"/>
                </a:solidFill>
              </a:rPr>
              <a:t>räddningsinsatser </a:t>
            </a:r>
          </a:p>
          <a:p>
            <a:pPr marL="0" indent="0">
              <a:buNone/>
            </a:pPr>
            <a:r>
              <a:rPr lang="sv-S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Räddningstjänst </a:t>
            </a:r>
            <a:r>
              <a:rPr lang="sv-SE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under höjd beredskap</a:t>
            </a:r>
          </a:p>
          <a:p>
            <a:pPr marL="0" indent="0">
              <a:buNone/>
            </a:pPr>
            <a:r>
              <a:rPr lang="sv-SE" sz="1800" dirty="0" smtClean="0"/>
              <a:t>Bilagor: Dokumentförteckning, beskrivning </a:t>
            </a:r>
            <a:r>
              <a:rPr lang="sv-SE" sz="1800" dirty="0"/>
              <a:t>av </a:t>
            </a:r>
            <a:r>
              <a:rPr lang="sv-SE" sz="1800" dirty="0" smtClean="0"/>
              <a:t>samråd, hamnar </a:t>
            </a:r>
            <a:r>
              <a:rPr lang="sv-SE" sz="1800" dirty="0"/>
              <a:t>och dess gränser i vatten</a:t>
            </a:r>
          </a:p>
          <a:p>
            <a:pPr marL="0" indent="0">
              <a:buNone/>
            </a:pPr>
            <a:r>
              <a:rPr lang="sv-SE" sz="1800" dirty="0" smtClean="0">
                <a:solidFill>
                  <a:schemeClr val="bg1">
                    <a:lumMod val="50000"/>
                  </a:schemeClr>
                </a:solidFill>
              </a:rPr>
              <a:t>Bilaga till föreskrifterna: Strukturen</a:t>
            </a:r>
            <a:endParaRPr lang="sv-SE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55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Risker för olyckor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773387" y="2265119"/>
            <a:ext cx="9337957" cy="3601527"/>
          </a:xfrm>
        </p:spPr>
        <p:txBody>
          <a:bodyPr/>
          <a:lstStyle/>
          <a:p>
            <a:r>
              <a:rPr lang="sv-SE" dirty="0" smtClean="0"/>
              <a:t>Vad kan hända? Hur ofta? Med vilka konsekvenser?</a:t>
            </a:r>
          </a:p>
          <a:p>
            <a:r>
              <a:rPr lang="sv-SE" dirty="0" smtClean="0"/>
              <a:t>Utifrån lokala förhållanden</a:t>
            </a:r>
          </a:p>
          <a:p>
            <a:r>
              <a:rPr lang="sv-SE" dirty="0"/>
              <a:t>V</a:t>
            </a:r>
            <a:r>
              <a:rPr lang="sv-SE" dirty="0" smtClean="0"/>
              <a:t>anligt </a:t>
            </a:r>
            <a:r>
              <a:rPr lang="sv-SE" dirty="0"/>
              <a:t>förekommande </a:t>
            </a:r>
            <a:r>
              <a:rPr lang="sv-SE" dirty="0" smtClean="0"/>
              <a:t>samt inträffar </a:t>
            </a:r>
            <a:r>
              <a:rPr lang="sv-SE" dirty="0"/>
              <a:t>sällan. Ä</a:t>
            </a:r>
            <a:r>
              <a:rPr lang="sv-SE" dirty="0" smtClean="0"/>
              <a:t>ven den </a:t>
            </a:r>
            <a:r>
              <a:rPr lang="sv-SE" dirty="0"/>
              <a:t>framtida, förväntade </a:t>
            </a:r>
            <a:r>
              <a:rPr lang="sv-SE" dirty="0" smtClean="0"/>
              <a:t>utvecklingen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Övergripande beskrivning och per olyckstyp</a:t>
            </a:r>
          </a:p>
        </p:txBody>
      </p:sp>
    </p:spTree>
    <p:extLst>
      <p:ext uri="{BB962C8B-B14F-4D97-AF65-F5344CB8AC3E}">
        <p14:creationId xmlns:p14="http://schemas.microsoft.com/office/powerpoint/2010/main" val="362941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Olyckstyper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773388" y="2074820"/>
            <a:ext cx="6011369" cy="4403098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sv-SE" dirty="0"/>
              <a:t>Brand i byggnad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dirty="0"/>
              <a:t>Brand utomhus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dirty="0"/>
              <a:t>Trafikolycka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dirty="0" smtClean="0"/>
              <a:t>Olycka </a:t>
            </a:r>
            <a:r>
              <a:rPr lang="sv-SE" dirty="0"/>
              <a:t>med farliga ämnen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dirty="0" smtClean="0"/>
              <a:t>Naturolycka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Drunkning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Beskriva </a:t>
            </a:r>
            <a:r>
              <a:rPr lang="sv-SE" dirty="0"/>
              <a:t>den variation av risker som finns i kommunen </a:t>
            </a:r>
            <a:r>
              <a:rPr lang="sv-SE" dirty="0" smtClean="0"/>
              <a:t>inom </a:t>
            </a:r>
            <a:r>
              <a:rPr lang="sv-SE" dirty="0"/>
              <a:t>respektive olyckstyp</a:t>
            </a:r>
          </a:p>
          <a:p>
            <a:pPr lvl="0"/>
            <a:endParaRPr lang="sv-SE" dirty="0" smtClean="0"/>
          </a:p>
          <a:p>
            <a:pPr lvl="0"/>
            <a:endParaRPr lang="sv-SE" dirty="0"/>
          </a:p>
          <a:p>
            <a:pPr lvl="0"/>
            <a:endParaRPr lang="sv-SE" dirty="0"/>
          </a:p>
          <a:p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8427308" y="1108423"/>
            <a:ext cx="3490591" cy="4403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 rot="1802831">
            <a:off x="7580842" y="1965516"/>
            <a:ext cx="386129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 smtClean="0"/>
              <a:t>För stöd och fördjupning</a:t>
            </a:r>
            <a:r>
              <a:rPr lang="sv-SE" sz="20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Handbok </a:t>
            </a:r>
            <a:r>
              <a:rPr lang="sv-SE" sz="2000" dirty="0"/>
              <a:t>kopplat till regleringen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Nationell </a:t>
            </a:r>
            <a:r>
              <a:rPr lang="sv-SE" sz="2000" dirty="0"/>
              <a:t>beskrivning av olyckor</a:t>
            </a:r>
          </a:p>
        </p:txBody>
      </p:sp>
    </p:spTree>
    <p:extLst>
      <p:ext uri="{BB962C8B-B14F-4D97-AF65-F5344CB8AC3E}">
        <p14:creationId xmlns:p14="http://schemas.microsoft.com/office/powerpoint/2010/main" val="267593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Förmåga – vad menar vi med det?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Ökat fokus på</a:t>
            </a:r>
            <a:r>
              <a:rPr lang="sv-SE" b="1" dirty="0" smtClean="0"/>
              <a:t> effekter </a:t>
            </a:r>
            <a:r>
              <a:rPr lang="sv-SE" dirty="0" smtClean="0"/>
              <a:t>som ska uppnås för att rädda liv, hälsa, egendom och skador på miljön.</a:t>
            </a:r>
            <a:endParaRPr lang="sv-SE" dirty="0"/>
          </a:p>
          <a:p>
            <a:r>
              <a:rPr lang="sv-SE" i="1" dirty="0" smtClean="0"/>
              <a:t>Förmåga att förebygga </a:t>
            </a:r>
            <a:r>
              <a:rPr lang="sv-SE" dirty="0" smtClean="0"/>
              <a:t>= möjligheten </a:t>
            </a:r>
            <a:r>
              <a:rPr lang="sv-SE" dirty="0"/>
              <a:t>att innan en olycka </a:t>
            </a:r>
            <a:r>
              <a:rPr lang="sv-SE" dirty="0" smtClean="0"/>
              <a:t>åstadkomma </a:t>
            </a:r>
            <a:r>
              <a:rPr lang="sv-SE" dirty="0"/>
              <a:t>effekter genom att minska sannolikheten eller frekvensen för olyckan eller konsekvensen vid </a:t>
            </a:r>
            <a:r>
              <a:rPr lang="sv-SE" dirty="0" smtClean="0"/>
              <a:t>densamma</a:t>
            </a:r>
          </a:p>
          <a:p>
            <a:r>
              <a:rPr lang="sv-SE" i="1" dirty="0"/>
              <a:t>Förmåga till räddningsinsats </a:t>
            </a:r>
            <a:r>
              <a:rPr lang="sv-SE" dirty="0"/>
              <a:t>= möjligheten att vid en olycka åstadkomma effekter genom att positivt påverka utfallet av skador på liv och hälsa, egendom och miljö.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449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  <p:tag name="LAYOUT" val="Screen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  <p:tag name="LAYOUT" val="Scree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heme/theme1.xml><?xml version="1.0" encoding="utf-8"?>
<a:theme xmlns:a="http://schemas.openxmlformats.org/drawingml/2006/main" name="MSB PPT Egna">
  <a:themeElements>
    <a:clrScheme name="MS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C0000"/>
      </a:accent1>
      <a:accent2>
        <a:srgbClr val="822757"/>
      </a:accent2>
      <a:accent3>
        <a:srgbClr val="6F6E67"/>
      </a:accent3>
      <a:accent4>
        <a:srgbClr val="E67C5E"/>
      </a:accent4>
      <a:accent5>
        <a:srgbClr val="B47D9A"/>
      </a:accent5>
      <a:accent6>
        <a:srgbClr val="A9A8A4"/>
      </a:accent6>
      <a:hlink>
        <a:srgbClr val="0563C1"/>
      </a:hlink>
      <a:folHlink>
        <a:srgbClr val="954F72"/>
      </a:folHlink>
    </a:clrScheme>
    <a:fontScheme name="MSB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MSB Röd 100%">
      <a:srgbClr val="CC0000"/>
    </a:custClr>
    <a:custClr name="MSB Röd 80%">
      <a:srgbClr val="DB4B32"/>
    </a:custClr>
    <a:custClr name="MSB Röd 60%">
      <a:srgbClr val="E67C5E"/>
    </a:custClr>
    <a:custClr name="MSB Röd 40%">
      <a:srgbClr val="F0AB92"/>
    </a:custClr>
    <a:custClr name="MSB Röd 20%">
      <a:srgbClr val="F8D6C7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MSB Lila 100%">
      <a:srgbClr val="822757"/>
    </a:custClr>
    <a:custClr name="MSB Lila 80%">
      <a:srgbClr val="9B5279"/>
    </a:custClr>
    <a:custClr name="MSB Lila 60%">
      <a:srgbClr val="B47D9A"/>
    </a:custClr>
    <a:custClr name="MSB Lila 40%">
      <a:srgbClr val="CDA9BC"/>
    </a:custClr>
    <a:custClr name="MSB Lila 20%">
      <a:srgbClr val="E6D4DD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MSB Grå 100%">
      <a:srgbClr val="6F6E67"/>
    </a:custClr>
    <a:custClr name="MSB Grå 80%">
      <a:srgbClr val="8C8B85"/>
    </a:custClr>
    <a:custClr name="MSB Grå 60%">
      <a:srgbClr val="A9A8A4"/>
    </a:custClr>
    <a:custClr name="MSB Grå 40%">
      <a:srgbClr val="C5C5C2"/>
    </a:custClr>
    <a:custClr name="MSB Grå 20%">
      <a:srgbClr val="E2E2E1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</a:custClrLst>
  <a:extLst>
    <a:ext uri="{05A4C25C-085E-4340-85A3-A5531E510DB2}">
      <thm15:themeFamily xmlns:thm15="http://schemas.microsoft.com/office/thememl/2012/main" name="MSB sv.potx" id="{AEA58E0F-F7B8-476F-898C-C869FAD00B00}" vid="{F5E8F45D-1BAD-4605-B7EE-D434F65F8316}"/>
    </a:ext>
  </a:extLst>
</a:theme>
</file>

<file path=ppt/theme/theme2.xml><?xml version="1.0" encoding="utf-8"?>
<a:theme xmlns:a="http://schemas.openxmlformats.org/drawingml/2006/main" name="1_MSB PPT Egna">
  <a:themeElements>
    <a:clrScheme name="MS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C0000"/>
      </a:accent1>
      <a:accent2>
        <a:srgbClr val="822757"/>
      </a:accent2>
      <a:accent3>
        <a:srgbClr val="6F6E67"/>
      </a:accent3>
      <a:accent4>
        <a:srgbClr val="E67C5E"/>
      </a:accent4>
      <a:accent5>
        <a:srgbClr val="B47D9A"/>
      </a:accent5>
      <a:accent6>
        <a:srgbClr val="A9A8A4"/>
      </a:accent6>
      <a:hlink>
        <a:srgbClr val="0563C1"/>
      </a:hlink>
      <a:folHlink>
        <a:srgbClr val="954F72"/>
      </a:folHlink>
    </a:clrScheme>
    <a:fontScheme name="MSB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MSB Röd 100%">
      <a:srgbClr val="CC0000"/>
    </a:custClr>
    <a:custClr name="MSB Röd 80%">
      <a:srgbClr val="DB4B32"/>
    </a:custClr>
    <a:custClr name="MSB Röd 60%">
      <a:srgbClr val="E67C5E"/>
    </a:custClr>
    <a:custClr name="MSB Röd 40%">
      <a:srgbClr val="F0AB92"/>
    </a:custClr>
    <a:custClr name="MSB Röd 20%">
      <a:srgbClr val="F8D6C7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MSB Lila 100%">
      <a:srgbClr val="822757"/>
    </a:custClr>
    <a:custClr name="MSB Lila 80%">
      <a:srgbClr val="9B5279"/>
    </a:custClr>
    <a:custClr name="MSB Lila 60%">
      <a:srgbClr val="B47D9A"/>
    </a:custClr>
    <a:custClr name="MSB Lila 40%">
      <a:srgbClr val="CDA9BC"/>
    </a:custClr>
    <a:custClr name="MSB Lila 20%">
      <a:srgbClr val="E6D4DD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MSB Grå 100%">
      <a:srgbClr val="6F6E67"/>
    </a:custClr>
    <a:custClr name="MSB Grå 80%">
      <a:srgbClr val="8C8B85"/>
    </a:custClr>
    <a:custClr name="MSB Grå 60%">
      <a:srgbClr val="A9A8A4"/>
    </a:custClr>
    <a:custClr name="MSB Grå 40%">
      <a:srgbClr val="C5C5C2"/>
    </a:custClr>
    <a:custClr name="MSB Grå 20%">
      <a:srgbClr val="E2E2E1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</a:custClrLst>
  <a:extLst>
    <a:ext uri="{05A4C25C-085E-4340-85A3-A5531E510DB2}">
      <thm15:themeFamily xmlns:thm15="http://schemas.microsoft.com/office/thememl/2012/main" name="MSB sv.potx" id="{AEA58E0F-F7B8-476F-898C-C869FAD00B00}" vid="{F5E8F45D-1BAD-4605-B7EE-D434F65F8316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MSB Dokument" ma:contentTypeID="0x0101008239AB5D3D2647B580F011DA2F35611101001F3C5C1543DEAF4AB2DC6C8680E32800" ma:contentTypeVersion="4" ma:contentTypeDescription="Skapa ett nytt dokument." ma:contentTypeScope="" ma:versionID="415029694dda7e4786607e2a5dfa2f6b">
  <xsd:schema xmlns:xsd="http://www.w3.org/2001/XMLSchema" xmlns:xs="http://www.w3.org/2001/XMLSchema" xmlns:p="http://schemas.microsoft.com/office/2006/metadata/properties" xmlns:ns2="09080109-f6cd-4eba-a2ee-73217fe696ed" xmlns:ns3="e72c76ce-bf84-48b4-8f75-fa21fa989076" targetNamespace="http://schemas.microsoft.com/office/2006/metadata/properties" ma:root="true" ma:fieldsID="85003c95708d1e14afb9bbbd1e1bf792" ns2:_="" ns3:_="">
    <xsd:import namespace="09080109-f6cd-4eba-a2ee-73217fe696ed"/>
    <xsd:import namespace="e72c76ce-bf84-48b4-8f75-fa21fa989076"/>
    <xsd:element name="properties">
      <xsd:complexType>
        <xsd:sequence>
          <xsd:element name="documentManagement">
            <xsd:complexType>
              <xsd:all>
                <xsd:element ref="ns2:msbLabel" minOccurs="0"/>
                <xsd:element ref="ns3:m9ae44ac024c435c89f2b04ff9397146" minOccurs="0"/>
                <xsd:element ref="ns3:TaxCatchAll" minOccurs="0"/>
                <xsd:element ref="ns3:TaxCatchAllLabel" minOccurs="0"/>
                <xsd:element ref="ns3:g564ba1df0fd48b1b5acec52485674aa" minOccurs="0"/>
                <xsd:element ref="ns3:MSB_Record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080109-f6cd-4eba-a2ee-73217fe696ed" elementFormDefault="qualified">
    <xsd:import namespace="http://schemas.microsoft.com/office/2006/documentManagement/types"/>
    <xsd:import namespace="http://schemas.microsoft.com/office/infopath/2007/PartnerControls"/>
    <xsd:element name="msbLabel" ma:index="8" nillable="true" ma:displayName="Märkning" ma:list="{23cbb306-8ca1-49a5-b4c1-f00e66664c6c}" ma:internalName="msbLabel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2c76ce-bf84-48b4-8f75-fa21fa989076" elementFormDefault="qualified">
    <xsd:import namespace="http://schemas.microsoft.com/office/2006/documentManagement/types"/>
    <xsd:import namespace="http://schemas.microsoft.com/office/infopath/2007/PartnerControls"/>
    <xsd:element name="m9ae44ac024c435c89f2b04ff9397146" ma:index="9" nillable="true" ma:taxonomy="true" ma:internalName="m9ae44ac024c435c89f2b04ff9397146" ma:taxonomyFieldName="MSB_SiteBusinessProcess" ma:displayName="Handlingsslag" ma:default="1;#Standard|42db7290-f92b-446b-999c-1bee6d848af0" ma:fieldId="{69ae44ac-024c-435c-89f2-b04ff9397146}" ma:sspId="1d297c32-e349-4b6d-b895-deec35520f0b" ma:termSetId="84c5b001-a021-41b2-9608-e8b90a27b6c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Global taxonomikolumn" ma:hidden="true" ma:list="{895cb2ed-9a7d-4240-821b-ebf0ce8246c1}" ma:internalName="TaxCatchAll" ma:showField="CatchAllData" ma:web="e72c76ce-bf84-48b4-8f75-fa21fa9890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Global taxonomikolumn1" ma:hidden="true" ma:list="{895cb2ed-9a7d-4240-821b-ebf0ce8246c1}" ma:internalName="TaxCatchAllLabel" ma:readOnly="true" ma:showField="CatchAllDataLabel" ma:web="e72c76ce-bf84-48b4-8f75-fa21fa9890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564ba1df0fd48b1b5acec52485674aa" ma:index="13" nillable="true" ma:taxonomy="true" ma:internalName="g564ba1df0fd48b1b5acec52485674aa" ma:taxonomyFieldName="MSB_DocumentType" ma:displayName="Handlingstyp" ma:fieldId="{0564ba1d-f0fd-48b1-b5ac-ec52485674aa}" ma:sspId="1d297c32-e349-4b6d-b895-deec35520f0b" ma:termSetId="e3c19ec3-4bda-47fb-b9f4-9ecf798a87b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SB_RecordId" ma:index="15" nillable="true" ma:displayName="Diarienummer" ma:internalName="MSB_RecordId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564ba1df0fd48b1b5acec52485674aa xmlns="e72c76ce-bf84-48b4-8f75-fa21fa989076">
      <Terms xmlns="http://schemas.microsoft.com/office/infopath/2007/PartnerControls"/>
    </g564ba1df0fd48b1b5acec52485674aa>
    <m9ae44ac024c435c89f2b04ff9397146 xmlns="e72c76ce-bf84-48b4-8f75-fa21fa989076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</TermName>
          <TermId xmlns="http://schemas.microsoft.com/office/infopath/2007/PartnerControls">42db7290-f92b-446b-999c-1bee6d848af0</TermId>
        </TermInfo>
      </Terms>
    </m9ae44ac024c435c89f2b04ff9397146>
    <MSB_RecordId xmlns="e72c76ce-bf84-48b4-8f75-fa21fa989076" xsi:nil="true"/>
    <TaxCatchAll xmlns="e72c76ce-bf84-48b4-8f75-fa21fa989076">
      <Value>1</Value>
    </TaxCatchAll>
    <msbLabel xmlns="09080109-f6cd-4eba-a2ee-73217fe696ed"/>
  </documentManagement>
</p:properties>
</file>

<file path=customXml/itemProps1.xml><?xml version="1.0" encoding="utf-8"?>
<ds:datastoreItem xmlns:ds="http://schemas.openxmlformats.org/officeDocument/2006/customXml" ds:itemID="{50866393-6182-4F28-8F25-B25C31FDDAA4}"/>
</file>

<file path=customXml/itemProps2.xml><?xml version="1.0" encoding="utf-8"?>
<ds:datastoreItem xmlns:ds="http://schemas.openxmlformats.org/officeDocument/2006/customXml" ds:itemID="{6D68C234-8935-40CF-AA45-3A27A1FC7AD5}"/>
</file>

<file path=customXml/itemProps3.xml><?xml version="1.0" encoding="utf-8"?>
<ds:datastoreItem xmlns:ds="http://schemas.openxmlformats.org/officeDocument/2006/customXml" ds:itemID="{9D49FEA5-D694-47A2-BD8E-3A945EF5EB66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77</TotalTime>
  <Words>528</Words>
  <Application>Microsoft Office PowerPoint</Application>
  <PresentationFormat>Bredbild</PresentationFormat>
  <Paragraphs>99</Paragraphs>
  <Slides>13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MSB PPT Egna</vt:lpstr>
      <vt:lpstr>1_MSB PPT Egna</vt:lpstr>
      <vt:lpstr>Välkommen till remissdialog om  Föreskrifter och allmänna råd  om handlingsprogram enligt LSO</vt:lpstr>
      <vt:lpstr>Agenda</vt:lpstr>
      <vt:lpstr>Syfte och ramar</vt:lpstr>
      <vt:lpstr>Reglering och stöd</vt:lpstr>
      <vt:lpstr>Tidplan</vt:lpstr>
      <vt:lpstr>Innehåll i föreskrifterna</vt:lpstr>
      <vt:lpstr>Risker för olyckor</vt:lpstr>
      <vt:lpstr>Olyckstyper</vt:lpstr>
      <vt:lpstr>Förmåga – vad menar vi med det?</vt:lpstr>
      <vt:lpstr>Förmåga till räddningsinsats</vt:lpstr>
      <vt:lpstr>Kort om ledning, samtidiga och omfattande</vt:lpstr>
      <vt:lpstr>Frågor</vt:lpstr>
      <vt:lpstr>Tack!</vt:lpstr>
    </vt:vector>
  </TitlesOfParts>
  <Company>MSB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Nya föreskrifter pga ändringar i lagen om skydd mot olyckor</dc:title>
  <dc:creator>Danielsson Sandra</dc:creator>
  <cp:lastModifiedBy>Danielsson Sandra</cp:lastModifiedBy>
  <cp:revision>59</cp:revision>
  <dcterms:created xsi:type="dcterms:W3CDTF">2021-01-12T07:14:00Z</dcterms:created>
  <dcterms:modified xsi:type="dcterms:W3CDTF">2021-02-03T14:24:58Z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Logomenu">
    <vt:bool>true</vt:bool>
  </property>
  <property fmtid="{D5CDD505-2E9C-101B-9397-08002B2CF9AE}" pid="3" name="ContentTypeId">
    <vt:lpwstr>0x0101008239AB5D3D2647B580F011DA2F35611101001F3C5C1543DEAF4AB2DC6C8680E32800</vt:lpwstr>
  </property>
  <property fmtid="{D5CDD505-2E9C-101B-9397-08002B2CF9AE}" pid="4" name="MSB_SiteBusinessProcess">
    <vt:lpwstr>1;#Standard|42db7290-f92b-446b-999c-1bee6d848af0</vt:lpwstr>
  </property>
  <property fmtid="{D5CDD505-2E9C-101B-9397-08002B2CF9AE}" pid="5" name="MSB_DocumentType">
    <vt:lpwstr/>
  </property>
</Properties>
</file>