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5.xml" ContentType="application/vnd.openxmlformats-officedocument.them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7" r:id="rId5"/>
    <p:sldMasterId id="2147483830" r:id="rId6"/>
    <p:sldMasterId id="2147483880" r:id="rId7"/>
    <p:sldMasterId id="2147483922" r:id="rId8"/>
  </p:sldMasterIdLst>
  <p:notesMasterIdLst>
    <p:notesMasterId r:id="rId35"/>
  </p:notesMasterIdLst>
  <p:sldIdLst>
    <p:sldId id="451" r:id="rId9"/>
    <p:sldId id="442" r:id="rId10"/>
    <p:sldId id="486" r:id="rId11"/>
    <p:sldId id="482" r:id="rId12"/>
    <p:sldId id="439" r:id="rId13"/>
    <p:sldId id="277" r:id="rId14"/>
    <p:sldId id="487" r:id="rId15"/>
    <p:sldId id="484" r:id="rId16"/>
    <p:sldId id="488" r:id="rId17"/>
    <p:sldId id="465" r:id="rId18"/>
    <p:sldId id="496" r:id="rId19"/>
    <p:sldId id="489" r:id="rId20"/>
    <p:sldId id="490" r:id="rId21"/>
    <p:sldId id="430" r:id="rId22"/>
    <p:sldId id="428" r:id="rId23"/>
    <p:sldId id="429" r:id="rId24"/>
    <p:sldId id="495" r:id="rId25"/>
    <p:sldId id="459" r:id="rId26"/>
    <p:sldId id="449" r:id="rId27"/>
    <p:sldId id="491" r:id="rId28"/>
    <p:sldId id="492" r:id="rId29"/>
    <p:sldId id="493" r:id="rId30"/>
    <p:sldId id="476" r:id="rId31"/>
    <p:sldId id="477" r:id="rId32"/>
    <p:sldId id="478" r:id="rId33"/>
    <p:sldId id="494"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el Alexandra" initials="GA" lastIdx="89" clrIdx="0">
    <p:extLst>
      <p:ext uri="{19B8F6BF-5375-455C-9EA6-DF929625EA0E}">
        <p15:presenceInfo xmlns:p15="http://schemas.microsoft.com/office/powerpoint/2012/main" userId="S-1-5-21-466509168-1772936955-2901788264-15327" providerId="AD"/>
      </p:ext>
    </p:extLst>
  </p:cmAuthor>
  <p:cmAuthor id="2" name="Olsson Jan-Olof" initials="OJ" lastIdx="14" clrIdx="1">
    <p:extLst>
      <p:ext uri="{19B8F6BF-5375-455C-9EA6-DF929625EA0E}">
        <p15:presenceInfo xmlns:p15="http://schemas.microsoft.com/office/powerpoint/2012/main" userId="S-1-5-21-466509168-1772936955-2901788264-20091" providerId="AD"/>
      </p:ext>
    </p:extLst>
  </p:cmAuthor>
  <p:cmAuthor id="3" name="Kullgren Ida" initials="KI" lastIdx="41" clrIdx="2">
    <p:extLst>
      <p:ext uri="{19B8F6BF-5375-455C-9EA6-DF929625EA0E}">
        <p15:presenceInfo xmlns:p15="http://schemas.microsoft.com/office/powerpoint/2012/main" userId="S-1-5-21-466509168-1772936955-2901788264-31122" providerId="AD"/>
      </p:ext>
    </p:extLst>
  </p:cmAuthor>
  <p:cmAuthor id="4" name="Julia Karlsson" initials="JK" lastIdx="22" clrIdx="3">
    <p:extLst>
      <p:ext uri="{19B8F6BF-5375-455C-9EA6-DF929625EA0E}">
        <p15:presenceInfo xmlns:p15="http://schemas.microsoft.com/office/powerpoint/2012/main" userId="Julia Karl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70550" autoAdjust="0"/>
  </p:normalViewPr>
  <p:slideViewPr>
    <p:cSldViewPr snapToGrid="0" showGuides="1">
      <p:cViewPr varScale="1">
        <p:scale>
          <a:sx n="85" d="100"/>
          <a:sy n="85" d="100"/>
        </p:scale>
        <p:origin x="736"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909BC-290F-4CA6-B6D5-0AA2ACD50FB0}" type="datetimeFigureOut">
              <a:rPr lang="sv-SE" smtClean="0"/>
              <a:t>2021-10-19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393D4-3277-4DB7-9E49-00FB0F6B348D}" type="slidenum">
              <a:rPr lang="sv-SE" smtClean="0"/>
              <a:t>‹#›</a:t>
            </a:fld>
            <a:endParaRPr lang="sv-SE"/>
          </a:p>
        </p:txBody>
      </p:sp>
    </p:spTree>
    <p:extLst>
      <p:ext uri="{BB962C8B-B14F-4D97-AF65-F5344CB8AC3E}">
        <p14:creationId xmlns:p14="http://schemas.microsoft.com/office/powerpoint/2010/main" val="424202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sb.se/ni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sakerhetspolisen.se/sakerhetsskydd.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7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avser att visa på bredden av samhällsviktiga verksamheter. Det handlar</a:t>
            </a:r>
            <a:r>
              <a:rPr lang="sv-SE" baseline="0" dirty="0" smtClean="0"/>
              <a:t> om allt från r</a:t>
            </a:r>
            <a:r>
              <a:rPr lang="sv-SE" dirty="0" smtClean="0"/>
              <a:t>äddningsinsatser, vattenverk, akutmottagningar, ställverk, livsmedelsbutiker och telemaster såklart men också hamnar, snöröjning, postutdelning, återvinningscentraler, förskoleverksamhet och laboratorier. Dessa är exempel på samhällsviktiga verksamheter och de behövs för att upprätthålla viktiga funktioner i vårt samhälle, till exempel dricksvatten och sjukvård.</a:t>
            </a:r>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10</a:t>
            </a:fld>
            <a:endParaRPr lang="sv-SE"/>
          </a:p>
        </p:txBody>
      </p:sp>
    </p:spTree>
    <p:extLst>
      <p:ext uri="{BB962C8B-B14F-4D97-AF65-F5344CB8AC3E}">
        <p14:creationId xmlns:p14="http://schemas.microsoft.com/office/powerpoint/2010/main" val="52997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En </a:t>
            </a:r>
            <a:r>
              <a:rPr lang="sv-SE" sz="1200" b="1" dirty="0" smtClean="0"/>
              <a:t>viktig samhällsfunktion </a:t>
            </a:r>
            <a:r>
              <a:rPr lang="sv-SE" sz="1200" dirty="0" smtClean="0"/>
              <a:t>är en sådan samhällsfunktion som är </a:t>
            </a:r>
            <a:r>
              <a:rPr lang="sv-SE" sz="1200" b="1" dirty="0" smtClean="0"/>
              <a:t>nödvändig för </a:t>
            </a:r>
            <a:r>
              <a:rPr lang="sv-SE" sz="1200" dirty="0" smtClean="0"/>
              <a:t>samhällets grundläggande behov, värden eller säkerhet. </a:t>
            </a:r>
          </a:p>
          <a:p>
            <a:pPr marL="0" indent="0">
              <a:buNone/>
            </a:pPr>
            <a:r>
              <a:rPr lang="sv-SE" sz="1200" dirty="0" smtClean="0"/>
              <a:t>Dessa funktioner upprätthålls och säkerställs av samhällsviktiga verksamheter.</a:t>
            </a:r>
          </a:p>
          <a:p>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11</a:t>
            </a:fld>
            <a:endParaRPr lang="sv-SE"/>
          </a:p>
        </p:txBody>
      </p:sp>
    </p:spTree>
    <p:extLst>
      <p:ext uri="{BB962C8B-B14F-4D97-AF65-F5344CB8AC3E}">
        <p14:creationId xmlns:p14="http://schemas.microsoft.com/office/powerpoint/2010/main" val="128310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latin typeface="+mn-lt"/>
                <a:ea typeface="+mn-ea"/>
                <a:cs typeface="+mn-cs"/>
              </a:rPr>
              <a:t>På bilden ser ni olika</a:t>
            </a:r>
            <a:r>
              <a:rPr lang="sv-SE" sz="1200" kern="1200" baseline="0" dirty="0" smtClean="0">
                <a:solidFill>
                  <a:schemeClr val="tx1"/>
                </a:solidFill>
                <a:latin typeface="+mn-lt"/>
                <a:ea typeface="+mn-ea"/>
                <a:cs typeface="+mn-cs"/>
              </a:rPr>
              <a:t> viktiga samhällsfunktioner som täcker in flertalet områden så som, energi, transport, hälso- och sjukvård, handel och industri osv. Dessa viktiga samhällsfunktioner är nödvändiga för samhällets grundläggande behov, värden eller säkerhet och upprätthålls eller säkerställs av samhällsviktiga verksamheter. </a:t>
            </a:r>
          </a:p>
          <a:p>
            <a:endParaRPr lang="sv-SE" sz="1200" kern="1200" baseline="0" dirty="0" smtClean="0">
              <a:solidFill>
                <a:schemeClr val="tx1"/>
              </a:solidFill>
              <a:latin typeface="+mn-lt"/>
              <a:ea typeface="+mn-ea"/>
              <a:cs typeface="+mn-cs"/>
            </a:endParaRPr>
          </a:p>
          <a:p>
            <a:r>
              <a:rPr lang="sv-SE" sz="1200" b="0" kern="1200" baseline="0" dirty="0" smtClean="0">
                <a:solidFill>
                  <a:schemeClr val="tx1"/>
                </a:solidFill>
                <a:latin typeface="+mn-lt"/>
                <a:ea typeface="+mn-ea"/>
                <a:cs typeface="+mn-cs"/>
              </a:rPr>
              <a:t>Publikationen</a:t>
            </a:r>
            <a:r>
              <a:rPr lang="sv-SE" sz="1200" b="1" kern="1200" baseline="0" dirty="0" smtClean="0">
                <a:solidFill>
                  <a:schemeClr val="tx1"/>
                </a:solidFill>
                <a:latin typeface="+mn-lt"/>
                <a:ea typeface="+mn-ea"/>
                <a:cs typeface="+mn-cs"/>
              </a:rPr>
              <a:t> </a:t>
            </a:r>
            <a:r>
              <a:rPr lang="sv-SE" sz="1200" i="1" kern="1200" baseline="0" dirty="0" smtClean="0">
                <a:solidFill>
                  <a:schemeClr val="tx1"/>
                </a:solidFill>
                <a:latin typeface="+mn-lt"/>
                <a:ea typeface="+mn-ea"/>
                <a:cs typeface="+mn-cs"/>
              </a:rPr>
              <a:t>Identifiering av samhällsviktig verksamhet: lista med viktiga samhällsfunktioner </a:t>
            </a:r>
            <a:r>
              <a:rPr lang="sv-SE" sz="1200" kern="1200" baseline="0" dirty="0" smtClean="0">
                <a:solidFill>
                  <a:schemeClr val="tx1"/>
                </a:solidFill>
                <a:latin typeface="+mn-lt"/>
                <a:ea typeface="+mn-ea"/>
                <a:cs typeface="+mn-cs"/>
              </a:rPr>
              <a:t>(MSB1808 – oktober 2021) innehåller en fullständig lista på viktiga samhällsfunktioner. </a:t>
            </a:r>
            <a:endParaRPr lang="sv-SE" sz="120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53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ser ni ett</a:t>
            </a:r>
            <a:r>
              <a:rPr lang="sv-SE" baseline="0" dirty="0"/>
              <a:t> exempel kopplat till området livsmedelsförsörjning.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Primärproduktion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Animalieproduktion, till exempel anläggningar och verksamheter för produktion av livsmedelsproducerande djur samt fiske.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Primärproduktion av foder och vegetabilier, till exempel anläggningar och verksamheter så som odling och skörd inklusive foder.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Livsmedelstillverkning.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Slakterier, kvarnar, mejerier, bagerier och övrig förädlingsindustri.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Livsmedelsdistribution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Grossister, lager, distributörer och livsmedelsbutiker.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A8E8D-B8EB-432E-BAB9-D8B4BA5E8F1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41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diskussionsfråga.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85FC0-FC5E-4E47-84B6-35EE01E2D98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7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Våra samhällsviktiga verksamheter</a:t>
            </a:r>
          </a:p>
          <a:p>
            <a:endParaRPr lang="sv-SE" sz="1200" b="1" dirty="0"/>
          </a:p>
          <a:p>
            <a:r>
              <a:rPr lang="sv-SE" sz="1200" dirty="0"/>
              <a:t>Vilka verksamheter är samhällsviktiga i vår organisation? Här ges några exempel.</a:t>
            </a:r>
            <a:endParaRPr lang="sv-SE" sz="1200" i="1" dirty="0"/>
          </a:p>
          <a:p>
            <a:endParaRPr lang="sv-SE" sz="1200" i="1" dirty="0"/>
          </a:p>
          <a:p>
            <a:r>
              <a:rPr lang="sv-SE" sz="1200" i="1" dirty="0"/>
              <a:t>[Kommentar: Här kan du ge exempel på samhällsviktiga verksamheter i er organisation. Motivera varför just dessa är samhällsviktiga genom att ge exempel på konsekvenser om verksamheten inte kan upprätthållas. Exempel: det påverkar människors liv och hälsa, det leder till problem så att samhället inte kan fungera normalt eller allmänheten riskerar att tappa förtroende för demokratin. Kanske har verksamheten en viktig roll för att hantera olika samhällsstörningar?]</a:t>
            </a:r>
          </a:p>
          <a:p>
            <a:endParaRPr lang="sv-SE" sz="1200" i="1" dirty="0">
              <a:solidFill>
                <a:srgbClr val="FF0000"/>
              </a:solidFill>
            </a:endParaRPr>
          </a:p>
          <a:p>
            <a:endParaRPr lang="sv-SE" sz="1200" i="1" dirty="0">
              <a:solidFill>
                <a:srgbClr val="FF0000"/>
              </a:solidFil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B0B99-8B5F-4A09-A6FA-8F132C6317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94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17</a:t>
            </a:fld>
            <a:endParaRPr lang="sv-SE"/>
          </a:p>
        </p:txBody>
      </p:sp>
    </p:spTree>
    <p:extLst>
      <p:ext uri="{BB962C8B-B14F-4D97-AF65-F5344CB8AC3E}">
        <p14:creationId xmlns:p14="http://schemas.microsoft.com/office/powerpoint/2010/main" val="404322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Vem identifierar </a:t>
            </a:r>
            <a:r>
              <a:rPr lang="sv-SE" baseline="0" dirty="0" smtClean="0"/>
              <a:t>samhällsviktig </a:t>
            </a:r>
            <a:r>
              <a:rPr lang="sv-SE" baseline="0" dirty="0"/>
              <a:t>verksamhet?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54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Identifieringen av vad som är samhällsviktigt i Sverige sker idag på olika nivåer i samhället.</a:t>
            </a:r>
          </a:p>
          <a:p>
            <a:endParaRPr lang="sv-SE" dirty="0" smtClean="0"/>
          </a:p>
          <a:p>
            <a:pPr marL="171450" indent="-171450">
              <a:buFont typeface="Arial" panose="020B0604020202020204" pitchFamily="34" charset="0"/>
              <a:buChar char="•"/>
            </a:pPr>
            <a:r>
              <a:rPr lang="sv-SE" dirty="0" smtClean="0"/>
              <a:t>I respektive organisation/företag kan man identifiera</a:t>
            </a:r>
            <a:r>
              <a:rPr lang="sv-SE" baseline="0" dirty="0" smtClean="0"/>
              <a:t> sin samhällsviktiga verksamhet som man själv bedriver. </a:t>
            </a:r>
          </a:p>
          <a:p>
            <a:pPr marL="171450" indent="-171450">
              <a:buFont typeface="Arial" panose="020B0604020202020204" pitchFamily="34" charset="0"/>
              <a:buChar char="•"/>
            </a:pPr>
            <a:r>
              <a:rPr lang="sv-SE" baseline="0" dirty="0" smtClean="0"/>
              <a:t>På lokal nivå identifierar kommuner enligt det geografiska ansvarsområdet vad som är lokalt samhällsviktigt inom kommunen (hela området) samt vad som är samhällsviktigt inom sin egen organisation. </a:t>
            </a:r>
          </a:p>
          <a:p>
            <a:pPr marL="171450" indent="-171450">
              <a:buFont typeface="Arial" panose="020B0604020202020204" pitchFamily="34" charset="0"/>
              <a:buChar char="•"/>
            </a:pPr>
            <a:r>
              <a:rPr lang="sv-SE" baseline="0" dirty="0" smtClean="0"/>
              <a:t>På regional nivå identifierar regionerna enligt ansvarsområdet vad som är regionalt samhällsviktigt inom sitt ansvar i regionen samt för sin egen organisation. Länsstyrelsen identifierar enligt det geografiska ansvarsområdet vad som är samhällsviktigt inom länet (hela området) samt vad som är samhällsviktigt inom sin egen organisation. </a:t>
            </a:r>
          </a:p>
          <a:p>
            <a:pPr marL="171450" indent="-171450">
              <a:buFont typeface="Arial" panose="020B0604020202020204" pitchFamily="34" charset="0"/>
              <a:buChar char="•"/>
            </a:pPr>
            <a:r>
              <a:rPr lang="sv-SE" baseline="0" dirty="0" smtClean="0"/>
              <a:t>På nationell nivå identifierar bevakningsansvariga myndigheter vad som är nationellt samhällsviktigt enligt sitt ansvarsområde samt för sin egen organisation. </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Det finns idag ingen utpekad myndighet som är ansvarig för att sammanställa all nationellt samhällsviktig verksamhet för hela Sverige.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9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 kopplar samhällsviktig verksamhet till andra processer?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75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0393D4-3277-4DB7-9E49-00FB0F6B348D}" type="slidenum">
              <a:rPr lang="sv-SE" smtClean="0"/>
              <a:t>2</a:t>
            </a:fld>
            <a:endParaRPr lang="sv-SE"/>
          </a:p>
        </p:txBody>
      </p:sp>
    </p:spTree>
    <p:extLst>
      <p:ext uri="{BB962C8B-B14F-4D97-AF65-F5344CB8AC3E}">
        <p14:creationId xmlns:p14="http://schemas.microsoft.com/office/powerpoint/2010/main" val="162315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arbeta med att identifiera samhällsviktig verksamhet skapas det </a:t>
            </a:r>
            <a:r>
              <a:rPr lang="sv-SE" b="0" dirty="0"/>
              <a:t>en bra grund för underlag till många</a:t>
            </a:r>
            <a:r>
              <a:rPr lang="sv-SE" b="0" baseline="0" dirty="0"/>
              <a:t> andra processer</a:t>
            </a:r>
            <a:r>
              <a:rPr lang="sv-SE" baseline="0" dirty="0"/>
              <a:t>. </a:t>
            </a:r>
            <a:r>
              <a:rPr lang="sv-SE" baseline="0" dirty="0" smtClean="0"/>
              <a:t>På bilden ser ni exempel </a:t>
            </a:r>
            <a:r>
              <a:rPr lang="sv-SE" baseline="0" dirty="0"/>
              <a:t>på </a:t>
            </a:r>
            <a:r>
              <a:rPr lang="sv-SE" baseline="0" dirty="0" smtClean="0"/>
              <a:t>sådana processer där underlaget om vad som är samhällsviktigt kan komma till användning. </a:t>
            </a:r>
            <a:r>
              <a:rPr lang="sv-SE" dirty="0" smtClean="0"/>
              <a:t>Information </a:t>
            </a:r>
            <a:r>
              <a:rPr lang="sv-SE" dirty="0"/>
              <a:t>från dessa andra områden kan i sin tur utgöra </a:t>
            </a:r>
            <a:r>
              <a:rPr lang="sv-SE" dirty="0" smtClean="0"/>
              <a:t>ett bra underlag</a:t>
            </a:r>
            <a:r>
              <a:rPr lang="sv-SE" baseline="0" dirty="0" smtClean="0"/>
              <a:t> </a:t>
            </a:r>
            <a:r>
              <a:rPr lang="sv-SE" dirty="0" smtClean="0"/>
              <a:t>för </a:t>
            </a:r>
            <a:r>
              <a:rPr lang="sv-SE" dirty="0"/>
              <a:t>att identifiera samhällsviktig verksamhet. </a:t>
            </a:r>
            <a:endParaRPr lang="sv-SE" dirty="0" smtClean="0"/>
          </a:p>
          <a:p>
            <a:endParaRPr lang="sv-SE" baseline="0" dirty="0" smtClean="0"/>
          </a:p>
          <a:p>
            <a:r>
              <a:rPr lang="sv-SE" baseline="0" dirty="0" smtClean="0"/>
              <a:t>Det </a:t>
            </a:r>
            <a:r>
              <a:rPr lang="sv-SE" baseline="0" dirty="0"/>
              <a:t>är </a:t>
            </a:r>
            <a:r>
              <a:rPr lang="sv-SE" baseline="0" dirty="0" smtClean="0"/>
              <a:t>bra om det finns dialog och samverkan mellan dessa processer för att skapa en gemensam syn på vad som är samhällsviktigt.</a:t>
            </a:r>
            <a:endParaRPr lang="sv-SE" baseline="0" dirty="0"/>
          </a:p>
          <a:p>
            <a:endParaRPr lang="sv-SE" b="1" baseline="0" dirty="0" smtClean="0"/>
          </a:p>
          <a:p>
            <a:r>
              <a:rPr lang="sv-SE" b="1" baseline="0" dirty="0" smtClean="0"/>
              <a:t>Förslag </a:t>
            </a:r>
            <a:r>
              <a:rPr lang="sv-SE" b="1" baseline="0" dirty="0"/>
              <a:t>på fråga till deltagarna</a:t>
            </a:r>
            <a:r>
              <a:rPr lang="sv-SE" baseline="0" dirty="0"/>
              <a:t>: Vilka arbeten berörs er organisation av?</a:t>
            </a:r>
          </a:p>
          <a:p>
            <a:endParaRPr lang="sv-SE" baseline="0" dirty="0"/>
          </a:p>
          <a:p>
            <a:r>
              <a:rPr lang="sv-SE" b="1" baseline="0" dirty="0"/>
              <a:t>Syftet</a:t>
            </a:r>
            <a:r>
              <a:rPr lang="sv-SE" baseline="0" dirty="0"/>
              <a:t> med bilden är att visa att många arbeten gynnas av att systematiskt identifiera samhällsviktig verksamhet. Det ger en bra grund för vidare arbete i de andra processerna</a:t>
            </a:r>
            <a:r>
              <a:rPr lang="sv-SE" baseline="0" dirty="0" smtClean="0"/>
              <a:t>.</a:t>
            </a:r>
          </a:p>
          <a:p>
            <a:endParaRPr lang="sv-SE" baseline="0" dirty="0" smtClean="0"/>
          </a:p>
          <a:p>
            <a:r>
              <a:rPr lang="sv-SE" b="1" u="sng" baseline="0" dirty="0" smtClean="0"/>
              <a:t>INFORMATION OM ANDRA PROCESSER</a:t>
            </a:r>
            <a:endParaRPr lang="sv-SE" b="1" u="sng" baseline="0" dirty="0"/>
          </a:p>
          <a:p>
            <a:endParaRPr lang="sv-SE" baseline="0" dirty="0" smtClean="0"/>
          </a:p>
          <a:p>
            <a:r>
              <a:rPr lang="sv-SE" sz="1200" b="1" kern="1200" dirty="0" err="1" smtClean="0">
                <a:solidFill>
                  <a:schemeClr val="tx1"/>
                </a:solidFill>
                <a:effectLst/>
                <a:latin typeface="+mn-lt"/>
                <a:ea typeface="+mn-ea"/>
                <a:cs typeface="+mn-cs"/>
              </a:rPr>
              <a:t>Styrel</a:t>
            </a:r>
            <a:r>
              <a:rPr lang="sv-SE" sz="1200" b="1" kern="1200" dirty="0" smtClean="0">
                <a:solidFill>
                  <a:schemeClr val="tx1"/>
                </a:solidFill>
                <a:effectLst/>
                <a:latin typeface="+mn-lt"/>
                <a:ea typeface="+mn-ea"/>
                <a:cs typeface="+mn-cs"/>
              </a:rPr>
              <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 är prioritering av elberoende samhällsviktiga </a:t>
            </a:r>
            <a:r>
              <a:rPr lang="sv-SE" sz="1200" kern="1200" dirty="0" err="1" smtClean="0">
                <a:solidFill>
                  <a:schemeClr val="tx1"/>
                </a:solidFill>
                <a:effectLst/>
                <a:latin typeface="+mn-lt"/>
                <a:ea typeface="+mn-ea"/>
                <a:cs typeface="+mn-cs"/>
              </a:rPr>
              <a:t>elanvändare</a:t>
            </a:r>
            <a:r>
              <a:rPr lang="sv-SE" sz="1200" kern="1200" dirty="0" smtClean="0">
                <a:solidFill>
                  <a:schemeClr val="tx1"/>
                </a:solidFill>
                <a:effectLst/>
                <a:latin typeface="+mn-lt"/>
                <a:ea typeface="+mn-ea"/>
                <a:cs typeface="+mn-cs"/>
              </a:rPr>
              <a:t> vid en eleffektbrist. Elanvändarna prioriteras i olika klasser med olika tidsperspektiv. Energimyndigheten äger planeringsprocessen och många samhällsviktiga verksamheter omfattas även av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 i nätverks och informationssystem (NIS):</a:t>
            </a:r>
            <a:r>
              <a:rPr lang="sv-SE" sz="1200" kern="1200" dirty="0" smtClean="0">
                <a:solidFill>
                  <a:schemeClr val="tx1"/>
                </a:solidFill>
                <a:effectLst/>
                <a:latin typeface="+mn-lt"/>
                <a:ea typeface="+mn-ea"/>
                <a:cs typeface="+mn-cs"/>
              </a:rPr>
              <a:t> NIS regleringen ställer krav på säkerhet i nätverks och informationssystem för vissa utpekade samhällsviktiga verksamheter enligt ( </a:t>
            </a:r>
            <a:r>
              <a:rPr lang="sv-SE" sz="1200" kern="1200" dirty="0" smtClean="0">
                <a:solidFill>
                  <a:schemeClr val="tx1"/>
                </a:solidFill>
                <a:effectLst/>
                <a:latin typeface="+mn-lt"/>
                <a:ea typeface="+mn-ea"/>
                <a:cs typeface="+mn-cs"/>
                <a:hlinkClick r:id="rId3"/>
              </a:rPr>
              <a:t>www.msb.se/nis</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Ledningssystem för informationssäkerhet (LIS):</a:t>
            </a:r>
            <a:r>
              <a:rPr lang="sv-SE" sz="1200" kern="1200" dirty="0" smtClean="0">
                <a:solidFill>
                  <a:schemeClr val="tx1"/>
                </a:solidFill>
                <a:effectLst/>
                <a:latin typeface="+mn-lt"/>
                <a:ea typeface="+mn-ea"/>
                <a:cs typeface="+mn-cs"/>
              </a:rPr>
              <a:t> Det är särskilt viktig för samhällsviktiga verksamheter att bedriva ett riskbaserat och systematiskt arbete med informationssäkerhet.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Upphandlingar: </a:t>
            </a:r>
            <a:r>
              <a:rPr lang="sv-SE" sz="1200" kern="1200" dirty="0" smtClean="0">
                <a:solidFill>
                  <a:schemeClr val="tx1"/>
                </a:solidFill>
                <a:effectLst/>
                <a:latin typeface="+mn-lt"/>
                <a:ea typeface="+mn-ea"/>
                <a:cs typeface="+mn-cs"/>
              </a:rPr>
              <a:t>Vid upphandlingar bör hänsyn tas till den samhällsviktiga verksamhetens krav på robusthet, tillgänglighet, reparationsberedskap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 som ofta är högre än för andra verksamheter. Kraven kan uppfattas som kostnadsdrivande men samhällsviktiga verksamheter måste leverera sina tjänster även vid yttre eller inre störningar.</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Pandemiplaner</a:t>
            </a:r>
            <a:r>
              <a:rPr lang="sv-SE" sz="1200" kern="1200" dirty="0" smtClean="0">
                <a:solidFill>
                  <a:schemeClr val="tx1"/>
                </a:solidFill>
                <a:effectLst/>
                <a:latin typeface="+mn-lt"/>
                <a:ea typeface="+mn-ea"/>
                <a:cs typeface="+mn-cs"/>
              </a:rPr>
              <a:t>: Genom att identifiera samhällsviktiga verksamheter får man kunskap om vilka verksamheter som är viktiga och bör prioriteras vid tilldelning av resurser för att säkerställa kontinuitet.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Riksintressen</a:t>
            </a:r>
            <a:r>
              <a:rPr lang="sv-SE" sz="1200" kern="1200" dirty="0" smtClean="0">
                <a:solidFill>
                  <a:schemeClr val="tx1"/>
                </a:solidFill>
                <a:effectLst/>
                <a:latin typeface="+mn-lt"/>
                <a:ea typeface="+mn-ea"/>
                <a:cs typeface="+mn-cs"/>
              </a:rPr>
              <a:t>: Riksintressen gäller geografiska områden som har utpekats därför att de innehåller nationellt viktiga värden och kvaliteter. Riksintressen sammanfaller i flera fall med samhällsviktiga verksamheter och de kan då vara ömsesidigt förstärkande i fråga om behov av skydd.</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Samhällsplanering</a:t>
            </a:r>
            <a:r>
              <a:rPr lang="sv-SE" sz="1200" kern="1200" dirty="0" smtClean="0">
                <a:solidFill>
                  <a:schemeClr val="tx1"/>
                </a:solidFill>
                <a:effectLst/>
                <a:latin typeface="+mn-lt"/>
                <a:ea typeface="+mn-ea"/>
                <a:cs typeface="+mn-cs"/>
              </a:rPr>
              <a:t>: Fysisk planering handlar om att bestämma hur mark- och vattenområden ska användas. Att samhällsviktiga verksamheter beaktas i den fysiska planeringen är viktig för samhällets beredskap, särskilt när det gäller en flytt, förändring eller nyetablering.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Kontinuitetshantering</a:t>
            </a:r>
            <a:r>
              <a:rPr lang="sv-SE" sz="1200" kern="1200" dirty="0" smtClean="0">
                <a:solidFill>
                  <a:schemeClr val="tx1"/>
                </a:solidFill>
                <a:effectLst/>
                <a:latin typeface="+mn-lt"/>
                <a:ea typeface="+mn-ea"/>
                <a:cs typeface="+mn-cs"/>
              </a:rPr>
              <a:t>: Genom att identifiera samhällsviktiga verksamheter får ni kunskap om vilken verksamhet som är viktig samt bör prioriteras och skyddas. Detta är en förutsättning och ingång till arbetet med Kontinuitetshantering.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Säkerhetsskyddsanalys</a:t>
            </a:r>
            <a:r>
              <a:rPr lang="sv-SE" sz="1200" kern="1200" dirty="0" smtClean="0">
                <a:solidFill>
                  <a:schemeClr val="tx1"/>
                </a:solidFill>
                <a:effectLst/>
                <a:latin typeface="+mn-lt"/>
                <a:ea typeface="+mn-ea"/>
                <a:cs typeface="+mn-cs"/>
              </a:rPr>
              <a:t>: Säkerhetsskydd handlar om att genom förebyggande arbete skydda </a:t>
            </a:r>
            <a:r>
              <a:rPr lang="sv-SE" sz="1200" b="1" kern="1200" dirty="0" smtClean="0">
                <a:solidFill>
                  <a:schemeClr val="tx1"/>
                </a:solidFill>
                <a:effectLst/>
                <a:latin typeface="+mn-lt"/>
                <a:ea typeface="+mn-ea"/>
                <a:cs typeface="+mn-cs"/>
              </a:rPr>
              <a:t>säkerhetskänslig verksamhet</a:t>
            </a:r>
            <a:r>
              <a:rPr lang="sv-SE" sz="1200" kern="1200" dirty="0" smtClean="0">
                <a:solidFill>
                  <a:schemeClr val="tx1"/>
                </a:solidFill>
                <a:effectLst/>
                <a:latin typeface="+mn-lt"/>
                <a:ea typeface="+mn-ea"/>
                <a:cs typeface="+mn-cs"/>
              </a:rPr>
              <a:t> hos myndigheter och företag mot spioneri, sabotage, terroristbrott och andra brott som kan hota verksamheten. Säkerhetskänslig verksamhet är verksamhet som är av betydelse för Sveriges säkerhet eller som Sverige har förbundit sig att skydda genom internationella åtaganden. Samhällsviktig verksamhet kan även vara säkerhetskänslig och omfattas då av säkerhetsskyddslagen. Källa: </a:t>
            </a:r>
            <a:r>
              <a:rPr lang="sv-SE" sz="1200" kern="1200" dirty="0" smtClean="0">
                <a:solidFill>
                  <a:schemeClr val="tx1"/>
                </a:solidFill>
                <a:effectLst/>
                <a:latin typeface="+mn-lt"/>
                <a:ea typeface="+mn-ea"/>
                <a:cs typeface="+mn-cs"/>
                <a:hlinkClick r:id="rId4"/>
              </a:rPr>
              <a:t>https://www.sakerhetspolisen.se/sakerhetsskydd.html</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Krigsorganisation och krigsplacering: </a:t>
            </a:r>
            <a:r>
              <a:rPr lang="sv-SE" sz="1200" kern="1200" dirty="0" smtClean="0">
                <a:solidFill>
                  <a:schemeClr val="tx1"/>
                </a:solidFill>
                <a:effectLst/>
                <a:latin typeface="+mn-lt"/>
                <a:ea typeface="+mn-ea"/>
                <a:cs typeface="+mn-cs"/>
              </a:rPr>
              <a:t>Identifierad samhällsviktig verksamhet är ett viktigt ingångsvärde för att skapa sin krigsorganisation och för att krigsplacera den personal som krävs för att upprätthålla kritiska verksamheter i er organisation. Utifrån den samhällsviktiga verksamheten görs prioriteringar av vilken verksamhet som ska bedrivas under höjd beredskap.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Totalförsvarsplaneringen: </a:t>
            </a:r>
            <a:r>
              <a:rPr lang="sv-SE" sz="1200" kern="1200" dirty="0" smtClean="0">
                <a:solidFill>
                  <a:schemeClr val="tx1"/>
                </a:solidFill>
                <a:effectLst/>
                <a:latin typeface="+mn-lt"/>
                <a:ea typeface="+mn-ea"/>
                <a:cs typeface="+mn-cs"/>
              </a:rPr>
              <a:t>Totalförsvaret består av militärt försvar och civilt försvar. Det civila försvaret består av den verksamhet som ansvariga aktörer genomför för att samhället ska kunna hantera situationer då beredskapen höjs. Denna verksamhet bedrivs av statliga myndigheter, kommuner, landsting, privata företag och frivilligorganisationer. Att veta vad som är samhällsviktigt är avgörande för att bland annat kunna skapa förmåga att säkerställa de viktigaste samhällsfunktionerna och upprätthålla en nödvändig försörjning som är delar av målet för det civila försvaret. (Prop. 2020/21:30, bet. 2020/21:FöU4, rskr. 2020/21:135, rskr. 2020/21:136.)</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RSA: </a:t>
            </a:r>
            <a:r>
              <a:rPr lang="sv-SE" sz="1200" kern="1200" dirty="0" smtClean="0">
                <a:solidFill>
                  <a:schemeClr val="tx1"/>
                </a:solidFill>
                <a:effectLst/>
                <a:latin typeface="+mn-lt"/>
                <a:ea typeface="+mn-ea"/>
                <a:cs typeface="+mn-cs"/>
              </a:rPr>
              <a:t>Kommuner, regioner och bevakningsansvariga myndigheter ska enligt föreskrifter redovisa identifierad samhällsviktig verksamhet i sina RSA-redovisningar.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Insatsplanering: </a:t>
            </a:r>
            <a:r>
              <a:rPr lang="sv-SE" sz="1200" kern="1200" dirty="0" smtClean="0">
                <a:solidFill>
                  <a:schemeClr val="tx1"/>
                </a:solidFill>
                <a:effectLst/>
                <a:latin typeface="+mn-lt"/>
                <a:ea typeface="+mn-ea"/>
                <a:cs typeface="+mn-cs"/>
              </a:rPr>
              <a:t>Insatsplanen behövs för att kunna hindra eller begränsa skador till följd av brand eller annan olycka. Insatsplanen används bland annat som stöd inför beslut om inriktning för insatsen, för att angripa riskkällor på rätt sätt och hjälp inför manövrering av tekniska system mm. Ju större och komplex en anläggning är desto mer information krävs för att kunna genomföra en effektiv räddningsinsats och därmed minska konsekvenser av olycka. Samhällsviktig verksamhet är ett exempel på objekt som har behov av insatsplaner. (källa. Räddningstjänsten syds handledning för insatsplanering)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Nödvattenplaner: </a:t>
            </a:r>
            <a:r>
              <a:rPr lang="sv-SE" sz="1200" kern="1200" dirty="0" smtClean="0">
                <a:solidFill>
                  <a:schemeClr val="tx1"/>
                </a:solidFill>
                <a:effectLst/>
                <a:latin typeface="+mn-lt"/>
                <a:ea typeface="+mn-ea"/>
                <a:cs typeface="+mn-cs"/>
              </a:rPr>
              <a:t>Identifieringen är ett viktigt underlag för framtagandet av nödvattenplaner då vi behöver veta vilka samhällsviktiga verksamheter som är dricksvattenberoende och som är mest relevanta att prioritera vid en brist på dricksvatten.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3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identifiera och ha koll på vad som är samhällsviktig verksamhet </a:t>
            </a:r>
            <a:r>
              <a:rPr lang="sv-SE" dirty="0" smtClean="0"/>
              <a:t>finns ett bra underlag till andra arbeten så som kontinuitetshantering, </a:t>
            </a:r>
            <a:r>
              <a:rPr lang="sv-SE" dirty="0" err="1" smtClean="0"/>
              <a:t>Styrel</a:t>
            </a:r>
            <a:r>
              <a:rPr lang="sv-SE" dirty="0" smtClean="0"/>
              <a:t>, nödvattenplaner och upphandlingar.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46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förklara skillnaden</a:t>
            </a:r>
            <a:r>
              <a:rPr lang="sv-SE" baseline="0" dirty="0"/>
              <a:t> på vad samhällsviktig verksamhet är och vad som ska vara identifierat i </a:t>
            </a:r>
            <a:r>
              <a:rPr lang="sv-SE" baseline="0" dirty="0" err="1"/>
              <a:t>Styrel</a:t>
            </a:r>
            <a:r>
              <a:rPr lang="sv-SE" baseline="0" dirty="0"/>
              <a:t> har Energimyndigheten tagit fram en förklarande bild. </a:t>
            </a:r>
            <a:r>
              <a:rPr lang="sv-SE" dirty="0"/>
              <a:t>Bilden avser illustrera syftet med </a:t>
            </a:r>
            <a:r>
              <a:rPr lang="sv-SE" dirty="0" err="1"/>
              <a:t>styrelplaneringen</a:t>
            </a:r>
            <a:r>
              <a:rPr lang="sv-SE" dirty="0"/>
              <a:t>, det vill säga att identifiera den andel samhällsviktiga </a:t>
            </a:r>
            <a:r>
              <a:rPr lang="sv-SE" dirty="0" err="1"/>
              <a:t>elanvändare</a:t>
            </a:r>
            <a:r>
              <a:rPr lang="sv-SE" dirty="0"/>
              <a:t> som är mest relevant att prioritera vid en eleffektbrist.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42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Samma princip skulle tex kunna illustreras på detta sätt när det gäller </a:t>
            </a:r>
            <a:r>
              <a:rPr lang="sv-SE" dirty="0"/>
              <a:t>vilka verksamheter som ska vara prioriterade i en nödvattenplanering. Alltså de samhällsviktiga verksamheterna som är dricksvattenberoende och är mest relevanta att prioritera vid en brist på dricksvatten.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59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För att hindra smittspridning av virussjukdomen covid-19 kan regeringen eller huvudman fatta beslut om att stänga skola, förskola, fritidshem eller annan pedagogisk verksamhet. Om det fattas beslut om stängning behöver vårdnadshavare som deltar i samhällsviktig verksamhet, under vissa förutsättningar, erbjudas omsorg för barn så att samhällets funktionalitet kan upprätthållas. Bilden visar</a:t>
            </a:r>
            <a:r>
              <a:rPr lang="sv-SE" sz="1200" b="0" i="0" kern="1200" baseline="0" dirty="0" smtClean="0">
                <a:solidFill>
                  <a:schemeClr val="tx1"/>
                </a:solidFill>
                <a:effectLst/>
                <a:latin typeface="+mn-lt"/>
                <a:ea typeface="+mn-ea"/>
                <a:cs typeface="+mn-cs"/>
              </a:rPr>
              <a:t> hur Föreskrift om omsorg för barn med vårdnadshavare i samhällsviktig verksamhet (MSBFS 2020:3) avgränsade vad som ansågs som samhällsviktig verksamhet utifrån hanteringen av covid-19 och att tillhörande allmänt råd (MSBFS 2020:4) avgränsade vilka vårdnadshavare i samhällsviktig verksamhet hade rätt till omsorg av barn vid en </a:t>
            </a:r>
            <a:r>
              <a:rPr lang="sv-SE" sz="1200" b="0" i="0" kern="1200" dirty="0" smtClean="0">
                <a:solidFill>
                  <a:schemeClr val="tx1"/>
                </a:solidFill>
                <a:effectLst/>
                <a:latin typeface="+mn-lt"/>
                <a:ea typeface="+mn-ea"/>
                <a:cs typeface="+mn-cs"/>
              </a:rPr>
              <a:t>stängning</a:t>
            </a:r>
            <a:r>
              <a:rPr lang="sv-SE" sz="1200" b="0" i="0" kern="1200" baseline="0" dirty="0" smtClean="0">
                <a:solidFill>
                  <a:schemeClr val="tx1"/>
                </a:solidFill>
                <a:effectLst/>
                <a:latin typeface="+mn-lt"/>
                <a:ea typeface="+mn-ea"/>
                <a:cs typeface="+mn-cs"/>
              </a:rPr>
              <a:t> av</a:t>
            </a:r>
            <a:r>
              <a:rPr lang="sv-SE" sz="1200" b="0" i="0" kern="1200" dirty="0" smtClean="0">
                <a:solidFill>
                  <a:schemeClr val="tx1"/>
                </a:solidFill>
                <a:effectLst/>
                <a:latin typeface="+mn-lt"/>
                <a:ea typeface="+mn-ea"/>
                <a:cs typeface="+mn-cs"/>
              </a:rPr>
              <a:t> skola, förskola, fritidshem eller annan pedagogisk verksamhet</a:t>
            </a:r>
            <a:r>
              <a:rPr lang="sv-SE" sz="1200" b="0" i="0" kern="1200" baseline="0" dirty="0" smtClean="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03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5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28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MSB har </a:t>
            </a:r>
            <a:r>
              <a:rPr lang="sv-SE" sz="1200" b="0" i="0" u="none" strike="noStrike" baseline="0" dirty="0" smtClean="0">
                <a:solidFill>
                  <a:srgbClr val="000000"/>
                </a:solidFill>
                <a:latin typeface="Garamond" panose="02020404030301010803" pitchFamily="18" charset="0"/>
              </a:rPr>
              <a:t>i </a:t>
            </a:r>
            <a:r>
              <a:rPr lang="sv-SE" sz="1200" b="0" i="1" u="none" strike="noStrike" baseline="0" dirty="0" smtClean="0">
                <a:solidFill>
                  <a:srgbClr val="000000"/>
                </a:solidFill>
                <a:latin typeface="Garamond" panose="02020404030301010803" pitchFamily="18" charset="0"/>
              </a:rPr>
              <a:t>Övergripande inriktning för samhällsskydd och beredskap (MSB708 - juni 2014) </a:t>
            </a:r>
            <a:r>
              <a:rPr lang="sv-SE" dirty="0" smtClean="0"/>
              <a:t>valt att formulera fem skyddsvärden för</a:t>
            </a:r>
            <a:r>
              <a:rPr lang="sv-SE" baseline="0" dirty="0" smtClean="0"/>
              <a:t> arbetet </a:t>
            </a:r>
            <a:r>
              <a:rPr lang="sv-SE" sz="1200" b="0" i="0" u="none" strike="noStrike" baseline="0" dirty="0" smtClean="0">
                <a:solidFill>
                  <a:srgbClr val="000000"/>
                </a:solidFill>
                <a:latin typeface="Garamond" panose="02020404030301010803" pitchFamily="18" charset="0"/>
              </a:rPr>
              <a:t>med skydd mot olyckor, krisberedskap och civilt försvar. Skyddsvärdena tar sin utgångspunkt i</a:t>
            </a:r>
            <a:r>
              <a:rPr lang="sv-SE" dirty="0" smtClean="0"/>
              <a:t> mål beslutade av Riksdag och regering och är:</a:t>
            </a:r>
          </a:p>
          <a:p>
            <a:endParaRPr lang="sv-SE" dirty="0" smtClean="0"/>
          </a:p>
          <a:p>
            <a:pPr marL="171450" indent="-171450">
              <a:buFont typeface="Arial" panose="020B0604020202020204" pitchFamily="34" charset="0"/>
              <a:buChar char="•"/>
            </a:pPr>
            <a:r>
              <a:rPr lang="sv-SE" b="1" dirty="0" smtClean="0"/>
              <a:t>Människors liv och hälsa </a:t>
            </a:r>
            <a:r>
              <a:rPr lang="sv-SE" dirty="0" smtClean="0"/>
              <a:t>– Fysisk och psykisk hälsa hos dem som drabbas direkt eller indirekt av en händelse. Omfattar alla människor som har Sverige som hemvist eller uppehåller sig i Sverige eller är svenska medborgare och uppehåller sig utomlands. Människor i andra länder som inte är svenska medborgare eller som inte har Sverige som hemvist omfattas i vissa fall. </a:t>
            </a:r>
          </a:p>
          <a:p>
            <a:pPr marL="171450" indent="-171450">
              <a:buFont typeface="Arial" panose="020B0604020202020204" pitchFamily="34" charset="0"/>
              <a:buChar char="•"/>
            </a:pPr>
            <a:r>
              <a:rPr lang="sv-SE" b="1" dirty="0" smtClean="0"/>
              <a:t>Samhällets funktionalitet </a:t>
            </a:r>
            <a:r>
              <a:rPr lang="sv-SE" dirty="0" smtClean="0"/>
              <a:t>– Funktionalitet och kontinuitet i det som direkt eller indirekt starkt påverkar samhällsviktigt verksamhet och därmed får konsekvenser för människor, företag och andra organisationer. </a:t>
            </a:r>
          </a:p>
          <a:p>
            <a:pPr marL="171450" indent="-171450">
              <a:buFont typeface="Arial" panose="020B0604020202020204" pitchFamily="34" charset="0"/>
              <a:buChar char="•"/>
            </a:pPr>
            <a:r>
              <a:rPr lang="sv-SE" b="1" dirty="0" smtClean="0"/>
              <a:t>Demokrati, rättssäkerhet och mänskliga fri- och rättigheter </a:t>
            </a:r>
            <a:r>
              <a:rPr lang="sv-SE" dirty="0" smtClean="0"/>
              <a:t>– Människors tilltro till demokratin och rättsstaten samt förtroende för samhällets institutioner och det politiska beslutsfattandet, ledningsförmåga på olika nivåer, avsaknad av korruption och rättsövergrepp.</a:t>
            </a:r>
          </a:p>
          <a:p>
            <a:pPr marL="171450" indent="-171450">
              <a:buFont typeface="Arial" panose="020B0604020202020204" pitchFamily="34" charset="0"/>
              <a:buChar char="•"/>
            </a:pPr>
            <a:r>
              <a:rPr lang="sv-SE" b="1" dirty="0" smtClean="0"/>
              <a:t>Miljö och ekonomiska värden </a:t>
            </a:r>
            <a:r>
              <a:rPr lang="sv-SE" dirty="0" smtClean="0"/>
              <a:t>– Miljön i form av mark, vatten och fysisk miljö, biologisk mångfald, värdefulla natur- och kulturmiljöer samt annat kulturarv i form av fast och lös egendom. Ekonomiska värden i form av privat och offentlig lös och fast egendom samt värdet av produktion av varor och tjänster. </a:t>
            </a:r>
          </a:p>
          <a:p>
            <a:pPr marL="171450" indent="-171450">
              <a:buFont typeface="Arial" panose="020B0604020202020204" pitchFamily="34" charset="0"/>
              <a:buChar char="•"/>
            </a:pPr>
            <a:r>
              <a:rPr lang="sv-SE" b="1" dirty="0" smtClean="0"/>
              <a:t>Nationell suveränitet </a:t>
            </a:r>
            <a:r>
              <a:rPr lang="sv-SE" dirty="0" smtClean="0"/>
              <a:t>– Kontroll över nationens territorium, nationell kontroll över de politiska beslutsprocesserna i landet samt säkrande av nationens försörjning med förnödenheter. Nationell suveränitet kan ses som en förutsättning för att kunna värna övriga värden</a:t>
            </a:r>
            <a:endParaRPr lang="sv-SE" sz="1200" b="0" i="0" u="none" strike="noStrike" baseline="0" dirty="0">
              <a:solidFill>
                <a:srgbClr val="000000"/>
              </a:solidFill>
              <a:latin typeface="Garamond" panose="02020404030301010803"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28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smtClean="0">
                <a:effectLst/>
                <a:latin typeface="Segoe UI" panose="020B0502040204020203" pitchFamily="34" charset="0"/>
              </a:rPr>
              <a:t>Målet</a:t>
            </a:r>
            <a:r>
              <a:rPr lang="sv-SE" sz="1800" dirty="0" smtClean="0">
                <a:effectLst/>
                <a:latin typeface="Segoe UI" panose="020B0502040204020203" pitchFamily="34" charset="0"/>
              </a:rPr>
              <a:t> för det civila försvaret ska vara att ha förmåga att:</a:t>
            </a:r>
          </a:p>
          <a:p>
            <a:pPr marL="285750" indent="-285750">
              <a:buFont typeface="Arial" panose="020B0604020202020204" pitchFamily="34" charset="0"/>
              <a:buChar char="•"/>
            </a:pPr>
            <a:r>
              <a:rPr lang="sv-SE" sz="1800" dirty="0" smtClean="0">
                <a:effectLst/>
                <a:latin typeface="Segoe UI" panose="020B0502040204020203" pitchFamily="34" charset="0"/>
              </a:rPr>
              <a:t>värna civilbefolkningen,</a:t>
            </a:r>
          </a:p>
          <a:p>
            <a:pPr marL="285750" indent="-285750">
              <a:buFont typeface="Arial" panose="020B0604020202020204" pitchFamily="34" charset="0"/>
              <a:buChar char="•"/>
            </a:pPr>
            <a:r>
              <a:rPr lang="sv-SE" sz="1800" dirty="0" smtClean="0">
                <a:effectLst/>
                <a:latin typeface="Segoe UI" panose="020B0502040204020203" pitchFamily="34" charset="0"/>
              </a:rPr>
              <a:t>säkerställa de viktigaste samhällsfunktionerna,</a:t>
            </a:r>
          </a:p>
          <a:p>
            <a:pPr marL="285750" indent="-285750">
              <a:buFont typeface="Arial" panose="020B0604020202020204" pitchFamily="34" charset="0"/>
              <a:buChar char="•"/>
            </a:pPr>
            <a:r>
              <a:rPr lang="sv-SE" sz="1800" dirty="0" smtClean="0">
                <a:effectLst/>
                <a:latin typeface="Segoe UI" panose="020B0502040204020203" pitchFamily="34" charset="0"/>
              </a:rPr>
              <a:t>upprätthålla en nödvändig försörjning,</a:t>
            </a:r>
          </a:p>
          <a:p>
            <a:pPr marL="285750" indent="-285750">
              <a:buFont typeface="Arial" panose="020B0604020202020204" pitchFamily="34" charset="0"/>
              <a:buChar char="•"/>
            </a:pPr>
            <a:r>
              <a:rPr lang="sv-SE" sz="1800" dirty="0" smtClean="0">
                <a:effectLst/>
                <a:latin typeface="Segoe UI" panose="020B0502040204020203" pitchFamily="34" charset="0"/>
              </a:rPr>
              <a:t>bidra till det militära försvarets förmåga vid väpnat angrepp eller krig i vår omvärld,</a:t>
            </a:r>
          </a:p>
          <a:p>
            <a:pPr marL="285750" indent="-285750">
              <a:buFont typeface="Arial" panose="020B0604020202020204" pitchFamily="34" charset="0"/>
              <a:buChar char="•"/>
            </a:pPr>
            <a:r>
              <a:rPr lang="sv-SE" sz="1800" dirty="0" smtClean="0">
                <a:effectLst/>
                <a:latin typeface="Segoe UI" panose="020B0502040204020203" pitchFamily="34" charset="0"/>
              </a:rPr>
              <a:t>upprätthålla samhällets motståndskraft mot externa påtryckningar och bidra till att stärka försvarsviljan,</a:t>
            </a:r>
          </a:p>
          <a:p>
            <a:pPr marL="285750" indent="-285750">
              <a:buFont typeface="Arial" panose="020B0604020202020204" pitchFamily="34" charset="0"/>
              <a:buChar char="•"/>
            </a:pPr>
            <a:r>
              <a:rPr lang="sv-SE" sz="1800" dirty="0" smtClean="0">
                <a:effectLst/>
                <a:latin typeface="Segoe UI" panose="020B0502040204020203" pitchFamily="34" charset="0"/>
              </a:rPr>
              <a:t>bidra till att stärka samhällets förmåga att förebygga och hantera svåra påfrestningar på samhället i fred, och</a:t>
            </a:r>
          </a:p>
          <a:p>
            <a:pPr marL="285750" indent="-285750">
              <a:buFont typeface="Arial" panose="020B0604020202020204" pitchFamily="34" charset="0"/>
              <a:buChar char="•"/>
            </a:pPr>
            <a:r>
              <a:rPr lang="sv-SE" sz="1800" dirty="0" smtClean="0">
                <a:effectLst/>
                <a:latin typeface="Segoe UI" panose="020B0502040204020203" pitchFamily="34" charset="0"/>
              </a:rPr>
              <a:t>med tillgängliga resurser bidra till förmågan att delta i internationella fredsfrämjande och humanitära insatser.</a:t>
            </a:r>
          </a:p>
          <a:p>
            <a:endParaRPr lang="sv-SE" sz="1800" dirty="0" smtClean="0">
              <a:effectLst/>
              <a:latin typeface="Segoe UI" panose="020B0502040204020203" pitchFamily="34" charset="0"/>
            </a:endParaRPr>
          </a:p>
          <a:p>
            <a:r>
              <a:rPr lang="sv-SE" sz="1800" dirty="0" smtClean="0">
                <a:effectLst/>
                <a:latin typeface="Segoe UI" panose="020B0502040204020203" pitchFamily="34" charset="0"/>
              </a:rPr>
              <a:t>(Prop. 2020/21:30, bet. 2020/21:FöU4, rskr. 2020/21:135, rskr. 2020/21:136.)</a:t>
            </a:r>
            <a:endParaRPr lang="sv-SE" sz="1200" b="0" kern="1200" dirty="0" smtClean="0">
              <a:solidFill>
                <a:schemeClr val="tx1"/>
              </a:solidFill>
              <a:effectLst/>
              <a:latin typeface="+mn-lt"/>
              <a:ea typeface="+mn-ea"/>
              <a:cs typeface="+mn-cs"/>
            </a:endParaRPr>
          </a:p>
          <a:p>
            <a:pPr marL="0" lv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lvl="0" indent="0">
              <a:buFont typeface="Arial" panose="020B0604020202020204" pitchFamily="34" charset="0"/>
              <a:buNone/>
            </a:pPr>
            <a:r>
              <a:rPr lang="sv-SE" sz="1200" b="1" kern="1200" dirty="0" smtClean="0">
                <a:solidFill>
                  <a:schemeClr val="tx1"/>
                </a:solidFill>
                <a:effectLst/>
                <a:latin typeface="+mn-lt"/>
                <a:ea typeface="+mn-ea"/>
                <a:cs typeface="+mn-cs"/>
              </a:rPr>
              <a:t>TIPS TILL PRESENTATÖR</a:t>
            </a:r>
          </a:p>
          <a:p>
            <a:pPr marL="0" lvl="0" indent="0">
              <a:buFont typeface="Arial" panose="020B0604020202020204" pitchFamily="34" charset="0"/>
              <a:buNone/>
            </a:pPr>
            <a:r>
              <a:rPr lang="sv-SE" sz="1200" kern="1200" dirty="0" smtClean="0">
                <a:solidFill>
                  <a:schemeClr val="tx1"/>
                </a:solidFill>
                <a:effectLst/>
                <a:latin typeface="+mn-lt"/>
                <a:ea typeface="+mn-ea"/>
                <a:cs typeface="+mn-cs"/>
              </a:rPr>
              <a:t>Ge</a:t>
            </a:r>
            <a:r>
              <a:rPr lang="sv-SE" sz="1200" kern="1200" baseline="0" dirty="0" smtClean="0">
                <a:solidFill>
                  <a:schemeClr val="tx1"/>
                </a:solidFill>
                <a:effectLst/>
                <a:latin typeface="+mn-lt"/>
                <a:ea typeface="+mn-ea"/>
                <a:cs typeface="+mn-cs"/>
              </a:rPr>
              <a:t> gärna exempel på vad det innebär att ”upprätthålla en nödvändig försörjning” eller ”säkerställa samhällsfunktioner”. Eller fråga publiken vad de har för exempel.</a:t>
            </a:r>
          </a:p>
        </p:txBody>
      </p:sp>
      <p:sp>
        <p:nvSpPr>
          <p:cNvPr id="4" name="Platshållare för bildnummer 3"/>
          <p:cNvSpPr>
            <a:spLocks noGrp="1"/>
          </p:cNvSpPr>
          <p:nvPr>
            <p:ph type="sldNum" sz="quarter" idx="10"/>
          </p:nvPr>
        </p:nvSpPr>
        <p:spPr/>
        <p:txBody>
          <a:bodyPr/>
          <a:lstStyle/>
          <a:p>
            <a:fld id="{EE0393D4-3277-4DB7-9E49-00FB0F6B348D}" type="slidenum">
              <a:rPr lang="sv-SE" smtClean="0"/>
              <a:t>5</a:t>
            </a:fld>
            <a:endParaRPr lang="sv-SE"/>
          </a:p>
        </p:txBody>
      </p:sp>
    </p:spTree>
    <p:extLst>
      <p:ext uri="{BB962C8B-B14F-4D97-AF65-F5344CB8AC3E}">
        <p14:creationId xmlns:p14="http://schemas.microsoft.com/office/powerpoint/2010/main" val="168671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är </a:t>
            </a:r>
            <a:r>
              <a:rPr lang="sv-SE" baseline="0" dirty="0" smtClean="0"/>
              <a:t>samhällsviktig </a:t>
            </a:r>
            <a:r>
              <a:rPr lang="sv-SE" baseline="0" dirty="0"/>
              <a:t>verksamhet?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7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finns verksamheter som är nödvändiga och som samhället och vi som invånare förväntar oss ska fortsätta fungera även när samhällets utsätts för olika typer av påfrestningar.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 att kunna upprätthålla samhällets funktionalitet i alla lägen är vissa verksamheter viktigare än andra – dom är samhällsviktiga.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kan handla om verksamheter som till exempel upprätthåller eller säkerställer det vi ser på bilden: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dricksvattenförsörjning,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nödvändiga transporter – så som kollektivtrafik eller viktiga godstransporter,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kan genomföra betalningar,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har tillgång till sjukvård,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har en livsmedelsförsörjning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och att vi kan kommunicera med varandra.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 här samhällsviktiga verksamheterna bedrivs av både offentliga och privata aktörer. </a:t>
            </a:r>
          </a:p>
          <a:p>
            <a:endParaRPr lang="sv-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200" b="0"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1800"/>
              </a:spcAft>
              <a:buClr>
                <a:srgbClr val="CC0000"/>
              </a:buClr>
              <a:buSzPct val="120000"/>
              <a:buFontTx/>
              <a:buNone/>
              <a:tabLst/>
              <a:defRPr/>
            </a:pP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00A3-320B-48D7-BD13-D180AD191E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0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Följande är definitionen på samhällsviktig</a:t>
            </a:r>
            <a:r>
              <a:rPr lang="sv-SE" baseline="0" dirty="0" smtClean="0"/>
              <a:t> verksamhet: </a:t>
            </a:r>
            <a:r>
              <a:rPr lang="sv-SE" sz="1200" i="1" noProof="0" dirty="0" smtClean="0"/>
              <a:t>verksamhet, tjänst eller infrastruktur som upprätthåller eller säkerställer samhällsfunktioner som är nödvändiga för samhällets grundläggande behov, värden eller säkerhet.</a:t>
            </a:r>
            <a:endParaRPr lang="sv-SE" i="1"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EE0393D4-3277-4DB7-9E49-00FB0F6B348D}" type="slidenum">
              <a:rPr lang="sv-SE" smtClean="0"/>
              <a:t>8</a:t>
            </a:fld>
            <a:endParaRPr lang="sv-SE"/>
          </a:p>
        </p:txBody>
      </p:sp>
    </p:spTree>
    <p:extLst>
      <p:ext uri="{BB962C8B-B14F-4D97-AF65-F5344CB8AC3E}">
        <p14:creationId xmlns:p14="http://schemas.microsoft.com/office/powerpoint/2010/main" val="93661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a:t>
            </a:r>
            <a:r>
              <a:rPr lang="sv-SE" baseline="0" dirty="0" smtClean="0"/>
              <a:t> visar hur samhällsviktig verksamhet upprätthåller eller säkerställer viktiga samhällsfunktioner som är nödvändiga för samhällets grundläggande behov, värden eller säkerhet.</a:t>
            </a:r>
          </a:p>
          <a:p>
            <a:endParaRPr lang="sv-SE" baseline="0" dirty="0" smtClean="0"/>
          </a:p>
          <a:p>
            <a:r>
              <a:rPr lang="sv-SE" baseline="0" dirty="0" smtClean="0"/>
              <a:t>Som syns på bilden kan viktiga samhällsfunktioner överlappa varandra och en samhällsviktig verksamhet kan koppla till en eller flera viktiga samhällsfunktioner. </a:t>
            </a:r>
            <a:endParaRPr lang="sv-SE" dirty="0" smtClean="0"/>
          </a:p>
          <a:p>
            <a:endParaRPr lang="sv-SE" dirty="0" smtClean="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86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20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20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Master" Target="../slideMasters/slideMaster3.xml"/><Relationship Id="rId4" Type="http://schemas.openxmlformats.org/officeDocument/2006/relationships/tags" Target="../tags/tag22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Master" Target="../slideMasters/slideMaster3.xml"/><Relationship Id="rId5" Type="http://schemas.openxmlformats.org/officeDocument/2006/relationships/tags" Target="../tags/tag237.xml"/><Relationship Id="rId4" Type="http://schemas.openxmlformats.org/officeDocument/2006/relationships/tags" Target="../tags/tag236.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Master" Target="../slideMasters/slideMaster3.xml"/><Relationship Id="rId4" Type="http://schemas.openxmlformats.org/officeDocument/2006/relationships/tags" Target="../tags/tag241.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3.xml"/><Relationship Id="rId5" Type="http://schemas.openxmlformats.org/officeDocument/2006/relationships/tags" Target="../tags/tag249.xml"/><Relationship Id="rId4" Type="http://schemas.openxmlformats.org/officeDocument/2006/relationships/tags" Target="../tags/tag24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253.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4.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3.xml"/><Relationship Id="rId5" Type="http://schemas.openxmlformats.org/officeDocument/2006/relationships/tags" Target="../tags/tag261.xml"/><Relationship Id="rId4" Type="http://schemas.openxmlformats.org/officeDocument/2006/relationships/tags" Target="../tags/tag260.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Master" Target="../slideMasters/slideMaster3.xml"/><Relationship Id="rId4" Type="http://schemas.openxmlformats.org/officeDocument/2006/relationships/tags" Target="../tags/tag265.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slideMaster" Target="../slideMasters/slideMaster3.xml"/><Relationship Id="rId5" Type="http://schemas.openxmlformats.org/officeDocument/2006/relationships/tags" Target="../tags/tag273.xml"/><Relationship Id="rId4" Type="http://schemas.openxmlformats.org/officeDocument/2006/relationships/tags" Target="../tags/tag27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slideMaster" Target="../slideMasters/slideMaster3.xml"/><Relationship Id="rId4" Type="http://schemas.openxmlformats.org/officeDocument/2006/relationships/tags" Target="../tags/tag277.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3.xml"/><Relationship Id="rId5" Type="http://schemas.openxmlformats.org/officeDocument/2006/relationships/tags" Target="../tags/tag285.xml"/><Relationship Id="rId4" Type="http://schemas.openxmlformats.org/officeDocument/2006/relationships/tags" Target="../tags/tag284.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4.pn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Master" Target="../slideMasters/slideMaster3.xml"/><Relationship Id="rId5" Type="http://schemas.openxmlformats.org/officeDocument/2006/relationships/tags" Target="../tags/tag290.xml"/><Relationship Id="rId4" Type="http://schemas.openxmlformats.org/officeDocument/2006/relationships/tags" Target="../tags/tag28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slideMaster" Target="../slideMasters/slideMaster5.xml"/><Relationship Id="rId4" Type="http://schemas.openxmlformats.org/officeDocument/2006/relationships/tags" Target="../tags/tag309.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1.xml"/><Relationship Id="rId1" Type="http://schemas.openxmlformats.org/officeDocument/2006/relationships/tags" Target="../tags/tag310.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slideMaster" Target="../slideMasters/slideMaster5.xml"/><Relationship Id="rId4" Type="http://schemas.openxmlformats.org/officeDocument/2006/relationships/tags" Target="../tags/tag316.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4"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4.xml"/><Relationship Id="rId1" Type="http://schemas.openxmlformats.org/officeDocument/2006/relationships/tags" Target="../tags/tag323.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Master" Target="../slideMasters/slideMaster5.xml"/><Relationship Id="rId4" Type="http://schemas.openxmlformats.org/officeDocument/2006/relationships/tags" Target="../tags/tag328.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6.xml"/><Relationship Id="rId1" Type="http://schemas.openxmlformats.org/officeDocument/2006/relationships/tags" Target="../tags/tag335.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image" Target="../media/image18.png"/><Relationship Id="rId5" Type="http://schemas.openxmlformats.org/officeDocument/2006/relationships/slideMaster" Target="../slideMasters/slideMaster5.xml"/><Relationship Id="rId4" Type="http://schemas.openxmlformats.org/officeDocument/2006/relationships/tags" Target="../tags/tag340.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2.png"/><Relationship Id="rId5" Type="http://schemas.openxmlformats.org/officeDocument/2006/relationships/slideMaster" Target="../slideMasters/slideMaster5.xml"/><Relationship Id="rId4" Type="http://schemas.openxmlformats.org/officeDocument/2006/relationships/tags" Target="../tags/tag347.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image" Target="../media/image2.png"/><Relationship Id="rId5" Type="http://schemas.openxmlformats.org/officeDocument/2006/relationships/slideMaster" Target="../slideMasters/slideMaster5.xml"/><Relationship Id="rId4" Type="http://schemas.openxmlformats.org/officeDocument/2006/relationships/tags" Target="../tags/tag351.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image" Target="../media/image2.png"/></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image" Target="../media/image2.png"/></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5" Type="http://schemas.openxmlformats.org/officeDocument/2006/relationships/slideMaster" Target="../slideMasters/slideMaster5.xml"/><Relationship Id="rId4" Type="http://schemas.openxmlformats.org/officeDocument/2006/relationships/tags" Target="../tags/tag37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slideMaster" Target="../slideMasters/slideMaster5.xml"/><Relationship Id="rId5" Type="http://schemas.openxmlformats.org/officeDocument/2006/relationships/tags" Target="../tags/tag382.xml"/><Relationship Id="rId4" Type="http://schemas.openxmlformats.org/officeDocument/2006/relationships/tags" Target="../tags/tag381.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Master" Target="../slideMasters/slideMaster5.xml"/><Relationship Id="rId4" Type="http://schemas.openxmlformats.org/officeDocument/2006/relationships/tags" Target="../tags/tag38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Master" Target="../slideMasters/slideMaster5.xml"/><Relationship Id="rId5" Type="http://schemas.openxmlformats.org/officeDocument/2006/relationships/tags" Target="../tags/tag394.xml"/><Relationship Id="rId4" Type="http://schemas.openxmlformats.org/officeDocument/2006/relationships/tags" Target="../tags/tag393.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image" Target="../media/image18.png"/><Relationship Id="rId5" Type="http://schemas.openxmlformats.org/officeDocument/2006/relationships/slideMaster" Target="../slideMasters/slideMaster5.xml"/><Relationship Id="rId4" Type="http://schemas.openxmlformats.org/officeDocument/2006/relationships/tags" Target="../tags/tag398.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404.xml"/><Relationship Id="rId7" Type="http://schemas.openxmlformats.org/officeDocument/2006/relationships/image" Target="../media/image18.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slideMaster" Target="../slideMasters/slideMaster5.xml"/><Relationship Id="rId5" Type="http://schemas.openxmlformats.org/officeDocument/2006/relationships/tags" Target="../tags/tag406.xml"/><Relationship Id="rId4" Type="http://schemas.openxmlformats.org/officeDocument/2006/relationships/tags" Target="../tags/tag405.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slideMaster" Target="../slideMasters/slideMaster5.xml"/><Relationship Id="rId4" Type="http://schemas.openxmlformats.org/officeDocument/2006/relationships/tags" Target="../tags/tag410.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4"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5.xml"/><Relationship Id="rId5" Type="http://schemas.openxmlformats.org/officeDocument/2006/relationships/tags" Target="../tags/tag418.xml"/><Relationship Id="rId4" Type="http://schemas.openxmlformats.org/officeDocument/2006/relationships/tags" Target="../tags/tag417.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5" Type="http://schemas.openxmlformats.org/officeDocument/2006/relationships/slideMaster" Target="../slideMasters/slideMaster5.xml"/><Relationship Id="rId4" Type="http://schemas.openxmlformats.org/officeDocument/2006/relationships/tags" Target="../tags/tag422.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 Id="rId4"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Master" Target="../slideMasters/slideMaster5.xml"/><Relationship Id="rId5" Type="http://schemas.openxmlformats.org/officeDocument/2006/relationships/tags" Target="../tags/tag430.xml"/><Relationship Id="rId4" Type="http://schemas.openxmlformats.org/officeDocument/2006/relationships/tags" Target="../tags/tag429.xml"/></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image" Target="../media/image18.png"/><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slideMaster" Target="../slideMasters/slideMaster5.xml"/><Relationship Id="rId5" Type="http://schemas.openxmlformats.org/officeDocument/2006/relationships/tags" Target="../tags/tag435.xml"/><Relationship Id="rId4" Type="http://schemas.openxmlformats.org/officeDocument/2006/relationships/tags" Target="../tags/tag43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4.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4.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Master" Target="../slideMasters/slideMaster3.xml"/><Relationship Id="rId4" Type="http://schemas.openxmlformats.org/officeDocument/2006/relationships/tags" Target="../tags/tag16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tags" Target="../tags/tag165.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Master" Target="../slideMasters/slideMaster3.xml"/><Relationship Id="rId4" Type="http://schemas.openxmlformats.org/officeDocument/2006/relationships/tags" Target="../tags/tag171.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9.xml"/><Relationship Id="rId1" Type="http://schemas.openxmlformats.org/officeDocument/2006/relationships/tags" Target="../tags/tag178.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3.xml"/><Relationship Id="rId4" Type="http://schemas.openxmlformats.org/officeDocument/2006/relationships/tags" Target="../tags/tag183.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95.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033724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9469443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472139786"/>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74647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599347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284243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744231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44911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125062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13414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05626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6320533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0303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233632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098522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390661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611694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86160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275632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6653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7436501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75795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20572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919642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717375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00000" y="2484000"/>
            <a:ext cx="4992000" cy="3538800"/>
          </a:xfrm>
        </p:spPr>
        <p:txBody>
          <a:bodyPr>
            <a:normAutofit/>
          </a:bodyPr>
          <a:lstStyle>
            <a:lvl1pPr>
              <a:defRPr sz="3467"/>
            </a:lvl1pPr>
            <a:lvl2pPr>
              <a:defRPr sz="3467"/>
            </a:lvl2pPr>
            <a:lvl3pPr>
              <a:defRPr sz="3467"/>
            </a:lvl3pPr>
            <a:lvl4pPr>
              <a:defRPr sz="3467"/>
            </a:lvl4pPr>
            <a:lvl5pPr>
              <a:defRPr sz="3467"/>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576053" y="2492896"/>
            <a:ext cx="4992000" cy="3538800"/>
          </a:xfrm>
        </p:spPr>
        <p:txBody>
          <a:bodyPr>
            <a:normAutofit/>
          </a:bodyPr>
          <a:lstStyle>
            <a:lvl1pPr>
              <a:defRPr sz="3467"/>
            </a:lvl1pPr>
            <a:lvl2pPr>
              <a:defRPr sz="3467"/>
            </a:lvl2pPr>
            <a:lvl3pPr>
              <a:defRPr sz="3467"/>
            </a:lvl3pPr>
            <a:lvl4pPr>
              <a:defRPr sz="3467"/>
            </a:lvl4pPr>
            <a:lvl5pPr>
              <a:defRPr sz="3467"/>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2021-10-19</a:t>
            </a:fld>
            <a:endParaRPr lang="sv-SE"/>
          </a:p>
        </p:txBody>
      </p:sp>
      <p:sp>
        <p:nvSpPr>
          <p:cNvPr id="6" name="Platshållare för sidfot 5"/>
          <p:cNvSpPr>
            <a:spLocks noGrp="1"/>
          </p:cNvSpPr>
          <p:nvPr>
            <p:ph type="ftr" sz="quarter" idx="11"/>
          </p:nvPr>
        </p:nvSpPr>
        <p:spPr>
          <a:xfrm>
            <a:off x="4165600" y="6356351"/>
            <a:ext cx="3860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415042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2_Endast rubri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6858000"/>
          </a:xfrm>
          <a:solidFill>
            <a:schemeClr val="bg1">
              <a:lumMod val="50000"/>
            </a:schemeClr>
          </a:solidFill>
        </p:spPr>
        <p:txBody>
          <a:bodyPr/>
          <a:lstStyle>
            <a:lvl1pPr marL="0" indent="0">
              <a:buNone/>
              <a:defRPr/>
            </a:lvl1pPr>
          </a:lstStyle>
          <a:p>
            <a:r>
              <a:rPr lang="sv-SE" dirty="0"/>
              <a:t> </a:t>
            </a:r>
          </a:p>
        </p:txBody>
      </p:sp>
      <p:sp>
        <p:nvSpPr>
          <p:cNvPr id="2" name="Rubrik 1"/>
          <p:cNvSpPr>
            <a:spLocks noGrp="1"/>
          </p:cNvSpPr>
          <p:nvPr>
            <p:ph type="title"/>
          </p:nvPr>
        </p:nvSpPr>
        <p:spPr>
          <a:xfrm>
            <a:off x="1200000" y="5277277"/>
            <a:ext cx="10348800" cy="648000"/>
          </a:xfrm>
        </p:spPr>
        <p:txBody>
          <a:bodyPr/>
          <a:lstStyle>
            <a:lvl1pPr>
              <a:defRPr>
                <a:solidFill>
                  <a:schemeClr val="bg1"/>
                </a:solidFill>
              </a:defRPr>
            </a:lvl1pPr>
          </a:lstStyle>
          <a:p>
            <a:r>
              <a:rPr lang="sv-SE" dirty="0"/>
              <a:t>Klicka här för att ändra format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1528" y="299819"/>
            <a:ext cx="2259507" cy="1028076"/>
          </a:xfrm>
          <a:prstGeom prst="rect">
            <a:avLst/>
          </a:prstGeom>
        </p:spPr>
      </p:pic>
    </p:spTree>
    <p:extLst>
      <p:ext uri="{BB962C8B-B14F-4D97-AF65-F5344CB8AC3E}">
        <p14:creationId xmlns:p14="http://schemas.microsoft.com/office/powerpoint/2010/main" val="31752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555200"/>
            <a:ext cx="12192000" cy="53028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sp>
        <p:nvSpPr>
          <p:cNvPr id="2" name="Rubrik 1"/>
          <p:cNvSpPr>
            <a:spLocks noGrp="1"/>
          </p:cNvSpPr>
          <p:nvPr>
            <p:ph type="title"/>
          </p:nvPr>
        </p:nvSpPr>
        <p:spPr>
          <a:xfrm>
            <a:off x="1200000" y="2062388"/>
            <a:ext cx="7890355" cy="648000"/>
          </a:xfrm>
        </p:spPr>
        <p:txBody>
          <a:bodyPr>
            <a:normAutofit/>
          </a:bodyPr>
          <a:lstStyle>
            <a:lvl1pPr>
              <a:defRPr sz="3200"/>
            </a:lvl1pPr>
          </a:lstStyle>
          <a:p>
            <a:r>
              <a:rPr lang="sv-SE" dirty="0"/>
              <a:t>Klicka här för att ändra format</a:t>
            </a:r>
          </a:p>
        </p:txBody>
      </p:sp>
      <p:sp>
        <p:nvSpPr>
          <p:cNvPr id="3" name="Platshållare för innehåll 2"/>
          <p:cNvSpPr>
            <a:spLocks noGrp="1"/>
          </p:cNvSpPr>
          <p:nvPr>
            <p:ph idx="1"/>
          </p:nvPr>
        </p:nvSpPr>
        <p:spPr>
          <a:xfrm>
            <a:off x="1200000" y="2945588"/>
            <a:ext cx="7890355" cy="2901648"/>
          </a:xfrm>
        </p:spPr>
        <p:txBody>
          <a:bodyPr>
            <a:normAutofit/>
          </a:bodyPr>
          <a:lstStyle>
            <a:lvl1pPr marL="335992" indent="-335992">
              <a:lnSpc>
                <a:spcPts val="3467"/>
              </a:lnSpc>
              <a:spcBef>
                <a:spcPts val="800"/>
              </a:spcBef>
              <a:spcAft>
                <a:spcPts val="800"/>
              </a:spcAft>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2021-10-19</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18179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4019883" y="1555200"/>
            <a:ext cx="4152235" cy="5302800"/>
          </a:xfrm>
        </p:spPr>
        <p:txBody>
          <a:bodyPr/>
          <a:lstStyle>
            <a:lvl1pPr marL="0" indent="0">
              <a:buNone/>
              <a:defRPr/>
            </a:lvl1pPr>
          </a:lstStyle>
          <a:p>
            <a:endParaRPr lang="sv-SE" dirty="0"/>
          </a:p>
        </p:txBody>
      </p:sp>
      <p:sp>
        <p:nvSpPr>
          <p:cNvPr id="7" name="Picture Placeholder 6"/>
          <p:cNvSpPr>
            <a:spLocks noGrp="1"/>
          </p:cNvSpPr>
          <p:nvPr>
            <p:ph type="pic" sz="quarter" idx="13"/>
          </p:nvPr>
        </p:nvSpPr>
        <p:spPr>
          <a:xfrm>
            <a:off x="0" y="1555200"/>
            <a:ext cx="4032000" cy="5302800"/>
          </a:xfrm>
        </p:spPr>
        <p:txBody>
          <a:bodyPr/>
          <a:lstStyle>
            <a:lvl1pPr marL="0" indent="0">
              <a:buNone/>
              <a:defRPr/>
            </a:lvl1pPr>
          </a:lstStyle>
          <a:p>
            <a:endParaRPr lang="sv-SE" dirty="0"/>
          </a:p>
        </p:txBody>
      </p:sp>
      <p:sp>
        <p:nvSpPr>
          <p:cNvPr id="8" name="Picture Placeholder 6"/>
          <p:cNvSpPr>
            <a:spLocks noGrp="1"/>
          </p:cNvSpPr>
          <p:nvPr>
            <p:ph type="pic" sz="quarter" idx="15"/>
          </p:nvPr>
        </p:nvSpPr>
        <p:spPr>
          <a:xfrm>
            <a:off x="8164491" y="1555200"/>
            <a:ext cx="4032000" cy="5302800"/>
          </a:xfrm>
        </p:spPr>
        <p:txBody>
          <a:bodyPr/>
          <a:lstStyle>
            <a:lvl1pPr marL="0" indent="0">
              <a:buNone/>
              <a:defRPr/>
            </a:lvl1pPr>
          </a:lstStyle>
          <a:p>
            <a:endParaRPr lang="sv-SE" dirty="0"/>
          </a:p>
        </p:txBody>
      </p:sp>
      <p:sp>
        <p:nvSpPr>
          <p:cNvPr id="9" name="Rubrik 1"/>
          <p:cNvSpPr>
            <a:spLocks noGrp="1"/>
          </p:cNvSpPr>
          <p:nvPr>
            <p:ph type="title"/>
          </p:nvPr>
        </p:nvSpPr>
        <p:spPr>
          <a:xfrm>
            <a:off x="1103445" y="1988840"/>
            <a:ext cx="8640960" cy="864096"/>
          </a:xfrm>
          <a:noFill/>
          <a:effectLst/>
        </p:spPr>
        <p:txBody>
          <a:bodyPr/>
          <a:lstStyle>
            <a:lvl1pPr algn="l">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0023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Endast rubrik">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4032000" y="1508787"/>
            <a:ext cx="4128000" cy="5349213"/>
          </a:xfrm>
        </p:spPr>
        <p:txBody>
          <a:bodyPr/>
          <a:lstStyle>
            <a:lvl1pPr marL="0" indent="0">
              <a:buNone/>
              <a:defRPr/>
            </a:lvl1pPr>
          </a:lstStyle>
          <a:p>
            <a:endParaRPr lang="sv-SE" dirty="0"/>
          </a:p>
        </p:txBody>
      </p:sp>
      <p:sp>
        <p:nvSpPr>
          <p:cNvPr id="7" name="Picture Placeholder 6"/>
          <p:cNvSpPr>
            <a:spLocks noGrp="1"/>
          </p:cNvSpPr>
          <p:nvPr>
            <p:ph type="pic" sz="quarter" idx="13"/>
          </p:nvPr>
        </p:nvSpPr>
        <p:spPr>
          <a:xfrm>
            <a:off x="0" y="1508787"/>
            <a:ext cx="4032000" cy="5349213"/>
          </a:xfrm>
        </p:spPr>
        <p:txBody>
          <a:bodyPr/>
          <a:lstStyle>
            <a:lvl1pPr marL="0" indent="0">
              <a:buNone/>
              <a:defRPr/>
            </a:lvl1pPr>
          </a:lstStyle>
          <a:p>
            <a:endParaRPr lang="sv-SE" dirty="0"/>
          </a:p>
        </p:txBody>
      </p:sp>
      <p:sp>
        <p:nvSpPr>
          <p:cNvPr id="8" name="Picture Placeholder 6"/>
          <p:cNvSpPr>
            <a:spLocks noGrp="1"/>
          </p:cNvSpPr>
          <p:nvPr>
            <p:ph type="pic" sz="quarter" idx="15"/>
          </p:nvPr>
        </p:nvSpPr>
        <p:spPr>
          <a:xfrm>
            <a:off x="8160000" y="1508787"/>
            <a:ext cx="4032000" cy="5349213"/>
          </a:xfrm>
        </p:spPr>
        <p:txBody>
          <a:bodyPr/>
          <a:lstStyle>
            <a:lvl1pPr marL="0" indent="0">
              <a:buNone/>
              <a:defRPr/>
            </a:lvl1pPr>
          </a:lstStyle>
          <a:p>
            <a:endParaRPr lang="sv-SE" dirty="0"/>
          </a:p>
        </p:txBody>
      </p:sp>
      <p:sp>
        <p:nvSpPr>
          <p:cNvPr id="9" name="Rubrik 1"/>
          <p:cNvSpPr>
            <a:spLocks noGrp="1"/>
          </p:cNvSpPr>
          <p:nvPr>
            <p:ph type="title"/>
          </p:nvPr>
        </p:nvSpPr>
        <p:spPr>
          <a:xfrm>
            <a:off x="1103445" y="1988840"/>
            <a:ext cx="8640960" cy="864096"/>
          </a:xfrm>
          <a:noFill/>
          <a:effectLst/>
        </p:spPr>
        <p:txBody>
          <a:bodyPr/>
          <a:lstStyle>
            <a:lvl1pPr algn="l">
              <a:defRPr>
                <a:solidFill>
                  <a:schemeClr val="bg1"/>
                </a:solidFill>
              </a:defRPr>
            </a:lvl1pPr>
          </a:lstStyle>
          <a:p>
            <a:r>
              <a:rPr lang="sv-SE" dirty="0"/>
              <a:t>Klicka här för att ändra format</a:t>
            </a:r>
          </a:p>
        </p:txBody>
      </p:sp>
      <p:sp>
        <p:nvSpPr>
          <p:cNvPr id="10" name="Platshållare för innehåll 2"/>
          <p:cNvSpPr>
            <a:spLocks noGrp="1"/>
          </p:cNvSpPr>
          <p:nvPr>
            <p:ph idx="1"/>
          </p:nvPr>
        </p:nvSpPr>
        <p:spPr>
          <a:xfrm>
            <a:off x="0" y="4965171"/>
            <a:ext cx="4032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p:cNvSpPr>
            <a:spLocks noGrp="1"/>
          </p:cNvSpPr>
          <p:nvPr>
            <p:ph idx="16"/>
          </p:nvPr>
        </p:nvSpPr>
        <p:spPr>
          <a:xfrm>
            <a:off x="4032000" y="4965171"/>
            <a:ext cx="4128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p:cNvSpPr>
            <a:spLocks noGrp="1"/>
          </p:cNvSpPr>
          <p:nvPr>
            <p:ph idx="17"/>
          </p:nvPr>
        </p:nvSpPr>
        <p:spPr>
          <a:xfrm>
            <a:off x="8160000" y="4965171"/>
            <a:ext cx="4032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027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555200"/>
            <a:ext cx="12192000" cy="53028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sp>
        <p:nvSpPr>
          <p:cNvPr id="4" name="Platshållare för datum 3"/>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2021-10-19</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21114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200000" y="2180861"/>
            <a:ext cx="10348800" cy="648000"/>
          </a:xfrm>
        </p:spPr>
        <p:txBody>
          <a:bodyPr/>
          <a:lstStyle/>
          <a:p>
            <a:r>
              <a:rPr lang="sv-SE"/>
              <a:t>Klicka här för att ändra format</a:t>
            </a:r>
          </a:p>
        </p:txBody>
      </p:sp>
      <p:sp>
        <p:nvSpPr>
          <p:cNvPr id="7" name="Picture Placeholder 6"/>
          <p:cNvSpPr>
            <a:spLocks noGrp="1"/>
          </p:cNvSpPr>
          <p:nvPr>
            <p:ph type="pic" sz="quarter" idx="13"/>
          </p:nvPr>
        </p:nvSpPr>
        <p:spPr>
          <a:xfrm>
            <a:off x="0" y="1509184"/>
            <a:ext cx="12192000" cy="5348816"/>
          </a:xfrm>
        </p:spPr>
        <p:txBody>
          <a:bodyPr/>
          <a:lstStyle>
            <a:lvl1pPr marL="0" indent="0">
              <a:buNone/>
              <a:defRPr/>
            </a:lvl1pPr>
          </a:lstStyle>
          <a:p>
            <a:endParaRPr lang="sv-SE" dirty="0"/>
          </a:p>
        </p:txBody>
      </p:sp>
    </p:spTree>
    <p:extLst>
      <p:ext uri="{BB962C8B-B14F-4D97-AF65-F5344CB8AC3E}">
        <p14:creationId xmlns:p14="http://schemas.microsoft.com/office/powerpoint/2010/main" val="7244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6_Endast rubrik">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0"/>
            <a:ext cx="12192000" cy="68580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783" y="2069606"/>
            <a:ext cx="5695980" cy="2591671"/>
          </a:xfrm>
          <a:prstGeom prst="rect">
            <a:avLst/>
          </a:prstGeom>
        </p:spPr>
      </p:pic>
    </p:spTree>
    <p:extLst>
      <p:ext uri="{BB962C8B-B14F-4D97-AF65-F5344CB8AC3E}">
        <p14:creationId xmlns:p14="http://schemas.microsoft.com/office/powerpoint/2010/main" val="8445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1774800" y="1368000"/>
            <a:ext cx="8582400" cy="1185077"/>
          </a:xfrm>
        </p:spPr>
        <p:txBody>
          <a:bodyPr anchor="b">
            <a:noAutofit/>
          </a:bodyPr>
          <a:lstStyle>
            <a:lvl1pPr algn="l">
              <a:defRPr sz="3600"/>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a:extLst>
              <a:ext uri="{FF2B5EF4-FFF2-40B4-BE49-F238E27FC236}">
                <a16:creationId xmlns:a16="http://schemas.microsoft.com/office/drawing/2014/main" id="{C994DFFA-DF5D-4F3A-BF33-218A48784C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246476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41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40084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28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14941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1357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42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626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7498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613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4073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339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4" name="Grupp 3">
            <a:extLst>
              <a:ext uri="{FF2B5EF4-FFF2-40B4-BE49-F238E27FC236}">
                <a16:creationId xmlns:a16="http://schemas.microsoft.com/office/drawing/2014/main" id="{D16FB5AD-921C-45BF-86EA-92175399D0E6}"/>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C4F0956D-78F9-4CAE-A663-BE0AC3148F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0B3A82A4-3D41-42C7-99EB-4105935393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8149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solidFill>
                  <a:schemeClr val="bg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10" name="Grupp 9">
            <a:extLst>
              <a:ext uri="{FF2B5EF4-FFF2-40B4-BE49-F238E27FC236}">
                <a16:creationId xmlns:a16="http://schemas.microsoft.com/office/drawing/2014/main" id="{31B19DC8-B88F-477F-B0DE-AF27442BC4F6}"/>
              </a:ext>
            </a:extLst>
          </p:cNvPr>
          <p:cNvGrpSpPr/>
          <p:nvPr/>
        </p:nvGrpSpPr>
        <p:grpSpPr>
          <a:xfrm>
            <a:off x="10675620" y="6119856"/>
            <a:ext cx="1297478" cy="571294"/>
            <a:chOff x="10675620" y="6119856"/>
            <a:chExt cx="1297478" cy="571294"/>
          </a:xfrm>
        </p:grpSpPr>
        <p:pic>
          <p:nvPicPr>
            <p:cNvPr id="8" name="Bildobjekt 7">
              <a:extLst>
                <a:ext uri="{FF2B5EF4-FFF2-40B4-BE49-F238E27FC236}">
                  <a16:creationId xmlns:a16="http://schemas.microsoft.com/office/drawing/2014/main" id="{111CB780-89A5-4EB6-86A8-CDF107ABD1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5620" y="6119856"/>
              <a:ext cx="574596" cy="571294"/>
            </a:xfrm>
            <a:prstGeom prst="rect">
              <a:avLst/>
            </a:prstGeom>
          </p:spPr>
        </p:pic>
        <p:pic>
          <p:nvPicPr>
            <p:cNvPr id="9" name="Bildobjekt 8">
              <a:extLst>
                <a:ext uri="{FF2B5EF4-FFF2-40B4-BE49-F238E27FC236}">
                  <a16:creationId xmlns:a16="http://schemas.microsoft.com/office/drawing/2014/main" id="{8B699213-0B08-448B-9588-C3044E0AD3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15484" y="6248400"/>
              <a:ext cx="657614" cy="323850"/>
            </a:xfrm>
            <a:prstGeom prst="rect">
              <a:avLst/>
            </a:prstGeom>
          </p:spPr>
        </p:pic>
      </p:grpSp>
    </p:spTree>
    <p:extLst>
      <p:ext uri="{BB962C8B-B14F-4D97-AF65-F5344CB8AC3E}">
        <p14:creationId xmlns:p14="http://schemas.microsoft.com/office/powerpoint/2010/main" val="11888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grpSp>
        <p:nvGrpSpPr>
          <p:cNvPr id="3" name="Grupp 2">
            <a:extLst>
              <a:ext uri="{FF2B5EF4-FFF2-40B4-BE49-F238E27FC236}">
                <a16:creationId xmlns:a16="http://schemas.microsoft.com/office/drawing/2014/main" id="{079A7A8C-BC63-4E07-9BB7-FAA2A032CDC6}"/>
              </a:ext>
            </a:extLst>
          </p:cNvPr>
          <p:cNvGrpSpPr/>
          <p:nvPr/>
        </p:nvGrpSpPr>
        <p:grpSpPr>
          <a:xfrm>
            <a:off x="11070000" y="6296400"/>
            <a:ext cx="952500" cy="422519"/>
            <a:chOff x="11070000" y="6296400"/>
            <a:chExt cx="952500" cy="422519"/>
          </a:xfrm>
        </p:grpSpPr>
        <p:pic>
          <p:nvPicPr>
            <p:cNvPr id="4" name="Bildobjekt 3">
              <a:extLst>
                <a:ext uri="{FF2B5EF4-FFF2-40B4-BE49-F238E27FC236}">
                  <a16:creationId xmlns:a16="http://schemas.microsoft.com/office/drawing/2014/main" id="{F851F30E-CB90-4CE1-B5C6-8E28D6A3B0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5" name="Bildobjekt 4" descr="MSB Logga vit">
              <a:extLst>
                <a:ext uri="{FF2B5EF4-FFF2-40B4-BE49-F238E27FC236}">
                  <a16:creationId xmlns:a16="http://schemas.microsoft.com/office/drawing/2014/main" id="{DFC4A88D-9574-45E3-A2B9-464558FCD1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273066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4" name="Grupp 3">
            <a:extLst>
              <a:ext uri="{FF2B5EF4-FFF2-40B4-BE49-F238E27FC236}">
                <a16:creationId xmlns:a16="http://schemas.microsoft.com/office/drawing/2014/main" id="{66EE50EC-52C5-4BDF-8D27-E225311BCF5D}"/>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0D8DA891-6A1B-43B2-8C08-3190285573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DC103D7D-9DC0-4611-8EDF-958FD7A0C8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7725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019298" y="1362077"/>
            <a:ext cx="8582400" cy="633743"/>
          </a:xfrm>
        </p:spPr>
        <p:txBody>
          <a:bodyPr anchor="b">
            <a:noAutofit/>
          </a:bodyPr>
          <a:lstStyle>
            <a:lvl1pPr algn="l">
              <a:defRPr sz="3600"/>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95DD5985-A25E-4117-9500-0C11FF49A1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15527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flipH="1">
            <a:off x="-1524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4778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a:off x="750451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6286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2700652" y="1368000"/>
            <a:ext cx="6552000" cy="1273968"/>
          </a:xfrm>
        </p:spPr>
        <p:txBody>
          <a:bodyPr anchor="t"/>
          <a:lstStyle>
            <a:lvl1pPr>
              <a:defRPr sz="3600"/>
            </a:lvl1pPr>
          </a:lstStyle>
          <a:p>
            <a:r>
              <a:rPr lang="sv-SE" dirty="0"/>
              <a:t>Klicka här för att skriva rubrik</a:t>
            </a:r>
          </a:p>
        </p:txBody>
      </p:sp>
    </p:spTree>
    <p:extLst>
      <p:ext uri="{BB962C8B-B14F-4D97-AF65-F5344CB8AC3E}">
        <p14:creationId xmlns:p14="http://schemas.microsoft.com/office/powerpoint/2010/main" val="22581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4649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6261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19381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33780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287188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14673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841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4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785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26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182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45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99097EA0-DCA5-48E8-AE2A-8F7E9C10A2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C3A49E7A-B3ED-4CD3-9220-9F4D6F7BCC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30075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9E38265-4740-4F0B-889A-CB70133726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87B4136A-4379-40D0-B246-C38E5B0810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7817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F5EC4C38-E736-456A-965E-E2BA17F82D3F}"/>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846B2715-4F6B-4C9A-925B-79DBA7A81B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C4A6E57B-E5D9-4DE7-A424-068515EBF9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6407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386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76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8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73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22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195AD137-BC73-42BB-81EA-D9F1C9CBBE89}"/>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E2786C9B-713D-4AEE-8C45-2555A3135E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1919E40C-EE0B-4F85-BD94-4D8638081D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65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314733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21663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5101057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024846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50812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6824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765118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36669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811066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133896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840149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051568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142295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632958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559708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9903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3810240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13786861"/>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5619980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6494796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084484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72773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245066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45083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29584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7160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166104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533888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963762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71088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451453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407694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989326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00241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984506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07544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6962124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7458454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345964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649202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5396909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4" b="0" i="0">
                <a:solidFill>
                  <a:srgbClr val="034DA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10/19/2021</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9677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02112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11008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547960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4733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655734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761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2930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3626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406694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986746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37342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97595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2191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69380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682992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452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71248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97347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3417022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endParaRPr lang="sv-SE" dirty="0"/>
          </a:p>
        </p:txBody>
      </p:sp>
    </p:spTree>
    <p:extLst>
      <p:ext uri="{BB962C8B-B14F-4D97-AF65-F5344CB8AC3E}">
        <p14:creationId xmlns:p14="http://schemas.microsoft.com/office/powerpoint/2010/main" val="1189703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905516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033857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62004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4247306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3077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086948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13733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79315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873978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0424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788946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04238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9306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03092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64149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18775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733225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7675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3307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318967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09140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9056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43668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026963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661221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881211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162480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6674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8284780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17450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9262499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8843060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98351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39092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43217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92975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789785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01544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6.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50" Type="http://schemas.openxmlformats.org/officeDocument/2006/relationships/theme" Target="../theme/theme3.xml"/><Relationship Id="rId55" Type="http://schemas.openxmlformats.org/officeDocument/2006/relationships/tags" Target="../tags/tag15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54" Type="http://schemas.openxmlformats.org/officeDocument/2006/relationships/tags" Target="../tags/tag14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3" Type="http://schemas.openxmlformats.org/officeDocument/2006/relationships/tags" Target="../tags/tag14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image" Target="../media/image1.pn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tags" Target="../tags/tag14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56" Type="http://schemas.openxmlformats.org/officeDocument/2006/relationships/tags" Target="../tags/tag151.xml"/><Relationship Id="rId8" Type="http://schemas.openxmlformats.org/officeDocument/2006/relationships/slideLayout" Target="../slideLayouts/slideLayout91.xml"/><Relationship Id="rId51" Type="http://schemas.openxmlformats.org/officeDocument/2006/relationships/tags" Target="../tags/tag146.xml"/><Relationship Id="rId3"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theme" Target="../theme/theme4.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tags" Target="../tags/tag294.xml"/><Relationship Id="rId50" Type="http://schemas.openxmlformats.org/officeDocument/2006/relationships/image" Target="../media/image3.pn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tags" Target="../tags/tag293.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tags" Target="../tags/tag292.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tags" Target="../tags/tag296.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tags" Target="../tags/tag291.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theme" Target="../theme/theme5.xml"/><Relationship Id="rId48" Type="http://schemas.openxmlformats.org/officeDocument/2006/relationships/tags" Target="../tags/tag295.xml"/><Relationship Id="rId8" Type="http://schemas.openxmlformats.org/officeDocument/2006/relationships/slideLayout" Target="../slideLayouts/slideLayout1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print">
            <a:extLst>
              <a:ext uri="{28A0092B-C50C-407E-A947-70E740481C1C}">
                <a14:useLocalDpi xmlns:a14="http://schemas.microsoft.com/office/drawing/2010/main"/>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Tree>
    <p:extLst>
      <p:ext uri="{BB962C8B-B14F-4D97-AF65-F5344CB8AC3E}">
        <p14:creationId xmlns:p14="http://schemas.microsoft.com/office/powerpoint/2010/main" val="3677004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51"/>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52"/>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53"/>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4"/>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5"/>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6465178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79" r:id="rId49"/>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86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9B6F4-6F0E-449D-99C3-FA3961AAF713}" type="datetimeFigureOut">
              <a:rPr lang="sv-SE" smtClean="0"/>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7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2706" y="6356350"/>
            <a:ext cx="3872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B4F8C-CEC5-4B2C-9C29-5300068510B6}" type="slidenum">
              <a:rPr lang="sv-SE" smtClean="0"/>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576210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1"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2021-10-19</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26749027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952" r:id="rId30"/>
    <p:sldLayoutId id="2147483953" r:id="rId31"/>
    <p:sldLayoutId id="2147483954" r:id="rId32"/>
    <p:sldLayoutId id="2147483955" r:id="rId33"/>
    <p:sldLayoutId id="2147483956" r:id="rId34"/>
    <p:sldLayoutId id="2147483957" r:id="rId35"/>
    <p:sldLayoutId id="2147483958" r:id="rId36"/>
    <p:sldLayoutId id="2147483959" r:id="rId37"/>
    <p:sldLayoutId id="2147483960" r:id="rId38"/>
    <p:sldLayoutId id="2147483961" r:id="rId39"/>
    <p:sldLayoutId id="2147483962" r:id="rId40"/>
    <p:sldLayoutId id="2147483963" r:id="rId41"/>
    <p:sldLayoutId id="2147483964"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1.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64.png"/><Relationship Id="rId3" Type="http://schemas.openxmlformats.org/officeDocument/2006/relationships/image" Target="../media/image66.png"/><Relationship Id="rId21" Type="http://schemas.openxmlformats.org/officeDocument/2006/relationships/image" Target="../media/image85.sv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image" Target="../media/image65.png"/><Relationship Id="rId16" Type="http://schemas.openxmlformats.org/officeDocument/2006/relationships/image" Target="../media/image78.png"/><Relationship Id="rId20" Type="http://schemas.openxmlformats.org/officeDocument/2006/relationships/image" Target="../media/image81.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73.png"/><Relationship Id="rId5" Type="http://schemas.openxmlformats.org/officeDocument/2006/relationships/image" Target="../media/image68.png"/><Relationship Id="rId15" Type="http://schemas.openxmlformats.org/officeDocument/2006/relationships/image" Target="../media/image77.png"/><Relationship Id="rId23" Type="http://schemas.openxmlformats.org/officeDocument/2006/relationships/image" Target="../media/image87.svg"/><Relationship Id="rId10" Type="http://schemas.openxmlformats.org/officeDocument/2006/relationships/image" Target="../media/image72.png"/><Relationship Id="rId19" Type="http://schemas.openxmlformats.org/officeDocument/2006/relationships/image" Target="../media/image80.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88.png"/><Relationship Id="rId18" Type="http://schemas.openxmlformats.org/officeDocument/2006/relationships/image" Target="../media/image103.svg"/><Relationship Id="rId26" Type="http://schemas.openxmlformats.org/officeDocument/2006/relationships/image" Target="../media/image111.svg"/><Relationship Id="rId39" Type="http://schemas.openxmlformats.org/officeDocument/2006/relationships/image" Target="../media/image62.png"/><Relationship Id="rId3" Type="http://schemas.openxmlformats.org/officeDocument/2006/relationships/image" Target="../media/image83.png"/><Relationship Id="rId21" Type="http://schemas.openxmlformats.org/officeDocument/2006/relationships/image" Target="../media/image92.png"/><Relationship Id="rId34" Type="http://schemas.openxmlformats.org/officeDocument/2006/relationships/image" Target="../media/image119.svg"/><Relationship Id="rId7" Type="http://schemas.openxmlformats.org/officeDocument/2006/relationships/image" Target="../media/image85.png"/><Relationship Id="rId12" Type="http://schemas.openxmlformats.org/officeDocument/2006/relationships/image" Target="../media/image97.svg"/><Relationship Id="rId17" Type="http://schemas.openxmlformats.org/officeDocument/2006/relationships/image" Target="../media/image90.png"/><Relationship Id="rId25" Type="http://schemas.openxmlformats.org/officeDocument/2006/relationships/image" Target="../media/image94.png"/><Relationship Id="rId33" Type="http://schemas.openxmlformats.org/officeDocument/2006/relationships/image" Target="../media/image98.png"/><Relationship Id="rId38" Type="http://schemas.openxmlformats.org/officeDocument/2006/relationships/image" Target="../media/image123.svg"/><Relationship Id="rId2" Type="http://schemas.openxmlformats.org/officeDocument/2006/relationships/notesSlide" Target="../notesSlides/notesSlide16.xml"/><Relationship Id="rId16" Type="http://schemas.openxmlformats.org/officeDocument/2006/relationships/image" Target="../media/image101.svg"/><Relationship Id="rId20" Type="http://schemas.openxmlformats.org/officeDocument/2006/relationships/image" Target="../media/image105.svg"/><Relationship Id="rId29" Type="http://schemas.openxmlformats.org/officeDocument/2006/relationships/image" Target="../media/image96.png"/><Relationship Id="rId41" Type="http://schemas.openxmlformats.org/officeDocument/2006/relationships/image" Target="../media/image125.svg"/><Relationship Id="rId1" Type="http://schemas.openxmlformats.org/officeDocument/2006/relationships/slideLayout" Target="../slideLayouts/slideLayout10.xml"/><Relationship Id="rId6" Type="http://schemas.openxmlformats.org/officeDocument/2006/relationships/image" Target="../media/image91.svg"/><Relationship Id="rId11" Type="http://schemas.openxmlformats.org/officeDocument/2006/relationships/image" Target="../media/image87.png"/><Relationship Id="rId24" Type="http://schemas.openxmlformats.org/officeDocument/2006/relationships/image" Target="../media/image109.svg"/><Relationship Id="rId32" Type="http://schemas.openxmlformats.org/officeDocument/2006/relationships/image" Target="../media/image117.svg"/><Relationship Id="rId37" Type="http://schemas.openxmlformats.org/officeDocument/2006/relationships/image" Target="../media/image100.png"/><Relationship Id="rId40" Type="http://schemas.openxmlformats.org/officeDocument/2006/relationships/image" Target="../media/image101.png"/><Relationship Id="rId5" Type="http://schemas.openxmlformats.org/officeDocument/2006/relationships/image" Target="../media/image84.png"/><Relationship Id="rId15" Type="http://schemas.openxmlformats.org/officeDocument/2006/relationships/image" Target="../media/image89.png"/><Relationship Id="rId23" Type="http://schemas.openxmlformats.org/officeDocument/2006/relationships/image" Target="../media/image93.png"/><Relationship Id="rId28" Type="http://schemas.openxmlformats.org/officeDocument/2006/relationships/image" Target="../media/image113.svg"/><Relationship Id="rId36" Type="http://schemas.openxmlformats.org/officeDocument/2006/relationships/image" Target="../media/image121.svg"/><Relationship Id="rId10" Type="http://schemas.openxmlformats.org/officeDocument/2006/relationships/image" Target="../media/image95.svg"/><Relationship Id="rId19" Type="http://schemas.openxmlformats.org/officeDocument/2006/relationships/image" Target="../media/image91.png"/><Relationship Id="rId31" Type="http://schemas.openxmlformats.org/officeDocument/2006/relationships/image" Target="../media/image97.png"/><Relationship Id="rId4" Type="http://schemas.openxmlformats.org/officeDocument/2006/relationships/image" Target="../media/image89.svg"/><Relationship Id="rId9" Type="http://schemas.openxmlformats.org/officeDocument/2006/relationships/image" Target="../media/image86.png"/><Relationship Id="rId14" Type="http://schemas.openxmlformats.org/officeDocument/2006/relationships/image" Target="../media/image99.svg"/><Relationship Id="rId22" Type="http://schemas.openxmlformats.org/officeDocument/2006/relationships/image" Target="../media/image107.svg"/><Relationship Id="rId27" Type="http://schemas.openxmlformats.org/officeDocument/2006/relationships/image" Target="../media/image95.png"/><Relationship Id="rId30" Type="http://schemas.openxmlformats.org/officeDocument/2006/relationships/image" Target="../media/image115.svg"/><Relationship Id="rId35" Type="http://schemas.openxmlformats.org/officeDocument/2006/relationships/image" Target="../media/image9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104.png"/><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hallsviktigverksamhet"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hyperlink" Target="mailto:samhallsviktigverksamhet@msb.s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www.energimyndigheten.se/globalassets/trygg-energiforsorjning/styrel/handbok-for-styrels-planeringsomgang-2019-202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mailto:samhallsviktigverksamhet@msb.se" TargetMode="External"/><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hyperlink" Target="http://www.msb.se/samhallsviktigverksamh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ett landskap med en väg i mitten.">
            <a:extLst>
              <a:ext uri="{FF2B5EF4-FFF2-40B4-BE49-F238E27FC236}">
                <a16:creationId xmlns:a16="http://schemas.microsoft.com/office/drawing/2014/main" id="{B473CBE6-514F-42F9-9866-DAD52C909A6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14" name="Rubrik 13">
            <a:extLst>
              <a:ext uri="{FF2B5EF4-FFF2-40B4-BE49-F238E27FC236}">
                <a16:creationId xmlns:a16="http://schemas.microsoft.com/office/drawing/2014/main" id="{9C6BB6E8-393B-4772-8E20-4688634E9D2B}"/>
              </a:ext>
            </a:extLst>
          </p:cNvPr>
          <p:cNvSpPr>
            <a:spLocks noGrp="1"/>
          </p:cNvSpPr>
          <p:nvPr>
            <p:ph type="title"/>
          </p:nvPr>
        </p:nvSpPr>
        <p:spPr>
          <a:xfrm>
            <a:off x="3876574" y="1256709"/>
            <a:ext cx="6551612" cy="1273175"/>
          </a:xfrm>
        </p:spPr>
        <p:txBody>
          <a:bodyPr anchor="ctr"/>
          <a:lstStyle/>
          <a:p>
            <a:pPr algn="r"/>
            <a:r>
              <a:rPr lang="sv-SE" dirty="0"/>
              <a:t>Introduktion till samhällsviktig verksamhet</a:t>
            </a:r>
          </a:p>
        </p:txBody>
      </p:sp>
      <p:cxnSp>
        <p:nvCxnSpPr>
          <p:cNvPr id="17" name="Rak koppling 16">
            <a:extLst>
              <a:ext uri="{FF2B5EF4-FFF2-40B4-BE49-F238E27FC236}">
                <a16:creationId xmlns:a16="http://schemas.microsoft.com/office/drawing/2014/main" id="{54322EA3-DF05-42BB-A7AC-4A84E39BEE72}"/>
              </a:ext>
              <a:ext uri="{C183D7F6-B498-43B3-948B-1728B52AA6E4}">
                <adec:decorative xmlns="" xmlns:adec="http://schemas.microsoft.com/office/drawing/2017/decorative" val="1"/>
              </a:ext>
            </a:extLst>
          </p:cNvPr>
          <p:cNvCxnSpPr>
            <a:cxnSpLocks/>
          </p:cNvCxnSpPr>
          <p:nvPr/>
        </p:nvCxnSpPr>
        <p:spPr>
          <a:xfrm>
            <a:off x="10847904" y="1104900"/>
            <a:ext cx="0" cy="1514475"/>
          </a:xfrm>
          <a:prstGeom prst="line">
            <a:avLst/>
          </a:prstGeom>
          <a:ln w="1143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7673D-F74B-4215-9BD8-47AE5D666059}"/>
              </a:ext>
            </a:extLst>
          </p:cNvPr>
          <p:cNvSpPr>
            <a:spLocks noGrp="1"/>
          </p:cNvSpPr>
          <p:nvPr>
            <p:ph type="title" idx="4294967295"/>
          </p:nvPr>
        </p:nvSpPr>
        <p:spPr>
          <a:xfrm>
            <a:off x="1805709" y="-1011039"/>
            <a:ext cx="8580582" cy="663879"/>
          </a:xfrm>
        </p:spPr>
        <p:txBody>
          <a:bodyPr vert="horz" lIns="91440" tIns="45720" rIns="91440" bIns="45720" rtlCol="0" anchor="b">
            <a:noAutofit/>
          </a:bodyPr>
          <a:lstStyle/>
          <a:p>
            <a:r>
              <a:rPr lang="sv-SE" dirty="0"/>
              <a:t>Exempel på samhällsviktig verksamheter</a:t>
            </a:r>
          </a:p>
        </p:txBody>
      </p:sp>
      <p:pic>
        <p:nvPicPr>
          <p:cNvPr id="14" name="Bildobjekt 13" descr="En bild som visar en person som fyller på tanken på en lastbil.">
            <a:extLst>
              <a:ext uri="{FF2B5EF4-FFF2-40B4-BE49-F238E27FC236}">
                <a16:creationId xmlns:a16="http://schemas.microsoft.com/office/drawing/2014/main" id="{8D15AFA0-24CD-4223-8E01-B00A2F67E244}"/>
              </a:ext>
            </a:extLst>
          </p:cNvPr>
          <p:cNvPicPr>
            <a:picLocks noChangeAspect="1"/>
          </p:cNvPicPr>
          <p:nvPr/>
        </p:nvPicPr>
        <p:blipFill>
          <a:blip r:embed="rId3" cstate="print">
            <a:extLst>
              <a:ext uri="{28A0092B-C50C-407E-A947-70E740481C1C}">
                <a14:useLocalDpi xmlns:a14="http://schemas.microsoft.com/office/drawing/2010/main"/>
              </a:ext>
            </a:extLst>
          </a:blip>
          <a:srcRect t="7578" b="7578"/>
          <a:stretch/>
        </p:blipFill>
        <p:spPr>
          <a:xfrm>
            <a:off x="0" y="0"/>
            <a:ext cx="4068000" cy="2300954"/>
          </a:xfrm>
          <a:prstGeom prst="rect">
            <a:avLst/>
          </a:prstGeom>
        </p:spPr>
      </p:pic>
      <p:pic>
        <p:nvPicPr>
          <p:cNvPr id="27" name="Bildobjekt 26" descr="En bild som visar traktorer på en åker.">
            <a:extLst>
              <a:ext uri="{FF2B5EF4-FFF2-40B4-BE49-F238E27FC236}">
                <a16:creationId xmlns:a16="http://schemas.microsoft.com/office/drawing/2014/main" id="{25AE8970-6994-471C-991C-06184B5B0D89}"/>
              </a:ext>
            </a:extLst>
          </p:cNvPr>
          <p:cNvPicPr>
            <a:picLocks noChangeAspect="1"/>
          </p:cNvPicPr>
          <p:nvPr/>
        </p:nvPicPr>
        <p:blipFill>
          <a:blip r:embed="rId4" cstate="print">
            <a:extLst>
              <a:ext uri="{28A0092B-C50C-407E-A947-70E740481C1C}">
                <a14:useLocalDpi xmlns:a14="http://schemas.microsoft.com/office/drawing/2010/main"/>
              </a:ext>
            </a:extLst>
          </a:blip>
          <a:srcRect t="7530" b="7530"/>
          <a:stretch/>
        </p:blipFill>
        <p:spPr>
          <a:xfrm>
            <a:off x="4067996" y="-2639"/>
            <a:ext cx="4067999" cy="2303593"/>
          </a:xfrm>
          <a:prstGeom prst="rect">
            <a:avLst/>
          </a:prstGeom>
        </p:spPr>
      </p:pic>
      <p:pic>
        <p:nvPicPr>
          <p:cNvPr id="30" name="Bildobjekt 29" descr="En bild som visar en person som handlar i livsmedelaffär.">
            <a:extLst>
              <a:ext uri="{FF2B5EF4-FFF2-40B4-BE49-F238E27FC236}">
                <a16:creationId xmlns:a16="http://schemas.microsoft.com/office/drawing/2014/main" id="{779609CE-8E55-4AE2-A885-391F15CA74FF}"/>
              </a:ext>
            </a:extLst>
          </p:cNvPr>
          <p:cNvPicPr>
            <a:picLocks noChangeAspect="1"/>
          </p:cNvPicPr>
          <p:nvPr/>
        </p:nvPicPr>
        <p:blipFill>
          <a:blip r:embed="rId5" cstate="print">
            <a:extLst>
              <a:ext uri="{28A0092B-C50C-407E-A947-70E740481C1C}">
                <a14:useLocalDpi xmlns:a14="http://schemas.microsoft.com/office/drawing/2010/main"/>
              </a:ext>
            </a:extLst>
          </a:blip>
          <a:srcRect t="7530" b="7530"/>
          <a:stretch/>
        </p:blipFill>
        <p:spPr>
          <a:xfrm>
            <a:off x="8135992" y="2530"/>
            <a:ext cx="4056008" cy="2296800"/>
          </a:xfrm>
          <a:prstGeom prst="rect">
            <a:avLst/>
          </a:prstGeom>
        </p:spPr>
      </p:pic>
      <p:pic>
        <p:nvPicPr>
          <p:cNvPr id="25" name="Bildobjekt 24" descr="En bild som visar trafik.">
            <a:extLst>
              <a:ext uri="{FF2B5EF4-FFF2-40B4-BE49-F238E27FC236}">
                <a16:creationId xmlns:a16="http://schemas.microsoft.com/office/drawing/2014/main" id="{495BC1B9-13F1-4689-A238-5E65BD2DB9EB}"/>
              </a:ext>
            </a:extLst>
          </p:cNvPr>
          <p:cNvPicPr>
            <a:picLocks noChangeAspect="1"/>
          </p:cNvPicPr>
          <p:nvPr/>
        </p:nvPicPr>
        <p:blipFill>
          <a:blip r:embed="rId6" cstate="print">
            <a:extLst>
              <a:ext uri="{28A0092B-C50C-407E-A947-70E740481C1C}">
                <a14:useLocalDpi xmlns:a14="http://schemas.microsoft.com/office/drawing/2010/main"/>
              </a:ext>
            </a:extLst>
          </a:blip>
          <a:srcRect t="7743" b="7743"/>
          <a:stretch/>
        </p:blipFill>
        <p:spPr>
          <a:xfrm>
            <a:off x="0" y="2300954"/>
            <a:ext cx="4067999" cy="2296800"/>
          </a:xfrm>
          <a:prstGeom prst="rect">
            <a:avLst/>
          </a:prstGeom>
        </p:spPr>
      </p:pic>
      <p:pic>
        <p:nvPicPr>
          <p:cNvPr id="28" name="Bildobjekt 27" descr="En bild som visar 2 personer som jobbar uppe i ett elnät.">
            <a:extLst>
              <a:ext uri="{FF2B5EF4-FFF2-40B4-BE49-F238E27FC236}">
                <a16:creationId xmlns:a16="http://schemas.microsoft.com/office/drawing/2014/main" id="{DA4D68AB-17D8-4A04-B6E2-DB4DB8FE1478}"/>
              </a:ext>
            </a:extLst>
          </p:cNvPr>
          <p:cNvPicPr>
            <a:picLocks noChangeAspect="1"/>
          </p:cNvPicPr>
          <p:nvPr/>
        </p:nvPicPr>
        <p:blipFill>
          <a:blip r:embed="rId7" cstate="print">
            <a:extLst>
              <a:ext uri="{28A0092B-C50C-407E-A947-70E740481C1C}">
                <a14:useLocalDpi xmlns:a14="http://schemas.microsoft.com/office/drawing/2010/main"/>
              </a:ext>
            </a:extLst>
          </a:blip>
          <a:srcRect t="8143" b="8143"/>
          <a:stretch/>
        </p:blipFill>
        <p:spPr>
          <a:xfrm>
            <a:off x="4067997" y="2300954"/>
            <a:ext cx="4067995" cy="2296800"/>
          </a:xfrm>
          <a:prstGeom prst="rect">
            <a:avLst/>
          </a:prstGeom>
        </p:spPr>
      </p:pic>
      <p:pic>
        <p:nvPicPr>
          <p:cNvPr id="31" name="Bildobjekt 30" descr="En bild som visar ett vattenverk.">
            <a:extLst>
              <a:ext uri="{FF2B5EF4-FFF2-40B4-BE49-F238E27FC236}">
                <a16:creationId xmlns:a16="http://schemas.microsoft.com/office/drawing/2014/main" id="{F2EE588A-0E8B-4B9D-BDCA-BDF207906FA0}"/>
              </a:ext>
            </a:extLst>
          </p:cNvPr>
          <p:cNvPicPr>
            <a:picLocks noChangeAspect="1"/>
          </p:cNvPicPr>
          <p:nvPr/>
        </p:nvPicPr>
        <p:blipFill>
          <a:blip r:embed="rId8" cstate="print">
            <a:extLst>
              <a:ext uri="{28A0092B-C50C-407E-A947-70E740481C1C}">
                <a14:useLocalDpi xmlns:a14="http://schemas.microsoft.com/office/drawing/2010/main"/>
              </a:ext>
            </a:extLst>
          </a:blip>
          <a:srcRect t="7596" b="7596"/>
          <a:stretch/>
        </p:blipFill>
        <p:spPr>
          <a:xfrm>
            <a:off x="8135988" y="2300954"/>
            <a:ext cx="4067995" cy="2295176"/>
          </a:xfrm>
          <a:prstGeom prst="rect">
            <a:avLst/>
          </a:prstGeom>
        </p:spPr>
      </p:pic>
      <p:pic>
        <p:nvPicPr>
          <p:cNvPr id="26" name="Bildobjekt 25" descr="En bild som visar barnomsorg.">
            <a:extLst>
              <a:ext uri="{FF2B5EF4-FFF2-40B4-BE49-F238E27FC236}">
                <a16:creationId xmlns:a16="http://schemas.microsoft.com/office/drawing/2014/main" id="{1448DA39-D17A-4DDB-9C4E-C72040EEF64D}"/>
              </a:ext>
            </a:extLst>
          </p:cNvPr>
          <p:cNvPicPr>
            <a:picLocks noChangeAspect="1"/>
          </p:cNvPicPr>
          <p:nvPr/>
        </p:nvPicPr>
        <p:blipFill>
          <a:blip r:embed="rId9" cstate="print">
            <a:extLst>
              <a:ext uri="{28A0092B-C50C-407E-A947-70E740481C1C}">
                <a14:useLocalDpi xmlns:a14="http://schemas.microsoft.com/office/drawing/2010/main"/>
              </a:ext>
            </a:extLst>
          </a:blip>
          <a:srcRect t="8329" b="8329"/>
          <a:stretch/>
        </p:blipFill>
        <p:spPr>
          <a:xfrm>
            <a:off x="-2" y="4597754"/>
            <a:ext cx="4067999" cy="2260246"/>
          </a:xfrm>
          <a:prstGeom prst="rect">
            <a:avLst/>
          </a:prstGeom>
        </p:spPr>
      </p:pic>
      <p:pic>
        <p:nvPicPr>
          <p:cNvPr id="29" name="Bildobjekt 28" descr="En bild som visar personer som levererar transport.">
            <a:extLst>
              <a:ext uri="{FF2B5EF4-FFF2-40B4-BE49-F238E27FC236}">
                <a16:creationId xmlns:a16="http://schemas.microsoft.com/office/drawing/2014/main" id="{8FA5E1FA-068E-4DB6-9737-A1BC5251ECE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7156" b="9564"/>
          <a:stretch/>
        </p:blipFill>
        <p:spPr>
          <a:xfrm>
            <a:off x="4067996" y="4597755"/>
            <a:ext cx="4072746" cy="2260246"/>
          </a:xfrm>
          <a:prstGeom prst="rect">
            <a:avLst/>
          </a:prstGeom>
        </p:spPr>
      </p:pic>
      <p:pic>
        <p:nvPicPr>
          <p:cNvPr id="32" name="Bildobjekt 31" descr="En bild som visar en buss.">
            <a:extLst>
              <a:ext uri="{FF2B5EF4-FFF2-40B4-BE49-F238E27FC236}">
                <a16:creationId xmlns:a16="http://schemas.microsoft.com/office/drawing/2014/main" id="{806904D9-5912-4F17-AEDB-63236BD6BB6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6997" b="9661"/>
          <a:stretch/>
        </p:blipFill>
        <p:spPr>
          <a:xfrm>
            <a:off x="8135988" y="4597754"/>
            <a:ext cx="4067992" cy="2260246"/>
          </a:xfrm>
          <a:prstGeom prst="rect">
            <a:avLst/>
          </a:prstGeom>
        </p:spPr>
      </p:pic>
      <p:pic>
        <p:nvPicPr>
          <p:cNvPr id="33" name="Bildobjekt 32">
            <a:extLst>
              <a:ext uri="{FF2B5EF4-FFF2-40B4-BE49-F238E27FC236}">
                <a16:creationId xmlns:a16="http://schemas.microsoft.com/office/drawing/2014/main" id="{FE3ADC14-7115-47B4-A18E-68533D1B8EE0}"/>
              </a:ext>
              <a:ext uri="{C183D7F6-B498-43B3-948B-1728B52AA6E4}">
                <adec:decorative xmlns=""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252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0B9461E-73A3-4EBA-A313-24447CA91303}"/>
              </a:ext>
              <a:ext uri="{C183D7F6-B498-43B3-948B-1728B52AA6E4}">
                <adec:decorative xmlns="" xmlns:adec="http://schemas.microsoft.com/office/drawing/2017/decorative" val="1"/>
              </a:ext>
            </a:extLst>
          </p:cNvPr>
          <p:cNvSpPr/>
          <p:nvPr/>
        </p:nvSpPr>
        <p:spPr>
          <a:xfrm>
            <a:off x="4612557" y="2351316"/>
            <a:ext cx="6279492" cy="285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805709" y="1058722"/>
            <a:ext cx="8580582" cy="740474"/>
          </a:xfrm>
        </p:spPr>
        <p:txBody>
          <a:bodyPr/>
          <a:lstStyle/>
          <a:p>
            <a:pPr algn="ctr"/>
            <a:r>
              <a:rPr lang="sv-SE" dirty="0"/>
              <a:t>Vad är en viktig samhällsfunktion?</a:t>
            </a:r>
          </a:p>
        </p:txBody>
      </p:sp>
      <p:sp>
        <p:nvSpPr>
          <p:cNvPr id="3" name="Platshållare för innehåll 2"/>
          <p:cNvSpPr>
            <a:spLocks noGrp="1"/>
          </p:cNvSpPr>
          <p:nvPr>
            <p:ph idx="1"/>
          </p:nvPr>
        </p:nvSpPr>
        <p:spPr>
          <a:xfrm>
            <a:off x="5051099" y="2715083"/>
            <a:ext cx="5549911" cy="2126194"/>
          </a:xfrm>
        </p:spPr>
        <p:txBody>
          <a:bodyPr/>
          <a:lstStyle/>
          <a:p>
            <a:pPr marL="0" indent="0">
              <a:buNone/>
            </a:pPr>
            <a:r>
              <a:rPr lang="sv-SE" sz="2100" dirty="0"/>
              <a:t>En </a:t>
            </a:r>
            <a:r>
              <a:rPr lang="sv-SE" sz="2100" b="1" dirty="0"/>
              <a:t>viktig samhällsfunktion </a:t>
            </a:r>
            <a:r>
              <a:rPr lang="sv-SE" sz="2100" dirty="0"/>
              <a:t>är en sådan samhällsfunktion som är </a:t>
            </a:r>
            <a:r>
              <a:rPr lang="sv-SE" sz="2100" b="1" dirty="0"/>
              <a:t>nödvändig för </a:t>
            </a:r>
            <a:r>
              <a:rPr lang="sv-SE" sz="2100" dirty="0"/>
              <a:t>samhällets grundläggande behov, värden eller säkerhet. </a:t>
            </a:r>
          </a:p>
          <a:p>
            <a:pPr marL="0" indent="0">
              <a:buNone/>
            </a:pPr>
            <a:r>
              <a:rPr lang="sv-SE" sz="2100" dirty="0"/>
              <a:t>Dessa funktioner upprätthålls och säkerställs av samhällsviktiga verksamheter.</a:t>
            </a:r>
          </a:p>
        </p:txBody>
      </p:sp>
      <p:grpSp>
        <p:nvGrpSpPr>
          <p:cNvPr id="5" name="Grupp 4">
            <a:extLst>
              <a:ext uri="{FF2B5EF4-FFF2-40B4-BE49-F238E27FC236}">
                <a16:creationId xmlns:a16="http://schemas.microsoft.com/office/drawing/2014/main" id="{7A9608E3-CFDB-4384-861B-03EEC5098408}"/>
              </a:ext>
              <a:ext uri="{C183D7F6-B498-43B3-948B-1728B52AA6E4}">
                <adec:decorative xmlns="" xmlns:adec="http://schemas.microsoft.com/office/drawing/2017/decorative" val="1"/>
              </a:ext>
            </a:extLst>
          </p:cNvPr>
          <p:cNvGrpSpPr/>
          <p:nvPr/>
        </p:nvGrpSpPr>
        <p:grpSpPr>
          <a:xfrm>
            <a:off x="1069566" y="2420752"/>
            <a:ext cx="3251952" cy="2714856"/>
            <a:chOff x="5038617" y="2991142"/>
            <a:chExt cx="1726058" cy="1417226"/>
          </a:xfrm>
        </p:grpSpPr>
        <p:sp>
          <p:nvSpPr>
            <p:cNvPr id="6" name="Likbent triangel 5">
              <a:extLst>
                <a:ext uri="{FF2B5EF4-FFF2-40B4-BE49-F238E27FC236}">
                  <a16:creationId xmlns:a16="http://schemas.microsoft.com/office/drawing/2014/main" id="{7748254D-E86E-459E-BEF0-ADDBFB6431F3}"/>
                </a:ext>
              </a:extLst>
            </p:cNvPr>
            <p:cNvSpPr/>
            <p:nvPr/>
          </p:nvSpPr>
          <p:spPr>
            <a:xfrm>
              <a:off x="507965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white"/>
                </a:solidFill>
                <a:effectLst/>
                <a:uLnTx/>
                <a:uFillTx/>
                <a:latin typeface="Arial"/>
                <a:ea typeface="+mn-ea"/>
                <a:cs typeface="+mn-cs"/>
              </a:endParaRPr>
            </a:p>
          </p:txBody>
        </p:sp>
        <p:sp>
          <p:nvSpPr>
            <p:cNvPr id="7" name="Högerpil 24">
              <a:extLst>
                <a:ext uri="{FF2B5EF4-FFF2-40B4-BE49-F238E27FC236}">
                  <a16:creationId xmlns:a16="http://schemas.microsoft.com/office/drawing/2014/main" id="{2C94A1E9-BDAF-4BB6-8390-027283FCF0AA}"/>
                </a:ext>
              </a:extLst>
            </p:cNvPr>
            <p:cNvSpPr/>
            <p:nvPr/>
          </p:nvSpPr>
          <p:spPr>
            <a:xfrm>
              <a:off x="5038617" y="3867237"/>
              <a:ext cx="1726058" cy="312311"/>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spTree>
    <p:extLst>
      <p:ext uri="{BB962C8B-B14F-4D97-AF65-F5344CB8AC3E}">
        <p14:creationId xmlns:p14="http://schemas.microsoft.com/office/powerpoint/2010/main" val="35537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ktangel 56">
            <a:extLst>
              <a:ext uri="{FF2B5EF4-FFF2-40B4-BE49-F238E27FC236}">
                <a16:creationId xmlns:a16="http://schemas.microsoft.com/office/drawing/2014/main" id="{113BB150-945D-4C63-81AC-FD4EC7066B51}"/>
              </a:ext>
              <a:ext uri="{C183D7F6-B498-43B3-948B-1728B52AA6E4}">
                <adec:decorative xmlns="" xmlns:adec="http://schemas.microsoft.com/office/drawing/2017/decorative" val="1"/>
              </a:ext>
            </a:extLst>
          </p:cNvPr>
          <p:cNvSpPr/>
          <p:nvPr/>
        </p:nvSpPr>
        <p:spPr>
          <a:xfrm>
            <a:off x="0" y="0"/>
            <a:ext cx="79974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Bildobjekt 21">
            <a:extLst>
              <a:ext uri="{FF2B5EF4-FFF2-40B4-BE49-F238E27FC236}">
                <a16:creationId xmlns:a16="http://schemas.microsoft.com/office/drawing/2014/main" id="{AF7ED2CC-7645-4BE7-8386-11DDBE0C419C}"/>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8189" y="3931620"/>
            <a:ext cx="3571537" cy="1782197"/>
          </a:xfrm>
          <a:prstGeom prst="rect">
            <a:avLst/>
          </a:prstGeom>
        </p:spPr>
      </p:pic>
      <p:sp>
        <p:nvSpPr>
          <p:cNvPr id="2" name="Rubrik 1"/>
          <p:cNvSpPr>
            <a:spLocks noGrp="1"/>
          </p:cNvSpPr>
          <p:nvPr>
            <p:ph type="title"/>
          </p:nvPr>
        </p:nvSpPr>
        <p:spPr>
          <a:xfrm>
            <a:off x="8187386" y="2485847"/>
            <a:ext cx="3784953" cy="1988870"/>
          </a:xfrm>
        </p:spPr>
        <p:txBody>
          <a:bodyPr/>
          <a:lstStyle/>
          <a:p>
            <a:pPr algn="ctr"/>
            <a:r>
              <a:rPr lang="sv-SE" sz="2800" u="sng" dirty="0">
                <a:uFill>
                  <a:solidFill>
                    <a:schemeClr val="accent1"/>
                  </a:solidFill>
                </a:uFill>
              </a:rPr>
              <a:t>Exempel</a:t>
            </a:r>
            <a:r>
              <a:rPr lang="sv-SE" sz="2800" dirty="0"/>
              <a:t> på </a:t>
            </a:r>
            <a:br>
              <a:rPr lang="sv-SE" sz="2800" dirty="0"/>
            </a:br>
            <a:r>
              <a:rPr lang="sv-SE" sz="2800" dirty="0"/>
              <a:t>viktiga samhälls-</a:t>
            </a:r>
            <a:br>
              <a:rPr lang="sv-SE" sz="2800" dirty="0"/>
            </a:br>
            <a:r>
              <a:rPr lang="sv-SE" sz="2800" dirty="0"/>
              <a:t>funktioner</a:t>
            </a:r>
          </a:p>
        </p:txBody>
      </p:sp>
      <p:grpSp>
        <p:nvGrpSpPr>
          <p:cNvPr id="31" name="Grupp 30" descr="Fjärrvärme och&#10;fjärrkyla">
            <a:extLst>
              <a:ext uri="{FF2B5EF4-FFF2-40B4-BE49-F238E27FC236}">
                <a16:creationId xmlns:a16="http://schemas.microsoft.com/office/drawing/2014/main" id="{EF1778E6-4A6B-4A3E-B359-49A17520A35D}"/>
              </a:ext>
              <a:ext uri="{C183D7F6-B498-43B3-948B-1728B52AA6E4}">
                <adec:decorative xmlns="" xmlns:adec="http://schemas.microsoft.com/office/drawing/2017/decorative" val="0"/>
              </a:ext>
            </a:extLst>
          </p:cNvPr>
          <p:cNvGrpSpPr/>
          <p:nvPr/>
        </p:nvGrpSpPr>
        <p:grpSpPr>
          <a:xfrm>
            <a:off x="219661" y="152502"/>
            <a:ext cx="3708000" cy="828000"/>
            <a:chOff x="219661" y="152502"/>
            <a:chExt cx="3708000" cy="828000"/>
          </a:xfrm>
        </p:grpSpPr>
        <p:sp>
          <p:nvSpPr>
            <p:cNvPr id="3" name="Rektangel 2"/>
            <p:cNvSpPr/>
            <p:nvPr/>
          </p:nvSpPr>
          <p:spPr>
            <a:xfrm>
              <a:off x="219661" y="152502"/>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Fjärrvärme 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fjärrkyla</a:t>
              </a:r>
            </a:p>
          </p:txBody>
        </p:sp>
        <p:pic>
          <p:nvPicPr>
            <p:cNvPr id="32" name="Bild 31">
              <a:extLst>
                <a:ext uri="{FF2B5EF4-FFF2-40B4-BE49-F238E27FC236}">
                  <a16:creationId xmlns:a16="http://schemas.microsoft.com/office/drawing/2014/main" id="{0185083E-D93D-414A-9657-B319A93E5E7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164379" y="268366"/>
              <a:ext cx="567342" cy="567342"/>
            </a:xfrm>
            <a:prstGeom prst="rect">
              <a:avLst/>
            </a:prstGeom>
          </p:spPr>
        </p:pic>
      </p:grpSp>
      <p:grpSp>
        <p:nvGrpSpPr>
          <p:cNvPr id="27" name="Grupp 26" descr="Infrastruktur för elektroniska &#10;kommunikationer">
            <a:extLst>
              <a:ext uri="{FF2B5EF4-FFF2-40B4-BE49-F238E27FC236}">
                <a16:creationId xmlns:a16="http://schemas.microsoft.com/office/drawing/2014/main" id="{C7CE25DC-D436-4454-9822-5DA0EB9988C8}"/>
              </a:ext>
              <a:ext uri="{C183D7F6-B498-43B3-948B-1728B52AA6E4}">
                <adec:decorative xmlns="" xmlns:adec="http://schemas.microsoft.com/office/drawing/2017/decorative" val="0"/>
              </a:ext>
            </a:extLst>
          </p:cNvPr>
          <p:cNvGrpSpPr/>
          <p:nvPr/>
        </p:nvGrpSpPr>
        <p:grpSpPr>
          <a:xfrm>
            <a:off x="219661" y="1099165"/>
            <a:ext cx="3708000" cy="828000"/>
            <a:chOff x="219661" y="1099165"/>
            <a:chExt cx="3708000" cy="828000"/>
          </a:xfrm>
        </p:grpSpPr>
        <p:sp>
          <p:nvSpPr>
            <p:cNvPr id="7" name="Rektangel 6"/>
            <p:cNvSpPr/>
            <p:nvPr/>
          </p:nvSpPr>
          <p:spPr>
            <a:xfrm>
              <a:off x="219661" y="1099165"/>
              <a:ext cx="3708000" cy="82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Infrastruktur för elektroniska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kommunikationer</a:t>
              </a:r>
            </a:p>
          </p:txBody>
        </p:sp>
        <p:pic>
          <p:nvPicPr>
            <p:cNvPr id="33" name="Bild 32">
              <a:extLst>
                <a:ext uri="{FF2B5EF4-FFF2-40B4-BE49-F238E27FC236}">
                  <a16:creationId xmlns:a16="http://schemas.microsoft.com/office/drawing/2014/main" id="{5F334AC2-0D86-4463-8C3A-139198334B1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239346" y="1237829"/>
              <a:ext cx="550672" cy="550672"/>
            </a:xfrm>
            <a:prstGeom prst="rect">
              <a:avLst/>
            </a:prstGeom>
          </p:spPr>
        </p:pic>
      </p:grpSp>
      <p:grpSp>
        <p:nvGrpSpPr>
          <p:cNvPr id="26" name="Grupp 25" descr="Avfallshantering">
            <a:extLst>
              <a:ext uri="{FF2B5EF4-FFF2-40B4-BE49-F238E27FC236}">
                <a16:creationId xmlns:a16="http://schemas.microsoft.com/office/drawing/2014/main" id="{7BD64739-2C1D-47DA-8105-1CBDB7FEF74D}"/>
              </a:ext>
              <a:ext uri="{C183D7F6-B498-43B3-948B-1728B52AA6E4}">
                <adec:decorative xmlns="" xmlns:adec="http://schemas.microsoft.com/office/drawing/2017/decorative" val="0"/>
              </a:ext>
            </a:extLst>
          </p:cNvPr>
          <p:cNvGrpSpPr/>
          <p:nvPr/>
        </p:nvGrpSpPr>
        <p:grpSpPr>
          <a:xfrm>
            <a:off x="219661" y="2045828"/>
            <a:ext cx="3708000" cy="843602"/>
            <a:chOff x="219661" y="2045828"/>
            <a:chExt cx="3708000" cy="843602"/>
          </a:xfrm>
        </p:grpSpPr>
        <p:sp>
          <p:nvSpPr>
            <p:cNvPr id="8" name="Rektangel 7"/>
            <p:cNvSpPr/>
            <p:nvPr/>
          </p:nvSpPr>
          <p:spPr>
            <a:xfrm>
              <a:off x="219661" y="2045828"/>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Avfallshantering</a:t>
              </a:r>
            </a:p>
          </p:txBody>
        </p:sp>
        <p:pic>
          <p:nvPicPr>
            <p:cNvPr id="35" name="Bild 34">
              <a:extLst>
                <a:ext uri="{FF2B5EF4-FFF2-40B4-BE49-F238E27FC236}">
                  <a16:creationId xmlns:a16="http://schemas.microsoft.com/office/drawing/2014/main" id="{376B4CA3-54AF-4B5C-9AD8-A639B6D80BC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948438" y="2061430"/>
              <a:ext cx="828004" cy="828000"/>
            </a:xfrm>
            <a:prstGeom prst="rect">
              <a:avLst/>
            </a:prstGeom>
          </p:spPr>
        </p:pic>
      </p:grpSp>
      <p:grpSp>
        <p:nvGrpSpPr>
          <p:cNvPr id="23" name="Grupp 22" descr="Räddningsinsatser">
            <a:extLst>
              <a:ext uri="{FF2B5EF4-FFF2-40B4-BE49-F238E27FC236}">
                <a16:creationId xmlns:a16="http://schemas.microsoft.com/office/drawing/2014/main" id="{3BC5DF7C-1EE5-442B-B0CA-20DD6F800B79}"/>
              </a:ext>
              <a:ext uri="{C183D7F6-B498-43B3-948B-1728B52AA6E4}">
                <adec:decorative xmlns="" xmlns:adec="http://schemas.microsoft.com/office/drawing/2017/decorative" val="0"/>
              </a:ext>
            </a:extLst>
          </p:cNvPr>
          <p:cNvGrpSpPr/>
          <p:nvPr/>
        </p:nvGrpSpPr>
        <p:grpSpPr>
          <a:xfrm>
            <a:off x="219661" y="3008091"/>
            <a:ext cx="3708000" cy="828000"/>
            <a:chOff x="4014449" y="2045828"/>
            <a:chExt cx="3708000" cy="828000"/>
          </a:xfrm>
        </p:grpSpPr>
        <p:sp>
          <p:nvSpPr>
            <p:cNvPr id="12" name="Rektangel 11"/>
            <p:cNvSpPr/>
            <p:nvPr/>
          </p:nvSpPr>
          <p:spPr>
            <a:xfrm>
              <a:off x="4014449" y="2045828"/>
              <a:ext cx="3708000" cy="82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Räddningsinsatser </a:t>
              </a:r>
            </a:p>
          </p:txBody>
        </p:sp>
        <p:pic>
          <p:nvPicPr>
            <p:cNvPr id="41" name="Bild 40">
              <a:extLst>
                <a:ext uri="{FF2B5EF4-FFF2-40B4-BE49-F238E27FC236}">
                  <a16:creationId xmlns:a16="http://schemas.microsoft.com/office/drawing/2014/main" id="{5328412D-7127-4780-A401-6D694604902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998261" y="2171031"/>
              <a:ext cx="614385" cy="614385"/>
            </a:xfrm>
            <a:prstGeom prst="rect">
              <a:avLst/>
            </a:prstGeom>
          </p:spPr>
        </p:pic>
      </p:grpSp>
      <p:grpSp>
        <p:nvGrpSpPr>
          <p:cNvPr id="38" name="Grupp 37" descr="Utbetalningar av ersättningar">
            <a:extLst>
              <a:ext uri="{FF2B5EF4-FFF2-40B4-BE49-F238E27FC236}">
                <a16:creationId xmlns:a16="http://schemas.microsoft.com/office/drawing/2014/main" id="{2AF7B0FB-39A5-44B4-B199-11176A8970B2}"/>
              </a:ext>
              <a:ext uri="{C183D7F6-B498-43B3-948B-1728B52AA6E4}">
                <adec:decorative xmlns="" xmlns:adec="http://schemas.microsoft.com/office/drawing/2017/decorative" val="0"/>
              </a:ext>
            </a:extLst>
          </p:cNvPr>
          <p:cNvGrpSpPr/>
          <p:nvPr/>
        </p:nvGrpSpPr>
        <p:grpSpPr>
          <a:xfrm>
            <a:off x="216331" y="3936589"/>
            <a:ext cx="3708000" cy="828000"/>
            <a:chOff x="4014449" y="2992491"/>
            <a:chExt cx="3708000" cy="828000"/>
          </a:xfrm>
        </p:grpSpPr>
        <p:sp>
          <p:nvSpPr>
            <p:cNvPr id="13" name="Rektangel 12"/>
            <p:cNvSpPr/>
            <p:nvPr/>
          </p:nvSpPr>
          <p:spPr>
            <a:xfrm>
              <a:off x="4014449" y="2992491"/>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Utbetalningar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ersättningar </a:t>
              </a:r>
            </a:p>
          </p:txBody>
        </p:sp>
        <p:pic>
          <p:nvPicPr>
            <p:cNvPr id="40" name="Bild 39">
              <a:extLst>
                <a:ext uri="{FF2B5EF4-FFF2-40B4-BE49-F238E27FC236}">
                  <a16:creationId xmlns:a16="http://schemas.microsoft.com/office/drawing/2014/main" id="{28F7F1D9-C55D-4971-A768-2A348BEA42E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861412" y="3018301"/>
              <a:ext cx="702797" cy="702797"/>
            </a:xfrm>
            <a:prstGeom prst="rect">
              <a:avLst/>
            </a:prstGeom>
          </p:spPr>
        </p:pic>
      </p:grpSp>
      <p:grpSp>
        <p:nvGrpSpPr>
          <p:cNvPr id="61" name="Grupp 60" descr="Hälso- och sjukvård">
            <a:extLst>
              <a:ext uri="{FF2B5EF4-FFF2-40B4-BE49-F238E27FC236}">
                <a16:creationId xmlns:a16="http://schemas.microsoft.com/office/drawing/2014/main" id="{D2185EE4-5EF1-45C1-B4A5-534870D4E5C1}"/>
              </a:ext>
              <a:ext uri="{C183D7F6-B498-43B3-948B-1728B52AA6E4}">
                <adec:decorative xmlns="" xmlns:adec="http://schemas.microsoft.com/office/drawing/2017/decorative" val="0"/>
              </a:ext>
            </a:extLst>
          </p:cNvPr>
          <p:cNvGrpSpPr/>
          <p:nvPr/>
        </p:nvGrpSpPr>
        <p:grpSpPr>
          <a:xfrm>
            <a:off x="219661" y="4885817"/>
            <a:ext cx="3708000" cy="828000"/>
            <a:chOff x="219661" y="4885817"/>
            <a:chExt cx="3708000" cy="828000"/>
          </a:xfrm>
        </p:grpSpPr>
        <p:sp>
          <p:nvSpPr>
            <p:cNvPr id="6" name="Rektangel 5"/>
            <p:cNvSpPr/>
            <p:nvPr/>
          </p:nvSpPr>
          <p:spPr>
            <a:xfrm>
              <a:off x="219661" y="4885817"/>
              <a:ext cx="3708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H</a:t>
              </a:r>
              <a:r>
                <a:rPr kumimoji="0" lang="sv-SE" sz="1600" b="1" i="0" u="none" strike="noStrike" kern="1200" cap="none" spc="0" normalizeH="0" baseline="0" noProof="0" dirty="0" err="1">
                  <a:ln>
                    <a:noFill/>
                  </a:ln>
                  <a:solidFill>
                    <a:prstClr val="white"/>
                  </a:solidFill>
                  <a:effectLst/>
                  <a:uLnTx/>
                  <a:uFillTx/>
                  <a:latin typeface="Century Gothic"/>
                  <a:ea typeface="+mn-ea"/>
                  <a:cs typeface="+mn-cs"/>
                </a:rPr>
                <a:t>älso</a:t>
              </a:r>
              <a:r>
                <a:rPr kumimoji="0" lang="sv-SE" sz="1600" b="1" i="0" u="none" strike="noStrike" kern="1200" cap="none" spc="0" normalizeH="0" baseline="0" noProof="0" dirty="0">
                  <a:ln>
                    <a:noFill/>
                  </a:ln>
                  <a:solidFill>
                    <a:prstClr val="white"/>
                  </a:solidFill>
                  <a:effectLst/>
                  <a:uLnTx/>
                  <a:uFillTx/>
                  <a:latin typeface="Century Gothic"/>
                  <a:ea typeface="+mn-ea"/>
                  <a:cs typeface="+mn-cs"/>
                </a:rPr>
                <a:t>- och sjukvård </a:t>
              </a:r>
            </a:p>
          </p:txBody>
        </p:sp>
        <p:pic>
          <p:nvPicPr>
            <p:cNvPr id="15" name="Bild 14">
              <a:extLst>
                <a:ext uri="{FF2B5EF4-FFF2-40B4-BE49-F238E27FC236}">
                  <a16:creationId xmlns:a16="http://schemas.microsoft.com/office/drawing/2014/main" id="{F44BCBF3-7FEC-4FBF-99F1-BD370AC09182}"/>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310802" y="5063319"/>
              <a:ext cx="446742" cy="446740"/>
            </a:xfrm>
            <a:prstGeom prst="rect">
              <a:avLst/>
            </a:prstGeom>
          </p:spPr>
        </p:pic>
      </p:grpSp>
      <p:grpSp>
        <p:nvGrpSpPr>
          <p:cNvPr id="62" name="Grupp 61" descr="Styrning, ledning och förvaltning">
            <a:extLst>
              <a:ext uri="{FF2B5EF4-FFF2-40B4-BE49-F238E27FC236}">
                <a16:creationId xmlns:a16="http://schemas.microsoft.com/office/drawing/2014/main" id="{E6EC0E62-9A98-4B51-83A7-02A0DDCF51AB}"/>
              </a:ext>
              <a:ext uri="{C183D7F6-B498-43B3-948B-1728B52AA6E4}">
                <adec:decorative xmlns="" xmlns:adec="http://schemas.microsoft.com/office/drawing/2017/decorative" val="0"/>
              </a:ext>
            </a:extLst>
          </p:cNvPr>
          <p:cNvGrpSpPr/>
          <p:nvPr/>
        </p:nvGrpSpPr>
        <p:grpSpPr>
          <a:xfrm>
            <a:off x="219661" y="5832478"/>
            <a:ext cx="3708000" cy="828000"/>
            <a:chOff x="219661" y="5832478"/>
            <a:chExt cx="3708000" cy="828000"/>
          </a:xfrm>
        </p:grpSpPr>
        <p:sp>
          <p:nvSpPr>
            <p:cNvPr id="42" name="Rektangel 41">
              <a:extLst>
                <a:ext uri="{FF2B5EF4-FFF2-40B4-BE49-F238E27FC236}">
                  <a16:creationId xmlns:a16="http://schemas.microsoft.com/office/drawing/2014/main" id="{E55D70AE-25AA-4A63-87A8-3DF302B6C374}"/>
                </a:ext>
              </a:extLst>
            </p:cNvPr>
            <p:cNvSpPr/>
            <p:nvPr/>
          </p:nvSpPr>
          <p:spPr>
            <a:xfrm>
              <a:off x="219661" y="5832478"/>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Styrning, ledning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förvaltning</a:t>
              </a:r>
            </a:p>
          </p:txBody>
        </p:sp>
        <p:pic>
          <p:nvPicPr>
            <p:cNvPr id="56" name="Bild 47">
              <a:extLst>
                <a:ext uri="{FF2B5EF4-FFF2-40B4-BE49-F238E27FC236}">
                  <a16:creationId xmlns:a16="http://schemas.microsoft.com/office/drawing/2014/main" id="{AC25C4DF-97B0-4714-8C62-A293950569A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7611" t="15992" r="12513" b="23688"/>
            <a:stretch/>
          </p:blipFill>
          <p:spPr>
            <a:xfrm>
              <a:off x="2739211" y="5942176"/>
              <a:ext cx="1000271" cy="590202"/>
            </a:xfrm>
            <a:prstGeom prst="rect">
              <a:avLst/>
            </a:prstGeom>
          </p:spPr>
        </p:pic>
      </p:grpSp>
      <p:grpSp>
        <p:nvGrpSpPr>
          <p:cNvPr id="34" name="Grupp 33" descr="Betalningsförmedling">
            <a:extLst>
              <a:ext uri="{FF2B5EF4-FFF2-40B4-BE49-F238E27FC236}">
                <a16:creationId xmlns:a16="http://schemas.microsoft.com/office/drawing/2014/main" id="{313030D0-F3B6-4A6F-92E1-CB57FE5A61E8}"/>
              </a:ext>
              <a:ext uri="{C183D7F6-B498-43B3-948B-1728B52AA6E4}">
                <adec:decorative xmlns="" xmlns:adec="http://schemas.microsoft.com/office/drawing/2017/decorative" val="0"/>
              </a:ext>
            </a:extLst>
          </p:cNvPr>
          <p:cNvGrpSpPr/>
          <p:nvPr/>
        </p:nvGrpSpPr>
        <p:grpSpPr>
          <a:xfrm>
            <a:off x="4014449" y="152502"/>
            <a:ext cx="3708000" cy="828000"/>
            <a:chOff x="4014449" y="152502"/>
            <a:chExt cx="3708000" cy="828000"/>
          </a:xfrm>
        </p:grpSpPr>
        <p:sp>
          <p:nvSpPr>
            <p:cNvPr id="4" name="Rektangel 3"/>
            <p:cNvSpPr/>
            <p:nvPr/>
          </p:nvSpPr>
          <p:spPr>
            <a:xfrm>
              <a:off x="4014449" y="152502"/>
              <a:ext cx="37080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Betalningsförmedling</a:t>
              </a:r>
            </a:p>
          </p:txBody>
        </p:sp>
        <p:pic>
          <p:nvPicPr>
            <p:cNvPr id="19" name="Bild 18">
              <a:extLst>
                <a:ext uri="{FF2B5EF4-FFF2-40B4-BE49-F238E27FC236}">
                  <a16:creationId xmlns:a16="http://schemas.microsoft.com/office/drawing/2014/main" id="{6401362C-E8B5-429B-B742-78AB44E51C1C}"/>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110809" y="288273"/>
              <a:ext cx="556457" cy="556457"/>
            </a:xfrm>
            <a:prstGeom prst="rect">
              <a:avLst/>
            </a:prstGeom>
          </p:spPr>
        </p:pic>
      </p:grpSp>
      <p:grpSp>
        <p:nvGrpSpPr>
          <p:cNvPr id="37" name="Grupp 36" descr="Utbildning för barn och unga">
            <a:extLst>
              <a:ext uri="{FF2B5EF4-FFF2-40B4-BE49-F238E27FC236}">
                <a16:creationId xmlns:a16="http://schemas.microsoft.com/office/drawing/2014/main" id="{97E5C8F3-A1D1-437C-8B7D-96F63304720F}"/>
              </a:ext>
              <a:ext uri="{C183D7F6-B498-43B3-948B-1728B52AA6E4}">
                <adec:decorative xmlns="" xmlns:adec="http://schemas.microsoft.com/office/drawing/2017/decorative" val="0"/>
              </a:ext>
            </a:extLst>
          </p:cNvPr>
          <p:cNvGrpSpPr/>
          <p:nvPr/>
        </p:nvGrpSpPr>
        <p:grpSpPr>
          <a:xfrm>
            <a:off x="4014449" y="1099165"/>
            <a:ext cx="3708000" cy="828000"/>
            <a:chOff x="4014449" y="1099165"/>
            <a:chExt cx="3708000" cy="828000"/>
          </a:xfrm>
        </p:grpSpPr>
        <p:sp>
          <p:nvSpPr>
            <p:cNvPr id="11" name="Rektangel 10"/>
            <p:cNvSpPr/>
            <p:nvPr/>
          </p:nvSpPr>
          <p:spPr>
            <a:xfrm>
              <a:off x="4014449" y="1099165"/>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ts val="192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Utbildning för barn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och unga</a:t>
              </a:r>
            </a:p>
          </p:txBody>
        </p:sp>
        <p:pic>
          <p:nvPicPr>
            <p:cNvPr id="36" name="Bild 35">
              <a:extLst>
                <a:ext uri="{FF2B5EF4-FFF2-40B4-BE49-F238E27FC236}">
                  <a16:creationId xmlns:a16="http://schemas.microsoft.com/office/drawing/2014/main" id="{3DDF4003-3F3E-4C95-AC2B-C9CCCD7F143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11621"/>
            <a:stretch/>
          </p:blipFill>
          <p:spPr>
            <a:xfrm>
              <a:off x="6200735" y="1141016"/>
              <a:ext cx="1302281" cy="707290"/>
            </a:xfrm>
            <a:prstGeom prst="rect">
              <a:avLst/>
            </a:prstGeom>
          </p:spPr>
        </p:pic>
      </p:grpSp>
      <p:grpSp>
        <p:nvGrpSpPr>
          <p:cNvPr id="18" name="Grupp 17" descr="Livsmedelsdistribution">
            <a:extLst>
              <a:ext uri="{FF2B5EF4-FFF2-40B4-BE49-F238E27FC236}">
                <a16:creationId xmlns:a16="http://schemas.microsoft.com/office/drawing/2014/main" id="{8803E7D2-EDCE-4E96-9A94-7FC5D4D340BF}"/>
              </a:ext>
              <a:ext uri="{C183D7F6-B498-43B3-948B-1728B52AA6E4}">
                <adec:decorative xmlns="" xmlns:adec="http://schemas.microsoft.com/office/drawing/2017/decorative" val="0"/>
              </a:ext>
            </a:extLst>
          </p:cNvPr>
          <p:cNvGrpSpPr/>
          <p:nvPr/>
        </p:nvGrpSpPr>
        <p:grpSpPr>
          <a:xfrm>
            <a:off x="4014449" y="2055887"/>
            <a:ext cx="3708000" cy="828000"/>
            <a:chOff x="219661" y="2992491"/>
            <a:chExt cx="3708000" cy="828000"/>
          </a:xfrm>
        </p:grpSpPr>
        <p:sp>
          <p:nvSpPr>
            <p:cNvPr id="9" name="Rektangel 8"/>
            <p:cNvSpPr/>
            <p:nvPr/>
          </p:nvSpPr>
          <p:spPr>
            <a:xfrm>
              <a:off x="219661" y="2992491"/>
              <a:ext cx="3708000" cy="82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Livsmedelsdistribution</a:t>
              </a:r>
            </a:p>
          </p:txBody>
        </p:sp>
        <p:pic>
          <p:nvPicPr>
            <p:cNvPr id="29" name="Bild 28">
              <a:extLst>
                <a:ext uri="{FF2B5EF4-FFF2-40B4-BE49-F238E27FC236}">
                  <a16:creationId xmlns:a16="http://schemas.microsoft.com/office/drawing/2014/main" id="{900406F5-33A4-4D22-8B9E-38D07145E3F4}"/>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3113843" y="3019785"/>
              <a:ext cx="699834" cy="699831"/>
            </a:xfrm>
            <a:prstGeom prst="rect">
              <a:avLst/>
            </a:prstGeom>
          </p:spPr>
        </p:pic>
      </p:grpSp>
      <p:grpSp>
        <p:nvGrpSpPr>
          <p:cNvPr id="24" name="Grupp 23" descr="Sjötransporter">
            <a:extLst>
              <a:ext uri="{FF2B5EF4-FFF2-40B4-BE49-F238E27FC236}">
                <a16:creationId xmlns:a16="http://schemas.microsoft.com/office/drawing/2014/main" id="{61ACC593-ED89-453E-BA3B-8F11DE484441}"/>
              </a:ext>
              <a:ext uri="{C183D7F6-B498-43B3-948B-1728B52AA6E4}">
                <adec:decorative xmlns="" xmlns:adec="http://schemas.microsoft.com/office/drawing/2017/decorative" val="0"/>
              </a:ext>
            </a:extLst>
          </p:cNvPr>
          <p:cNvGrpSpPr/>
          <p:nvPr/>
        </p:nvGrpSpPr>
        <p:grpSpPr>
          <a:xfrm>
            <a:off x="4014449" y="2997003"/>
            <a:ext cx="3708000" cy="828000"/>
            <a:chOff x="219661" y="3921157"/>
            <a:chExt cx="3708000" cy="828000"/>
          </a:xfrm>
        </p:grpSpPr>
        <p:sp>
          <p:nvSpPr>
            <p:cNvPr id="14" name="Rektangel 13"/>
            <p:cNvSpPr/>
            <p:nvPr/>
          </p:nvSpPr>
          <p:spPr>
            <a:xfrm>
              <a:off x="219661" y="3921157"/>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Sjötransporter</a:t>
              </a:r>
            </a:p>
          </p:txBody>
        </p:sp>
        <p:pic>
          <p:nvPicPr>
            <p:cNvPr id="25" name="Bild 24">
              <a:extLst>
                <a:ext uri="{FF2B5EF4-FFF2-40B4-BE49-F238E27FC236}">
                  <a16:creationId xmlns:a16="http://schemas.microsoft.com/office/drawing/2014/main" id="{0A87E363-415B-4ED5-A616-AFDFE1C12CA5}"/>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2412060" y="3997041"/>
              <a:ext cx="1374264" cy="691254"/>
            </a:xfrm>
            <a:prstGeom prst="rect">
              <a:avLst/>
            </a:prstGeom>
          </p:spPr>
        </p:pic>
      </p:grpSp>
      <p:grpSp>
        <p:nvGrpSpPr>
          <p:cNvPr id="16" name="Grupp 15" descr="Brottsbekämpning och upprätthålla allmän ordning">
            <a:extLst>
              <a:ext uri="{FF2B5EF4-FFF2-40B4-BE49-F238E27FC236}">
                <a16:creationId xmlns:a16="http://schemas.microsoft.com/office/drawing/2014/main" id="{6050DEFA-5F27-46C1-B2FB-CD3837AB1C33}"/>
              </a:ext>
              <a:ext uri="{C183D7F6-B498-43B3-948B-1728B52AA6E4}">
                <adec:decorative xmlns="" xmlns:adec="http://schemas.microsoft.com/office/drawing/2017/decorative" val="0"/>
              </a:ext>
            </a:extLst>
          </p:cNvPr>
          <p:cNvGrpSpPr/>
          <p:nvPr/>
        </p:nvGrpSpPr>
        <p:grpSpPr>
          <a:xfrm>
            <a:off x="4014449" y="3939154"/>
            <a:ext cx="3708000" cy="828000"/>
            <a:chOff x="4014449" y="3939154"/>
            <a:chExt cx="3708000" cy="828000"/>
          </a:xfrm>
        </p:grpSpPr>
        <p:sp>
          <p:nvSpPr>
            <p:cNvPr id="10" name="Rektangel 9"/>
            <p:cNvSpPr/>
            <p:nvPr/>
          </p:nvSpPr>
          <p:spPr>
            <a:xfrm>
              <a:off x="4014449" y="3939154"/>
              <a:ext cx="3708000" cy="82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Brottsbekämpning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upprätthålla allmän ordning</a:t>
              </a:r>
            </a:p>
          </p:txBody>
        </p:sp>
        <p:pic>
          <p:nvPicPr>
            <p:cNvPr id="44" name="Bildobjekt 43">
              <a:extLst>
                <a:ext uri="{FF2B5EF4-FFF2-40B4-BE49-F238E27FC236}">
                  <a16:creationId xmlns:a16="http://schemas.microsoft.com/office/drawing/2014/main" id="{6B32D52B-DBBA-4616-A6EB-73187A6BD2A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786908" y="4028570"/>
              <a:ext cx="807445" cy="465896"/>
            </a:xfrm>
            <a:prstGeom prst="rect">
              <a:avLst/>
            </a:prstGeom>
          </p:spPr>
        </p:pic>
      </p:grpSp>
      <p:grpSp>
        <p:nvGrpSpPr>
          <p:cNvPr id="60" name="Grupp 59" descr="Övrig industri">
            <a:extLst>
              <a:ext uri="{FF2B5EF4-FFF2-40B4-BE49-F238E27FC236}">
                <a16:creationId xmlns:a16="http://schemas.microsoft.com/office/drawing/2014/main" id="{1EE9484E-E295-453E-B48F-EB4BCD3368DC}"/>
              </a:ext>
              <a:ext uri="{C183D7F6-B498-43B3-948B-1728B52AA6E4}">
                <adec:decorative xmlns="" xmlns:adec="http://schemas.microsoft.com/office/drawing/2017/decorative" val="0"/>
              </a:ext>
            </a:extLst>
          </p:cNvPr>
          <p:cNvGrpSpPr/>
          <p:nvPr/>
        </p:nvGrpSpPr>
        <p:grpSpPr>
          <a:xfrm>
            <a:off x="4014449" y="4885815"/>
            <a:ext cx="3708000" cy="953203"/>
            <a:chOff x="4014449" y="4885815"/>
            <a:chExt cx="3708000" cy="953203"/>
          </a:xfrm>
        </p:grpSpPr>
        <p:sp>
          <p:nvSpPr>
            <p:cNvPr id="5" name="Rektangel 4"/>
            <p:cNvSpPr/>
            <p:nvPr/>
          </p:nvSpPr>
          <p:spPr>
            <a:xfrm>
              <a:off x="4014449" y="4885817"/>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Övrig industri</a:t>
              </a:r>
            </a:p>
          </p:txBody>
        </p:sp>
        <p:pic>
          <p:nvPicPr>
            <p:cNvPr id="30" name="Bild 29">
              <a:extLst>
                <a:ext uri="{FF2B5EF4-FFF2-40B4-BE49-F238E27FC236}">
                  <a16:creationId xmlns:a16="http://schemas.microsoft.com/office/drawing/2014/main" id="{9671C6EC-69AA-48D5-8647-C588473A86F1}"/>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6611006" y="4885815"/>
              <a:ext cx="953203" cy="953203"/>
            </a:xfrm>
            <a:prstGeom prst="rect">
              <a:avLst/>
            </a:prstGeom>
          </p:spPr>
        </p:pic>
      </p:grpSp>
      <p:grpSp>
        <p:nvGrpSpPr>
          <p:cNvPr id="17" name="Grupp 16" descr="Personalförsörja samhällsviktig verksamhet">
            <a:extLst>
              <a:ext uri="{C183D7F6-B498-43B3-948B-1728B52AA6E4}">
                <adec:decorative xmlns="" xmlns:adec="http://schemas.microsoft.com/office/drawing/2017/decorative" val="0"/>
              </a:ext>
            </a:extLst>
          </p:cNvPr>
          <p:cNvGrpSpPr/>
          <p:nvPr/>
        </p:nvGrpSpPr>
        <p:grpSpPr>
          <a:xfrm>
            <a:off x="4014449" y="5809309"/>
            <a:ext cx="3708000" cy="828000"/>
            <a:chOff x="4014449" y="5809309"/>
            <a:chExt cx="3708000" cy="828000"/>
          </a:xfrm>
        </p:grpSpPr>
        <p:sp>
          <p:nvSpPr>
            <p:cNvPr id="46" name="Rektangel 45"/>
            <p:cNvSpPr/>
            <p:nvPr/>
          </p:nvSpPr>
          <p:spPr>
            <a:xfrm>
              <a:off x="4014449" y="5809309"/>
              <a:ext cx="3708000"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Personalförsörja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samhällsviktig verksamhet</a:t>
              </a:r>
            </a:p>
          </p:txBody>
        </p:sp>
        <p:pic>
          <p:nvPicPr>
            <p:cNvPr id="48" name="Bildobjekt 47"/>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7002015" y="5926926"/>
              <a:ext cx="562194" cy="632092"/>
            </a:xfrm>
            <a:prstGeom prst="rect">
              <a:avLst/>
            </a:prstGeom>
          </p:spPr>
        </p:pic>
      </p:grpSp>
    </p:spTree>
    <p:extLst>
      <p:ext uri="{BB962C8B-B14F-4D97-AF65-F5344CB8AC3E}">
        <p14:creationId xmlns:p14="http://schemas.microsoft.com/office/powerpoint/2010/main" val="2146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13349F-176E-4898-9E74-16371430E57F}"/>
              </a:ext>
            </a:extLst>
          </p:cNvPr>
          <p:cNvSpPr>
            <a:spLocks noGrp="1"/>
          </p:cNvSpPr>
          <p:nvPr>
            <p:ph type="title"/>
          </p:nvPr>
        </p:nvSpPr>
        <p:spPr>
          <a:xfrm>
            <a:off x="546325" y="737623"/>
            <a:ext cx="4451918" cy="1875161"/>
          </a:xfrm>
        </p:spPr>
        <p:txBody>
          <a:bodyPr/>
          <a:lstStyle/>
          <a:p>
            <a:r>
              <a:rPr lang="sv-SE" sz="2800" noProof="0" dirty="0"/>
              <a:t>Hur kan definitionen användas som ett stöd för </a:t>
            </a:r>
            <a:r>
              <a:rPr lang="sv-SE" sz="2800" dirty="0"/>
              <a:t>till exempel</a:t>
            </a:r>
            <a:r>
              <a:rPr lang="sv-SE" sz="2800" noProof="0" dirty="0"/>
              <a:t> området livsmedelsförsörjning?</a:t>
            </a:r>
            <a:endParaRPr lang="sv-SE" sz="2800" dirty="0"/>
          </a:p>
        </p:txBody>
      </p:sp>
      <p:grpSp>
        <p:nvGrpSpPr>
          <p:cNvPr id="56" name="Grupp 55" descr="Samhällets grundläggande behov, värden och säkerhet">
            <a:extLst>
              <a:ext uri="{FF2B5EF4-FFF2-40B4-BE49-F238E27FC236}">
                <a16:creationId xmlns:a16="http://schemas.microsoft.com/office/drawing/2014/main" id="{5B8401D6-825B-4D8E-8873-49CD8EC51D5F}"/>
              </a:ext>
              <a:ext uri="{C183D7F6-B498-43B3-948B-1728B52AA6E4}">
                <adec:decorative xmlns="" xmlns:adec="http://schemas.microsoft.com/office/drawing/2017/decorative" val="0"/>
              </a:ext>
            </a:extLst>
          </p:cNvPr>
          <p:cNvGrpSpPr/>
          <p:nvPr/>
        </p:nvGrpSpPr>
        <p:grpSpPr>
          <a:xfrm>
            <a:off x="5268903" y="518472"/>
            <a:ext cx="5797646" cy="2692950"/>
            <a:chOff x="4440175" y="268204"/>
            <a:chExt cx="6748204" cy="3134474"/>
          </a:xfrm>
        </p:grpSpPr>
        <p:sp>
          <p:nvSpPr>
            <p:cNvPr id="63" name="Rektangel 62">
              <a:extLst>
                <a:ext uri="{FF2B5EF4-FFF2-40B4-BE49-F238E27FC236}">
                  <a16:creationId xmlns:a16="http://schemas.microsoft.com/office/drawing/2014/main" id="{BEB76F07-679B-4CD4-B483-93B80FBDB1BE}"/>
                </a:ext>
              </a:extLst>
            </p:cNvPr>
            <p:cNvSpPr/>
            <p:nvPr/>
          </p:nvSpPr>
          <p:spPr>
            <a:xfrm>
              <a:off x="4440175" y="268204"/>
              <a:ext cx="6748204" cy="3134474"/>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4" name="Bildobjekt 63">
              <a:extLst>
                <a:ext uri="{FF2B5EF4-FFF2-40B4-BE49-F238E27FC236}">
                  <a16:creationId xmlns:a16="http://schemas.microsoft.com/office/drawing/2014/main" id="{9C7610A4-6A84-45A5-9736-6E7A58AAFAA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40175" y="652194"/>
              <a:ext cx="6748204" cy="2743144"/>
            </a:xfrm>
            <a:prstGeom prst="rect">
              <a:avLst/>
            </a:prstGeom>
          </p:spPr>
        </p:pic>
        <p:sp>
          <p:nvSpPr>
            <p:cNvPr id="65" name="Högerpil 3">
              <a:extLst>
                <a:ext uri="{FF2B5EF4-FFF2-40B4-BE49-F238E27FC236}">
                  <a16:creationId xmlns:a16="http://schemas.microsoft.com/office/drawing/2014/main" id="{C68826C5-F1A5-4ED4-9581-FB3C16AF58FF}"/>
                </a:ext>
              </a:extLst>
            </p:cNvPr>
            <p:cNvSpPr/>
            <p:nvPr/>
          </p:nvSpPr>
          <p:spPr>
            <a:xfrm>
              <a:off x="5629878" y="711092"/>
              <a:ext cx="4368798" cy="707886"/>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ysClr val="windowText" lastClr="000000"/>
                  </a:solidFill>
                  <a:effectLst/>
                  <a:uLnTx/>
                  <a:uFillTx/>
                  <a:latin typeface="Century Gothic"/>
                  <a:ea typeface="+mn-ea"/>
                  <a:cs typeface="+mn-cs"/>
                </a:rPr>
                <a:t>Samhällets grundläggande behov, värden och säkerhet</a:t>
              </a:r>
            </a:p>
          </p:txBody>
        </p:sp>
      </p:grpSp>
      <p:sp>
        <p:nvSpPr>
          <p:cNvPr id="25" name="Högerpil 24"/>
          <p:cNvSpPr/>
          <p:nvPr/>
        </p:nvSpPr>
        <p:spPr>
          <a:xfrm>
            <a:off x="2988784" y="3582461"/>
            <a:ext cx="2843157" cy="338554"/>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Viktiga samhällsfunktioner</a:t>
            </a:r>
          </a:p>
        </p:txBody>
      </p:sp>
      <p:grpSp>
        <p:nvGrpSpPr>
          <p:cNvPr id="13" name="Grupp 12">
            <a:extLst>
              <a:ext uri="{FF2B5EF4-FFF2-40B4-BE49-F238E27FC236}">
                <a16:creationId xmlns:a16="http://schemas.microsoft.com/office/drawing/2014/main" id="{C13BE2D1-9F32-4FE0-A6E2-873AD3EE7037}"/>
              </a:ext>
              <a:ext uri="{C183D7F6-B498-43B3-948B-1728B52AA6E4}">
                <adec:decorative xmlns="" xmlns:adec="http://schemas.microsoft.com/office/drawing/2017/decorative" val="1"/>
              </a:ext>
            </a:extLst>
          </p:cNvPr>
          <p:cNvGrpSpPr/>
          <p:nvPr/>
        </p:nvGrpSpPr>
        <p:grpSpPr>
          <a:xfrm>
            <a:off x="4873638" y="2831934"/>
            <a:ext cx="6588648" cy="3256950"/>
            <a:chOff x="3730638" y="2329099"/>
            <a:chExt cx="6588648" cy="3256950"/>
          </a:xfrm>
        </p:grpSpPr>
        <p:sp>
          <p:nvSpPr>
            <p:cNvPr id="84" name="Likbent triangel 83">
              <a:extLst>
                <a:ext uri="{FF2B5EF4-FFF2-40B4-BE49-F238E27FC236}">
                  <a16:creationId xmlns:a16="http://schemas.microsoft.com/office/drawing/2014/main" id="{31873F05-50C9-4EB3-8E7A-EAD861572DFB}"/>
                </a:ext>
              </a:extLst>
            </p:cNvPr>
            <p:cNvSpPr/>
            <p:nvPr/>
          </p:nvSpPr>
          <p:spPr>
            <a:xfrm>
              <a:off x="3730638"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Likbent triangel 85">
              <a:extLst>
                <a:ext uri="{FF2B5EF4-FFF2-40B4-BE49-F238E27FC236}">
                  <a16:creationId xmlns:a16="http://schemas.microsoft.com/office/drawing/2014/main" id="{818CCC79-6EFF-4A1C-B5AA-6FE766F91643}"/>
                </a:ext>
              </a:extLst>
            </p:cNvPr>
            <p:cNvSpPr/>
            <p:nvPr/>
          </p:nvSpPr>
          <p:spPr>
            <a:xfrm>
              <a:off x="5135927"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9" name="Likbent triangel 98">
              <a:extLst>
                <a:ext uri="{FF2B5EF4-FFF2-40B4-BE49-F238E27FC236}">
                  <a16:creationId xmlns:a16="http://schemas.microsoft.com/office/drawing/2014/main" id="{DA63470D-14A9-4BA2-AD0E-39595718E933}"/>
                </a:ext>
              </a:extLst>
            </p:cNvPr>
            <p:cNvSpPr/>
            <p:nvPr/>
          </p:nvSpPr>
          <p:spPr>
            <a:xfrm>
              <a:off x="6541216"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1" name="Grupp 100">
            <a:extLst>
              <a:ext uri="{FF2B5EF4-FFF2-40B4-BE49-F238E27FC236}">
                <a16:creationId xmlns:a16="http://schemas.microsoft.com/office/drawing/2014/main" id="{BAE1C4B1-2E88-4E31-BA3F-718E88A63C8B}"/>
              </a:ext>
              <a:ext uri="{C183D7F6-B498-43B3-948B-1728B52AA6E4}">
                <adec:decorative xmlns="" xmlns:adec="http://schemas.microsoft.com/office/drawing/2017/decorative" val="1"/>
              </a:ext>
            </a:extLst>
          </p:cNvPr>
          <p:cNvGrpSpPr/>
          <p:nvPr/>
        </p:nvGrpSpPr>
        <p:grpSpPr>
          <a:xfrm>
            <a:off x="5662017" y="4355381"/>
            <a:ext cx="4922243" cy="831502"/>
            <a:chOff x="3476317" y="3757536"/>
            <a:chExt cx="4922243" cy="831502"/>
          </a:xfrm>
        </p:grpSpPr>
        <p:sp>
          <p:nvSpPr>
            <p:cNvPr id="102" name="Ellips 101">
              <a:extLst>
                <a:ext uri="{FF2B5EF4-FFF2-40B4-BE49-F238E27FC236}">
                  <a16:creationId xmlns:a16="http://schemas.microsoft.com/office/drawing/2014/main" id="{B733E667-C82E-4A9F-BCDC-0110B9487040}"/>
                </a:ext>
              </a:extLst>
            </p:cNvPr>
            <p:cNvSpPr/>
            <p:nvPr/>
          </p:nvSpPr>
          <p:spPr>
            <a:xfrm>
              <a:off x="3476317"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Ellips 102">
              <a:extLst>
                <a:ext uri="{FF2B5EF4-FFF2-40B4-BE49-F238E27FC236}">
                  <a16:creationId xmlns:a16="http://schemas.microsoft.com/office/drawing/2014/main" id="{2D6F3D95-32A8-4C96-AB21-8BC74A3B0995}"/>
                </a:ext>
              </a:extLst>
            </p:cNvPr>
            <p:cNvSpPr/>
            <p:nvPr/>
          </p:nvSpPr>
          <p:spPr>
            <a:xfrm>
              <a:off x="4044208"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Ellips 103">
              <a:extLst>
                <a:ext uri="{FF2B5EF4-FFF2-40B4-BE49-F238E27FC236}">
                  <a16:creationId xmlns:a16="http://schemas.microsoft.com/office/drawing/2014/main" id="{44DE03C0-1AF5-4F79-A208-6C9E43C50C62}"/>
                </a:ext>
              </a:extLst>
            </p:cNvPr>
            <p:cNvSpPr/>
            <p:nvPr/>
          </p:nvSpPr>
          <p:spPr>
            <a:xfrm>
              <a:off x="4612099"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Ellips 104">
              <a:extLst>
                <a:ext uri="{FF2B5EF4-FFF2-40B4-BE49-F238E27FC236}">
                  <a16:creationId xmlns:a16="http://schemas.microsoft.com/office/drawing/2014/main" id="{B46CB117-A686-4B4C-9856-85594F3D7B45}"/>
                </a:ext>
              </a:extLst>
            </p:cNvPr>
            <p:cNvSpPr/>
            <p:nvPr/>
          </p:nvSpPr>
          <p:spPr>
            <a:xfrm>
              <a:off x="5179990"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Ellips 105">
              <a:extLst>
                <a:ext uri="{FF2B5EF4-FFF2-40B4-BE49-F238E27FC236}">
                  <a16:creationId xmlns:a16="http://schemas.microsoft.com/office/drawing/2014/main" id="{17C21401-AE60-4EBC-BD51-F60A46E28822}"/>
                </a:ext>
              </a:extLst>
            </p:cNvPr>
            <p:cNvSpPr/>
            <p:nvPr/>
          </p:nvSpPr>
          <p:spPr>
            <a:xfrm>
              <a:off x="5747881"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Ellips 106">
              <a:extLst>
                <a:ext uri="{FF2B5EF4-FFF2-40B4-BE49-F238E27FC236}">
                  <a16:creationId xmlns:a16="http://schemas.microsoft.com/office/drawing/2014/main" id="{79DDDFC1-2D55-41F4-90FB-9C336F0C559D}"/>
                </a:ext>
              </a:extLst>
            </p:cNvPr>
            <p:cNvSpPr/>
            <p:nvPr/>
          </p:nvSpPr>
          <p:spPr>
            <a:xfrm>
              <a:off x="6315772"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Ellips 107">
              <a:extLst>
                <a:ext uri="{FF2B5EF4-FFF2-40B4-BE49-F238E27FC236}">
                  <a16:creationId xmlns:a16="http://schemas.microsoft.com/office/drawing/2014/main" id="{BAA4A32E-6C61-491A-BF11-D522ED7B700B}"/>
                </a:ext>
              </a:extLst>
            </p:cNvPr>
            <p:cNvSpPr/>
            <p:nvPr/>
          </p:nvSpPr>
          <p:spPr>
            <a:xfrm>
              <a:off x="6883663"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Ellips 109">
              <a:extLst>
                <a:ext uri="{FF2B5EF4-FFF2-40B4-BE49-F238E27FC236}">
                  <a16:creationId xmlns:a16="http://schemas.microsoft.com/office/drawing/2014/main" id="{07074772-5CB7-45FC-B4C8-E0A63E32A052}"/>
                </a:ext>
              </a:extLst>
            </p:cNvPr>
            <p:cNvSpPr/>
            <p:nvPr/>
          </p:nvSpPr>
          <p:spPr>
            <a:xfrm>
              <a:off x="7451554"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Ellips 110">
              <a:extLst>
                <a:ext uri="{FF2B5EF4-FFF2-40B4-BE49-F238E27FC236}">
                  <a16:creationId xmlns:a16="http://schemas.microsoft.com/office/drawing/2014/main" id="{FD534155-5CE8-4DD5-9C01-BDE54B42FFE0}"/>
                </a:ext>
              </a:extLst>
            </p:cNvPr>
            <p:cNvSpPr/>
            <p:nvPr/>
          </p:nvSpPr>
          <p:spPr>
            <a:xfrm>
              <a:off x="8019445"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Ellips 111">
              <a:extLst>
                <a:ext uri="{FF2B5EF4-FFF2-40B4-BE49-F238E27FC236}">
                  <a16:creationId xmlns:a16="http://schemas.microsoft.com/office/drawing/2014/main" id="{A6CFE42E-E7DD-493D-9889-D9F4304951E8}"/>
                </a:ext>
              </a:extLst>
            </p:cNvPr>
            <p:cNvSpPr/>
            <p:nvPr/>
          </p:nvSpPr>
          <p:spPr>
            <a:xfrm>
              <a:off x="3742892"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Ellips 115">
              <a:extLst>
                <a:ext uri="{FF2B5EF4-FFF2-40B4-BE49-F238E27FC236}">
                  <a16:creationId xmlns:a16="http://schemas.microsoft.com/office/drawing/2014/main" id="{49C0A7C6-65C6-4694-82EF-A34F476273EF}"/>
                </a:ext>
              </a:extLst>
            </p:cNvPr>
            <p:cNvSpPr/>
            <p:nvPr/>
          </p:nvSpPr>
          <p:spPr>
            <a:xfrm>
              <a:off x="4310783"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8" name="Ellips 117">
              <a:extLst>
                <a:ext uri="{FF2B5EF4-FFF2-40B4-BE49-F238E27FC236}">
                  <a16:creationId xmlns:a16="http://schemas.microsoft.com/office/drawing/2014/main" id="{F5B48068-F099-4744-A598-0563A4E7CBD4}"/>
                </a:ext>
              </a:extLst>
            </p:cNvPr>
            <p:cNvSpPr/>
            <p:nvPr/>
          </p:nvSpPr>
          <p:spPr>
            <a:xfrm>
              <a:off x="4878674"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Ellips 118">
              <a:extLst>
                <a:ext uri="{FF2B5EF4-FFF2-40B4-BE49-F238E27FC236}">
                  <a16:creationId xmlns:a16="http://schemas.microsoft.com/office/drawing/2014/main" id="{CBB8A53A-F356-4B17-94CB-6AD99DAEFC5B}"/>
                </a:ext>
              </a:extLst>
            </p:cNvPr>
            <p:cNvSpPr/>
            <p:nvPr/>
          </p:nvSpPr>
          <p:spPr>
            <a:xfrm>
              <a:off x="5446565"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0" name="Ellips 119">
              <a:extLst>
                <a:ext uri="{FF2B5EF4-FFF2-40B4-BE49-F238E27FC236}">
                  <a16:creationId xmlns:a16="http://schemas.microsoft.com/office/drawing/2014/main" id="{4DE2C090-F120-4520-AF88-3793AD76232C}"/>
                </a:ext>
              </a:extLst>
            </p:cNvPr>
            <p:cNvSpPr/>
            <p:nvPr/>
          </p:nvSpPr>
          <p:spPr>
            <a:xfrm>
              <a:off x="6014456"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Ellips 120">
              <a:extLst>
                <a:ext uri="{FF2B5EF4-FFF2-40B4-BE49-F238E27FC236}">
                  <a16:creationId xmlns:a16="http://schemas.microsoft.com/office/drawing/2014/main" id="{F4218095-FE0F-49C1-A258-6E7B20FA2585}"/>
                </a:ext>
              </a:extLst>
            </p:cNvPr>
            <p:cNvSpPr/>
            <p:nvPr/>
          </p:nvSpPr>
          <p:spPr>
            <a:xfrm>
              <a:off x="6582347"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Ellips 121">
              <a:extLst>
                <a:ext uri="{FF2B5EF4-FFF2-40B4-BE49-F238E27FC236}">
                  <a16:creationId xmlns:a16="http://schemas.microsoft.com/office/drawing/2014/main" id="{7467FB0B-1B32-4394-A09F-D43C94730185}"/>
                </a:ext>
              </a:extLst>
            </p:cNvPr>
            <p:cNvSpPr/>
            <p:nvPr/>
          </p:nvSpPr>
          <p:spPr>
            <a:xfrm>
              <a:off x="7150238"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3" name="Ellips 122">
              <a:extLst>
                <a:ext uri="{FF2B5EF4-FFF2-40B4-BE49-F238E27FC236}">
                  <a16:creationId xmlns:a16="http://schemas.microsoft.com/office/drawing/2014/main" id="{844D5D29-7C6E-4F6A-83AA-C7257CCC20DA}"/>
                </a:ext>
              </a:extLst>
            </p:cNvPr>
            <p:cNvSpPr/>
            <p:nvPr/>
          </p:nvSpPr>
          <p:spPr>
            <a:xfrm>
              <a:off x="7718129"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 name="Grupp 7" descr="Primärproduktion">
            <a:extLst>
              <a:ext uri="{FF2B5EF4-FFF2-40B4-BE49-F238E27FC236}">
                <a16:creationId xmlns:a16="http://schemas.microsoft.com/office/drawing/2014/main" id="{2B369CAB-EE66-4381-8453-3FF49AC54622}"/>
              </a:ext>
              <a:ext uri="{C183D7F6-B498-43B3-948B-1728B52AA6E4}">
                <adec:decorative xmlns="" xmlns:adec="http://schemas.microsoft.com/office/drawing/2017/decorative" val="0"/>
              </a:ext>
            </a:extLst>
          </p:cNvPr>
          <p:cNvGrpSpPr/>
          <p:nvPr/>
        </p:nvGrpSpPr>
        <p:grpSpPr>
          <a:xfrm>
            <a:off x="6085592" y="3059270"/>
            <a:ext cx="1377442" cy="1049128"/>
            <a:chOff x="6085592" y="3059270"/>
            <a:chExt cx="1377442" cy="1049128"/>
          </a:xfrm>
        </p:grpSpPr>
        <p:sp>
          <p:nvSpPr>
            <p:cNvPr id="85" name="Likbent triangel 84">
              <a:extLst>
                <a:ext uri="{FF2B5EF4-FFF2-40B4-BE49-F238E27FC236}">
                  <a16:creationId xmlns:a16="http://schemas.microsoft.com/office/drawing/2014/main" id="{4BB88637-8F48-465D-BAD4-CA26C30E2B8A}"/>
                </a:ext>
              </a:extLst>
            </p:cNvPr>
            <p:cNvSpPr/>
            <p:nvPr/>
          </p:nvSpPr>
          <p:spPr>
            <a:xfrm>
              <a:off x="6155536"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A74166AF-C8F3-614A-A587-303879FC0AB7}"/>
                </a:ext>
              </a:extLst>
            </p:cNvPr>
            <p:cNvSpPr txBox="1"/>
            <p:nvPr/>
          </p:nvSpPr>
          <p:spPr>
            <a:xfrm>
              <a:off x="6085592" y="3677511"/>
              <a:ext cx="1377442" cy="43088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entury Gothic"/>
                  <a:ea typeface="+mn-ea"/>
                  <a:cs typeface="+mn-cs"/>
                </a:rPr>
                <a:t>Primär-</a:t>
              </a:r>
              <a:br>
                <a:rPr kumimoji="0" lang="sv-SE" sz="1100" b="1" i="0" u="none" strike="noStrike" kern="1200" cap="none" spc="0" normalizeH="0" baseline="0" noProof="0" dirty="0">
                  <a:ln>
                    <a:noFill/>
                  </a:ln>
                  <a:solidFill>
                    <a:prstClr val="white"/>
                  </a:solidFill>
                  <a:effectLst/>
                  <a:uLnTx/>
                  <a:uFillTx/>
                  <a:latin typeface="Century Gothic"/>
                  <a:ea typeface="+mn-ea"/>
                  <a:cs typeface="+mn-cs"/>
                </a:rPr>
              </a:br>
              <a:r>
                <a:rPr kumimoji="0" lang="sv-SE" sz="1100" b="1" i="0" u="none" strike="noStrike" kern="1200" cap="none" spc="0" normalizeH="0" baseline="0" noProof="0" dirty="0">
                  <a:ln>
                    <a:noFill/>
                  </a:ln>
                  <a:solidFill>
                    <a:prstClr val="white"/>
                  </a:solidFill>
                  <a:effectLst/>
                  <a:uLnTx/>
                  <a:uFillTx/>
                  <a:latin typeface="Century Gothic"/>
                  <a:ea typeface="+mn-ea"/>
                  <a:cs typeface="+mn-cs"/>
                </a:rPr>
                <a:t>produktion</a:t>
              </a:r>
            </a:p>
          </p:txBody>
        </p:sp>
      </p:grpSp>
      <p:grpSp>
        <p:nvGrpSpPr>
          <p:cNvPr id="4" name="Grupp 3" descr="Livsmedelstillverkning">
            <a:extLst>
              <a:ext uri="{FF2B5EF4-FFF2-40B4-BE49-F238E27FC236}">
                <a16:creationId xmlns:a16="http://schemas.microsoft.com/office/drawing/2014/main" id="{851A71A9-410C-4921-8255-76ABC81C1660}"/>
              </a:ext>
              <a:ext uri="{C183D7F6-B498-43B3-948B-1728B52AA6E4}">
                <adec:decorative xmlns="" xmlns:adec="http://schemas.microsoft.com/office/drawing/2017/decorative" val="0"/>
              </a:ext>
            </a:extLst>
          </p:cNvPr>
          <p:cNvGrpSpPr/>
          <p:nvPr/>
        </p:nvGrpSpPr>
        <p:grpSpPr>
          <a:xfrm>
            <a:off x="7453959" y="3059270"/>
            <a:ext cx="1427535" cy="1051029"/>
            <a:chOff x="7453959" y="3059270"/>
            <a:chExt cx="1427535" cy="1051029"/>
          </a:xfrm>
        </p:grpSpPr>
        <p:sp>
          <p:nvSpPr>
            <p:cNvPr id="98" name="Likbent triangel 97">
              <a:extLst>
                <a:ext uri="{FF2B5EF4-FFF2-40B4-BE49-F238E27FC236}">
                  <a16:creationId xmlns:a16="http://schemas.microsoft.com/office/drawing/2014/main" id="{77D704F4-D1B3-4D9E-AEBE-5F6CDFA261BD}"/>
                </a:ext>
              </a:extLst>
            </p:cNvPr>
            <p:cNvSpPr/>
            <p:nvPr/>
          </p:nvSpPr>
          <p:spPr>
            <a:xfrm>
              <a:off x="7560825"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ruta 5">
              <a:extLst>
                <a:ext uri="{FF2B5EF4-FFF2-40B4-BE49-F238E27FC236}">
                  <a16:creationId xmlns:a16="http://schemas.microsoft.com/office/drawing/2014/main" id="{69204ADB-E282-2045-A899-4466E315E8A2}"/>
                </a:ext>
              </a:extLst>
            </p:cNvPr>
            <p:cNvSpPr txBox="1"/>
            <p:nvPr/>
          </p:nvSpPr>
          <p:spPr>
            <a:xfrm>
              <a:off x="7453959" y="3679412"/>
              <a:ext cx="1427535" cy="43088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entury Gothic"/>
                  <a:ea typeface="+mn-ea"/>
                  <a:cs typeface="+mn-cs"/>
                </a:rPr>
                <a:t>Livsmedels-tillverkning</a:t>
              </a:r>
            </a:p>
          </p:txBody>
        </p:sp>
      </p:grpSp>
      <p:grpSp>
        <p:nvGrpSpPr>
          <p:cNvPr id="3" name="Grupp 2" descr="Livsmedelsdistribution">
            <a:extLst>
              <a:ext uri="{FF2B5EF4-FFF2-40B4-BE49-F238E27FC236}">
                <a16:creationId xmlns:a16="http://schemas.microsoft.com/office/drawing/2014/main" id="{59C1AAAE-8608-43DC-B729-9DDB247019A9}"/>
              </a:ext>
              <a:ext uri="{C183D7F6-B498-43B3-948B-1728B52AA6E4}">
                <adec:decorative xmlns="" xmlns:adec="http://schemas.microsoft.com/office/drawing/2017/decorative" val="0"/>
              </a:ext>
            </a:extLst>
          </p:cNvPr>
          <p:cNvGrpSpPr/>
          <p:nvPr/>
        </p:nvGrpSpPr>
        <p:grpSpPr>
          <a:xfrm>
            <a:off x="8939504" y="3059270"/>
            <a:ext cx="1294711" cy="1051029"/>
            <a:chOff x="8939504" y="3059270"/>
            <a:chExt cx="1294711" cy="1051029"/>
          </a:xfrm>
        </p:grpSpPr>
        <p:sp>
          <p:nvSpPr>
            <p:cNvPr id="100" name="Likbent triangel 99">
              <a:extLst>
                <a:ext uri="{FF2B5EF4-FFF2-40B4-BE49-F238E27FC236}">
                  <a16:creationId xmlns:a16="http://schemas.microsoft.com/office/drawing/2014/main" id="{C796BC20-5AB8-4E31-9277-DEAFAD9526A1}"/>
                </a:ext>
              </a:extLst>
            </p:cNvPr>
            <p:cNvSpPr/>
            <p:nvPr/>
          </p:nvSpPr>
          <p:spPr>
            <a:xfrm>
              <a:off x="8966114"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ruta 6">
              <a:extLst>
                <a:ext uri="{FF2B5EF4-FFF2-40B4-BE49-F238E27FC236}">
                  <a16:creationId xmlns:a16="http://schemas.microsoft.com/office/drawing/2014/main" id="{565CE55F-5524-D74D-9558-4524B7314C5B}"/>
                </a:ext>
              </a:extLst>
            </p:cNvPr>
            <p:cNvSpPr txBox="1"/>
            <p:nvPr/>
          </p:nvSpPr>
          <p:spPr>
            <a:xfrm>
              <a:off x="8939504" y="3679412"/>
              <a:ext cx="1294711" cy="430887"/>
            </a:xfrm>
            <a:prstGeom prst="rect">
              <a:avLst/>
            </a:prstGeom>
            <a:noFill/>
          </p:spPr>
          <p:txBody>
            <a:bodyPr wrap="square" rtlCol="0" anchor="ctr" anchorCtr="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sv-SE" sz="1100" b="1" i="0" u="none" strike="noStrike" kern="0" cap="none" spc="0" normalizeH="0" baseline="0" noProof="0" dirty="0">
                  <a:ln>
                    <a:noFill/>
                  </a:ln>
                  <a:solidFill>
                    <a:prstClr val="white"/>
                  </a:solidFill>
                  <a:effectLst/>
                  <a:uLnTx/>
                  <a:uFillTx/>
                  <a:latin typeface="Century Gothic"/>
                  <a:ea typeface="+mn-ea"/>
                  <a:cs typeface="Arial" charset="0"/>
                </a:rPr>
                <a:t>Livsmedels-distribution</a:t>
              </a:r>
            </a:p>
          </p:txBody>
        </p:sp>
      </p:grpSp>
      <p:sp>
        <p:nvSpPr>
          <p:cNvPr id="26" name="Högerpil 25"/>
          <p:cNvSpPr/>
          <p:nvPr/>
        </p:nvSpPr>
        <p:spPr>
          <a:xfrm>
            <a:off x="2098751" y="4601855"/>
            <a:ext cx="3186278" cy="338554"/>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Samhällsviktiga verksamheter</a:t>
            </a:r>
          </a:p>
        </p:txBody>
      </p:sp>
      <p:grpSp>
        <p:nvGrpSpPr>
          <p:cNvPr id="14" name="Grupp 13" descr="KONTINUITETSHANTERING. Genomförs av aktören som äger eller bedriver den samhällsviktiga verksamheten.">
            <a:extLst>
              <a:ext uri="{FF2B5EF4-FFF2-40B4-BE49-F238E27FC236}">
                <a16:creationId xmlns:a16="http://schemas.microsoft.com/office/drawing/2014/main" id="{5117A84C-DC44-4433-8BBE-C302D3620AC9}"/>
              </a:ext>
              <a:ext uri="{C183D7F6-B498-43B3-948B-1728B52AA6E4}">
                <adec:decorative xmlns="" xmlns:adec="http://schemas.microsoft.com/office/drawing/2017/decorative" val="0"/>
              </a:ext>
            </a:extLst>
          </p:cNvPr>
          <p:cNvGrpSpPr/>
          <p:nvPr/>
        </p:nvGrpSpPr>
        <p:grpSpPr>
          <a:xfrm>
            <a:off x="6464053" y="5260486"/>
            <a:ext cx="3407346" cy="1380573"/>
            <a:chOff x="5321053" y="4948335"/>
            <a:chExt cx="3407346" cy="1380573"/>
          </a:xfrm>
        </p:grpSpPr>
        <p:cxnSp>
          <p:nvCxnSpPr>
            <p:cNvPr id="109" name="Rak koppling 108">
              <a:extLst>
                <a:ext uri="{FF2B5EF4-FFF2-40B4-BE49-F238E27FC236}">
                  <a16:creationId xmlns:a16="http://schemas.microsoft.com/office/drawing/2014/main" id="{5A95BA9F-3665-42D8-AB31-6B8EFECCA819}"/>
                </a:ext>
              </a:extLst>
            </p:cNvPr>
            <p:cNvCxnSpPr>
              <a:cxnSpLocks/>
            </p:cNvCxnSpPr>
            <p:nvPr/>
          </p:nvCxnSpPr>
          <p:spPr>
            <a:xfrm flipH="1" flipV="1">
              <a:off x="7014439" y="4948335"/>
              <a:ext cx="10288" cy="518481"/>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4" name="Grupp 113">
              <a:extLst>
                <a:ext uri="{FF2B5EF4-FFF2-40B4-BE49-F238E27FC236}">
                  <a16:creationId xmlns:a16="http://schemas.microsoft.com/office/drawing/2014/main" id="{EDF20851-29E8-4385-A76F-400971D24728}"/>
                </a:ext>
              </a:extLst>
            </p:cNvPr>
            <p:cNvGrpSpPr/>
            <p:nvPr/>
          </p:nvGrpSpPr>
          <p:grpSpPr>
            <a:xfrm>
              <a:off x="5821594" y="5346693"/>
              <a:ext cx="2406265" cy="530026"/>
              <a:chOff x="7108515" y="5703920"/>
              <a:chExt cx="1133478" cy="530026"/>
            </a:xfrm>
          </p:grpSpPr>
          <p:sp>
            <p:nvSpPr>
              <p:cNvPr id="82" name="textruta 81">
                <a:extLst>
                  <a:ext uri="{FF2B5EF4-FFF2-40B4-BE49-F238E27FC236}">
                    <a16:creationId xmlns:a16="http://schemas.microsoft.com/office/drawing/2014/main" id="{17791272-7F97-4FC5-8DF9-EFBE5B3FAABA}"/>
                  </a:ext>
                </a:extLst>
              </p:cNvPr>
              <p:cNvSpPr txBox="1"/>
              <p:nvPr/>
            </p:nvSpPr>
            <p:spPr>
              <a:xfrm>
                <a:off x="7108515" y="5703920"/>
                <a:ext cx="1133478" cy="530026"/>
              </a:xfrm>
              <a:prstGeom prst="rect">
                <a:avLst/>
              </a:prstGeom>
              <a:noFill/>
              <a:ln w="19050">
                <a:noFill/>
                <a:prstDash val="dash"/>
              </a:ln>
            </p:spPr>
            <p:txBody>
              <a:bodyPr wrap="square" lIns="0" r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charset="0"/>
                  </a:rPr>
                  <a:t>KONTINUITETSHANTERING</a:t>
                </a:r>
                <a:endParaRPr kumimoji="0" lang="sv-SE" sz="1400" b="0" i="0" u="none" strike="noStrike" kern="1200" cap="none" spc="0" normalizeH="0" baseline="0" noProof="0" dirty="0">
                  <a:ln>
                    <a:noFill/>
                  </a:ln>
                  <a:solidFill>
                    <a:prstClr val="black"/>
                  </a:solidFill>
                  <a:effectLst/>
                  <a:uLnTx/>
                  <a:uFillTx/>
                  <a:latin typeface="Century Gothic"/>
                  <a:ea typeface="+mn-ea"/>
                  <a:cs typeface="Arial" charset="0"/>
                </a:endParaRPr>
              </a:p>
            </p:txBody>
          </p:sp>
          <p:cxnSp>
            <p:nvCxnSpPr>
              <p:cNvPr id="113" name="Rak koppling 112">
                <a:extLst>
                  <a:ext uri="{FF2B5EF4-FFF2-40B4-BE49-F238E27FC236}">
                    <a16:creationId xmlns:a16="http://schemas.microsoft.com/office/drawing/2014/main" id="{16BD81C8-EBE2-45BC-89AE-83F93B691E09}"/>
                  </a:ext>
                </a:extLst>
              </p:cNvPr>
              <p:cNvCxnSpPr>
                <a:cxnSpLocks/>
              </p:cNvCxnSpPr>
              <p:nvPr/>
            </p:nvCxnSpPr>
            <p:spPr>
              <a:xfrm>
                <a:off x="7166747" y="6136645"/>
                <a:ext cx="101701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24" name="Rak koppling 123">
              <a:extLst>
                <a:ext uri="{FF2B5EF4-FFF2-40B4-BE49-F238E27FC236}">
                  <a16:creationId xmlns:a16="http://schemas.microsoft.com/office/drawing/2014/main" id="{27296CF7-658D-4041-9014-27858D1E9C1D}"/>
                </a:ext>
              </a:extLst>
            </p:cNvPr>
            <p:cNvCxnSpPr>
              <a:cxnSpLocks/>
            </p:cNvCxnSpPr>
            <p:nvPr/>
          </p:nvCxnSpPr>
          <p:spPr>
            <a:xfrm flipH="1" flipV="1">
              <a:off x="5644376" y="4992312"/>
              <a:ext cx="319317" cy="440842"/>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Rak koppling 124">
              <a:extLst>
                <a:ext uri="{FF2B5EF4-FFF2-40B4-BE49-F238E27FC236}">
                  <a16:creationId xmlns:a16="http://schemas.microsoft.com/office/drawing/2014/main" id="{DD36728C-86A0-4703-A3F5-F988FFF9681E}"/>
                </a:ext>
              </a:extLst>
            </p:cNvPr>
            <p:cNvCxnSpPr>
              <a:cxnSpLocks/>
            </p:cNvCxnSpPr>
            <p:nvPr/>
          </p:nvCxnSpPr>
          <p:spPr>
            <a:xfrm flipV="1">
              <a:off x="8197025" y="4992312"/>
              <a:ext cx="379117" cy="491767"/>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textruta 125">
              <a:extLst>
                <a:ext uri="{FF2B5EF4-FFF2-40B4-BE49-F238E27FC236}">
                  <a16:creationId xmlns:a16="http://schemas.microsoft.com/office/drawing/2014/main" id="{DFE74419-8D69-4766-9D4C-2D29B25EAFCC}"/>
                </a:ext>
              </a:extLst>
            </p:cNvPr>
            <p:cNvSpPr txBox="1"/>
            <p:nvPr/>
          </p:nvSpPr>
          <p:spPr>
            <a:xfrm>
              <a:off x="5321053" y="5867243"/>
              <a:ext cx="34073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entury Gothic"/>
                  <a:ea typeface="+mn-ea"/>
                  <a:cs typeface="+mn-cs"/>
                </a:rPr>
                <a:t>Genomförs av aktören som äger eller bedriver den samhällsviktiga verksamheten</a:t>
              </a:r>
            </a:p>
          </p:txBody>
        </p:sp>
      </p:grpSp>
    </p:spTree>
    <p:extLst>
      <p:ext uri="{BB962C8B-B14F-4D97-AF65-F5344CB8AC3E}">
        <p14:creationId xmlns:p14="http://schemas.microsoft.com/office/powerpoint/2010/main" val="25811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anim calcmode="lin" valueType="num">
                                      <p:cBhvr>
                                        <p:cTn id="28" dur="750" fill="hold"/>
                                        <p:tgtEl>
                                          <p:spTgt spid="3"/>
                                        </p:tgtEl>
                                        <p:attrNameLst>
                                          <p:attrName>ppt_x</p:attrName>
                                        </p:attrNameLst>
                                      </p:cBhvr>
                                      <p:tavLst>
                                        <p:tav tm="0">
                                          <p:val>
                                            <p:strVal val="#ppt_x"/>
                                          </p:val>
                                        </p:tav>
                                        <p:tav tm="100000">
                                          <p:val>
                                            <p:strVal val="#ppt_x"/>
                                          </p:val>
                                        </p:tav>
                                      </p:tavLst>
                                    </p:anim>
                                    <p:anim calcmode="lin" valueType="num">
                                      <p:cBhvr>
                                        <p:cTn id="29" dur="75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1000"/>
                                        <p:tgtEl>
                                          <p:spTgt spid="13"/>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5000"/>
                            </p:stCondLst>
                            <p:childTnLst>
                              <p:par>
                                <p:cTn id="39" presetID="53" presetClass="entr" presetSubtype="16" fill="hold" nodeType="afterEffect">
                                  <p:stCondLst>
                                    <p:cond delay="250"/>
                                  </p:stCondLst>
                                  <p:childTnLst>
                                    <p:set>
                                      <p:cBhvr>
                                        <p:cTn id="40" dur="1" fill="hold">
                                          <p:stCondLst>
                                            <p:cond delay="0"/>
                                          </p:stCondLst>
                                        </p:cTn>
                                        <p:tgtEl>
                                          <p:spTgt spid="101"/>
                                        </p:tgtEl>
                                        <p:attrNameLst>
                                          <p:attrName>style.visibility</p:attrName>
                                        </p:attrNameLst>
                                      </p:cBhvr>
                                      <p:to>
                                        <p:strVal val="visible"/>
                                      </p:to>
                                    </p:set>
                                    <p:anim calcmode="lin" valueType="num">
                                      <p:cBhvr>
                                        <p:cTn id="41" dur="750" fill="hold"/>
                                        <p:tgtEl>
                                          <p:spTgt spid="101"/>
                                        </p:tgtEl>
                                        <p:attrNameLst>
                                          <p:attrName>ppt_w</p:attrName>
                                        </p:attrNameLst>
                                      </p:cBhvr>
                                      <p:tavLst>
                                        <p:tav tm="0">
                                          <p:val>
                                            <p:fltVal val="0"/>
                                          </p:val>
                                        </p:tav>
                                        <p:tav tm="100000">
                                          <p:val>
                                            <p:strVal val="#ppt_w"/>
                                          </p:val>
                                        </p:tav>
                                      </p:tavLst>
                                    </p:anim>
                                    <p:anim calcmode="lin" valueType="num">
                                      <p:cBhvr>
                                        <p:cTn id="42" dur="750" fill="hold"/>
                                        <p:tgtEl>
                                          <p:spTgt spid="101"/>
                                        </p:tgtEl>
                                        <p:attrNameLst>
                                          <p:attrName>ppt_h</p:attrName>
                                        </p:attrNameLst>
                                      </p:cBhvr>
                                      <p:tavLst>
                                        <p:tav tm="0">
                                          <p:val>
                                            <p:fltVal val="0"/>
                                          </p:val>
                                        </p:tav>
                                        <p:tav tm="100000">
                                          <p:val>
                                            <p:strVal val="#ppt_h"/>
                                          </p:val>
                                        </p:tav>
                                      </p:tavLst>
                                    </p:anim>
                                    <p:animEffect transition="in" filter="fade">
                                      <p:cBhvr>
                                        <p:cTn id="43" dur="750"/>
                                        <p:tgtEl>
                                          <p:spTgt spid="101"/>
                                        </p:tgtEl>
                                      </p:cBhvr>
                                    </p:animEffect>
                                  </p:childTnLst>
                                </p:cTn>
                              </p:par>
                            </p:childTnLst>
                          </p:cTn>
                        </p:par>
                        <p:par>
                          <p:cTn id="44" fill="hold">
                            <p:stCondLst>
                              <p:cond delay="6000"/>
                            </p:stCondLst>
                            <p:childTnLst>
                              <p:par>
                                <p:cTn id="45" presetID="22" presetClass="entr" presetSubtype="1" fill="hold"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tbubbla: rektangel med rundade hörn 4">
            <a:extLst>
              <a:ext uri="{FF2B5EF4-FFF2-40B4-BE49-F238E27FC236}">
                <a16:creationId xmlns:a16="http://schemas.microsoft.com/office/drawing/2014/main" id="{B6B6FA1D-A847-4CB3-8D50-CCD0BACED590}"/>
              </a:ext>
              <a:ext uri="{C183D7F6-B498-43B3-948B-1728B52AA6E4}">
                <adec:decorative xmlns="" xmlns:adec="http://schemas.microsoft.com/office/drawing/2017/decorative" val="1"/>
              </a:ext>
            </a:extLst>
          </p:cNvPr>
          <p:cNvSpPr/>
          <p:nvPr/>
        </p:nvSpPr>
        <p:spPr>
          <a:xfrm>
            <a:off x="2628900" y="1321921"/>
            <a:ext cx="6526530" cy="3756958"/>
          </a:xfrm>
          <a:prstGeom prst="wedgeRoundRectCallout">
            <a:avLst>
              <a:gd name="adj1" fmla="val -38465"/>
              <a:gd name="adj2" fmla="val 70319"/>
              <a:gd name="adj3" fmla="val 16667"/>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4" name="Rubrik 3">
            <a:extLst>
              <a:ext uri="{FF2B5EF4-FFF2-40B4-BE49-F238E27FC236}">
                <a16:creationId xmlns:a16="http://schemas.microsoft.com/office/drawing/2014/main" id="{04F74690-4672-48A6-B502-0B1CD9383D0A}"/>
              </a:ext>
            </a:extLst>
          </p:cNvPr>
          <p:cNvSpPr>
            <a:spLocks noGrp="1"/>
          </p:cNvSpPr>
          <p:nvPr>
            <p:ph type="title"/>
          </p:nvPr>
        </p:nvSpPr>
        <p:spPr>
          <a:xfrm>
            <a:off x="2823211" y="1321921"/>
            <a:ext cx="6137910" cy="3756958"/>
          </a:xfrm>
        </p:spPr>
        <p:txBody>
          <a:bodyPr anchor="ctr"/>
          <a:lstStyle/>
          <a:p>
            <a:pPr algn="ctr"/>
            <a:r>
              <a:rPr lang="sv-SE" sz="4800" dirty="0"/>
              <a:t>Vet ni vilka era samhällsviktiga </a:t>
            </a:r>
            <a:br>
              <a:rPr lang="sv-SE" sz="4800" dirty="0"/>
            </a:br>
            <a:r>
              <a:rPr lang="sv-SE" sz="4800" dirty="0"/>
              <a:t>verksamheter är?</a:t>
            </a:r>
          </a:p>
        </p:txBody>
      </p:sp>
    </p:spTree>
    <p:extLst>
      <p:ext uri="{BB962C8B-B14F-4D97-AF65-F5344CB8AC3E}">
        <p14:creationId xmlns:p14="http://schemas.microsoft.com/office/powerpoint/2010/main" val="12385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E379F-5493-452B-B75C-8D8C42D1C399}"/>
              </a:ext>
            </a:extLst>
          </p:cNvPr>
          <p:cNvSpPr>
            <a:spLocks noGrp="1"/>
          </p:cNvSpPr>
          <p:nvPr>
            <p:ph type="title"/>
          </p:nvPr>
        </p:nvSpPr>
        <p:spPr>
          <a:xfrm>
            <a:off x="664433" y="509583"/>
            <a:ext cx="10517206" cy="516224"/>
          </a:xfrm>
        </p:spPr>
        <p:txBody>
          <a:bodyPr/>
          <a:lstStyle/>
          <a:p>
            <a:pPr algn="ctr"/>
            <a:r>
              <a:rPr lang="sv-SE" dirty="0"/>
              <a:t>Våra samhällsviktiga verksamheter</a:t>
            </a:r>
          </a:p>
        </p:txBody>
      </p:sp>
      <p:sp>
        <p:nvSpPr>
          <p:cNvPr id="5" name="Rektangel 4">
            <a:extLst>
              <a:ext uri="{FF2B5EF4-FFF2-40B4-BE49-F238E27FC236}">
                <a16:creationId xmlns:a16="http://schemas.microsoft.com/office/drawing/2014/main" id="{B21A89C0-A817-4509-8DDF-CDCE2B49ECEC}"/>
              </a:ext>
              <a:ext uri="{C183D7F6-B498-43B3-948B-1728B52AA6E4}">
                <adec:decorative xmlns="" xmlns:adec="http://schemas.microsoft.com/office/drawing/2017/decorative" val="1"/>
              </a:ext>
            </a:extLst>
          </p:cNvPr>
          <p:cNvSpPr/>
          <p:nvPr/>
        </p:nvSpPr>
        <p:spPr>
          <a:xfrm>
            <a:off x="580212"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EF909A02-83D7-4E39-A146-A321C52510E3}"/>
              </a:ext>
              <a:ext uri="{C183D7F6-B498-43B3-948B-1728B52AA6E4}">
                <adec:decorative xmlns="" xmlns:adec="http://schemas.microsoft.com/office/drawing/2017/decorative" val="1"/>
              </a:ext>
            </a:extLst>
          </p:cNvPr>
          <p:cNvSpPr/>
          <p:nvPr/>
        </p:nvSpPr>
        <p:spPr>
          <a:xfrm>
            <a:off x="6147698"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76719F6D-869C-4FE5-B262-98DD5C9E8411}"/>
              </a:ext>
              <a:ext uri="{C183D7F6-B498-43B3-948B-1728B52AA6E4}">
                <adec:decorative xmlns="" xmlns:adec="http://schemas.microsoft.com/office/drawing/2017/decorative" val="1"/>
              </a:ext>
            </a:extLst>
          </p:cNvPr>
          <p:cNvSpPr/>
          <p:nvPr/>
        </p:nvSpPr>
        <p:spPr>
          <a:xfrm>
            <a:off x="8931442"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5D944C2A-89C3-45A7-89AA-52F23C04DE18}"/>
              </a:ext>
              <a:ext uri="{C183D7F6-B498-43B3-948B-1728B52AA6E4}">
                <adec:decorative xmlns="" xmlns:adec="http://schemas.microsoft.com/office/drawing/2017/decorative" val="1"/>
              </a:ext>
            </a:extLst>
          </p:cNvPr>
          <p:cNvSpPr/>
          <p:nvPr/>
        </p:nvSpPr>
        <p:spPr>
          <a:xfrm>
            <a:off x="3363955"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extruta 39">
            <a:extLst>
              <a:ext uri="{FF2B5EF4-FFF2-40B4-BE49-F238E27FC236}">
                <a16:creationId xmlns:a16="http://schemas.microsoft.com/office/drawing/2014/main" id="{ABDB838B-B9A5-427F-B9AF-6790B2753B29}"/>
              </a:ext>
            </a:extLst>
          </p:cNvPr>
          <p:cNvSpPr txBox="1"/>
          <p:nvPr/>
        </p:nvSpPr>
        <p:spPr>
          <a:xfrm>
            <a:off x="580211"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41" name="Rektangel 40">
            <a:extLst>
              <a:ext uri="{FF2B5EF4-FFF2-40B4-BE49-F238E27FC236}">
                <a16:creationId xmlns:a16="http://schemas.microsoft.com/office/drawing/2014/main" id="{68AFC349-2016-4993-BF1F-1254197C9A14}"/>
              </a:ext>
            </a:extLst>
          </p:cNvPr>
          <p:cNvSpPr/>
          <p:nvPr/>
        </p:nvSpPr>
        <p:spPr>
          <a:xfrm>
            <a:off x="580210"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52" name="textruta 51">
            <a:extLst>
              <a:ext uri="{FF2B5EF4-FFF2-40B4-BE49-F238E27FC236}">
                <a16:creationId xmlns:a16="http://schemas.microsoft.com/office/drawing/2014/main" id="{823D3106-823F-4437-9204-A4DDBB13838B}"/>
              </a:ext>
            </a:extLst>
          </p:cNvPr>
          <p:cNvSpPr txBox="1"/>
          <p:nvPr/>
        </p:nvSpPr>
        <p:spPr>
          <a:xfrm>
            <a:off x="3363954"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53" name="Rektangel 52">
            <a:extLst>
              <a:ext uri="{FF2B5EF4-FFF2-40B4-BE49-F238E27FC236}">
                <a16:creationId xmlns:a16="http://schemas.microsoft.com/office/drawing/2014/main" id="{F8189616-F4D4-4E52-B926-34769FE1B59E}"/>
              </a:ext>
            </a:extLst>
          </p:cNvPr>
          <p:cNvSpPr/>
          <p:nvPr/>
        </p:nvSpPr>
        <p:spPr>
          <a:xfrm>
            <a:off x="3363953"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56" name="textruta 55">
            <a:extLst>
              <a:ext uri="{FF2B5EF4-FFF2-40B4-BE49-F238E27FC236}">
                <a16:creationId xmlns:a16="http://schemas.microsoft.com/office/drawing/2014/main" id="{9D79581A-7F85-486F-AB8C-CB8135ECBACF}"/>
              </a:ext>
            </a:extLst>
          </p:cNvPr>
          <p:cNvSpPr txBox="1"/>
          <p:nvPr/>
        </p:nvSpPr>
        <p:spPr>
          <a:xfrm>
            <a:off x="6147697"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57" name="Rektangel 56">
            <a:extLst>
              <a:ext uri="{FF2B5EF4-FFF2-40B4-BE49-F238E27FC236}">
                <a16:creationId xmlns:a16="http://schemas.microsoft.com/office/drawing/2014/main" id="{BF45D125-65CE-4D79-AE24-072537FF9934}"/>
              </a:ext>
            </a:extLst>
          </p:cNvPr>
          <p:cNvSpPr/>
          <p:nvPr/>
        </p:nvSpPr>
        <p:spPr>
          <a:xfrm>
            <a:off x="6147696"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60" name="textruta 59">
            <a:extLst>
              <a:ext uri="{FF2B5EF4-FFF2-40B4-BE49-F238E27FC236}">
                <a16:creationId xmlns:a16="http://schemas.microsoft.com/office/drawing/2014/main" id="{537A089A-F838-43D4-A1B8-D4B5A9F27B4B}"/>
              </a:ext>
            </a:extLst>
          </p:cNvPr>
          <p:cNvSpPr txBox="1"/>
          <p:nvPr/>
        </p:nvSpPr>
        <p:spPr>
          <a:xfrm>
            <a:off x="8931441"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61" name="Rektangel 60">
            <a:extLst>
              <a:ext uri="{FF2B5EF4-FFF2-40B4-BE49-F238E27FC236}">
                <a16:creationId xmlns:a16="http://schemas.microsoft.com/office/drawing/2014/main" id="{1E2B4E01-8221-4F57-B9E2-30F1ADC4BA0A}"/>
              </a:ext>
            </a:extLst>
          </p:cNvPr>
          <p:cNvSpPr/>
          <p:nvPr/>
        </p:nvSpPr>
        <p:spPr>
          <a:xfrm>
            <a:off x="8931440"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pic>
        <p:nvPicPr>
          <p:cNvPr id="39" name="Bildobjekt 38">
            <a:extLst>
              <a:ext uri="{FF2B5EF4-FFF2-40B4-BE49-F238E27FC236}">
                <a16:creationId xmlns:a16="http://schemas.microsoft.com/office/drawing/2014/main" id="{4445AECA-C4A5-3148-B4F1-EFCAB1B3507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8330" b="28309"/>
          <a:stretch/>
        </p:blipFill>
        <p:spPr>
          <a:xfrm>
            <a:off x="1243960" y="1615641"/>
            <a:ext cx="1352846" cy="721894"/>
          </a:xfrm>
          <a:prstGeom prst="rect">
            <a:avLst/>
          </a:prstGeom>
        </p:spPr>
      </p:pic>
      <p:sp>
        <p:nvSpPr>
          <p:cNvPr id="4" name="Platshållare för innehåll 2">
            <a:extLst>
              <a:ext uri="{FF2B5EF4-FFF2-40B4-BE49-F238E27FC236}">
                <a16:creationId xmlns:a16="http://schemas.microsoft.com/office/drawing/2014/main" id="{B702DFCC-42F9-475F-A6C0-95B798898481}"/>
              </a:ext>
              <a:ext uri="{C183D7F6-B498-43B3-948B-1728B52AA6E4}">
                <adec:decorative xmlns="" xmlns:adec="http://schemas.microsoft.com/office/drawing/2017/decorative" val="1"/>
              </a:ext>
            </a:extLst>
          </p:cNvPr>
          <p:cNvSpPr>
            <a:spLocks noGrp="1"/>
          </p:cNvSpPr>
          <p:nvPr>
            <p:ph idx="4294967295"/>
          </p:nvPr>
        </p:nvSpPr>
        <p:spPr>
          <a:xfrm>
            <a:off x="1191963" y="917401"/>
            <a:ext cx="9911466" cy="467526"/>
          </a:xfrm>
        </p:spPr>
        <p:txBody>
          <a:bodyPr>
            <a:noAutofit/>
          </a:bodyPr>
          <a:lstStyle/>
          <a:p>
            <a:pPr marL="0" indent="0" algn="ctr">
              <a:buNone/>
            </a:pPr>
            <a:r>
              <a:rPr lang="sv-SE" sz="1400" i="1" dirty="0">
                <a:solidFill>
                  <a:schemeClr val="accent1"/>
                </a:solidFill>
              </a:rPr>
              <a:t>[Kommentar: Här kan du lägga in exempel på samhällsviktiga verksamheter i er organisation. </a:t>
            </a:r>
            <a:br>
              <a:rPr lang="sv-SE" sz="1400" i="1" dirty="0">
                <a:solidFill>
                  <a:schemeClr val="accent1"/>
                </a:solidFill>
              </a:rPr>
            </a:br>
            <a:r>
              <a:rPr lang="sv-SE" sz="1400" i="1" dirty="0">
                <a:solidFill>
                  <a:schemeClr val="accent1"/>
                </a:solidFill>
              </a:rPr>
              <a:t>Du kan välja lämpliga symboler för indelningen på bild 16-17. Glöm ej att radera denna textruta] </a:t>
            </a:r>
          </a:p>
        </p:txBody>
      </p:sp>
    </p:spTree>
    <p:extLst>
      <p:ext uri="{BB962C8B-B14F-4D97-AF65-F5344CB8AC3E}">
        <p14:creationId xmlns:p14="http://schemas.microsoft.com/office/powerpoint/2010/main" val="20589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a:xfrm>
            <a:off x="453044" y="214014"/>
            <a:ext cx="6753872" cy="310246"/>
          </a:xfrm>
        </p:spPr>
        <p:txBody>
          <a:bodyPr/>
          <a:lstStyle/>
          <a:p>
            <a:r>
              <a:rPr lang="sv-SE" sz="1800" i="1" dirty="0">
                <a:solidFill>
                  <a:schemeClr val="accent3"/>
                </a:solidFill>
              </a:rPr>
              <a:t>Symboler att använda till bild 15:</a:t>
            </a:r>
          </a:p>
        </p:txBody>
      </p:sp>
      <p:grpSp>
        <p:nvGrpSpPr>
          <p:cNvPr id="3" name="Grupp 2">
            <a:extLst>
              <a:ext uri="{FF2B5EF4-FFF2-40B4-BE49-F238E27FC236}">
                <a16:creationId xmlns:a16="http://schemas.microsoft.com/office/drawing/2014/main" id="{58362D06-F27D-4A45-BDA7-795B2FC47BA7}"/>
              </a:ext>
              <a:ext uri="{C183D7F6-B498-43B3-948B-1728B52AA6E4}">
                <adec:decorative xmlns="" xmlns:adec="http://schemas.microsoft.com/office/drawing/2017/decorative" val="1"/>
              </a:ext>
            </a:extLst>
          </p:cNvPr>
          <p:cNvGrpSpPr/>
          <p:nvPr/>
        </p:nvGrpSpPr>
        <p:grpSpPr>
          <a:xfrm>
            <a:off x="472209" y="689450"/>
            <a:ext cx="11055077" cy="5883582"/>
            <a:chOff x="568461" y="809768"/>
            <a:chExt cx="11055077" cy="5883582"/>
          </a:xfrm>
        </p:grpSpPr>
        <p:sp>
          <p:nvSpPr>
            <p:cNvPr id="23" name="Rektangel 22">
              <a:extLst>
                <a:ext uri="{FF2B5EF4-FFF2-40B4-BE49-F238E27FC236}">
                  <a16:creationId xmlns:a16="http://schemas.microsoft.com/office/drawing/2014/main" id="{266D6143-3FF2-4409-93B3-C2ECB21CA745}"/>
                </a:ext>
              </a:extLst>
            </p:cNvPr>
            <p:cNvSpPr/>
            <p:nvPr/>
          </p:nvSpPr>
          <p:spPr>
            <a:xfrm>
              <a:off x="568461"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BF7C009C-B08A-47F0-AC53-3641033CD75B}"/>
                </a:ext>
              </a:extLst>
            </p:cNvPr>
            <p:cNvSpPr/>
            <p:nvPr/>
          </p:nvSpPr>
          <p:spPr>
            <a:xfrm>
              <a:off x="568461"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9A288B99-2EE3-4EF9-BF7D-E08AE40CFAA7}"/>
                </a:ext>
              </a:extLst>
            </p:cNvPr>
            <p:cNvSpPr/>
            <p:nvPr/>
          </p:nvSpPr>
          <p:spPr>
            <a:xfrm>
              <a:off x="568461"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937CFCCE-C498-4744-8053-14DA5F8CB62B}"/>
                </a:ext>
              </a:extLst>
            </p:cNvPr>
            <p:cNvSpPr/>
            <p:nvPr/>
          </p:nvSpPr>
          <p:spPr>
            <a:xfrm>
              <a:off x="568461"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FB3D389C-E5CD-4499-B37B-5437047E38B2}"/>
                </a:ext>
              </a:extLst>
            </p:cNvPr>
            <p:cNvSpPr/>
            <p:nvPr/>
          </p:nvSpPr>
          <p:spPr>
            <a:xfrm>
              <a:off x="3359787"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969E47B-6F1D-46EA-A529-94E62D1532AB}"/>
                </a:ext>
              </a:extLst>
            </p:cNvPr>
            <p:cNvSpPr/>
            <p:nvPr/>
          </p:nvSpPr>
          <p:spPr>
            <a:xfrm>
              <a:off x="3359787"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DBAD10C2-0ADD-48D2-BEF5-06C26605432C}"/>
                </a:ext>
              </a:extLst>
            </p:cNvPr>
            <p:cNvSpPr/>
            <p:nvPr/>
          </p:nvSpPr>
          <p:spPr>
            <a:xfrm>
              <a:off x="3359787"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EA037E00-8FF4-4BB9-BBB4-1F096FF325BB}"/>
                </a:ext>
              </a:extLst>
            </p:cNvPr>
            <p:cNvSpPr/>
            <p:nvPr/>
          </p:nvSpPr>
          <p:spPr>
            <a:xfrm>
              <a:off x="3359787"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4B31A7AC-FC39-4101-9BBB-EA6E6B1F9637}"/>
                </a:ext>
              </a:extLst>
            </p:cNvPr>
            <p:cNvSpPr/>
            <p:nvPr/>
          </p:nvSpPr>
          <p:spPr>
            <a:xfrm>
              <a:off x="6151113"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4EE58165-FA0B-43C7-A028-D12496618244}"/>
                </a:ext>
              </a:extLst>
            </p:cNvPr>
            <p:cNvSpPr/>
            <p:nvPr/>
          </p:nvSpPr>
          <p:spPr>
            <a:xfrm>
              <a:off x="6151113"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B4F0411B-FE8B-4748-908E-65B463857D80}"/>
                </a:ext>
              </a:extLst>
            </p:cNvPr>
            <p:cNvSpPr/>
            <p:nvPr/>
          </p:nvSpPr>
          <p:spPr>
            <a:xfrm>
              <a:off x="6151113"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CFA07843-BA1C-4F82-92AA-27695FC10640}"/>
                </a:ext>
              </a:extLst>
            </p:cNvPr>
            <p:cNvSpPr/>
            <p:nvPr/>
          </p:nvSpPr>
          <p:spPr>
            <a:xfrm>
              <a:off x="6151113"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A85216C-0267-4B62-A362-24AA86669EF2}"/>
                </a:ext>
              </a:extLst>
            </p:cNvPr>
            <p:cNvSpPr/>
            <p:nvPr/>
          </p:nvSpPr>
          <p:spPr>
            <a:xfrm>
              <a:off x="8943192"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B56759BF-3AB6-497C-B069-F116F0EF1F7B}"/>
                </a:ext>
              </a:extLst>
            </p:cNvPr>
            <p:cNvSpPr/>
            <p:nvPr/>
          </p:nvSpPr>
          <p:spPr>
            <a:xfrm>
              <a:off x="8943192"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A9E030-C54A-4852-BCEC-0CF69FE365FF}"/>
                </a:ext>
              </a:extLst>
            </p:cNvPr>
            <p:cNvSpPr/>
            <p:nvPr/>
          </p:nvSpPr>
          <p:spPr>
            <a:xfrm>
              <a:off x="8943192"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E5BF31BD-448C-4EE4-89C3-FDD4BA64B26E}"/>
                </a:ext>
              </a:extLst>
            </p:cNvPr>
            <p:cNvSpPr/>
            <p:nvPr/>
          </p:nvSpPr>
          <p:spPr>
            <a:xfrm>
              <a:off x="8943192"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DF1F8C7C-71AF-439B-9D14-20370FC524E9}"/>
                </a:ext>
              </a:extLst>
            </p:cNvPr>
            <p:cNvSpPr/>
            <p:nvPr/>
          </p:nvSpPr>
          <p:spPr>
            <a:xfrm>
              <a:off x="568461"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4B2FFBE1-B4D2-4E7A-A45C-E1B2DD288A6E}"/>
                </a:ext>
              </a:extLst>
            </p:cNvPr>
            <p:cNvSpPr/>
            <p:nvPr/>
          </p:nvSpPr>
          <p:spPr>
            <a:xfrm>
              <a:off x="3359787"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7B5FF8ED-F3D6-4A60-BF57-C65BB94A6AF0}"/>
                </a:ext>
              </a:extLst>
            </p:cNvPr>
            <p:cNvSpPr/>
            <p:nvPr/>
          </p:nvSpPr>
          <p:spPr>
            <a:xfrm>
              <a:off x="6151113"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3F3FDD5C-BAF1-4354-8B08-13A3A71AF0BA}"/>
                </a:ext>
              </a:extLst>
            </p:cNvPr>
            <p:cNvSpPr/>
            <p:nvPr/>
          </p:nvSpPr>
          <p:spPr>
            <a:xfrm>
              <a:off x="8943192"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828E1AF5-CE31-D141-85A9-357D18802DDE}"/>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9616" b="20930"/>
          <a:stretch/>
        </p:blipFill>
        <p:spPr>
          <a:xfrm>
            <a:off x="3919723" y="4472215"/>
            <a:ext cx="1310418" cy="779075"/>
          </a:xfrm>
          <a:prstGeom prst="rect">
            <a:avLst/>
          </a:prstGeom>
        </p:spPr>
      </p:pic>
      <p:pic>
        <p:nvPicPr>
          <p:cNvPr id="20" name="Bildobjekt 19">
            <a:extLst>
              <a:ext uri="{FF2B5EF4-FFF2-40B4-BE49-F238E27FC236}">
                <a16:creationId xmlns:a16="http://schemas.microsoft.com/office/drawing/2014/main" id="{CAD48380-F9C8-A747-B886-DD8CCC93D1E3}"/>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482" t="17100" b="11666"/>
          <a:stretch/>
        </p:blipFill>
        <p:spPr>
          <a:xfrm>
            <a:off x="3966450" y="3196950"/>
            <a:ext cx="1148090" cy="893606"/>
          </a:xfrm>
          <a:prstGeom prst="rect">
            <a:avLst/>
          </a:prstGeom>
        </p:spPr>
      </p:pic>
      <p:pic>
        <p:nvPicPr>
          <p:cNvPr id="24" name="Bildobjekt 23">
            <a:extLst>
              <a:ext uri="{FF2B5EF4-FFF2-40B4-BE49-F238E27FC236}">
                <a16:creationId xmlns:a16="http://schemas.microsoft.com/office/drawing/2014/main" id="{D28B4E05-31D1-0347-A21D-F111370A8E05}"/>
              </a:ext>
              <a:ext uri="{C183D7F6-B498-43B3-948B-1728B52AA6E4}">
                <adec:decorative xmlns=""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32517" b="28802"/>
          <a:stretch/>
        </p:blipFill>
        <p:spPr>
          <a:xfrm>
            <a:off x="6539403" y="2068411"/>
            <a:ext cx="1597124" cy="617776"/>
          </a:xfrm>
          <a:prstGeom prst="rect">
            <a:avLst/>
          </a:prstGeom>
        </p:spPr>
      </p:pic>
      <p:pic>
        <p:nvPicPr>
          <p:cNvPr id="26" name="Bildobjekt 25">
            <a:extLst>
              <a:ext uri="{FF2B5EF4-FFF2-40B4-BE49-F238E27FC236}">
                <a16:creationId xmlns:a16="http://schemas.microsoft.com/office/drawing/2014/main" id="{E756A7E1-157D-DF47-BF9C-97A2905F71CE}"/>
              </a:ext>
              <a:ext uri="{C183D7F6-B498-43B3-948B-1728B52AA6E4}">
                <adec:decorative xmlns=""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582" t="29552" r="15102" b="19170"/>
          <a:stretch/>
        </p:blipFill>
        <p:spPr>
          <a:xfrm>
            <a:off x="1145775" y="1954282"/>
            <a:ext cx="1276756" cy="905334"/>
          </a:xfrm>
          <a:prstGeom prst="rect">
            <a:avLst/>
          </a:prstGeom>
        </p:spPr>
      </p:pic>
      <p:pic>
        <p:nvPicPr>
          <p:cNvPr id="28" name="Bildobjekt 27">
            <a:extLst>
              <a:ext uri="{FF2B5EF4-FFF2-40B4-BE49-F238E27FC236}">
                <a16:creationId xmlns:a16="http://schemas.microsoft.com/office/drawing/2014/main" id="{743D02C0-F811-2F42-9822-E4E41BCCDBC6}"/>
              </a:ext>
              <a:ext uri="{C183D7F6-B498-43B3-948B-1728B52AA6E4}">
                <adec:decorative xmlns=""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8559" t="24100" r="10563" b="24621"/>
          <a:stretch/>
        </p:blipFill>
        <p:spPr>
          <a:xfrm>
            <a:off x="1074074" y="3180311"/>
            <a:ext cx="1420159" cy="900396"/>
          </a:xfrm>
          <a:prstGeom prst="rect">
            <a:avLst/>
          </a:prstGeom>
        </p:spPr>
      </p:pic>
      <p:pic>
        <p:nvPicPr>
          <p:cNvPr id="30" name="Bildobjekt 29">
            <a:extLst>
              <a:ext uri="{FF2B5EF4-FFF2-40B4-BE49-F238E27FC236}">
                <a16:creationId xmlns:a16="http://schemas.microsoft.com/office/drawing/2014/main" id="{29772C76-3C42-EC42-AA8E-6A2BFD61986C}"/>
              </a:ext>
              <a:ext uri="{C183D7F6-B498-43B3-948B-1728B52AA6E4}">
                <adec:decorative xmlns=""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5700" y="1804064"/>
            <a:ext cx="1200304" cy="1200301"/>
          </a:xfrm>
          <a:prstGeom prst="rect">
            <a:avLst/>
          </a:prstGeom>
        </p:spPr>
      </p:pic>
      <p:pic>
        <p:nvPicPr>
          <p:cNvPr id="32" name="Bildobjekt 31">
            <a:extLst>
              <a:ext uri="{FF2B5EF4-FFF2-40B4-BE49-F238E27FC236}">
                <a16:creationId xmlns:a16="http://schemas.microsoft.com/office/drawing/2014/main" id="{EAC204BD-32DA-4B49-B623-15AE823BC0BB}"/>
              </a:ext>
              <a:ext uri="{C183D7F6-B498-43B3-948B-1728B52AA6E4}">
                <adec:decorative xmlns=""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6057" t="5692" r="21534" b="10861"/>
          <a:stretch/>
        </p:blipFill>
        <p:spPr>
          <a:xfrm>
            <a:off x="6938508" y="3133878"/>
            <a:ext cx="708128" cy="946829"/>
          </a:xfrm>
          <a:prstGeom prst="rect">
            <a:avLst/>
          </a:prstGeom>
        </p:spPr>
      </p:pic>
      <p:pic>
        <p:nvPicPr>
          <p:cNvPr id="34" name="Bildobjekt 33">
            <a:extLst>
              <a:ext uri="{FF2B5EF4-FFF2-40B4-BE49-F238E27FC236}">
                <a16:creationId xmlns:a16="http://schemas.microsoft.com/office/drawing/2014/main" id="{40A34551-E7E8-DB48-BE28-9537CF5AF295}"/>
              </a:ext>
              <a:ext uri="{C183D7F6-B498-43B3-948B-1728B52AA6E4}">
                <adec:decorative xmlns=""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24731" b="27085"/>
          <a:stretch/>
        </p:blipFill>
        <p:spPr>
          <a:xfrm>
            <a:off x="3795810" y="5678878"/>
            <a:ext cx="1464096" cy="705466"/>
          </a:xfrm>
          <a:prstGeom prst="rect">
            <a:avLst/>
          </a:prstGeom>
        </p:spPr>
      </p:pic>
      <p:pic>
        <p:nvPicPr>
          <p:cNvPr id="36" name="Bildobjekt 35">
            <a:extLst>
              <a:ext uri="{FF2B5EF4-FFF2-40B4-BE49-F238E27FC236}">
                <a16:creationId xmlns:a16="http://schemas.microsoft.com/office/drawing/2014/main" id="{9B1915DE-4D0D-5340-9ABA-4500F4A90BEC}"/>
              </a:ext>
              <a:ext uri="{C183D7F6-B498-43B3-948B-1728B52AA6E4}">
                <adec:decorative xmlns="" xmlns:adec="http://schemas.microsoft.com/office/drawing/2017/decorative" val="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10400" t="18793" r="13583" b="21480"/>
          <a:stretch/>
        </p:blipFill>
        <p:spPr>
          <a:xfrm>
            <a:off x="9666191" y="5633037"/>
            <a:ext cx="1014554" cy="797148"/>
          </a:xfrm>
          <a:prstGeom prst="rect">
            <a:avLst/>
          </a:prstGeom>
        </p:spPr>
      </p:pic>
      <p:pic>
        <p:nvPicPr>
          <p:cNvPr id="38" name="Bildobjekt 37">
            <a:extLst>
              <a:ext uri="{FF2B5EF4-FFF2-40B4-BE49-F238E27FC236}">
                <a16:creationId xmlns:a16="http://schemas.microsoft.com/office/drawing/2014/main" id="{EB9622D2-A505-3241-A457-BB8162C2FEB9}"/>
              </a:ext>
              <a:ext uri="{C183D7F6-B498-43B3-948B-1728B52AA6E4}">
                <adec:decorative xmlns="" xmlns:adec="http://schemas.microsoft.com/office/drawing/2017/decorative" val="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4029" b="5944"/>
          <a:stretch/>
        </p:blipFill>
        <p:spPr>
          <a:xfrm>
            <a:off x="6882486" y="4421008"/>
            <a:ext cx="910958" cy="820104"/>
          </a:xfrm>
          <a:prstGeom prst="rect">
            <a:avLst/>
          </a:prstGeom>
        </p:spPr>
      </p:pic>
      <p:pic>
        <p:nvPicPr>
          <p:cNvPr id="40" name="Bildobjekt 39">
            <a:extLst>
              <a:ext uri="{FF2B5EF4-FFF2-40B4-BE49-F238E27FC236}">
                <a16:creationId xmlns:a16="http://schemas.microsoft.com/office/drawing/2014/main" id="{849EA4BA-775B-ED48-8519-4DA09D38D6D9}"/>
              </a:ext>
              <a:ext uri="{C183D7F6-B498-43B3-948B-1728B52AA6E4}">
                <adec:decorative xmlns="" xmlns:adec="http://schemas.microsoft.com/office/drawing/2017/decorative" val="1"/>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t="12971" b="16084"/>
          <a:stretch/>
        </p:blipFill>
        <p:spPr>
          <a:xfrm>
            <a:off x="6735678" y="5611745"/>
            <a:ext cx="1204574" cy="854590"/>
          </a:xfrm>
          <a:prstGeom prst="rect">
            <a:avLst/>
          </a:prstGeom>
        </p:spPr>
      </p:pic>
      <p:pic>
        <p:nvPicPr>
          <p:cNvPr id="47" name="Bildobjekt 46">
            <a:extLst>
              <a:ext uri="{FF2B5EF4-FFF2-40B4-BE49-F238E27FC236}">
                <a16:creationId xmlns:a16="http://schemas.microsoft.com/office/drawing/2014/main" id="{A208C9EE-E0BE-DD4E-9225-280AE0E8F077}"/>
              </a:ext>
              <a:ext uri="{C183D7F6-B498-43B3-948B-1728B52AA6E4}">
                <adec:decorative xmlns="" xmlns:adec="http://schemas.microsoft.com/office/drawing/2017/decorative" val="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t="24754" b="14623"/>
          <a:stretch/>
        </p:blipFill>
        <p:spPr>
          <a:xfrm>
            <a:off x="992851" y="5551900"/>
            <a:ext cx="1582604" cy="959422"/>
          </a:xfrm>
          <a:prstGeom prst="rect">
            <a:avLst/>
          </a:prstGeom>
        </p:spPr>
      </p:pic>
      <p:pic>
        <p:nvPicPr>
          <p:cNvPr id="49" name="Bildobjekt 48">
            <a:extLst>
              <a:ext uri="{FF2B5EF4-FFF2-40B4-BE49-F238E27FC236}">
                <a16:creationId xmlns:a16="http://schemas.microsoft.com/office/drawing/2014/main" id="{E602CED1-6768-C34F-B837-2BB7638AE404}"/>
              </a:ext>
              <a:ext uri="{C183D7F6-B498-43B3-948B-1728B52AA6E4}">
                <adec:decorative xmlns="" xmlns:adec="http://schemas.microsoft.com/office/drawing/2017/decorative" val="1"/>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690561" y="440650"/>
            <a:ext cx="1424956" cy="1424952"/>
          </a:xfrm>
          <a:prstGeom prst="rect">
            <a:avLst/>
          </a:prstGeom>
        </p:spPr>
      </p:pic>
      <p:pic>
        <p:nvPicPr>
          <p:cNvPr id="5" name="Bildobjekt 4">
            <a:extLst>
              <a:ext uri="{FF2B5EF4-FFF2-40B4-BE49-F238E27FC236}">
                <a16:creationId xmlns:a16="http://schemas.microsoft.com/office/drawing/2014/main" id="{7E883730-166A-4C44-9763-0A284D705BC8}"/>
              </a:ext>
              <a:ext uri="{C183D7F6-B498-43B3-948B-1728B52AA6E4}">
                <adec:decorative xmlns="" xmlns:adec="http://schemas.microsoft.com/office/drawing/2017/decorative" val="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t="24586" b="20967"/>
          <a:stretch/>
        </p:blipFill>
        <p:spPr>
          <a:xfrm>
            <a:off x="870248" y="689450"/>
            <a:ext cx="1827810" cy="995179"/>
          </a:xfrm>
          <a:prstGeom prst="rect">
            <a:avLst/>
          </a:prstGeom>
        </p:spPr>
      </p:pic>
      <p:pic>
        <p:nvPicPr>
          <p:cNvPr id="7" name="Bildobjekt 6">
            <a:extLst>
              <a:ext uri="{FF2B5EF4-FFF2-40B4-BE49-F238E27FC236}">
                <a16:creationId xmlns:a16="http://schemas.microsoft.com/office/drawing/2014/main" id="{724515A9-000D-3540-8159-77D47D07EFEB}"/>
              </a:ext>
              <a:ext uri="{C183D7F6-B498-43B3-948B-1728B52AA6E4}">
                <adec:decorative xmlns="" xmlns:adec="http://schemas.microsoft.com/office/drawing/2017/decorative" val="1"/>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t="18879" b="21283"/>
          <a:stretch/>
        </p:blipFill>
        <p:spPr>
          <a:xfrm>
            <a:off x="9448197" y="1926439"/>
            <a:ext cx="1562242" cy="934822"/>
          </a:xfrm>
          <a:prstGeom prst="rect">
            <a:avLst/>
          </a:prstGeom>
        </p:spPr>
      </p:pic>
      <p:pic>
        <p:nvPicPr>
          <p:cNvPr id="11" name="Bildobjekt 10">
            <a:extLst>
              <a:ext uri="{FF2B5EF4-FFF2-40B4-BE49-F238E27FC236}">
                <a16:creationId xmlns:a16="http://schemas.microsoft.com/office/drawing/2014/main" id="{85DB7ED9-61C2-F047-B504-996011E8D2CD}"/>
              </a:ext>
              <a:ext uri="{C183D7F6-B498-43B3-948B-1728B52AA6E4}">
                <adec:decorative xmlns="" xmlns:adec="http://schemas.microsoft.com/office/drawing/2017/decorative" val="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17741" b="23721"/>
          <a:stretch/>
        </p:blipFill>
        <p:spPr>
          <a:xfrm>
            <a:off x="9248571" y="4282157"/>
            <a:ext cx="1849794" cy="1082842"/>
          </a:xfrm>
          <a:prstGeom prst="rect">
            <a:avLst/>
          </a:prstGeom>
        </p:spPr>
      </p:pic>
      <p:pic>
        <p:nvPicPr>
          <p:cNvPr id="13" name="Bildobjekt 12">
            <a:extLst>
              <a:ext uri="{FF2B5EF4-FFF2-40B4-BE49-F238E27FC236}">
                <a16:creationId xmlns:a16="http://schemas.microsoft.com/office/drawing/2014/main" id="{4445AECA-C4A5-3148-B4F1-EFCAB1B35077}"/>
              </a:ext>
              <a:ext uri="{C183D7F6-B498-43B3-948B-1728B52AA6E4}">
                <adec:decorative xmlns="" xmlns:adec="http://schemas.microsoft.com/office/drawing/2017/decorative" val="1"/>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18330" b="28309"/>
          <a:stretch/>
        </p:blipFill>
        <p:spPr>
          <a:xfrm>
            <a:off x="1095279" y="4449145"/>
            <a:ext cx="1377748" cy="735183"/>
          </a:xfrm>
          <a:prstGeom prst="rect">
            <a:avLst/>
          </a:prstGeom>
        </p:spPr>
      </p:pic>
      <p:pic>
        <p:nvPicPr>
          <p:cNvPr id="15" name="Bildobjekt 14">
            <a:extLst>
              <a:ext uri="{FF2B5EF4-FFF2-40B4-BE49-F238E27FC236}">
                <a16:creationId xmlns:a16="http://schemas.microsoft.com/office/drawing/2014/main" id="{DE9DA989-F38F-2F42-8933-5D371B54139E}"/>
              </a:ext>
              <a:ext uri="{C183D7F6-B498-43B3-948B-1728B52AA6E4}">
                <adec:decorative xmlns="" xmlns:adec="http://schemas.microsoft.com/office/drawing/2017/decorative" val="1"/>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l="25811" r="23396"/>
          <a:stretch/>
        </p:blipFill>
        <p:spPr>
          <a:xfrm>
            <a:off x="9890815" y="683053"/>
            <a:ext cx="565306" cy="1112963"/>
          </a:xfrm>
          <a:prstGeom prst="rect">
            <a:avLst/>
          </a:prstGeom>
        </p:spPr>
      </p:pic>
      <p:pic>
        <p:nvPicPr>
          <p:cNvPr id="6" name="Bild 5">
            <a:extLst>
              <a:ext uri="{FF2B5EF4-FFF2-40B4-BE49-F238E27FC236}">
                <a16:creationId xmlns:a16="http://schemas.microsoft.com/office/drawing/2014/main" id="{0F31D45F-3DDA-4DDC-9CE1-C897DA3BE256}"/>
              </a:ext>
              <a:ext uri="{C183D7F6-B498-43B3-948B-1728B52AA6E4}">
                <adec:decorative xmlns="" xmlns:adec="http://schemas.microsoft.com/office/drawing/2017/decorative" val="1"/>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9883513" y="3258831"/>
            <a:ext cx="752826" cy="831725"/>
          </a:xfrm>
          <a:prstGeom prst="rect">
            <a:avLst/>
          </a:prstGeom>
        </p:spPr>
      </p:pic>
      <p:pic>
        <p:nvPicPr>
          <p:cNvPr id="10" name="Bild 9">
            <a:extLst>
              <a:ext uri="{FF2B5EF4-FFF2-40B4-BE49-F238E27FC236}">
                <a16:creationId xmlns:a16="http://schemas.microsoft.com/office/drawing/2014/main" id="{5F7860C3-C9A2-4EA0-ABA8-88C250116B3B}"/>
              </a:ext>
              <a:ext uri="{C183D7F6-B498-43B3-948B-1728B52AA6E4}">
                <adec:decorative xmlns="" xmlns:adec="http://schemas.microsoft.com/office/drawing/2017/decorative" val="1"/>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3726983" y="974589"/>
            <a:ext cx="1731823" cy="546891"/>
          </a:xfrm>
          <a:prstGeom prst="rect">
            <a:avLst/>
          </a:prstGeom>
        </p:spPr>
      </p:pic>
    </p:spTree>
    <p:extLst>
      <p:ext uri="{BB962C8B-B14F-4D97-AF65-F5344CB8AC3E}">
        <p14:creationId xmlns:p14="http://schemas.microsoft.com/office/powerpoint/2010/main" val="36195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58362D06-F27D-4A45-BDA7-795B2FC47BA7}"/>
              </a:ext>
              <a:ext uri="{C183D7F6-B498-43B3-948B-1728B52AA6E4}">
                <adec:decorative xmlns="" xmlns:adec="http://schemas.microsoft.com/office/drawing/2017/decorative" val="1"/>
              </a:ext>
            </a:extLst>
          </p:cNvPr>
          <p:cNvGrpSpPr/>
          <p:nvPr/>
        </p:nvGrpSpPr>
        <p:grpSpPr>
          <a:xfrm>
            <a:off x="472209" y="689450"/>
            <a:ext cx="11055077" cy="5883582"/>
            <a:chOff x="568461" y="809768"/>
            <a:chExt cx="11055077" cy="5883582"/>
          </a:xfrm>
        </p:grpSpPr>
        <p:sp>
          <p:nvSpPr>
            <p:cNvPr id="23" name="Rektangel 22">
              <a:extLst>
                <a:ext uri="{FF2B5EF4-FFF2-40B4-BE49-F238E27FC236}">
                  <a16:creationId xmlns:a16="http://schemas.microsoft.com/office/drawing/2014/main" id="{266D6143-3FF2-4409-93B3-C2ECB21CA745}"/>
                </a:ext>
              </a:extLst>
            </p:cNvPr>
            <p:cNvSpPr/>
            <p:nvPr/>
          </p:nvSpPr>
          <p:spPr>
            <a:xfrm>
              <a:off x="568461"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BF7C009C-B08A-47F0-AC53-3641033CD75B}"/>
                </a:ext>
              </a:extLst>
            </p:cNvPr>
            <p:cNvSpPr/>
            <p:nvPr/>
          </p:nvSpPr>
          <p:spPr>
            <a:xfrm>
              <a:off x="568461"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9A288B99-2EE3-4EF9-BF7D-E08AE40CFAA7}"/>
                </a:ext>
              </a:extLst>
            </p:cNvPr>
            <p:cNvSpPr/>
            <p:nvPr/>
          </p:nvSpPr>
          <p:spPr>
            <a:xfrm>
              <a:off x="568461"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937CFCCE-C498-4744-8053-14DA5F8CB62B}"/>
                </a:ext>
              </a:extLst>
            </p:cNvPr>
            <p:cNvSpPr/>
            <p:nvPr/>
          </p:nvSpPr>
          <p:spPr>
            <a:xfrm>
              <a:off x="568461"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FB3D389C-E5CD-4499-B37B-5437047E38B2}"/>
                </a:ext>
              </a:extLst>
            </p:cNvPr>
            <p:cNvSpPr/>
            <p:nvPr/>
          </p:nvSpPr>
          <p:spPr>
            <a:xfrm>
              <a:off x="3359787"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969E47B-6F1D-46EA-A529-94E62D1532AB}"/>
                </a:ext>
              </a:extLst>
            </p:cNvPr>
            <p:cNvSpPr/>
            <p:nvPr/>
          </p:nvSpPr>
          <p:spPr>
            <a:xfrm>
              <a:off x="3359787"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DBAD10C2-0ADD-48D2-BEF5-06C26605432C}"/>
                </a:ext>
              </a:extLst>
            </p:cNvPr>
            <p:cNvSpPr/>
            <p:nvPr/>
          </p:nvSpPr>
          <p:spPr>
            <a:xfrm>
              <a:off x="3359787"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EA037E00-8FF4-4BB9-BBB4-1F096FF325BB}"/>
                </a:ext>
              </a:extLst>
            </p:cNvPr>
            <p:cNvSpPr/>
            <p:nvPr/>
          </p:nvSpPr>
          <p:spPr>
            <a:xfrm>
              <a:off x="3359787"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4B31A7AC-FC39-4101-9BBB-EA6E6B1F9637}"/>
                </a:ext>
              </a:extLst>
            </p:cNvPr>
            <p:cNvSpPr/>
            <p:nvPr/>
          </p:nvSpPr>
          <p:spPr>
            <a:xfrm>
              <a:off x="6151113"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4EE58165-FA0B-43C7-A028-D12496618244}"/>
                </a:ext>
              </a:extLst>
            </p:cNvPr>
            <p:cNvSpPr/>
            <p:nvPr/>
          </p:nvSpPr>
          <p:spPr>
            <a:xfrm>
              <a:off x="6151113"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B4F0411B-FE8B-4748-908E-65B463857D80}"/>
                </a:ext>
              </a:extLst>
            </p:cNvPr>
            <p:cNvSpPr/>
            <p:nvPr/>
          </p:nvSpPr>
          <p:spPr>
            <a:xfrm>
              <a:off x="6151113"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CFA07843-BA1C-4F82-92AA-27695FC10640}"/>
                </a:ext>
              </a:extLst>
            </p:cNvPr>
            <p:cNvSpPr/>
            <p:nvPr/>
          </p:nvSpPr>
          <p:spPr>
            <a:xfrm>
              <a:off x="6151113"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A85216C-0267-4B62-A362-24AA86669EF2}"/>
                </a:ext>
              </a:extLst>
            </p:cNvPr>
            <p:cNvSpPr/>
            <p:nvPr/>
          </p:nvSpPr>
          <p:spPr>
            <a:xfrm>
              <a:off x="8943192"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B56759BF-3AB6-497C-B069-F116F0EF1F7B}"/>
                </a:ext>
              </a:extLst>
            </p:cNvPr>
            <p:cNvSpPr/>
            <p:nvPr/>
          </p:nvSpPr>
          <p:spPr>
            <a:xfrm>
              <a:off x="8943192"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A9E030-C54A-4852-BCEC-0CF69FE365FF}"/>
                </a:ext>
              </a:extLst>
            </p:cNvPr>
            <p:cNvSpPr/>
            <p:nvPr/>
          </p:nvSpPr>
          <p:spPr>
            <a:xfrm>
              <a:off x="8943192"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E5BF31BD-448C-4EE4-89C3-FDD4BA64B26E}"/>
                </a:ext>
              </a:extLst>
            </p:cNvPr>
            <p:cNvSpPr/>
            <p:nvPr/>
          </p:nvSpPr>
          <p:spPr>
            <a:xfrm>
              <a:off x="8943192"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DF1F8C7C-71AF-439B-9D14-20370FC524E9}"/>
                </a:ext>
              </a:extLst>
            </p:cNvPr>
            <p:cNvSpPr/>
            <p:nvPr/>
          </p:nvSpPr>
          <p:spPr>
            <a:xfrm>
              <a:off x="568461"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4B2FFBE1-B4D2-4E7A-A45C-E1B2DD288A6E}"/>
                </a:ext>
              </a:extLst>
            </p:cNvPr>
            <p:cNvSpPr/>
            <p:nvPr/>
          </p:nvSpPr>
          <p:spPr>
            <a:xfrm>
              <a:off x="3359787"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7B5FF8ED-F3D6-4A60-BF57-C65BB94A6AF0}"/>
                </a:ext>
              </a:extLst>
            </p:cNvPr>
            <p:cNvSpPr/>
            <p:nvPr/>
          </p:nvSpPr>
          <p:spPr>
            <a:xfrm>
              <a:off x="6151113"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3F3FDD5C-BAF1-4354-8B08-13A3A71AF0BA}"/>
                </a:ext>
              </a:extLst>
            </p:cNvPr>
            <p:cNvSpPr/>
            <p:nvPr/>
          </p:nvSpPr>
          <p:spPr>
            <a:xfrm>
              <a:off x="8943192"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ubrik 3"/>
          <p:cNvSpPr>
            <a:spLocks noGrp="1"/>
          </p:cNvSpPr>
          <p:nvPr>
            <p:ph type="title"/>
          </p:nvPr>
        </p:nvSpPr>
        <p:spPr>
          <a:xfrm>
            <a:off x="453044" y="214014"/>
            <a:ext cx="6753872" cy="310246"/>
          </a:xfrm>
        </p:spPr>
        <p:txBody>
          <a:bodyPr/>
          <a:lstStyle/>
          <a:p>
            <a:r>
              <a:rPr lang="sv-SE" sz="1800" i="1" dirty="0">
                <a:solidFill>
                  <a:schemeClr val="accent3"/>
                </a:solidFill>
              </a:rPr>
              <a:t>Fler symboler att använda till bild 15:</a:t>
            </a:r>
          </a:p>
        </p:txBody>
      </p:sp>
      <p:pic>
        <p:nvPicPr>
          <p:cNvPr id="8" name="Bild 7">
            <a:extLst>
              <a:ext uri="{FF2B5EF4-FFF2-40B4-BE49-F238E27FC236}">
                <a16:creationId xmlns:a16="http://schemas.microsoft.com/office/drawing/2014/main" id="{98A617BD-A32F-4709-AED6-5DF9D6F1C494}"/>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20534" y="918825"/>
            <a:ext cx="1030297" cy="655045"/>
          </a:xfrm>
          <a:prstGeom prst="rect">
            <a:avLst/>
          </a:prstGeom>
        </p:spPr>
      </p:pic>
      <p:pic>
        <p:nvPicPr>
          <p:cNvPr id="10" name="Bild 9">
            <a:extLst>
              <a:ext uri="{FF2B5EF4-FFF2-40B4-BE49-F238E27FC236}">
                <a16:creationId xmlns:a16="http://schemas.microsoft.com/office/drawing/2014/main" id="{AF1AAD01-ED54-4CFC-B8CF-86FF2EADA771}"/>
              </a:ext>
              <a:ext uri="{C183D7F6-B498-43B3-948B-1728B52AA6E4}">
                <adec:decorative xmlns="" xmlns:adec="http://schemas.microsoft.com/office/drawing/2017/decorative" val="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00880" y="920093"/>
            <a:ext cx="1285059" cy="565426"/>
          </a:xfrm>
          <a:prstGeom prst="rect">
            <a:avLst/>
          </a:prstGeom>
        </p:spPr>
      </p:pic>
      <p:pic>
        <p:nvPicPr>
          <p:cNvPr id="14" name="Bild 13">
            <a:extLst>
              <a:ext uri="{FF2B5EF4-FFF2-40B4-BE49-F238E27FC236}">
                <a16:creationId xmlns:a16="http://schemas.microsoft.com/office/drawing/2014/main" id="{565F1BEB-8AC1-4079-996F-F0F647F1C565}"/>
              </a:ext>
              <a:ext uri="{C183D7F6-B498-43B3-948B-1728B52AA6E4}">
                <adec:decorative xmlns="" xmlns:adec="http://schemas.microsoft.com/office/drawing/2017/decorative" val="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09778" y="907016"/>
            <a:ext cx="847550" cy="666854"/>
          </a:xfrm>
          <a:prstGeom prst="rect">
            <a:avLst/>
          </a:prstGeom>
        </p:spPr>
      </p:pic>
      <p:pic>
        <p:nvPicPr>
          <p:cNvPr id="17" name="Bild 16">
            <a:extLst>
              <a:ext uri="{FF2B5EF4-FFF2-40B4-BE49-F238E27FC236}">
                <a16:creationId xmlns:a16="http://schemas.microsoft.com/office/drawing/2014/main" id="{1033EACB-1722-42E6-99E4-36A784905A9A}"/>
              </a:ext>
              <a:ext uri="{C183D7F6-B498-43B3-948B-1728B52AA6E4}">
                <adec:decorative xmlns="" xmlns:adec="http://schemas.microsoft.com/office/drawing/2017/decorative" val="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240318" y="771484"/>
            <a:ext cx="1821584" cy="883916"/>
          </a:xfrm>
          <a:prstGeom prst="rect">
            <a:avLst/>
          </a:prstGeom>
        </p:spPr>
      </p:pic>
      <p:pic>
        <p:nvPicPr>
          <p:cNvPr id="21" name="Bild 20">
            <a:extLst>
              <a:ext uri="{FF2B5EF4-FFF2-40B4-BE49-F238E27FC236}">
                <a16:creationId xmlns:a16="http://schemas.microsoft.com/office/drawing/2014/main" id="{988271C6-7302-4BC5-92F3-CAAB1642770D}"/>
              </a:ext>
              <a:ext uri="{C183D7F6-B498-43B3-948B-1728B52AA6E4}">
                <adec:decorative xmlns="" xmlns:adec="http://schemas.microsoft.com/office/drawing/2017/decorative" val="1"/>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236574" y="2090057"/>
            <a:ext cx="1014257" cy="688827"/>
          </a:xfrm>
          <a:prstGeom prst="rect">
            <a:avLst/>
          </a:prstGeom>
        </p:spPr>
      </p:pic>
      <p:pic>
        <p:nvPicPr>
          <p:cNvPr id="51" name="Bild 50">
            <a:extLst>
              <a:ext uri="{FF2B5EF4-FFF2-40B4-BE49-F238E27FC236}">
                <a16:creationId xmlns:a16="http://schemas.microsoft.com/office/drawing/2014/main" id="{725BA3A8-D47C-4DFA-900B-C2718E0459F8}"/>
              </a:ext>
              <a:ext uri="{C183D7F6-B498-43B3-948B-1728B52AA6E4}">
                <adec:decorative xmlns="" xmlns:adec="http://schemas.microsoft.com/office/drawing/2017/decorative" val="1"/>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3900880" y="2002935"/>
            <a:ext cx="1301462" cy="804376"/>
          </a:xfrm>
          <a:prstGeom prst="rect">
            <a:avLst/>
          </a:prstGeom>
        </p:spPr>
      </p:pic>
      <p:pic>
        <p:nvPicPr>
          <p:cNvPr id="53" name="Bild 52">
            <a:extLst>
              <a:ext uri="{FF2B5EF4-FFF2-40B4-BE49-F238E27FC236}">
                <a16:creationId xmlns:a16="http://schemas.microsoft.com/office/drawing/2014/main" id="{86DB9273-301B-4103-8760-9DF7A12E0AF5}"/>
              </a:ext>
              <a:ext uri="{C183D7F6-B498-43B3-948B-1728B52AA6E4}">
                <adec:decorative xmlns="" xmlns:adec="http://schemas.microsoft.com/office/drawing/2017/decorative" val="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6909778" y="2090056"/>
            <a:ext cx="935944" cy="757849"/>
          </a:xfrm>
          <a:prstGeom prst="rect">
            <a:avLst/>
          </a:prstGeom>
        </p:spPr>
      </p:pic>
      <p:pic>
        <p:nvPicPr>
          <p:cNvPr id="59" name="Bild 58">
            <a:extLst>
              <a:ext uri="{FF2B5EF4-FFF2-40B4-BE49-F238E27FC236}">
                <a16:creationId xmlns:a16="http://schemas.microsoft.com/office/drawing/2014/main" id="{CF1F68F5-4B85-4856-8274-125FDFABB3C9}"/>
              </a:ext>
              <a:ext uri="{C183D7F6-B498-43B3-948B-1728B52AA6E4}">
                <adec:decorative xmlns="" xmlns:adec="http://schemas.microsoft.com/office/drawing/2017/decorative" val="1"/>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9841334" y="2123116"/>
            <a:ext cx="800734" cy="684195"/>
          </a:xfrm>
          <a:prstGeom prst="rect">
            <a:avLst/>
          </a:prstGeom>
        </p:spPr>
      </p:pic>
      <p:pic>
        <p:nvPicPr>
          <p:cNvPr id="61" name="Bild 60">
            <a:extLst>
              <a:ext uri="{FF2B5EF4-FFF2-40B4-BE49-F238E27FC236}">
                <a16:creationId xmlns:a16="http://schemas.microsoft.com/office/drawing/2014/main" id="{E286F8C2-620E-4F52-942B-0FC73EF65228}"/>
              </a:ext>
              <a:ext uri="{C183D7F6-B498-43B3-948B-1728B52AA6E4}">
                <adec:decorative xmlns="" xmlns:adec="http://schemas.microsoft.com/office/drawing/2017/decorative" val="1"/>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1364566" y="3286305"/>
            <a:ext cx="765685" cy="668235"/>
          </a:xfrm>
          <a:prstGeom prst="rect">
            <a:avLst/>
          </a:prstGeom>
        </p:spPr>
      </p:pic>
      <p:pic>
        <p:nvPicPr>
          <p:cNvPr id="63" name="Bild 62">
            <a:extLst>
              <a:ext uri="{FF2B5EF4-FFF2-40B4-BE49-F238E27FC236}">
                <a16:creationId xmlns:a16="http://schemas.microsoft.com/office/drawing/2014/main" id="{B9677776-BEDF-4AE7-B235-4E90F179C1C3}"/>
              </a:ext>
              <a:ext uri="{C183D7F6-B498-43B3-948B-1728B52AA6E4}">
                <adec:decorative xmlns="" xmlns:adec="http://schemas.microsoft.com/office/drawing/2017/decorative" val="1"/>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4385112" y="3327821"/>
            <a:ext cx="461431" cy="626719"/>
          </a:xfrm>
          <a:prstGeom prst="rect">
            <a:avLst/>
          </a:prstGeom>
        </p:spPr>
      </p:pic>
      <p:pic>
        <p:nvPicPr>
          <p:cNvPr id="65" name="Bild 64">
            <a:extLst>
              <a:ext uri="{FF2B5EF4-FFF2-40B4-BE49-F238E27FC236}">
                <a16:creationId xmlns:a16="http://schemas.microsoft.com/office/drawing/2014/main" id="{31344065-5A23-41A4-806F-4E03EB439205}"/>
              </a:ext>
              <a:ext uri="{C183D7F6-B498-43B3-948B-1728B52AA6E4}">
                <adec:decorative xmlns="" xmlns:adec="http://schemas.microsoft.com/office/drawing/2017/decorative" val="1"/>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6755712" y="3327821"/>
            <a:ext cx="1324158" cy="701025"/>
          </a:xfrm>
          <a:prstGeom prst="rect">
            <a:avLst/>
          </a:prstGeom>
        </p:spPr>
      </p:pic>
      <p:pic>
        <p:nvPicPr>
          <p:cNvPr id="67" name="Bild 66">
            <a:extLst>
              <a:ext uri="{FF2B5EF4-FFF2-40B4-BE49-F238E27FC236}">
                <a16:creationId xmlns:a16="http://schemas.microsoft.com/office/drawing/2014/main" id="{F531429D-5299-4FF3-A126-DDE1E409B7F7}"/>
              </a:ext>
              <a:ext uri="{C183D7F6-B498-43B3-948B-1728B52AA6E4}">
                <adec:decorative xmlns="" xmlns:adec="http://schemas.microsoft.com/office/drawing/2017/decorative" val="1"/>
              </a:ext>
            </a:extLst>
          </p:cNvPr>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9658771" y="3205958"/>
            <a:ext cx="983297" cy="868195"/>
          </a:xfrm>
          <a:prstGeom prst="rect">
            <a:avLst/>
          </a:prstGeom>
        </p:spPr>
      </p:pic>
      <p:pic>
        <p:nvPicPr>
          <p:cNvPr id="69" name="Bild 68">
            <a:extLst>
              <a:ext uri="{FF2B5EF4-FFF2-40B4-BE49-F238E27FC236}">
                <a16:creationId xmlns:a16="http://schemas.microsoft.com/office/drawing/2014/main" id="{FAF1563D-CDB9-49C0-8A67-5AD46C2CDAF8}"/>
              </a:ext>
              <a:ext uri="{C183D7F6-B498-43B3-948B-1728B52AA6E4}">
                <adec:decorative xmlns="" xmlns:adec="http://schemas.microsoft.com/office/drawing/2017/decorative" val="1"/>
              </a:ext>
            </a:extLst>
          </p:cNvPr>
          <p:cNvPicPr>
            <a:picLocks noChangeAspect="1"/>
          </p:cNvPicPr>
          <p:nvPr/>
        </p:nvPicPr>
        <p:blipFill>
          <a:blip r:embed="rId27">
            <a:extLst>
              <a:ext uri="{96DAC541-7B7A-43D3-8B79-37D633B846F1}">
                <asvg:svgBlip xmlns="" xmlns:asvg="http://schemas.microsoft.com/office/drawing/2016/SVG/main" r:embed="rId28"/>
              </a:ext>
            </a:extLst>
          </a:blip>
          <a:stretch>
            <a:fillRect/>
          </a:stretch>
        </p:blipFill>
        <p:spPr>
          <a:xfrm>
            <a:off x="930654" y="4579456"/>
            <a:ext cx="1598273" cy="573086"/>
          </a:xfrm>
          <a:prstGeom prst="rect">
            <a:avLst/>
          </a:prstGeom>
        </p:spPr>
      </p:pic>
      <p:pic>
        <p:nvPicPr>
          <p:cNvPr id="71" name="Bild 70">
            <a:extLst>
              <a:ext uri="{FF2B5EF4-FFF2-40B4-BE49-F238E27FC236}">
                <a16:creationId xmlns:a16="http://schemas.microsoft.com/office/drawing/2014/main" id="{5E684265-4825-4CB2-B835-C94232950B5D}"/>
              </a:ext>
              <a:ext uri="{C183D7F6-B498-43B3-948B-1728B52AA6E4}">
                <adec:decorative xmlns="" xmlns:adec="http://schemas.microsoft.com/office/drawing/2017/decorative" val="1"/>
              </a:ext>
            </a:extLst>
          </p:cNvPr>
          <p:cNvPicPr>
            <a:picLocks noChangeAspect="1"/>
          </p:cNvPicPr>
          <p:nvPr/>
        </p:nvPicPr>
        <p:blipFill>
          <a:blip r:embed="rId29">
            <a:extLst>
              <a:ext uri="{96DAC541-7B7A-43D3-8B79-37D633B846F1}">
                <asvg:svgBlip xmlns="" xmlns:asvg="http://schemas.microsoft.com/office/drawing/2016/SVG/main" r:embed="rId30"/>
              </a:ext>
            </a:extLst>
          </a:blip>
          <a:stretch>
            <a:fillRect/>
          </a:stretch>
        </p:blipFill>
        <p:spPr>
          <a:xfrm>
            <a:off x="3934345" y="4489978"/>
            <a:ext cx="1305073" cy="798889"/>
          </a:xfrm>
          <a:prstGeom prst="rect">
            <a:avLst/>
          </a:prstGeom>
        </p:spPr>
      </p:pic>
      <p:pic>
        <p:nvPicPr>
          <p:cNvPr id="73" name="Bild 72">
            <a:extLst>
              <a:ext uri="{FF2B5EF4-FFF2-40B4-BE49-F238E27FC236}">
                <a16:creationId xmlns:a16="http://schemas.microsoft.com/office/drawing/2014/main" id="{3034C809-C6F7-4A8B-B1A3-36B04989DA03}"/>
              </a:ext>
              <a:ext uri="{C183D7F6-B498-43B3-948B-1728B52AA6E4}">
                <adec:decorative xmlns="" xmlns:adec="http://schemas.microsoft.com/office/drawing/2017/decorative" val="1"/>
              </a:ext>
            </a:extLst>
          </p:cNvPr>
          <p:cNvPicPr>
            <a:picLocks noChangeAspect="1"/>
          </p:cNvPicPr>
          <p:nvPr/>
        </p:nvPicPr>
        <p:blipFill>
          <a:blip r:embed="rId31">
            <a:extLst>
              <a:ext uri="{96DAC541-7B7A-43D3-8B79-37D633B846F1}">
                <asvg:svgBlip xmlns="" xmlns:asvg="http://schemas.microsoft.com/office/drawing/2016/SVG/main" r:embed="rId32"/>
              </a:ext>
            </a:extLst>
          </a:blip>
          <a:stretch>
            <a:fillRect/>
          </a:stretch>
        </p:blipFill>
        <p:spPr>
          <a:xfrm>
            <a:off x="6819628" y="4489978"/>
            <a:ext cx="1026094" cy="662564"/>
          </a:xfrm>
          <a:prstGeom prst="rect">
            <a:avLst/>
          </a:prstGeom>
        </p:spPr>
      </p:pic>
      <p:pic>
        <p:nvPicPr>
          <p:cNvPr id="75" name="Bild 74">
            <a:extLst>
              <a:ext uri="{FF2B5EF4-FFF2-40B4-BE49-F238E27FC236}">
                <a16:creationId xmlns:a16="http://schemas.microsoft.com/office/drawing/2014/main" id="{6562D07C-EF51-4BC3-B18C-1D279E7932C5}"/>
              </a:ext>
              <a:ext uri="{C183D7F6-B498-43B3-948B-1728B52AA6E4}">
                <adec:decorative xmlns="" xmlns:adec="http://schemas.microsoft.com/office/drawing/2017/decorative" val="1"/>
              </a:ext>
            </a:extLst>
          </p:cNvPr>
          <p:cNvPicPr>
            <a:picLocks noChangeAspect="1"/>
          </p:cNvPicPr>
          <p:nvPr/>
        </p:nvPicPr>
        <p:blipFill>
          <a:blip r:embed="rId33">
            <a:extLst>
              <a:ext uri="{96DAC541-7B7A-43D3-8B79-37D633B846F1}">
                <asvg:svgBlip xmlns="" xmlns:asvg="http://schemas.microsoft.com/office/drawing/2016/SVG/main" r:embed="rId34"/>
              </a:ext>
            </a:extLst>
          </a:blip>
          <a:stretch>
            <a:fillRect/>
          </a:stretch>
        </p:blipFill>
        <p:spPr>
          <a:xfrm>
            <a:off x="9729936" y="4438011"/>
            <a:ext cx="912132" cy="803842"/>
          </a:xfrm>
          <a:prstGeom prst="rect">
            <a:avLst/>
          </a:prstGeom>
        </p:spPr>
      </p:pic>
      <p:pic>
        <p:nvPicPr>
          <p:cNvPr id="77" name="Bild 76">
            <a:extLst>
              <a:ext uri="{FF2B5EF4-FFF2-40B4-BE49-F238E27FC236}">
                <a16:creationId xmlns:a16="http://schemas.microsoft.com/office/drawing/2014/main" id="{F2AA77A4-2507-4B6F-95E4-B8267739B713}"/>
              </a:ext>
              <a:ext uri="{C183D7F6-B498-43B3-948B-1728B52AA6E4}">
                <adec:decorative xmlns="" xmlns:adec="http://schemas.microsoft.com/office/drawing/2017/decorative" val="1"/>
              </a:ext>
            </a:extLst>
          </p:cNvPr>
          <p:cNvPicPr>
            <a:picLocks noChangeAspect="1"/>
          </p:cNvPicPr>
          <p:nvPr/>
        </p:nvPicPr>
        <p:blipFill>
          <a:blip r:embed="rId35">
            <a:extLst>
              <a:ext uri="{96DAC541-7B7A-43D3-8B79-37D633B846F1}">
                <asvg:svgBlip xmlns="" xmlns:asvg="http://schemas.microsoft.com/office/drawing/2016/SVG/main" r:embed="rId36"/>
              </a:ext>
            </a:extLst>
          </a:blip>
          <a:stretch>
            <a:fillRect/>
          </a:stretch>
        </p:blipFill>
        <p:spPr>
          <a:xfrm>
            <a:off x="1364566" y="5664087"/>
            <a:ext cx="553849" cy="735047"/>
          </a:xfrm>
          <a:prstGeom prst="rect">
            <a:avLst/>
          </a:prstGeom>
        </p:spPr>
      </p:pic>
      <p:pic>
        <p:nvPicPr>
          <p:cNvPr id="79" name="Bild 78">
            <a:extLst>
              <a:ext uri="{FF2B5EF4-FFF2-40B4-BE49-F238E27FC236}">
                <a16:creationId xmlns:a16="http://schemas.microsoft.com/office/drawing/2014/main" id="{5A2B3929-80AB-4AF9-A5FB-BAA52139C1A5}"/>
              </a:ext>
              <a:ext uri="{C183D7F6-B498-43B3-948B-1728B52AA6E4}">
                <adec:decorative xmlns="" xmlns:adec="http://schemas.microsoft.com/office/drawing/2017/decorative" val="1"/>
              </a:ext>
            </a:extLst>
          </p:cNvPr>
          <p:cNvPicPr>
            <a:picLocks noChangeAspect="1"/>
          </p:cNvPicPr>
          <p:nvPr/>
        </p:nvPicPr>
        <p:blipFill rotWithShape="1">
          <a:blip r:embed="rId37">
            <a:extLst>
              <a:ext uri="{96DAC541-7B7A-43D3-8B79-37D633B846F1}">
                <asvg:svgBlip xmlns="" xmlns:asvg="http://schemas.microsoft.com/office/drawing/2016/SVG/main" r:embed="rId38"/>
              </a:ext>
            </a:extLst>
          </a:blip>
          <a:srcRect b="26536"/>
          <a:stretch/>
        </p:blipFill>
        <p:spPr>
          <a:xfrm>
            <a:off x="3759296" y="5561938"/>
            <a:ext cx="2103417" cy="1011094"/>
          </a:xfrm>
          <a:prstGeom prst="rect">
            <a:avLst/>
          </a:prstGeom>
        </p:spPr>
      </p:pic>
      <p:pic>
        <p:nvPicPr>
          <p:cNvPr id="80" name="Bildobjekt 79">
            <a:extLst>
              <a:ext uri="{FF2B5EF4-FFF2-40B4-BE49-F238E27FC236}">
                <a16:creationId xmlns:a16="http://schemas.microsoft.com/office/drawing/2014/main" id="{17D11981-6F8C-4D14-A2E4-4FBFEBF17455}"/>
              </a:ext>
              <a:ext uri="{C183D7F6-B498-43B3-948B-1728B52AA6E4}">
                <adec:decorative xmlns="" xmlns:adec="http://schemas.microsoft.com/office/drawing/2017/decorative" val="1"/>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6909778" y="5572820"/>
            <a:ext cx="755313" cy="849222"/>
          </a:xfrm>
          <a:prstGeom prst="rect">
            <a:avLst/>
          </a:prstGeom>
        </p:spPr>
      </p:pic>
      <p:pic>
        <p:nvPicPr>
          <p:cNvPr id="88" name="Bild 87">
            <a:extLst>
              <a:ext uri="{FF2B5EF4-FFF2-40B4-BE49-F238E27FC236}">
                <a16:creationId xmlns:a16="http://schemas.microsoft.com/office/drawing/2014/main" id="{9027041D-8304-4D8E-9976-C3734F735655}"/>
              </a:ext>
              <a:ext uri="{C183D7F6-B498-43B3-948B-1728B52AA6E4}">
                <adec:decorative xmlns="" xmlns:adec="http://schemas.microsoft.com/office/drawing/2017/decorative" val="1"/>
              </a:ext>
            </a:extLst>
          </p:cNvPr>
          <p:cNvPicPr>
            <a:picLocks noChangeAspect="1"/>
          </p:cNvPicPr>
          <p:nvPr/>
        </p:nvPicPr>
        <p:blipFill>
          <a:blip r:embed="rId40">
            <a:extLst>
              <a:ext uri="{96DAC541-7B7A-43D3-8B79-37D633B846F1}">
                <asvg:svgBlip xmlns="" xmlns:asvg="http://schemas.microsoft.com/office/drawing/2016/SVG/main" r:embed="rId41"/>
              </a:ext>
            </a:extLst>
          </a:blip>
          <a:stretch>
            <a:fillRect/>
          </a:stretch>
        </p:blipFill>
        <p:spPr>
          <a:xfrm>
            <a:off x="9416480" y="5766314"/>
            <a:ext cx="1645422" cy="560529"/>
          </a:xfrm>
          <a:prstGeom prst="rect">
            <a:avLst/>
          </a:prstGeom>
        </p:spPr>
      </p:pic>
    </p:spTree>
    <p:extLst>
      <p:ext uri="{BB962C8B-B14F-4D97-AF65-F5344CB8AC3E}">
        <p14:creationId xmlns:p14="http://schemas.microsoft.com/office/powerpoint/2010/main" val="381506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 xmlns:adec="http://schemas.microsoft.com/office/drawing/2017/decorative"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mj-lt"/>
              <a:ea typeface="+mn-ea"/>
              <a:cs typeface="+mn-cs"/>
            </a:endParaRPr>
          </a:p>
        </p:txBody>
      </p:sp>
      <p:sp>
        <p:nvSpPr>
          <p:cNvPr id="3" name="Rubrik 2">
            <a:extLst>
              <a:ext uri="{FF2B5EF4-FFF2-40B4-BE49-F238E27FC236}">
                <a16:creationId xmlns:a16="http://schemas.microsoft.com/office/drawing/2014/main" id="{C9EE921C-FCAE-4629-AFF4-49AED32B83F6}"/>
              </a:ext>
            </a:extLst>
          </p:cNvPr>
          <p:cNvSpPr>
            <a:spLocks noGrp="1"/>
          </p:cNvSpPr>
          <p:nvPr>
            <p:ph type="title"/>
          </p:nvPr>
        </p:nvSpPr>
        <p:spPr>
          <a:xfrm>
            <a:off x="837397" y="2428870"/>
            <a:ext cx="10517206" cy="2000261"/>
          </a:xfrm>
        </p:spPr>
        <p:txBody>
          <a:bodyPr anchor="ctr"/>
          <a:lstStyle/>
          <a:p>
            <a:pPr lvl="0" algn="ctr">
              <a:lnSpc>
                <a:spcPct val="100000"/>
              </a:lnSpc>
              <a:spcBef>
                <a:spcPts val="0"/>
              </a:spcBef>
              <a:defRPr/>
            </a:pPr>
            <a:r>
              <a:rPr lang="sv-SE" sz="4800" dirty="0">
                <a:solidFill>
                  <a:prstClr val="white"/>
                </a:solidFill>
                <a:ea typeface="+mn-ea"/>
                <a:cs typeface="+mn-cs"/>
              </a:rPr>
              <a:t>Vem identifierar</a:t>
            </a:r>
            <a:br>
              <a:rPr lang="sv-SE" sz="4800" dirty="0">
                <a:solidFill>
                  <a:prstClr val="white"/>
                </a:solidFill>
                <a:ea typeface="+mn-ea"/>
                <a:cs typeface="+mn-cs"/>
              </a:rPr>
            </a:br>
            <a:r>
              <a:rPr lang="sv-SE" sz="4800" dirty="0">
                <a:solidFill>
                  <a:prstClr val="white"/>
                </a:solidFill>
                <a:ea typeface="+mn-ea"/>
                <a:cs typeface="+mn-cs"/>
              </a:rPr>
              <a:t>samhällsviktig verksamhet?</a:t>
            </a:r>
            <a:endParaRPr lang="sv-SE" dirty="0"/>
          </a:p>
        </p:txBody>
      </p:sp>
    </p:spTree>
    <p:extLst>
      <p:ext uri="{BB962C8B-B14F-4D97-AF65-F5344CB8AC3E}">
        <p14:creationId xmlns:p14="http://schemas.microsoft.com/office/powerpoint/2010/main" val="3968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7397" y="627819"/>
            <a:ext cx="10517206" cy="516224"/>
          </a:xfrm>
        </p:spPr>
        <p:txBody>
          <a:bodyPr/>
          <a:lstStyle/>
          <a:p>
            <a:pPr algn="ctr"/>
            <a:r>
              <a:rPr lang="sv-SE" dirty="0"/>
              <a:t>Vem identifierar samhällsviktig verksamhet?</a:t>
            </a:r>
          </a:p>
        </p:txBody>
      </p:sp>
      <p:sp>
        <p:nvSpPr>
          <p:cNvPr id="33" name="Rektangel 32">
            <a:extLst>
              <a:ext uri="{FF2B5EF4-FFF2-40B4-BE49-F238E27FC236}">
                <a16:creationId xmlns:a16="http://schemas.microsoft.com/office/drawing/2014/main" id="{B82A5279-19DC-427B-9B52-3C892104FED9}"/>
              </a:ext>
              <a:ext uri="{C183D7F6-B498-43B3-948B-1728B52AA6E4}">
                <adec:decorative xmlns="" xmlns:adec="http://schemas.microsoft.com/office/drawing/2017/decorative" val="1"/>
              </a:ext>
            </a:extLst>
          </p:cNvPr>
          <p:cNvSpPr/>
          <p:nvPr/>
        </p:nvSpPr>
        <p:spPr>
          <a:xfrm>
            <a:off x="4988708" y="4203031"/>
            <a:ext cx="2214583" cy="1844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ktangel 33">
            <a:extLst>
              <a:ext uri="{FF2B5EF4-FFF2-40B4-BE49-F238E27FC236}">
                <a16:creationId xmlns:a16="http://schemas.microsoft.com/office/drawing/2014/main" id="{797A03DD-E6D6-496B-A321-49140F6D9FF8}"/>
              </a:ext>
              <a:ext uri="{C183D7F6-B498-43B3-948B-1728B52AA6E4}">
                <adec:decorative xmlns="" xmlns:adec="http://schemas.microsoft.com/office/drawing/2017/decorative" val="1"/>
              </a:ext>
            </a:extLst>
          </p:cNvPr>
          <p:cNvSpPr/>
          <p:nvPr/>
        </p:nvSpPr>
        <p:spPr>
          <a:xfrm>
            <a:off x="7360960" y="4203031"/>
            <a:ext cx="2214583" cy="1844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ktangel 31">
            <a:extLst>
              <a:ext uri="{FF2B5EF4-FFF2-40B4-BE49-F238E27FC236}">
                <a16:creationId xmlns:a16="http://schemas.microsoft.com/office/drawing/2014/main" id="{BC34858C-F643-48A1-95D2-D2A7F87867E7}"/>
              </a:ext>
              <a:ext uri="{C183D7F6-B498-43B3-948B-1728B52AA6E4}">
                <adec:decorative xmlns="" xmlns:adec="http://schemas.microsoft.com/office/drawing/2017/decorative" val="1"/>
              </a:ext>
            </a:extLst>
          </p:cNvPr>
          <p:cNvSpPr/>
          <p:nvPr/>
        </p:nvSpPr>
        <p:spPr>
          <a:xfrm>
            <a:off x="2616452" y="4203031"/>
            <a:ext cx="2214583" cy="18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ktangel 4">
            <a:extLst>
              <a:ext uri="{FF2B5EF4-FFF2-40B4-BE49-F238E27FC236}">
                <a16:creationId xmlns:a16="http://schemas.microsoft.com/office/drawing/2014/main" id="{7DB8731F-DE33-496C-9496-6028F4901C3E}"/>
              </a:ext>
              <a:ext uri="{C183D7F6-B498-43B3-948B-1728B52AA6E4}">
                <adec:decorative xmlns="" xmlns:adec="http://schemas.microsoft.com/office/drawing/2017/decorative" val="1"/>
              </a:ext>
            </a:extLst>
          </p:cNvPr>
          <p:cNvSpPr/>
          <p:nvPr/>
        </p:nvSpPr>
        <p:spPr>
          <a:xfrm>
            <a:off x="254344" y="4203031"/>
            <a:ext cx="2214583" cy="1844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ktangel 29">
            <a:extLst>
              <a:ext uri="{FF2B5EF4-FFF2-40B4-BE49-F238E27FC236}">
                <a16:creationId xmlns:a16="http://schemas.microsoft.com/office/drawing/2014/main" id="{72A23CC2-7794-4EF1-9A3B-2B3163322ACA}"/>
              </a:ext>
              <a:ext uri="{C183D7F6-B498-43B3-948B-1728B52AA6E4}">
                <adec:decorative xmlns="" xmlns:adec="http://schemas.microsoft.com/office/drawing/2017/decorative" val="1"/>
              </a:ext>
            </a:extLst>
          </p:cNvPr>
          <p:cNvSpPr/>
          <p:nvPr/>
        </p:nvSpPr>
        <p:spPr>
          <a:xfrm>
            <a:off x="9741309" y="4203031"/>
            <a:ext cx="2214583" cy="1844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3" name="Grupp 52" descr="Organisation/&#10;företagsnivå.">
            <a:extLst>
              <a:ext uri="{FF2B5EF4-FFF2-40B4-BE49-F238E27FC236}">
                <a16:creationId xmlns:a16="http://schemas.microsoft.com/office/drawing/2014/main" id="{710DB114-7321-4179-8A0D-A125B86793F8}"/>
              </a:ext>
              <a:ext uri="{C183D7F6-B498-43B3-948B-1728B52AA6E4}">
                <adec:decorative xmlns="" xmlns:adec="http://schemas.microsoft.com/office/drawing/2017/decorative" val="0"/>
              </a:ext>
            </a:extLst>
          </p:cNvPr>
          <p:cNvGrpSpPr/>
          <p:nvPr/>
        </p:nvGrpSpPr>
        <p:grpSpPr>
          <a:xfrm>
            <a:off x="254344" y="1665302"/>
            <a:ext cx="2218513" cy="2537730"/>
            <a:chOff x="403305" y="1865828"/>
            <a:chExt cx="2649988" cy="2537730"/>
          </a:xfrm>
        </p:grpSpPr>
        <p:sp>
          <p:nvSpPr>
            <p:cNvPr id="3" name="Rektangel 2">
              <a:extLst>
                <a:ext uri="{FF2B5EF4-FFF2-40B4-BE49-F238E27FC236}">
                  <a16:creationId xmlns:a16="http://schemas.microsoft.com/office/drawing/2014/main" id="{3EA08E7E-870A-4AB4-9CEC-9C77149CD7E3}"/>
                </a:ext>
              </a:extLst>
            </p:cNvPr>
            <p:cNvSpPr/>
            <p:nvPr/>
          </p:nvSpPr>
          <p:spPr>
            <a:xfrm>
              <a:off x="403305"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3" name="TextBox 5"/>
            <p:cNvSpPr txBox="1">
              <a:spLocks noChangeArrowheads="1"/>
            </p:cNvSpPr>
            <p:nvPr/>
          </p:nvSpPr>
          <p:spPr bwMode="auto">
            <a:xfrm>
              <a:off x="755069" y="3499512"/>
              <a:ext cx="1946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Organisation</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företagsnivå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pic>
          <p:nvPicPr>
            <p:cNvPr id="47" name="Bild 46">
              <a:extLst>
                <a:ext uri="{FF2B5EF4-FFF2-40B4-BE49-F238E27FC236}">
                  <a16:creationId xmlns:a16="http://schemas.microsoft.com/office/drawing/2014/main" id="{FE0BDF8B-3E82-47A6-8ECD-F7F700BFB00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19923" y="1999462"/>
              <a:ext cx="1816752" cy="1520946"/>
            </a:xfrm>
            <a:prstGeom prst="rect">
              <a:avLst/>
            </a:prstGeom>
          </p:spPr>
        </p:pic>
      </p:grpSp>
      <p:sp>
        <p:nvSpPr>
          <p:cNvPr id="21" name="TextBox 33">
            <a:extLst>
              <a:ext uri="{FF2B5EF4-FFF2-40B4-BE49-F238E27FC236}">
                <a16:creationId xmlns:a16="http://schemas.microsoft.com/office/drawing/2014/main" id="{003D45E6-5D8E-492A-8574-9AE3B87697FA}"/>
              </a:ext>
            </a:extLst>
          </p:cNvPr>
          <p:cNvSpPr txBox="1"/>
          <p:nvPr/>
        </p:nvSpPr>
        <p:spPr>
          <a:xfrm>
            <a:off x="292464" y="4381422"/>
            <a:ext cx="1982098" cy="523220"/>
          </a:xfrm>
          <a:prstGeom prst="rect">
            <a:avLst/>
          </a:prstGeom>
          <a:noFill/>
        </p:spPr>
        <p:txBody>
          <a:bodyPr wrap="square" rtlCol="0">
            <a:spAutoFit/>
          </a:bodyPr>
          <a:lstStyle/>
          <a:p>
            <a:pPr marL="180000" lvl="0" indent="-180000">
              <a:spcBef>
                <a:spcPts val="600"/>
              </a:spcBef>
              <a:buFont typeface="Arial"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latin typeface="Arial"/>
              </a:rPr>
              <a:t>o</a:t>
            </a:r>
            <a:r>
              <a:rPr lang="sv-SE" sz="1400" dirty="0">
                <a:solidFill>
                  <a:prstClr val="white"/>
                </a:solidFill>
              </a:rPr>
              <a:t>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4" name="Grupp 53" descr="Lokal nivå. Kommuner.">
            <a:extLst>
              <a:ext uri="{FF2B5EF4-FFF2-40B4-BE49-F238E27FC236}">
                <a16:creationId xmlns:a16="http://schemas.microsoft.com/office/drawing/2014/main" id="{30982FAC-DBA0-4ED8-B46F-54696A3DA6AA}"/>
              </a:ext>
              <a:ext uri="{C183D7F6-B498-43B3-948B-1728B52AA6E4}">
                <adec:decorative xmlns="" xmlns:adec="http://schemas.microsoft.com/office/drawing/2017/decorative" val="0"/>
              </a:ext>
            </a:extLst>
          </p:cNvPr>
          <p:cNvGrpSpPr/>
          <p:nvPr/>
        </p:nvGrpSpPr>
        <p:grpSpPr>
          <a:xfrm>
            <a:off x="2619179" y="1665302"/>
            <a:ext cx="2218513" cy="2537730"/>
            <a:chOff x="3245485" y="1865828"/>
            <a:chExt cx="2649988" cy="2537730"/>
          </a:xfrm>
        </p:grpSpPr>
        <p:sp>
          <p:nvSpPr>
            <p:cNvPr id="42" name="Rektangel 41">
              <a:extLst>
                <a:ext uri="{FF2B5EF4-FFF2-40B4-BE49-F238E27FC236}">
                  <a16:creationId xmlns:a16="http://schemas.microsoft.com/office/drawing/2014/main" id="{6FD0250D-533F-40D9-86F9-E136AA43EFE6}"/>
                </a:ext>
              </a:extLst>
            </p:cNvPr>
            <p:cNvSpPr/>
            <p:nvPr/>
          </p:nvSpPr>
          <p:spPr>
            <a:xfrm>
              <a:off x="3245485"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TextBox 5"/>
            <p:cNvSpPr txBox="1">
              <a:spLocks noChangeArrowheads="1"/>
            </p:cNvSpPr>
            <p:nvPr/>
          </p:nvSpPr>
          <p:spPr bwMode="auto">
            <a:xfrm>
              <a:off x="3704498" y="3504723"/>
              <a:ext cx="1731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Lokal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0" name="textruta 9"/>
            <p:cNvSpPr txBox="1"/>
            <p:nvPr/>
          </p:nvSpPr>
          <p:spPr>
            <a:xfrm>
              <a:off x="3402079" y="3822678"/>
              <a:ext cx="2336800"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Kommuner</a:t>
              </a:r>
            </a:p>
          </p:txBody>
        </p:sp>
        <p:pic>
          <p:nvPicPr>
            <p:cNvPr id="40" name="Bild 39">
              <a:extLst>
                <a:ext uri="{FF2B5EF4-FFF2-40B4-BE49-F238E27FC236}">
                  <a16:creationId xmlns:a16="http://schemas.microsoft.com/office/drawing/2014/main" id="{B3262923-8227-4D03-8EFC-4DB72096364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74227" y="1886329"/>
              <a:ext cx="1992502" cy="1668080"/>
            </a:xfrm>
            <a:prstGeom prst="rect">
              <a:avLst/>
            </a:prstGeom>
          </p:spPr>
        </p:pic>
      </p:grpSp>
      <p:sp>
        <p:nvSpPr>
          <p:cNvPr id="15" name="textruta 14"/>
          <p:cNvSpPr txBox="1"/>
          <p:nvPr/>
        </p:nvSpPr>
        <p:spPr>
          <a:xfrm>
            <a:off x="2705473" y="4381422"/>
            <a:ext cx="1996893" cy="777136"/>
          </a:xfrm>
          <a:prstGeom prst="rect">
            <a:avLst/>
          </a:prstGeom>
          <a:noFill/>
        </p:spPr>
        <p:txBody>
          <a:bodyPr wrap="square" rtlCol="0">
            <a:spAutoFit/>
          </a:bodyPr>
          <a:lstStyle>
            <a:defPPr>
              <a:defRPr lang="sv-SE"/>
            </a:defPPr>
            <a:lvl1pPr marL="180000" indent="-180000" algn="ctr">
              <a:spcBef>
                <a:spcPts val="600"/>
              </a:spcBef>
              <a:buFont typeface="Arial" pitchFamily="34" charset="0"/>
              <a:buChar char="•"/>
              <a:defRPr sz="1400">
                <a:latin typeface="+mj-lt"/>
              </a:defRPr>
            </a:lvl1pPr>
          </a:lstStyle>
          <a:p>
            <a:pPr marL="180000" marR="0" lvl="0" indent="-1800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Lokalt samhällsviktig</a:t>
            </a:r>
          </a:p>
          <a:p>
            <a:pPr lvl="0" algn="l">
              <a:spcBef>
                <a:spcPts val="0"/>
              </a:spcBef>
              <a:spcAft>
                <a:spcPts val="300"/>
              </a:spcAf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dirty="0">
                <a:solidFill>
                  <a:prstClr val="white"/>
                </a:solidFill>
                <a:latin typeface="Aria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5" name="Grupp 54" descr="Regional nivå. Länsstyrelser och regioner.">
            <a:extLst>
              <a:ext uri="{FF2B5EF4-FFF2-40B4-BE49-F238E27FC236}">
                <a16:creationId xmlns:a16="http://schemas.microsoft.com/office/drawing/2014/main" id="{B6793F55-87B6-4CE4-9634-4C37F2B2C495}"/>
              </a:ext>
              <a:ext uri="{C183D7F6-B498-43B3-948B-1728B52AA6E4}">
                <adec:decorative xmlns="" xmlns:adec="http://schemas.microsoft.com/office/drawing/2017/decorative" val="0"/>
              </a:ext>
            </a:extLst>
          </p:cNvPr>
          <p:cNvGrpSpPr/>
          <p:nvPr/>
        </p:nvGrpSpPr>
        <p:grpSpPr>
          <a:xfrm>
            <a:off x="4984014" y="1665302"/>
            <a:ext cx="2218513" cy="2537730"/>
            <a:chOff x="6126584" y="1865828"/>
            <a:chExt cx="2649988" cy="2537730"/>
          </a:xfrm>
        </p:grpSpPr>
        <p:sp>
          <p:nvSpPr>
            <p:cNvPr id="43" name="Rektangel 42">
              <a:extLst>
                <a:ext uri="{FF2B5EF4-FFF2-40B4-BE49-F238E27FC236}">
                  <a16:creationId xmlns:a16="http://schemas.microsoft.com/office/drawing/2014/main" id="{CB0AA9C9-989E-4D4A-BD87-7652514EA9E7}"/>
                </a:ext>
              </a:extLst>
            </p:cNvPr>
            <p:cNvSpPr/>
            <p:nvPr/>
          </p:nvSpPr>
          <p:spPr>
            <a:xfrm>
              <a:off x="6126584"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8"/>
            <p:cNvSpPr txBox="1">
              <a:spLocks noChangeArrowheads="1"/>
            </p:cNvSpPr>
            <p:nvPr/>
          </p:nvSpPr>
          <p:spPr bwMode="auto">
            <a:xfrm>
              <a:off x="6314723" y="3348475"/>
              <a:ext cx="2273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Regional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1" name="textruta 10"/>
            <p:cNvSpPr txBox="1"/>
            <p:nvPr/>
          </p:nvSpPr>
          <p:spPr>
            <a:xfrm>
              <a:off x="6483093" y="3666430"/>
              <a:ext cx="193697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Länsstyrelser och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regioner </a:t>
              </a:r>
            </a:p>
          </p:txBody>
        </p:sp>
        <p:pic>
          <p:nvPicPr>
            <p:cNvPr id="41" name="Bild 40">
              <a:extLst>
                <a:ext uri="{FF2B5EF4-FFF2-40B4-BE49-F238E27FC236}">
                  <a16:creationId xmlns:a16="http://schemas.microsoft.com/office/drawing/2014/main" id="{778212FC-E05A-41B9-91A2-3D1D5DAF9FE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185416" y="1907172"/>
              <a:ext cx="2532325" cy="1515805"/>
            </a:xfrm>
            <a:prstGeom prst="rect">
              <a:avLst/>
            </a:prstGeom>
          </p:spPr>
        </p:pic>
      </p:grpSp>
      <p:sp>
        <p:nvSpPr>
          <p:cNvPr id="17" name="textruta 16"/>
          <p:cNvSpPr txBox="1"/>
          <p:nvPr/>
        </p:nvSpPr>
        <p:spPr>
          <a:xfrm>
            <a:off x="5028664" y="4381422"/>
            <a:ext cx="2082204" cy="1461939"/>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Regionalt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a:t>
            </a: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ansvarsområde</a:t>
            </a:r>
          </a:p>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6" name="Grupp 55" descr="Nationell nivå. Bevakningsansvariga myndigheter.">
            <a:extLst>
              <a:ext uri="{FF2B5EF4-FFF2-40B4-BE49-F238E27FC236}">
                <a16:creationId xmlns:a16="http://schemas.microsoft.com/office/drawing/2014/main" id="{D57F334A-6C25-4FC5-AC73-55EF87D0FB06}"/>
              </a:ext>
              <a:ext uri="{C183D7F6-B498-43B3-948B-1728B52AA6E4}">
                <adec:decorative xmlns="" xmlns:adec="http://schemas.microsoft.com/office/drawing/2017/decorative" val="0"/>
              </a:ext>
            </a:extLst>
          </p:cNvPr>
          <p:cNvGrpSpPr/>
          <p:nvPr/>
        </p:nvGrpSpPr>
        <p:grpSpPr>
          <a:xfrm>
            <a:off x="7353543" y="1665302"/>
            <a:ext cx="2230097" cy="2537730"/>
            <a:chOff x="9008165" y="1865828"/>
            <a:chExt cx="2663825" cy="2537730"/>
          </a:xfrm>
        </p:grpSpPr>
        <p:sp>
          <p:nvSpPr>
            <p:cNvPr id="44" name="Rektangel 43">
              <a:extLst>
                <a:ext uri="{FF2B5EF4-FFF2-40B4-BE49-F238E27FC236}">
                  <a16:creationId xmlns:a16="http://schemas.microsoft.com/office/drawing/2014/main" id="{EA7291F3-0CF3-42EF-A40C-AA25F0C95B32}"/>
                </a:ext>
              </a:extLst>
            </p:cNvPr>
            <p:cNvSpPr/>
            <p:nvPr/>
          </p:nvSpPr>
          <p:spPr>
            <a:xfrm>
              <a:off x="9015083"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TextBox 9"/>
            <p:cNvSpPr txBox="1">
              <a:spLocks noChangeArrowheads="1"/>
            </p:cNvSpPr>
            <p:nvPr/>
          </p:nvSpPr>
          <p:spPr bwMode="auto">
            <a:xfrm>
              <a:off x="9243115" y="3348475"/>
              <a:ext cx="219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Nationell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2" name="textruta 11"/>
            <p:cNvSpPr txBox="1"/>
            <p:nvPr/>
          </p:nvSpPr>
          <p:spPr>
            <a:xfrm>
              <a:off x="9008165" y="3666430"/>
              <a:ext cx="2663825" cy="52322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Bevakningsansvariga myndigheter</a:t>
              </a:r>
            </a:p>
          </p:txBody>
        </p:sp>
        <p:pic>
          <p:nvPicPr>
            <p:cNvPr id="48" name="Bild 47">
              <a:extLst>
                <a:ext uri="{FF2B5EF4-FFF2-40B4-BE49-F238E27FC236}">
                  <a16:creationId xmlns:a16="http://schemas.microsoft.com/office/drawing/2014/main" id="{0A8617F6-AE41-4D91-8C5B-67149498ECF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095344" y="2109534"/>
              <a:ext cx="2341697" cy="1339945"/>
            </a:xfrm>
            <a:prstGeom prst="rect">
              <a:avLst/>
            </a:prstGeom>
          </p:spPr>
        </p:pic>
      </p:grpSp>
      <p:sp>
        <p:nvSpPr>
          <p:cNvPr id="16" name="textruta 15"/>
          <p:cNvSpPr txBox="1"/>
          <p:nvPr/>
        </p:nvSpPr>
        <p:spPr>
          <a:xfrm>
            <a:off x="7426038" y="4381422"/>
            <a:ext cx="2020297" cy="1208023"/>
          </a:xfrm>
          <a:prstGeom prst="rect">
            <a:avLst/>
          </a:prstGeom>
          <a:noFill/>
        </p:spPr>
        <p:txBody>
          <a:bodyPr wrap="square" rtlCol="0">
            <a:spAutoFit/>
          </a:bodyPr>
          <a:lstStyle/>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Nationellt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ansvarsområde</a:t>
            </a:r>
          </a:p>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upp 13" descr="Internationell nivå. EU.">
            <a:extLst>
              <a:ext uri="{FF2B5EF4-FFF2-40B4-BE49-F238E27FC236}">
                <a16:creationId xmlns:a16="http://schemas.microsoft.com/office/drawing/2014/main" id="{003973B5-45A4-4DC2-989F-A6AEDFE1ADD1}"/>
              </a:ext>
              <a:ext uri="{C183D7F6-B498-43B3-948B-1728B52AA6E4}">
                <adec:decorative xmlns="" xmlns:adec="http://schemas.microsoft.com/office/drawing/2017/decorative" val="0"/>
              </a:ext>
            </a:extLst>
          </p:cNvPr>
          <p:cNvGrpSpPr/>
          <p:nvPr/>
        </p:nvGrpSpPr>
        <p:grpSpPr>
          <a:xfrm>
            <a:off x="9733892" y="1665302"/>
            <a:ext cx="2230097" cy="2537730"/>
            <a:chOff x="9733892" y="1665302"/>
            <a:chExt cx="2230097" cy="2537730"/>
          </a:xfrm>
        </p:grpSpPr>
        <p:grpSp>
          <p:nvGrpSpPr>
            <p:cNvPr id="35" name="Grupp 34">
              <a:extLst>
                <a:ext uri="{FF2B5EF4-FFF2-40B4-BE49-F238E27FC236}">
                  <a16:creationId xmlns:a16="http://schemas.microsoft.com/office/drawing/2014/main" id="{03435351-0844-494E-BD03-54CFFEAF16FF}"/>
                </a:ext>
              </a:extLst>
            </p:cNvPr>
            <p:cNvGrpSpPr/>
            <p:nvPr/>
          </p:nvGrpSpPr>
          <p:grpSpPr>
            <a:xfrm>
              <a:off x="9733892" y="1665302"/>
              <a:ext cx="2230097" cy="2537730"/>
              <a:chOff x="9008165" y="1865828"/>
              <a:chExt cx="2663825" cy="2537730"/>
            </a:xfrm>
          </p:grpSpPr>
          <p:sp>
            <p:nvSpPr>
              <p:cNvPr id="36" name="Rektangel 35">
                <a:extLst>
                  <a:ext uri="{FF2B5EF4-FFF2-40B4-BE49-F238E27FC236}">
                    <a16:creationId xmlns:a16="http://schemas.microsoft.com/office/drawing/2014/main" id="{EF1D97B5-32A8-4A68-BE87-FCB0250236D5}"/>
                  </a:ext>
                </a:extLst>
              </p:cNvPr>
              <p:cNvSpPr/>
              <p:nvPr/>
            </p:nvSpPr>
            <p:spPr>
              <a:xfrm>
                <a:off x="9015083"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7" name="TextBox 9">
                <a:extLst>
                  <a:ext uri="{FF2B5EF4-FFF2-40B4-BE49-F238E27FC236}">
                    <a16:creationId xmlns:a16="http://schemas.microsoft.com/office/drawing/2014/main" id="{7DA37F4F-2C5F-4A97-8C28-D9C46F36AA39}"/>
                  </a:ext>
                </a:extLst>
              </p:cNvPr>
              <p:cNvSpPr txBox="1">
                <a:spLocks noChangeArrowheads="1"/>
              </p:cNvSpPr>
              <p:nvPr/>
            </p:nvSpPr>
            <p:spPr bwMode="auto">
              <a:xfrm>
                <a:off x="9243115" y="3348475"/>
                <a:ext cx="219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Internationell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38" name="textruta 37">
                <a:extLst>
                  <a:ext uri="{FF2B5EF4-FFF2-40B4-BE49-F238E27FC236}">
                    <a16:creationId xmlns:a16="http://schemas.microsoft.com/office/drawing/2014/main" id="{EE8AFFA8-F507-44BA-83A9-7CB0D2A544AD}"/>
                  </a:ext>
                </a:extLst>
              </p:cNvPr>
              <p:cNvSpPr txBox="1"/>
              <p:nvPr/>
            </p:nvSpPr>
            <p:spPr>
              <a:xfrm>
                <a:off x="9008165" y="3928040"/>
                <a:ext cx="266382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EU </a:t>
                </a:r>
              </a:p>
            </p:txBody>
          </p:sp>
        </p:grpSp>
        <p:pic>
          <p:nvPicPr>
            <p:cNvPr id="6" name="Bild 5">
              <a:extLst>
                <a:ext uri="{FF2B5EF4-FFF2-40B4-BE49-F238E27FC236}">
                  <a16:creationId xmlns:a16="http://schemas.microsoft.com/office/drawing/2014/main" id="{9AB06789-6A9D-4E39-9C74-13B442362F5B}"/>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053433" y="1745835"/>
              <a:ext cx="1548016" cy="1548016"/>
            </a:xfrm>
            <a:prstGeom prst="rect">
              <a:avLst/>
            </a:prstGeom>
          </p:spPr>
        </p:pic>
      </p:grpSp>
      <p:sp>
        <p:nvSpPr>
          <p:cNvPr id="31" name="textruta 30">
            <a:extLst>
              <a:ext uri="{FF2B5EF4-FFF2-40B4-BE49-F238E27FC236}">
                <a16:creationId xmlns:a16="http://schemas.microsoft.com/office/drawing/2014/main" id="{E9FCA7B5-E8F3-4D6D-B204-4604AB7A5758}"/>
              </a:ext>
            </a:extLst>
          </p:cNvPr>
          <p:cNvSpPr txBox="1"/>
          <p:nvPr/>
        </p:nvSpPr>
        <p:spPr>
          <a:xfrm>
            <a:off x="9806387" y="4381422"/>
            <a:ext cx="1814239" cy="523220"/>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Europeisk kritisk infrastruktur</a:t>
            </a:r>
          </a:p>
        </p:txBody>
      </p:sp>
    </p:spTree>
    <p:extLst>
      <p:ext uri="{BB962C8B-B14F-4D97-AF65-F5344CB8AC3E}">
        <p14:creationId xmlns:p14="http://schemas.microsoft.com/office/powerpoint/2010/main" val="21389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8000"/>
                            </p:stCondLst>
                            <p:childTnLst>
                              <p:par>
                                <p:cTn id="59" presetID="22" presetClass="entr" presetSubtype="1"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up)">
                                      <p:cBhvr>
                                        <p:cTn id="61" dur="500"/>
                                        <p:tgtEl>
                                          <p:spTgt spid="34"/>
                                        </p:tgtEl>
                                      </p:cBhvr>
                                    </p:animEffect>
                                  </p:childTnLst>
                                </p:cTn>
                              </p:par>
                            </p:childTnLst>
                          </p:cTn>
                        </p:par>
                        <p:par>
                          <p:cTn id="62" fill="hold">
                            <p:stCondLst>
                              <p:cond delay="8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up)">
                                      <p:cBhvr>
                                        <p:cTn id="69" dur="500"/>
                                        <p:tgtEl>
                                          <p:spTgt spid="30"/>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P spid="5" grpId="0" animBg="1"/>
      <p:bldP spid="30" grpId="0" animBg="1"/>
      <p:bldP spid="21" grpId="0"/>
      <p:bldP spid="15" grpId="0"/>
      <p:bldP spid="17" grpId="0"/>
      <p:bldP spid="16"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1200" y="1063573"/>
            <a:ext cx="10517187" cy="515938"/>
          </a:xfrm>
        </p:spPr>
        <p:txBody>
          <a:bodyPr/>
          <a:lstStyle/>
          <a:p>
            <a:r>
              <a:rPr lang="sv-SE" dirty="0"/>
              <a:t>Om materialet</a:t>
            </a:r>
          </a:p>
        </p:txBody>
      </p:sp>
      <p:sp>
        <p:nvSpPr>
          <p:cNvPr id="3" name="Platshållare för innehåll 2"/>
          <p:cNvSpPr txBox="1">
            <a:spLocks/>
          </p:cNvSpPr>
          <p:nvPr/>
        </p:nvSpPr>
        <p:spPr>
          <a:xfrm>
            <a:off x="1441200" y="1902164"/>
            <a:ext cx="9651916" cy="34157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Det här bildspelet syftar till att ge en övergripande presentation om grunderna i samhällsviktig verksamhet.</a:t>
            </a:r>
            <a:r>
              <a:rPr kumimoji="0" lang="sv-SE" sz="1800" b="0" i="0" u="none" strike="noStrike" kern="1200" cap="none" spc="0" normalizeH="0" noProof="0" dirty="0">
                <a:ln>
                  <a:noFill/>
                </a:ln>
                <a:solidFill>
                  <a:srgbClr val="000000"/>
                </a:solidFill>
                <a:effectLst/>
                <a:uLnTx/>
                <a:uFillTx/>
                <a:latin typeface="Arial"/>
                <a:ea typeface="+mn-ea"/>
                <a:cs typeface="Arial" panose="020B0604020202020204" pitchFamily="34" charset="0"/>
              </a:rPr>
              <a:t> </a:t>
            </a:r>
            <a:r>
              <a:rPr lang="sv-SE" sz="1800" dirty="0">
                <a:latin typeface="Arial"/>
              </a:rPr>
              <a:t>Materialet</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kan exempelvis användas i samband med en presentation om ämnet eller</a:t>
            </a:r>
            <a:r>
              <a:rPr kumimoji="0" lang="sv-SE" sz="1800" b="0" i="0" u="none" strike="noStrike" kern="1200" cap="none" spc="0" normalizeH="0" noProof="0" dirty="0">
                <a:ln>
                  <a:noFill/>
                </a:ln>
                <a:solidFill>
                  <a:srgbClr val="000000"/>
                </a:solidFill>
                <a:effectLst/>
                <a:uLnTx/>
                <a:uFillTx/>
                <a:latin typeface="Arial"/>
                <a:ea typeface="+mn-ea"/>
                <a:cs typeface="Arial" panose="020B0604020202020204" pitchFamily="34" charset="0"/>
              </a:rPr>
              <a:t> en workshop där deltagarna ska identifiera samhällsviktig verksamhet</a:t>
            </a:r>
            <a:r>
              <a:rPr lang="sv-SE" sz="1800" dirty="0"/>
              <a:t>. </a:t>
            </a:r>
          </a:p>
          <a:p>
            <a:pPr marL="0" lvl="0" indent="0">
              <a:buNone/>
            </a:pPr>
            <a:r>
              <a:rPr lang="sv-SE" sz="1800" dirty="0">
                <a:solidFill>
                  <a:schemeClr val="tx1"/>
                </a:solidFill>
                <a:latin typeface="Arial"/>
              </a:rPr>
              <a:t>Bildspelet bör anpassas utifrån om målgruppen är en organisation, ett företag eller aktörer i ett </a:t>
            </a:r>
            <a:r>
              <a:rPr lang="sv-SE" sz="1800" dirty="0">
                <a:solidFill>
                  <a:schemeClr val="tx1"/>
                </a:solidFill>
              </a:rPr>
              <a:t>geografiskt område/ansvarsområde. </a:t>
            </a:r>
            <a:r>
              <a:rPr lang="sv-SE" sz="1800" dirty="0">
                <a:solidFill>
                  <a:schemeClr val="tx1"/>
                </a:solidFill>
                <a:latin typeface="Arial"/>
              </a:rPr>
              <a:t>Det viktiga är att </a:t>
            </a:r>
            <a:r>
              <a:rPr lang="sv-SE" sz="1800" dirty="0">
                <a:solidFill>
                  <a:schemeClr val="tx1"/>
                </a:solidFill>
              </a:rPr>
              <a:t>välja ut de bilder som passar för just ert sammanhang.  </a:t>
            </a:r>
            <a:endParaRPr kumimoji="0" lang="sv-SE" sz="1800" b="0" i="0" u="none" strike="noStrike" kern="1200" cap="none" spc="0" normalizeH="0" baseline="0" noProof="0" dirty="0">
              <a:ln>
                <a:noFill/>
              </a:ln>
              <a:solidFill>
                <a:schemeClr val="tx1"/>
              </a:solidFill>
              <a:effectLst/>
              <a:uLnTx/>
              <a:uFillTx/>
              <a:latin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Noteringarna i anteckningsfältet innehåller </a:t>
            </a:r>
            <a:r>
              <a:rPr kumimoji="0" lang="sv-SE" sz="1800" i="1" strike="noStrike" kern="1200" cap="none" spc="0" normalizeH="0" baseline="0" noProof="0" dirty="0">
                <a:ln>
                  <a:noFill/>
                </a:ln>
                <a:solidFill>
                  <a:srgbClr val="000000"/>
                </a:solidFill>
                <a:effectLst/>
                <a:uLnTx/>
                <a:uFillTx/>
                <a:latin typeface="Arial"/>
                <a:ea typeface="+mn-ea"/>
                <a:cs typeface="Arial" panose="020B0604020202020204" pitchFamily="34" charset="0"/>
              </a:rPr>
              <a:t>förslag</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till </a:t>
            </a:r>
            <a:r>
              <a:rPr kumimoji="0" lang="sv-SE" sz="18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talmanus</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Det går bra att använda foton eller illustrationer i egna presentationer så länge namn på fotograf och källa (MSB) anges.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Mer material finns på </a:t>
            </a:r>
            <a:r>
              <a:rPr kumimoji="0" lang="sv-SE" sz="1800" b="1" u="sng" strike="noStrike" kern="1200" cap="none" spc="0" normalizeH="0" noProof="0" dirty="0">
                <a:ln>
                  <a:noFill/>
                </a:ln>
                <a:solidFill>
                  <a:schemeClr val="tx1"/>
                </a:solidFill>
                <a:effectLst/>
                <a:uLnTx/>
                <a:uFill>
                  <a:solidFill>
                    <a:schemeClr val="accent1"/>
                  </a:solidFill>
                </a:uFill>
                <a:latin typeface="Arial"/>
                <a:ea typeface="+mn-ea"/>
                <a:cs typeface="Arial" panose="020B0604020202020204" pitchFamily="34" charset="0"/>
                <a:hlinkClick r:id="rId3">
                  <a:extLst>
                    <a:ext uri="{A12FA001-AC4F-418D-AE19-62706E023703}">
                      <ahyp:hlinkClr xmlns="" xmlns:ahyp="http://schemas.microsoft.com/office/drawing/2018/hyperlinkcolor" val="tx"/>
                    </a:ext>
                  </a:extLst>
                </a:hlinkClick>
              </a:rPr>
              <a:t>www.msb.se/samhallsviktigverksamhet</a:t>
            </a:r>
            <a:r>
              <a:rPr lang="sv-SE" sz="1800" b="1" dirty="0">
                <a:solidFill>
                  <a:schemeClr val="tx1"/>
                </a:solidFill>
                <a:latin typeface="Arial"/>
              </a:rPr>
              <a:t>.</a:t>
            </a:r>
            <a:endParaRPr kumimoji="0" lang="sv-SE" sz="1800" b="1" strike="noStrike" kern="1200" cap="none" spc="0" normalizeH="0" baseline="0" noProof="0" dirty="0">
              <a:ln>
                <a:noFill/>
              </a:ln>
              <a:solidFill>
                <a:schemeClr val="tx1"/>
              </a:solidFill>
              <a:effectLst/>
              <a:uLnTx/>
              <a:uFillTx/>
              <a:latin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Hör gärna av dig till oss på </a:t>
            </a:r>
            <a:r>
              <a:rPr kumimoji="0" lang="sv-SE" sz="1800" b="1" i="0" u="sng" strike="noStrike" kern="1200" cap="none" spc="0" normalizeH="0" noProof="0" dirty="0">
                <a:ln>
                  <a:noFill/>
                </a:ln>
                <a:solidFill>
                  <a:schemeClr val="tx1"/>
                </a:solidFill>
                <a:effectLst/>
                <a:uLnTx/>
                <a:uFill>
                  <a:solidFill>
                    <a:schemeClr val="accent1"/>
                  </a:solidFill>
                </a:uFill>
                <a:latin typeface="Arial"/>
                <a:ea typeface="+mn-ea"/>
                <a:cs typeface="Arial" panose="020B0604020202020204" pitchFamily="34" charset="0"/>
                <a:hlinkClick r:id="rId4">
                  <a:extLst>
                    <a:ext uri="{A12FA001-AC4F-418D-AE19-62706E023703}">
                      <ahyp:hlinkClr xmlns="" xmlns:ahyp="http://schemas.microsoft.com/office/drawing/2018/hyperlinkcolor" val="tx"/>
                    </a:ext>
                  </a:extLst>
                </a:hlinkClick>
              </a:rPr>
              <a:t>samhallsviktigverksamhet@msb.se</a:t>
            </a:r>
            <a:r>
              <a:rPr kumimoji="0" lang="sv-SE" sz="1800" b="1" i="0" u="none" strike="noStrike" kern="1200" cap="none" spc="0" normalizeH="0" baseline="0" noProof="0" dirty="0">
                <a:ln>
                  <a:noFill/>
                </a:ln>
                <a:solidFill>
                  <a:schemeClr val="accent2"/>
                </a:solidFill>
                <a:effectLst/>
                <a:uLnTx/>
                <a:uFillTx/>
                <a:latin typeface="Arial"/>
                <a:ea typeface="+mn-ea"/>
                <a:cs typeface="Arial" panose="020B0604020202020204" pitchFamily="34" charset="0"/>
              </a:rPr>
              <a:t>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om du har några frågor.</a:t>
            </a:r>
            <a:endParaRPr kumimoji="0" lang="sv-SE"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textruta 4">
            <a:extLst>
              <a:ext uri="{FF2B5EF4-FFF2-40B4-BE49-F238E27FC236}">
                <a16:creationId xmlns:a16="http://schemas.microsoft.com/office/drawing/2014/main" id="{22078A89-FDE1-4952-A3E9-B06DB6A3BB12}"/>
              </a:ext>
            </a:extLst>
          </p:cNvPr>
          <p:cNvSpPr txBox="1"/>
          <p:nvPr/>
        </p:nvSpPr>
        <p:spPr>
          <a:xfrm>
            <a:off x="1441200" y="5640538"/>
            <a:ext cx="8708616" cy="307777"/>
          </a:xfrm>
          <a:prstGeom prst="rect">
            <a:avLst/>
          </a:prstGeom>
          <a:noFill/>
        </p:spPr>
        <p:txBody>
          <a:bodyPr wrap="square" rtlCol="0">
            <a:spAutoFit/>
          </a:bodyPr>
          <a:lstStyle/>
          <a:p>
            <a:pPr lvl="0">
              <a:defRPr/>
            </a:pPr>
            <a:r>
              <a:rPr lang="sv-SE" sz="1400" i="1" dirty="0">
                <a:solidFill>
                  <a:schemeClr val="tx1">
                    <a:lumMod val="75000"/>
                    <a:lumOff val="25000"/>
                  </a:schemeClr>
                </a:solidFill>
              </a:rPr>
              <a:t>Publ.nr: MSB1515 – </a:t>
            </a:r>
            <a:r>
              <a:rPr lang="sv-SE" sz="1400" i="1" dirty="0" smtClean="0">
                <a:solidFill>
                  <a:schemeClr val="tx1">
                    <a:lumMod val="75000"/>
                    <a:lumOff val="25000"/>
                  </a:schemeClr>
                </a:solidFill>
              </a:rPr>
              <a:t>reviderad oktober </a:t>
            </a:r>
            <a:r>
              <a:rPr lang="sv-SE" sz="1400" i="1" dirty="0">
                <a:solidFill>
                  <a:schemeClr val="tx1">
                    <a:lumMod val="75000"/>
                    <a:lumOff val="25000"/>
                  </a:schemeClr>
                </a:solidFill>
              </a:rPr>
              <a:t>2021       ISBN-nummer: 978-91-7927-196-1</a:t>
            </a:r>
            <a:endParaRPr kumimoji="0" lang="sv-SE" sz="1600" b="0" i="0" u="none" strike="noStrike" kern="1200" cap="none" spc="0" normalizeH="0" baseline="0" noProof="0" dirty="0">
              <a:ln>
                <a:noFill/>
              </a:ln>
              <a:solidFill>
                <a:schemeClr val="accent1"/>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7DE0F31D-1D0B-427F-8299-06719127879F}"/>
              </a:ext>
              <a:ext uri="{C183D7F6-B498-43B3-948B-1728B52AA6E4}">
                <adec:decorative xmlns=""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9816" y="224831"/>
            <a:ext cx="1717013" cy="1332402"/>
          </a:xfrm>
          <a:prstGeom prst="rect">
            <a:avLst/>
          </a:prstGeom>
        </p:spPr>
      </p:pic>
    </p:spTree>
    <p:extLst>
      <p:ext uri="{BB962C8B-B14F-4D97-AF65-F5344CB8AC3E}">
        <p14:creationId xmlns:p14="http://schemas.microsoft.com/office/powerpoint/2010/main" val="37380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 xmlns:adec="http://schemas.microsoft.com/office/drawing/2017/decorative"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Rubrik 2">
            <a:extLst>
              <a:ext uri="{FF2B5EF4-FFF2-40B4-BE49-F238E27FC236}">
                <a16:creationId xmlns:a16="http://schemas.microsoft.com/office/drawing/2014/main" id="{6EB12174-8A59-40F0-8340-72032F4D2CC1}"/>
              </a:ext>
            </a:extLst>
          </p:cNvPr>
          <p:cNvSpPr>
            <a:spLocks noGrp="1"/>
          </p:cNvSpPr>
          <p:nvPr>
            <p:ph type="title"/>
          </p:nvPr>
        </p:nvSpPr>
        <p:spPr>
          <a:xfrm>
            <a:off x="837397" y="1501944"/>
            <a:ext cx="10517206" cy="3854113"/>
          </a:xfrm>
        </p:spPr>
        <p:txBody>
          <a:bodyPr anchor="ctr"/>
          <a:lstStyle/>
          <a:p>
            <a:pPr lvl="0" algn="ctr">
              <a:lnSpc>
                <a:spcPct val="100000"/>
              </a:lnSpc>
              <a:spcBef>
                <a:spcPts val="0"/>
              </a:spcBef>
              <a:defRPr/>
            </a:pPr>
            <a:r>
              <a:rPr lang="sv-SE" sz="4800" dirty="0">
                <a:solidFill>
                  <a:prstClr val="white"/>
                </a:solidFill>
                <a:ea typeface="+mn-ea"/>
                <a:cs typeface="+mn-cs"/>
              </a:rPr>
              <a:t>Hur kopplar </a:t>
            </a:r>
            <a:br>
              <a:rPr lang="sv-SE" sz="4800" dirty="0">
                <a:solidFill>
                  <a:prstClr val="white"/>
                </a:solidFill>
                <a:ea typeface="+mn-ea"/>
                <a:cs typeface="+mn-cs"/>
              </a:rPr>
            </a:br>
            <a:r>
              <a:rPr lang="sv-SE" sz="4800" dirty="0">
                <a:solidFill>
                  <a:prstClr val="white"/>
                </a:solidFill>
                <a:ea typeface="+mn-ea"/>
                <a:cs typeface="+mn-cs"/>
              </a:rPr>
              <a:t>samhällsviktig verksamhet </a:t>
            </a:r>
            <a:br>
              <a:rPr lang="sv-SE" sz="4800" dirty="0">
                <a:solidFill>
                  <a:prstClr val="white"/>
                </a:solidFill>
                <a:ea typeface="+mn-ea"/>
                <a:cs typeface="+mn-cs"/>
              </a:rPr>
            </a:br>
            <a:r>
              <a:rPr lang="sv-SE" sz="4800" dirty="0">
                <a:solidFill>
                  <a:prstClr val="white"/>
                </a:solidFill>
                <a:ea typeface="+mn-ea"/>
                <a:cs typeface="+mn-cs"/>
              </a:rPr>
              <a:t>till andra processer?</a:t>
            </a:r>
            <a:endParaRPr lang="sv-SE" dirty="0"/>
          </a:p>
        </p:txBody>
      </p:sp>
    </p:spTree>
    <p:extLst>
      <p:ext uri="{BB962C8B-B14F-4D97-AF65-F5344CB8AC3E}">
        <p14:creationId xmlns:p14="http://schemas.microsoft.com/office/powerpoint/2010/main" val="14280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9F2C302-8DBB-4E77-9BCD-7CAE883FC0E9}"/>
              </a:ext>
            </a:extLst>
          </p:cNvPr>
          <p:cNvSpPr>
            <a:spLocks noGrp="1"/>
          </p:cNvSpPr>
          <p:nvPr>
            <p:ph type="title"/>
          </p:nvPr>
        </p:nvSpPr>
        <p:spPr>
          <a:xfrm>
            <a:off x="582970" y="-956515"/>
            <a:ext cx="10517206" cy="516224"/>
          </a:xfrm>
        </p:spPr>
        <p:txBody>
          <a:bodyPr vert="horz" lIns="91440" tIns="45720" rIns="91440" bIns="45720" rtlCol="0" anchor="b">
            <a:noAutofit/>
          </a:bodyPr>
          <a:lstStyle/>
          <a:p>
            <a:r>
              <a:rPr lang="sv-SE" dirty="0"/>
              <a:t>Identifiera samhällsviktig verksamhet</a:t>
            </a:r>
          </a:p>
        </p:txBody>
      </p:sp>
      <p:grpSp>
        <p:nvGrpSpPr>
          <p:cNvPr id="3" name="Grupp 2">
            <a:extLst>
              <a:ext uri="{FF2B5EF4-FFF2-40B4-BE49-F238E27FC236}">
                <a16:creationId xmlns:a16="http://schemas.microsoft.com/office/drawing/2014/main" id="{80928C9B-CEFE-4A9E-A277-9169F5E38A28}"/>
              </a:ext>
              <a:ext uri="{C183D7F6-B498-43B3-948B-1728B52AA6E4}">
                <adec:decorative xmlns="" xmlns:adec="http://schemas.microsoft.com/office/drawing/2017/decorative" val="1"/>
              </a:ext>
            </a:extLst>
          </p:cNvPr>
          <p:cNvGrpSpPr/>
          <p:nvPr/>
        </p:nvGrpSpPr>
        <p:grpSpPr>
          <a:xfrm>
            <a:off x="994488" y="811423"/>
            <a:ext cx="10285200" cy="5215933"/>
            <a:chOff x="994488" y="811423"/>
            <a:chExt cx="10285200" cy="5215933"/>
          </a:xfrm>
        </p:grpSpPr>
        <p:cxnSp>
          <p:nvCxnSpPr>
            <p:cNvPr id="39" name="Rak koppling 38">
              <a:extLst>
                <a:ext uri="{FF2B5EF4-FFF2-40B4-BE49-F238E27FC236}">
                  <a16:creationId xmlns:a16="http://schemas.microsoft.com/office/drawing/2014/main" id="{0AA621C4-25AB-41E1-A306-F61ED54A6F87}"/>
                </a:ext>
              </a:extLst>
            </p:cNvPr>
            <p:cNvCxnSpPr>
              <a:cxnSpLocks/>
            </p:cNvCxnSpPr>
            <p:nvPr/>
          </p:nvCxnSpPr>
          <p:spPr>
            <a:xfrm>
              <a:off x="5960843" y="3465637"/>
              <a:ext cx="2713239" cy="217010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FE9B8D57-58CF-4492-BFC0-DA1AB1741309}"/>
                </a:ext>
              </a:extLst>
            </p:cNvPr>
            <p:cNvCxnSpPr>
              <a:cxnSpLocks/>
              <a:stCxn id="60" idx="2"/>
            </p:cNvCxnSpPr>
            <p:nvPr/>
          </p:nvCxnSpPr>
          <p:spPr>
            <a:xfrm flipV="1">
              <a:off x="6101897" y="993333"/>
              <a:ext cx="2114417" cy="25503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C97E501B-DBF5-454A-97C6-4947922034E0}"/>
                </a:ext>
              </a:extLst>
            </p:cNvPr>
            <p:cNvCxnSpPr>
              <a:cxnSpLocks/>
              <a:stCxn id="61" idx="0"/>
            </p:cNvCxnSpPr>
            <p:nvPr/>
          </p:nvCxnSpPr>
          <p:spPr>
            <a:xfrm flipV="1">
              <a:off x="6060879" y="1052789"/>
              <a:ext cx="459753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0D6F61E3-1954-4617-807C-132D131624E8}"/>
                </a:ext>
              </a:extLst>
            </p:cNvPr>
            <p:cNvCxnSpPr>
              <a:cxnSpLocks/>
            </p:cNvCxnSpPr>
            <p:nvPr/>
          </p:nvCxnSpPr>
          <p:spPr>
            <a:xfrm flipV="1">
              <a:off x="6084186" y="2726454"/>
              <a:ext cx="3567879" cy="6844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6AD86EAC-8B27-41B4-9FB2-00EBF93DE6D2}"/>
                </a:ext>
              </a:extLst>
            </p:cNvPr>
            <p:cNvCxnSpPr>
              <a:cxnSpLocks/>
              <a:stCxn id="61" idx="0"/>
            </p:cNvCxnSpPr>
            <p:nvPr/>
          </p:nvCxnSpPr>
          <p:spPr>
            <a:xfrm>
              <a:off x="6060879" y="3494822"/>
              <a:ext cx="4509606" cy="36532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A784B383-EE46-4CC6-AB7E-884600112887}"/>
                </a:ext>
              </a:extLst>
            </p:cNvPr>
            <p:cNvCxnSpPr>
              <a:cxnSpLocks/>
            </p:cNvCxnSpPr>
            <p:nvPr/>
          </p:nvCxnSpPr>
          <p:spPr>
            <a:xfrm>
              <a:off x="6048776" y="3488720"/>
              <a:ext cx="5230912" cy="196917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B42FC9F0-933E-422F-94AA-9BCB7B4E2C8F}"/>
                </a:ext>
              </a:extLst>
            </p:cNvPr>
            <p:cNvCxnSpPr>
              <a:cxnSpLocks/>
              <a:stCxn id="61" idx="0"/>
            </p:cNvCxnSpPr>
            <p:nvPr/>
          </p:nvCxnSpPr>
          <p:spPr>
            <a:xfrm>
              <a:off x="6060879" y="3494822"/>
              <a:ext cx="731371" cy="240448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9E10D112-5766-4766-B31E-24E77B7A5F06}"/>
                </a:ext>
              </a:extLst>
            </p:cNvPr>
            <p:cNvCxnSpPr>
              <a:cxnSpLocks/>
              <a:stCxn id="61" idx="0"/>
            </p:cNvCxnSpPr>
            <p:nvPr/>
          </p:nvCxnSpPr>
          <p:spPr>
            <a:xfrm flipH="1" flipV="1">
              <a:off x="5932333" y="811423"/>
              <a:ext cx="128546" cy="268339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FE3EFD53-DE25-4A6A-ABB2-EF45ACF45AA0}"/>
                </a:ext>
              </a:extLst>
            </p:cNvPr>
            <p:cNvCxnSpPr>
              <a:cxnSpLocks/>
            </p:cNvCxnSpPr>
            <p:nvPr/>
          </p:nvCxnSpPr>
          <p:spPr>
            <a:xfrm flipH="1" flipV="1">
              <a:off x="4156339" y="1222260"/>
              <a:ext cx="1685234" cy="229225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A1F86F23-1086-49D8-AB6A-E623313B921D}"/>
                </a:ext>
              </a:extLst>
            </p:cNvPr>
            <p:cNvCxnSpPr>
              <a:cxnSpLocks/>
              <a:stCxn id="60" idx="2"/>
            </p:cNvCxnSpPr>
            <p:nvPr/>
          </p:nvCxnSpPr>
          <p:spPr>
            <a:xfrm flipH="1" flipV="1">
              <a:off x="2038277" y="1027833"/>
              <a:ext cx="4063620" cy="25158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E7CFD47C-9894-4A76-83FC-3B7AC918CCEC}"/>
                </a:ext>
              </a:extLst>
            </p:cNvPr>
            <p:cNvCxnSpPr>
              <a:cxnSpLocks/>
            </p:cNvCxnSpPr>
            <p:nvPr/>
          </p:nvCxnSpPr>
          <p:spPr>
            <a:xfrm flipH="1" flipV="1">
              <a:off x="994488" y="2302046"/>
              <a:ext cx="4911590" cy="11103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1BE561A2-689C-47D8-8BCC-B1FCF779DC77}"/>
                </a:ext>
              </a:extLst>
            </p:cNvPr>
            <p:cNvCxnSpPr>
              <a:cxnSpLocks/>
            </p:cNvCxnSpPr>
            <p:nvPr/>
          </p:nvCxnSpPr>
          <p:spPr>
            <a:xfrm flipH="1">
              <a:off x="4952570" y="3363178"/>
              <a:ext cx="113681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2C391459-B8E4-4A09-BDD0-FB8101447A0E}"/>
                </a:ext>
              </a:extLst>
            </p:cNvPr>
            <p:cNvCxnSpPr>
              <a:cxnSpLocks/>
            </p:cNvCxnSpPr>
            <p:nvPr/>
          </p:nvCxnSpPr>
          <p:spPr>
            <a:xfrm flipH="1">
              <a:off x="2343020" y="3435205"/>
              <a:ext cx="3755233" cy="3523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755DCF31-8E65-4FB2-8A10-8D99E4B94A03}"/>
                </a:ext>
              </a:extLst>
            </p:cNvPr>
            <p:cNvCxnSpPr>
              <a:cxnSpLocks/>
              <a:stCxn id="61" idx="0"/>
            </p:cNvCxnSpPr>
            <p:nvPr/>
          </p:nvCxnSpPr>
          <p:spPr>
            <a:xfrm flipH="1">
              <a:off x="1116601" y="3494822"/>
              <a:ext cx="4944278" cy="18533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BDE98FD3-0FA9-49AF-A827-454D6DCB8977}"/>
                </a:ext>
              </a:extLst>
            </p:cNvPr>
            <p:cNvCxnSpPr>
              <a:cxnSpLocks/>
              <a:stCxn id="60" idx="2"/>
            </p:cNvCxnSpPr>
            <p:nvPr/>
          </p:nvCxnSpPr>
          <p:spPr>
            <a:xfrm flipH="1">
              <a:off x="2933839" y="3543698"/>
              <a:ext cx="3168058" cy="248365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 name="Grupp 1">
            <a:extLst>
              <a:ext uri="{FF2B5EF4-FFF2-40B4-BE49-F238E27FC236}">
                <a16:creationId xmlns:a16="http://schemas.microsoft.com/office/drawing/2014/main" id="{7057A3C7-27A4-4EEB-88E9-DDA7A6A30573}"/>
              </a:ext>
              <a:ext uri="{C183D7F6-B498-43B3-948B-1728B52AA6E4}">
                <adec:decorative xmlns="" xmlns:adec="http://schemas.microsoft.com/office/drawing/2017/decorative" val="1"/>
              </a:ext>
            </a:extLst>
          </p:cNvPr>
          <p:cNvGrpSpPr/>
          <p:nvPr/>
        </p:nvGrpSpPr>
        <p:grpSpPr>
          <a:xfrm>
            <a:off x="4670897" y="2003898"/>
            <a:ext cx="2850206" cy="2850204"/>
            <a:chOff x="4670897" y="2003898"/>
            <a:chExt cx="2850206" cy="2850204"/>
          </a:xfrm>
        </p:grpSpPr>
        <p:sp>
          <p:nvSpPr>
            <p:cNvPr id="59" name="Ellips 58">
              <a:extLst>
                <a:ext uri="{FF2B5EF4-FFF2-40B4-BE49-F238E27FC236}">
                  <a16:creationId xmlns:a16="http://schemas.microsoft.com/office/drawing/2014/main" id="{050D63F4-1ACA-463D-8E64-644E0AF2F08D}"/>
                </a:ext>
              </a:extLst>
            </p:cNvPr>
            <p:cNvSpPr/>
            <p:nvPr/>
          </p:nvSpPr>
          <p:spPr>
            <a:xfrm>
              <a:off x="4670897" y="2003898"/>
              <a:ext cx="2850206" cy="2850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ubrik 1">
              <a:extLst>
                <a:ext uri="{FF2B5EF4-FFF2-40B4-BE49-F238E27FC236}">
                  <a16:creationId xmlns:a16="http://schemas.microsoft.com/office/drawing/2014/main" id="{CC8336D7-7E58-4221-A13E-003A31FD69FD}"/>
                </a:ext>
              </a:extLst>
            </p:cNvPr>
            <p:cNvSpPr txBox="1">
              <a:spLocks/>
            </p:cNvSpPr>
            <p:nvPr/>
          </p:nvSpPr>
          <p:spPr>
            <a:xfrm>
              <a:off x="4868280" y="2390001"/>
              <a:ext cx="2467234" cy="1153697"/>
            </a:xfrm>
            <a:prstGeom prst="rect">
              <a:avLst/>
            </a:prstGeom>
            <a:noFill/>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entury Gothic"/>
                  <a:ea typeface="+mn-ea"/>
                  <a:cs typeface="+mn-cs"/>
                </a:rPr>
                <a:t>Identifierad</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samhällsviktig </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verksamhet</a:t>
              </a:r>
            </a:p>
          </p:txBody>
        </p:sp>
        <p:pic>
          <p:nvPicPr>
            <p:cNvPr id="61" name="Bild 39">
              <a:extLst>
                <a:ext uri="{FF2B5EF4-FFF2-40B4-BE49-F238E27FC236}">
                  <a16:creationId xmlns:a16="http://schemas.microsoft.com/office/drawing/2014/main" id="{30E296DD-6694-4ECD-A2CA-BC26C891C44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22740" y="3494822"/>
              <a:ext cx="1076278" cy="976186"/>
            </a:xfrm>
            <a:prstGeom prst="rect">
              <a:avLst/>
            </a:prstGeom>
          </p:spPr>
        </p:pic>
      </p:grpSp>
      <p:sp>
        <p:nvSpPr>
          <p:cNvPr id="62" name="textruta 61">
            <a:extLst>
              <a:ext uri="{FF2B5EF4-FFF2-40B4-BE49-F238E27FC236}">
                <a16:creationId xmlns:a16="http://schemas.microsoft.com/office/drawing/2014/main" id="{D1A16FF7-461B-4286-ADF7-9503D59C1EAB}"/>
              </a:ext>
            </a:extLst>
          </p:cNvPr>
          <p:cNvSpPr txBox="1">
            <a:spLocks/>
          </p:cNvSpPr>
          <p:nvPr/>
        </p:nvSpPr>
        <p:spPr>
          <a:xfrm>
            <a:off x="3659218" y="703919"/>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Insats- planering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LSO</a:t>
            </a:r>
          </a:p>
        </p:txBody>
      </p:sp>
      <p:sp>
        <p:nvSpPr>
          <p:cNvPr id="66" name="textruta 65">
            <a:extLst>
              <a:ext uri="{FF2B5EF4-FFF2-40B4-BE49-F238E27FC236}">
                <a16:creationId xmlns:a16="http://schemas.microsoft.com/office/drawing/2014/main" id="{0B1823A5-B9D2-4C6F-8F89-17375BC7E5E1}"/>
              </a:ext>
            </a:extLst>
          </p:cNvPr>
          <p:cNvSpPr txBox="1">
            <a:spLocks/>
          </p:cNvSpPr>
          <p:nvPr/>
        </p:nvSpPr>
        <p:spPr>
          <a:xfrm>
            <a:off x="5150469" y="30931"/>
            <a:ext cx="1584000" cy="1584000"/>
          </a:xfrm>
          <a:prstGeom prst="ellipse">
            <a:avLst/>
          </a:prstGeom>
          <a:solidFill>
            <a:schemeClr val="accent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Säkerhets-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skyddsanalys</a:t>
            </a:r>
          </a:p>
        </p:txBody>
      </p:sp>
      <p:sp>
        <p:nvSpPr>
          <p:cNvPr id="65" name="textruta 64">
            <a:extLst>
              <a:ext uri="{FF2B5EF4-FFF2-40B4-BE49-F238E27FC236}">
                <a16:creationId xmlns:a16="http://schemas.microsoft.com/office/drawing/2014/main" id="{91612E3E-D3A7-4F81-A100-D9EB112CE242}"/>
              </a:ext>
            </a:extLst>
          </p:cNvPr>
          <p:cNvSpPr txBox="1">
            <a:spLocks/>
          </p:cNvSpPr>
          <p:nvPr/>
        </p:nvSpPr>
        <p:spPr>
          <a:xfrm flipH="1">
            <a:off x="7516333" y="328411"/>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Century Gothic"/>
                <a:ea typeface="+mn-ea"/>
                <a:cs typeface="+mn-cs"/>
              </a:rPr>
              <a:t>Styrel</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0" name="textruta 69">
            <a:extLst>
              <a:ext uri="{FF2B5EF4-FFF2-40B4-BE49-F238E27FC236}">
                <a16:creationId xmlns:a16="http://schemas.microsoft.com/office/drawing/2014/main" id="{0F9EAA45-B232-4918-92A5-CED91E31141A}"/>
              </a:ext>
            </a:extLst>
          </p:cNvPr>
          <p:cNvSpPr txBox="1">
            <a:spLocks/>
          </p:cNvSpPr>
          <p:nvPr/>
        </p:nvSpPr>
        <p:spPr>
          <a:xfrm>
            <a:off x="9778485" y="23583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LIS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(ISO 27000)</a:t>
            </a:r>
          </a:p>
        </p:txBody>
      </p:sp>
      <p:sp>
        <p:nvSpPr>
          <p:cNvPr id="71" name="textruta 70">
            <a:extLst>
              <a:ext uri="{FF2B5EF4-FFF2-40B4-BE49-F238E27FC236}">
                <a16:creationId xmlns:a16="http://schemas.microsoft.com/office/drawing/2014/main" id="{0CE7A420-F830-4B10-B20B-255DEB0CEA31}"/>
              </a:ext>
            </a:extLst>
          </p:cNvPr>
          <p:cNvSpPr txBox="1">
            <a:spLocks/>
          </p:cNvSpPr>
          <p:nvPr/>
        </p:nvSpPr>
        <p:spPr>
          <a:xfrm flipH="1">
            <a:off x="8688245" y="2107844"/>
            <a:ext cx="1332000" cy="1332000"/>
          </a:xfrm>
          <a:prstGeom prst="ellipse">
            <a:avLst/>
          </a:prstGeom>
          <a:solidFill>
            <a:srgbClr val="E67C5E"/>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Samhälls-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planering</a:t>
            </a:r>
          </a:p>
        </p:txBody>
      </p:sp>
      <p:sp>
        <p:nvSpPr>
          <p:cNvPr id="63" name="textruta 62">
            <a:extLst>
              <a:ext uri="{FF2B5EF4-FFF2-40B4-BE49-F238E27FC236}">
                <a16:creationId xmlns:a16="http://schemas.microsoft.com/office/drawing/2014/main" id="{75A1A2CD-BE1F-4319-BACF-104198F13491}"/>
              </a:ext>
            </a:extLst>
          </p:cNvPr>
          <p:cNvSpPr txBox="1">
            <a:spLocks/>
          </p:cNvSpPr>
          <p:nvPr/>
        </p:nvSpPr>
        <p:spPr>
          <a:xfrm flipH="1">
            <a:off x="10004521" y="312902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NIS</a:t>
            </a:r>
          </a:p>
        </p:txBody>
      </p:sp>
      <p:sp>
        <p:nvSpPr>
          <p:cNvPr id="75" name="textruta 74">
            <a:extLst>
              <a:ext uri="{FF2B5EF4-FFF2-40B4-BE49-F238E27FC236}">
                <a16:creationId xmlns:a16="http://schemas.microsoft.com/office/drawing/2014/main" id="{2320A933-C9D1-4B76-908C-CD5CB2E79013}"/>
              </a:ext>
            </a:extLst>
          </p:cNvPr>
          <p:cNvSpPr txBox="1">
            <a:spLocks/>
          </p:cNvSpPr>
          <p:nvPr/>
        </p:nvSpPr>
        <p:spPr>
          <a:xfrm flipH="1">
            <a:off x="9966452" y="4665897"/>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Riskhantering</a:t>
            </a:r>
          </a:p>
        </p:txBody>
      </p:sp>
      <p:sp>
        <p:nvSpPr>
          <p:cNvPr id="69" name="textruta 68">
            <a:extLst>
              <a:ext uri="{FF2B5EF4-FFF2-40B4-BE49-F238E27FC236}">
                <a16:creationId xmlns:a16="http://schemas.microsoft.com/office/drawing/2014/main" id="{C686D5A0-A3D7-464C-A4DC-80AF321C7139}"/>
              </a:ext>
            </a:extLst>
          </p:cNvPr>
          <p:cNvSpPr txBox="1">
            <a:spLocks/>
          </p:cNvSpPr>
          <p:nvPr/>
        </p:nvSpPr>
        <p:spPr>
          <a:xfrm>
            <a:off x="7973130" y="4917897"/>
            <a:ext cx="1332000" cy="1332000"/>
          </a:xfrm>
          <a:prstGeom prst="ellipse">
            <a:avLst/>
          </a:prstGeom>
          <a:solidFill>
            <a:srgbClr val="B47D9A"/>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Nödvatten-</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64" name="textruta 63">
            <a:extLst>
              <a:ext uri="{FF2B5EF4-FFF2-40B4-BE49-F238E27FC236}">
                <a16:creationId xmlns:a16="http://schemas.microsoft.com/office/drawing/2014/main" id="{E5B1EB5A-8837-40E1-A877-6D807ABA78BD}"/>
              </a:ext>
            </a:extLst>
          </p:cNvPr>
          <p:cNvSpPr txBox="1">
            <a:spLocks/>
          </p:cNvSpPr>
          <p:nvPr/>
        </p:nvSpPr>
        <p:spPr>
          <a:xfrm flipH="1">
            <a:off x="5951027" y="5136490"/>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hantering</a:t>
            </a:r>
          </a:p>
        </p:txBody>
      </p:sp>
      <p:sp>
        <p:nvSpPr>
          <p:cNvPr id="77" name="textruta 76">
            <a:extLst>
              <a:ext uri="{FF2B5EF4-FFF2-40B4-BE49-F238E27FC236}">
                <a16:creationId xmlns:a16="http://schemas.microsoft.com/office/drawing/2014/main" id="{45804739-75AD-4264-BFD7-0F875609519E}"/>
              </a:ext>
            </a:extLst>
          </p:cNvPr>
          <p:cNvSpPr txBox="1">
            <a:spLocks/>
          </p:cNvSpPr>
          <p:nvPr/>
        </p:nvSpPr>
        <p:spPr>
          <a:xfrm flipH="1">
            <a:off x="4322949" y="5041923"/>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Riks-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intressen</a:t>
            </a:r>
          </a:p>
        </p:txBody>
      </p:sp>
      <p:sp>
        <p:nvSpPr>
          <p:cNvPr id="67" name="textruta 66">
            <a:extLst>
              <a:ext uri="{FF2B5EF4-FFF2-40B4-BE49-F238E27FC236}">
                <a16:creationId xmlns:a16="http://schemas.microsoft.com/office/drawing/2014/main" id="{142B3E16-0468-4041-AC3D-B5C8DF339387}"/>
              </a:ext>
            </a:extLst>
          </p:cNvPr>
          <p:cNvSpPr txBox="1">
            <a:spLocks/>
          </p:cNvSpPr>
          <p:nvPr/>
        </p:nvSpPr>
        <p:spPr>
          <a:xfrm>
            <a:off x="2402027" y="5275149"/>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Krigs-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organisation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och krigs-placering</a:t>
            </a:r>
          </a:p>
        </p:txBody>
      </p:sp>
      <p:sp>
        <p:nvSpPr>
          <p:cNvPr id="74" name="textruta 73">
            <a:extLst>
              <a:ext uri="{FF2B5EF4-FFF2-40B4-BE49-F238E27FC236}">
                <a16:creationId xmlns:a16="http://schemas.microsoft.com/office/drawing/2014/main" id="{C543CD6E-5147-484F-AD5F-B96618AD1F8C}"/>
              </a:ext>
            </a:extLst>
          </p:cNvPr>
          <p:cNvSpPr txBox="1">
            <a:spLocks/>
          </p:cNvSpPr>
          <p:nvPr/>
        </p:nvSpPr>
        <p:spPr>
          <a:xfrm>
            <a:off x="488424" y="457631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Totalförsvars-planering</a:t>
            </a:r>
          </a:p>
        </p:txBody>
      </p:sp>
      <p:sp>
        <p:nvSpPr>
          <p:cNvPr id="68" name="textruta 67">
            <a:extLst>
              <a:ext uri="{FF2B5EF4-FFF2-40B4-BE49-F238E27FC236}">
                <a16:creationId xmlns:a16="http://schemas.microsoft.com/office/drawing/2014/main" id="{1E753FDF-972A-4751-BFD3-38CDC70E2CB1}"/>
              </a:ext>
            </a:extLst>
          </p:cNvPr>
          <p:cNvSpPr txBox="1">
            <a:spLocks/>
          </p:cNvSpPr>
          <p:nvPr/>
        </p:nvSpPr>
        <p:spPr>
          <a:xfrm>
            <a:off x="1677862" y="3064456"/>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Upp- handlingar</a:t>
            </a:r>
          </a:p>
        </p:txBody>
      </p:sp>
      <p:sp>
        <p:nvSpPr>
          <p:cNvPr id="72" name="textruta 71">
            <a:extLst>
              <a:ext uri="{FF2B5EF4-FFF2-40B4-BE49-F238E27FC236}">
                <a16:creationId xmlns:a16="http://schemas.microsoft.com/office/drawing/2014/main" id="{9FB3FAC8-7D6C-4092-A53A-0D3D0C32E254}"/>
              </a:ext>
            </a:extLst>
          </p:cNvPr>
          <p:cNvSpPr txBox="1">
            <a:spLocks/>
          </p:cNvSpPr>
          <p:nvPr/>
        </p:nvSpPr>
        <p:spPr>
          <a:xfrm flipH="1">
            <a:off x="444178" y="171786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Pandemi-</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73" name="textruta 72">
            <a:extLst>
              <a:ext uri="{FF2B5EF4-FFF2-40B4-BE49-F238E27FC236}">
                <a16:creationId xmlns:a16="http://schemas.microsoft.com/office/drawing/2014/main" id="{F6C68108-6586-4FB5-A9C6-28CED8AF9176}"/>
              </a:ext>
            </a:extLst>
          </p:cNvPr>
          <p:cNvSpPr txBox="1">
            <a:spLocks/>
          </p:cNvSpPr>
          <p:nvPr/>
        </p:nvSpPr>
        <p:spPr>
          <a:xfrm>
            <a:off x="1551020" y="418084"/>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 och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sårbarhets-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analyser</a:t>
            </a:r>
            <a:endParaRPr kumimoji="0" lang="sv-SE" sz="1200" b="1" i="0" u="none" strike="noStrike" kern="0" cap="none" spc="0" normalizeH="0" baseline="0" noProof="0" dirty="0">
              <a:ln>
                <a:noFill/>
              </a:ln>
              <a:solidFill>
                <a:prstClr val="white"/>
              </a:solidFill>
              <a:effectLst/>
              <a:uLnTx/>
              <a:uFillTx/>
              <a:latin typeface="Century Gothic"/>
              <a:ea typeface="+mn-ea"/>
              <a:cs typeface="Arial" charset="0"/>
            </a:endParaRPr>
          </a:p>
        </p:txBody>
      </p:sp>
    </p:spTree>
    <p:extLst>
      <p:ext uri="{BB962C8B-B14F-4D97-AF65-F5344CB8AC3E}">
        <p14:creationId xmlns:p14="http://schemas.microsoft.com/office/powerpoint/2010/main" val="21378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1250"/>
                                        <p:tgtEl>
                                          <p:spTgt spid="3"/>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Effect transition="in" filter="fade">
                                      <p:cBhvr>
                                        <p:cTn id="29" dur="500"/>
                                        <p:tgtEl>
                                          <p:spTgt spid="6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500" fill="hold"/>
                                        <p:tgtEl>
                                          <p:spTgt spid="72"/>
                                        </p:tgtEl>
                                        <p:attrNameLst>
                                          <p:attrName>ppt_w</p:attrName>
                                        </p:attrNameLst>
                                      </p:cBhvr>
                                      <p:tavLst>
                                        <p:tav tm="0">
                                          <p:val>
                                            <p:fltVal val="0"/>
                                          </p:val>
                                        </p:tav>
                                        <p:tav tm="100000">
                                          <p:val>
                                            <p:strVal val="#ppt_w"/>
                                          </p:val>
                                        </p:tav>
                                      </p:tavLst>
                                    </p:anim>
                                    <p:anim calcmode="lin" valueType="num">
                                      <p:cBhvr>
                                        <p:cTn id="68" dur="500" fill="hold"/>
                                        <p:tgtEl>
                                          <p:spTgt spid="72"/>
                                        </p:tgtEl>
                                        <p:attrNameLst>
                                          <p:attrName>ppt_h</p:attrName>
                                        </p:attrNameLst>
                                      </p:cBhvr>
                                      <p:tavLst>
                                        <p:tav tm="0">
                                          <p:val>
                                            <p:fltVal val="0"/>
                                          </p:val>
                                        </p:tav>
                                        <p:tav tm="100000">
                                          <p:val>
                                            <p:strVal val="#ppt_h"/>
                                          </p:val>
                                        </p:tav>
                                      </p:tavLst>
                                    </p:anim>
                                    <p:animEffect transition="in" filter="fade">
                                      <p:cBhvr>
                                        <p:cTn id="69" dur="500"/>
                                        <p:tgtEl>
                                          <p:spTgt spid="7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500" fill="hold"/>
                                        <p:tgtEl>
                                          <p:spTgt spid="77"/>
                                        </p:tgtEl>
                                        <p:attrNameLst>
                                          <p:attrName>ppt_w</p:attrName>
                                        </p:attrNameLst>
                                      </p:cBhvr>
                                      <p:tavLst>
                                        <p:tav tm="0">
                                          <p:val>
                                            <p:fltVal val="0"/>
                                          </p:val>
                                        </p:tav>
                                        <p:tav tm="100000">
                                          <p:val>
                                            <p:strVal val="#ppt_w"/>
                                          </p:val>
                                        </p:tav>
                                      </p:tavLst>
                                    </p:anim>
                                    <p:anim calcmode="lin" valueType="num">
                                      <p:cBhvr>
                                        <p:cTn id="88" dur="500" fill="hold"/>
                                        <p:tgtEl>
                                          <p:spTgt spid="77"/>
                                        </p:tgtEl>
                                        <p:attrNameLst>
                                          <p:attrName>ppt_h</p:attrName>
                                        </p:attrNameLst>
                                      </p:cBhvr>
                                      <p:tavLst>
                                        <p:tav tm="0">
                                          <p:val>
                                            <p:fltVal val="0"/>
                                          </p:val>
                                        </p:tav>
                                        <p:tav tm="100000">
                                          <p:val>
                                            <p:strVal val="#ppt_h"/>
                                          </p:val>
                                        </p:tav>
                                      </p:tavLst>
                                    </p:anim>
                                    <p:animEffect transition="in" filter="fade">
                                      <p:cBhvr>
                                        <p:cTn id="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animBg="1"/>
      <p:bldP spid="65" grpId="0" animBg="1"/>
      <p:bldP spid="70" grpId="0" animBg="1"/>
      <p:bldP spid="71" grpId="0" animBg="1"/>
      <p:bldP spid="63" grpId="0" animBg="1"/>
      <p:bldP spid="75" grpId="0" animBg="1"/>
      <p:bldP spid="69" grpId="0" animBg="1"/>
      <p:bldP spid="64" grpId="0" animBg="1"/>
      <p:bldP spid="77" grpId="0" animBg="1"/>
      <p:bldP spid="67" grpId="0" animBg="1"/>
      <p:bldP spid="74" grpId="0" animBg="1"/>
      <p:bldP spid="68" grpId="0" animBg="1"/>
      <p:bldP spid="72"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3039" y="511699"/>
            <a:ext cx="11245922" cy="516224"/>
          </a:xfrm>
        </p:spPr>
        <p:txBody>
          <a:bodyPr anchor="ctr"/>
          <a:lstStyle/>
          <a:p>
            <a:pPr algn="ctr"/>
            <a:r>
              <a:rPr lang="sv-SE" sz="2800" dirty="0" err="1">
                <a:solidFill>
                  <a:prstClr val="black"/>
                </a:solidFill>
              </a:rPr>
              <a:t>MSB:s</a:t>
            </a:r>
            <a:r>
              <a:rPr lang="sv-SE" sz="2800" dirty="0">
                <a:solidFill>
                  <a:prstClr val="black"/>
                </a:solidFill>
              </a:rPr>
              <a:t> vägledning – Identifiering av samhällsviktig verksamhet</a:t>
            </a:r>
            <a:endParaRPr lang="sv-SE" sz="2800" dirty="0"/>
          </a:p>
        </p:txBody>
      </p:sp>
      <p:sp>
        <p:nvSpPr>
          <p:cNvPr id="58" name="textruta 57">
            <a:extLst>
              <a:ext uri="{FF2B5EF4-FFF2-40B4-BE49-F238E27FC236}">
                <a16:creationId xmlns:a16="http://schemas.microsoft.com/office/drawing/2014/main" id="{E92AD674-3751-4821-94D4-5ACD458B1512}"/>
              </a:ext>
            </a:extLst>
          </p:cNvPr>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white"/>
                </a:solidFill>
                <a:effectLst/>
                <a:uLnTx/>
                <a:uFillTx/>
                <a:latin typeface="Century Gothic"/>
                <a:ea typeface="+mn-ea"/>
                <a:cs typeface="+mn-cs"/>
              </a:rPr>
              <a:t>All verksamhet</a:t>
            </a:r>
          </a:p>
        </p:txBody>
      </p:sp>
      <p:grpSp>
        <p:nvGrpSpPr>
          <p:cNvPr id="3" name="Grupp 2" descr="Samhällsviktig verksamhet &#10;(SVV).">
            <a:extLst>
              <a:ext uri="{FF2B5EF4-FFF2-40B4-BE49-F238E27FC236}">
                <a16:creationId xmlns:a16="http://schemas.microsoft.com/office/drawing/2014/main" id="{6D6C70EB-809E-4571-B42C-6F27CD915E0C}"/>
              </a:ext>
              <a:ext uri="{C183D7F6-B498-43B3-948B-1728B52AA6E4}">
                <adec:decorative xmlns="" xmlns:adec="http://schemas.microsoft.com/office/drawing/2017/decorative" val="0"/>
              </a:ext>
            </a:extLst>
          </p:cNvPr>
          <p:cNvGrpSpPr/>
          <p:nvPr/>
        </p:nvGrpSpPr>
        <p:grpSpPr>
          <a:xfrm>
            <a:off x="3801832" y="1670949"/>
            <a:ext cx="2088000" cy="4267511"/>
            <a:chOff x="3801832" y="1670949"/>
            <a:chExt cx="2088000" cy="4267511"/>
          </a:xfrm>
        </p:grpSpPr>
        <p:sp>
          <p:nvSpPr>
            <p:cNvPr id="59" name="textruta 58">
              <a:extLst>
                <a:ext uri="{FF2B5EF4-FFF2-40B4-BE49-F238E27FC236}">
                  <a16:creationId xmlns:a16="http://schemas.microsoft.com/office/drawing/2014/main" id="{50A5D2D4-A1A2-4065-AC15-947013A3A455}"/>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60" name="textruta 59">
              <a:extLst>
                <a:ext uri="{FF2B5EF4-FFF2-40B4-BE49-F238E27FC236}">
                  <a16:creationId xmlns:a16="http://schemas.microsoft.com/office/drawing/2014/main" id="{884DE92B-EBD2-4AF2-A58C-BFF56B07EEEB}"/>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white"/>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prstClr val="white"/>
                  </a:solidFill>
                  <a:effectLst/>
                  <a:uLnTx/>
                  <a:uFillTx/>
                  <a:latin typeface="Century Gothic"/>
                  <a:ea typeface="+mn-ea"/>
                  <a:cs typeface="+mn-cs"/>
                </a:rPr>
              </a:br>
              <a:r>
                <a:rPr kumimoji="0" lang="sv-SE" sz="1600" b="1" i="0" u="none" strike="noStrike" kern="0" cap="none" spc="0" normalizeH="0" baseline="0" noProof="0" dirty="0">
                  <a:ln>
                    <a:noFill/>
                  </a:ln>
                  <a:solidFill>
                    <a:prstClr val="white"/>
                  </a:solidFill>
                  <a:effectLst/>
                  <a:uLnTx/>
                  <a:uFillTx/>
                  <a:latin typeface="Century Gothic"/>
                  <a:ea typeface="+mn-ea"/>
                  <a:cs typeface="+mn-cs"/>
                </a:rPr>
                <a:t>(SVV)</a:t>
              </a:r>
            </a:p>
          </p:txBody>
        </p:sp>
        <p:pic>
          <p:nvPicPr>
            <p:cNvPr id="13" name="Bild 39">
              <a:extLst>
                <a:ext uri="{FF2B5EF4-FFF2-40B4-BE49-F238E27FC236}">
                  <a16:creationId xmlns:a16="http://schemas.microsoft.com/office/drawing/2014/main" id="{61CFE1FC-EE09-4F80-8F50-505326AE8BE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4" name="Grupp 3" descr="IDENTIFIERAD SAMHÄLLSVIKTIG VERKSAMHET GER UNDERLAG TILL ARBETE MED TILL EXEMPEL:">
            <a:extLst>
              <a:ext uri="{FF2B5EF4-FFF2-40B4-BE49-F238E27FC236}">
                <a16:creationId xmlns:a16="http://schemas.microsoft.com/office/drawing/2014/main" id="{156DE25E-C030-4A8D-9ED2-20ED2003EFB8}"/>
              </a:ext>
              <a:ext uri="{C183D7F6-B498-43B3-948B-1728B52AA6E4}">
                <adec:decorative xmlns="" xmlns:adec="http://schemas.microsoft.com/office/drawing/2017/decorative" val="0"/>
              </a:ext>
            </a:extLst>
          </p:cNvPr>
          <p:cNvGrpSpPr/>
          <p:nvPr/>
        </p:nvGrpSpPr>
        <p:grpSpPr>
          <a:xfrm>
            <a:off x="5881267" y="3378095"/>
            <a:ext cx="1976544" cy="1276400"/>
            <a:chOff x="5881267" y="3378095"/>
            <a:chExt cx="1976544" cy="1276400"/>
          </a:xfrm>
        </p:grpSpPr>
        <p:cxnSp>
          <p:nvCxnSpPr>
            <p:cNvPr id="5" name="Rak koppling 4">
              <a:extLst>
                <a:ext uri="{FF2B5EF4-FFF2-40B4-BE49-F238E27FC236}">
                  <a16:creationId xmlns:a16="http://schemas.microsoft.com/office/drawing/2014/main" id="{10CEF049-4D0C-406C-AA5C-C1E6A0C97CFA}"/>
                </a:ext>
              </a:extLst>
            </p:cNvPr>
            <p:cNvCxnSpPr>
              <a:cxnSpLocks/>
            </p:cNvCxnSpPr>
            <p:nvPr/>
          </p:nvCxnSpPr>
          <p:spPr>
            <a:xfrm>
              <a:off x="6094457" y="4654495"/>
              <a:ext cx="1552339" cy="0"/>
            </a:xfrm>
            <a:prstGeom prst="line">
              <a:avLst/>
            </a:prstGeom>
            <a:ln w="34925"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875AB022-2B5C-4540-9DDC-AA62C1F4D97A}"/>
                </a:ext>
              </a:extLst>
            </p:cNvPr>
            <p:cNvSpPr txBox="1"/>
            <p:nvPr/>
          </p:nvSpPr>
          <p:spPr>
            <a:xfrm>
              <a:off x="5881267" y="3378095"/>
              <a:ext cx="1976544" cy="1099038"/>
            </a:xfrm>
            <a:prstGeom prst="rect">
              <a:avLst/>
            </a:prstGeom>
            <a:noFill/>
            <a:ln w="25400" cap="flat" cmpd="sng" algn="ctr">
              <a:noFill/>
              <a:prstDash val="sysDash"/>
            </a:ln>
            <a:effectLst/>
          </p:spPr>
          <p:txBody>
            <a:bodyPr wrap="square" lIns="144000" tIns="108000" rIns="144000" b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6F6E67"/>
                  </a:solidFill>
                  <a:effectLst/>
                  <a:uLnTx/>
                  <a:uFillTx/>
                  <a:latin typeface="Century Gothic"/>
                  <a:ea typeface="+mn-ea"/>
                  <a:cs typeface="+mn-cs"/>
                </a:rPr>
                <a:t>IDENTIFIERAD SAMHÄLLSVIKTIG VERKSAMHET GER UNDERLAG TILL ARBETE MED </a:t>
              </a:r>
              <a:r>
                <a:rPr lang="sv-SE" sz="1200" b="1" kern="0" dirty="0">
                  <a:solidFill>
                    <a:srgbClr val="6F6E67"/>
                  </a:solidFill>
                  <a:latin typeface="Century Gothic"/>
                </a:rPr>
                <a:t>TILL EXEMPEL</a:t>
              </a:r>
              <a:r>
                <a:rPr kumimoji="0" lang="sv-SE" sz="1200" b="1" i="0" u="none" strike="noStrike" kern="0" cap="none" spc="0" normalizeH="0" baseline="0" noProof="0" dirty="0">
                  <a:ln>
                    <a:noFill/>
                  </a:ln>
                  <a:solidFill>
                    <a:srgbClr val="6F6E67"/>
                  </a:solidFill>
                  <a:effectLst/>
                  <a:uLnTx/>
                  <a:uFillTx/>
                  <a:latin typeface="Century Gothic"/>
                  <a:ea typeface="+mn-ea"/>
                  <a:cs typeface="+mn-cs"/>
                </a:rPr>
                <a:t>:</a:t>
              </a:r>
            </a:p>
          </p:txBody>
        </p:sp>
      </p:grpSp>
      <p:sp>
        <p:nvSpPr>
          <p:cNvPr id="18" name="textruta 17">
            <a:extLst>
              <a:ext uri="{FF2B5EF4-FFF2-40B4-BE49-F238E27FC236}">
                <a16:creationId xmlns:a16="http://schemas.microsoft.com/office/drawing/2014/main" id="{2332DC3E-74E6-4597-BEF3-53837D7851CC}"/>
              </a:ext>
            </a:extLst>
          </p:cNvPr>
          <p:cNvSpPr txBox="1">
            <a:spLocks/>
          </p:cNvSpPr>
          <p:nvPr/>
        </p:nvSpPr>
        <p:spPr>
          <a:xfrm>
            <a:off x="9186416" y="1588822"/>
            <a:ext cx="1332000" cy="1332000"/>
          </a:xfrm>
          <a:prstGeom prst="ellipse">
            <a:avLst/>
          </a:prstGeom>
          <a:solidFill>
            <a:schemeClr val="accent5"/>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Nödvatten-</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15" name="textruta 14">
            <a:extLst>
              <a:ext uri="{FF2B5EF4-FFF2-40B4-BE49-F238E27FC236}">
                <a16:creationId xmlns:a16="http://schemas.microsoft.com/office/drawing/2014/main" id="{B5A3CC0C-E939-4337-BE38-7818949AB046}"/>
              </a:ext>
            </a:extLst>
          </p:cNvPr>
          <p:cNvSpPr txBox="1">
            <a:spLocks/>
          </p:cNvSpPr>
          <p:nvPr/>
        </p:nvSpPr>
        <p:spPr>
          <a:xfrm flipH="1">
            <a:off x="7849246" y="2586095"/>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Kontinuitets-hantering</a:t>
            </a:r>
          </a:p>
        </p:txBody>
      </p:sp>
      <p:sp>
        <p:nvSpPr>
          <p:cNvPr id="16" name="textruta 15">
            <a:extLst>
              <a:ext uri="{FF2B5EF4-FFF2-40B4-BE49-F238E27FC236}">
                <a16:creationId xmlns:a16="http://schemas.microsoft.com/office/drawing/2014/main" id="{7CD5B9E3-257D-477A-8DC5-E564DFD7EC6A}"/>
              </a:ext>
            </a:extLst>
          </p:cNvPr>
          <p:cNvSpPr txBox="1">
            <a:spLocks/>
          </p:cNvSpPr>
          <p:nvPr/>
        </p:nvSpPr>
        <p:spPr>
          <a:xfrm flipH="1">
            <a:off x="9666002" y="3206442"/>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Upp-handlingar</a:t>
            </a:r>
          </a:p>
        </p:txBody>
      </p:sp>
      <p:sp>
        <p:nvSpPr>
          <p:cNvPr id="17" name="textruta 16">
            <a:extLst>
              <a:ext uri="{FF2B5EF4-FFF2-40B4-BE49-F238E27FC236}">
                <a16:creationId xmlns:a16="http://schemas.microsoft.com/office/drawing/2014/main" id="{37DF2332-C5E8-4D07-B61A-1F00E136E26E}"/>
              </a:ext>
            </a:extLst>
          </p:cNvPr>
          <p:cNvSpPr txBox="1">
            <a:spLocks/>
          </p:cNvSpPr>
          <p:nvPr/>
        </p:nvSpPr>
        <p:spPr>
          <a:xfrm flipH="1">
            <a:off x="8641246" y="4279240"/>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Century Gothic"/>
                <a:ea typeface="+mn-ea"/>
                <a:cs typeface="+mn-cs"/>
              </a:rPr>
              <a:t>Styrel</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332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750"/>
                                        <p:tgtEl>
                                          <p:spTgt spid="58"/>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375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750" fill="hold"/>
                                        <p:tgtEl>
                                          <p:spTgt spid="15"/>
                                        </p:tgtEl>
                                        <p:attrNameLst>
                                          <p:attrName>ppt_w</p:attrName>
                                        </p:attrNameLst>
                                      </p:cBhvr>
                                      <p:tavLst>
                                        <p:tav tm="0">
                                          <p:val>
                                            <p:fltVal val="0"/>
                                          </p:val>
                                        </p:tav>
                                        <p:tav tm="100000">
                                          <p:val>
                                            <p:strVal val="#ppt_w"/>
                                          </p:val>
                                        </p:tav>
                                      </p:tavLst>
                                    </p:anim>
                                    <p:anim calcmode="lin" valueType="num">
                                      <p:cBhvr>
                                        <p:cTn id="38" dur="750" fill="hold"/>
                                        <p:tgtEl>
                                          <p:spTgt spid="15"/>
                                        </p:tgtEl>
                                        <p:attrNameLst>
                                          <p:attrName>ppt_h</p:attrName>
                                        </p:attrNameLst>
                                      </p:cBhvr>
                                      <p:tavLst>
                                        <p:tav tm="0">
                                          <p:val>
                                            <p:fltVal val="0"/>
                                          </p:val>
                                        </p:tav>
                                        <p:tav tm="100000">
                                          <p:val>
                                            <p:strVal val="#ppt_h"/>
                                          </p:val>
                                        </p:tav>
                                      </p:tavLst>
                                    </p:anim>
                                    <p:animEffect transition="in" filter="fade">
                                      <p:cBhvr>
                                        <p:cTn id="3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8"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BADEA521-7FBD-41C9-A003-EE30ABB94CD2}"/>
              </a:ext>
            </a:extLst>
          </p:cNvPr>
          <p:cNvSpPr txBox="1">
            <a:spLocks noGrp="1"/>
          </p:cNvSpPr>
          <p:nvPr>
            <p:ph type="title" idx="4294967295"/>
          </p:nvPr>
        </p:nvSpPr>
        <p:spPr>
          <a:xfrm flipH="1">
            <a:off x="174958" y="192848"/>
            <a:ext cx="1332000" cy="1332000"/>
          </a:xfrm>
          <a:prstGeom prst="ellipse">
            <a:avLst/>
          </a:prstGeom>
          <a:solidFill>
            <a:schemeClr val="accent5"/>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a:ea typeface="+mn-ea"/>
                <a:cs typeface="+mn-cs"/>
              </a:rPr>
              <a:t>Styrel</a:t>
            </a:r>
            <a:endParaRPr kumimoji="0" lang="sv-SE" sz="1200" b="1"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6" name="textruta 5"/>
          <p:cNvSpPr txBox="1">
            <a:spLocks/>
          </p:cNvSpPr>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2" name="Grupp 1" descr="Samhällsviktig verksamhet &#10;(SVV)">
            <a:extLst>
              <a:ext uri="{FF2B5EF4-FFF2-40B4-BE49-F238E27FC236}">
                <a16:creationId xmlns:a16="http://schemas.microsoft.com/office/drawing/2014/main" id="{FC76154F-CA64-4919-915C-90B24C8DEB08}"/>
              </a:ext>
              <a:ext uri="{C183D7F6-B498-43B3-948B-1728B52AA6E4}">
                <adec:decorative xmlns="" xmlns:adec="http://schemas.microsoft.com/office/drawing/2017/decorative" val="0"/>
              </a:ext>
            </a:extLst>
          </p:cNvPr>
          <p:cNvGrpSpPr/>
          <p:nvPr/>
        </p:nvGrpSpPr>
        <p:grpSpPr>
          <a:xfrm>
            <a:off x="3801832" y="1670949"/>
            <a:ext cx="2088000" cy="4267511"/>
            <a:chOff x="3801832" y="1670949"/>
            <a:chExt cx="2088000" cy="4267511"/>
          </a:xfrm>
        </p:grpSpPr>
        <p:sp>
          <p:nvSpPr>
            <p:cNvPr id="30" name="textruta 29">
              <a:extLst>
                <a:ext uri="{FF2B5EF4-FFF2-40B4-BE49-F238E27FC236}">
                  <a16:creationId xmlns:a16="http://schemas.microsoft.com/office/drawing/2014/main" id="{CA110531-594B-48BB-86EA-0787A5B8CE77}"/>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31" name="textruta 30">
              <a:extLst>
                <a:ext uri="{FF2B5EF4-FFF2-40B4-BE49-F238E27FC236}">
                  <a16:creationId xmlns:a16="http://schemas.microsoft.com/office/drawing/2014/main" id="{63322258-F541-4294-8552-F11A07679D6A}"/>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2" name="Bild 39">
              <a:extLst>
                <a:ext uri="{FF2B5EF4-FFF2-40B4-BE49-F238E27FC236}">
                  <a16:creationId xmlns:a16="http://schemas.microsoft.com/office/drawing/2014/main" id="{56258266-ED2B-4E45-AD5E-71AB37DDD68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3" name="Grupp 2" descr="Elberoende &#10;SVV">
            <a:extLst>
              <a:ext uri="{FF2B5EF4-FFF2-40B4-BE49-F238E27FC236}">
                <a16:creationId xmlns:a16="http://schemas.microsoft.com/office/drawing/2014/main" id="{21E24691-A2CC-4A3C-AC6C-9835862BD775}"/>
              </a:ext>
              <a:ext uri="{C183D7F6-B498-43B3-948B-1728B52AA6E4}">
                <adec:decorative xmlns="" xmlns:adec="http://schemas.microsoft.com/office/drawing/2017/decorative"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116674"/>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a:t>
              </a:r>
              <a:r>
                <a:rPr lang="sv-SE" sz="1400" kern="0" dirty="0">
                  <a:solidFill>
                    <a:prstClr val="black"/>
                  </a:solidFill>
                  <a:latin typeface="Century Gothic"/>
                </a:rPr>
                <a:t>elberoende</a:t>
              </a:r>
              <a:r>
                <a:rPr kumimoji="0" lang="sv-SE" sz="1400" b="0" i="0" u="none" strike="noStrike" kern="0" cap="none" spc="0" normalizeH="0" baseline="0" noProof="0" dirty="0">
                  <a:ln>
                    <a:noFill/>
                  </a:ln>
                  <a:solidFill>
                    <a:prstClr val="black"/>
                  </a:solidFill>
                  <a:effectLst/>
                  <a:uLnTx/>
                  <a:uFillTx/>
                  <a:latin typeface="Century Gothic"/>
                  <a:ea typeface="+mn-ea"/>
                  <a:cs typeface="+mn-cs"/>
                </a:rPr>
                <a:t> SVV</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Elberoende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grpSp>
      <p:grpSp>
        <p:nvGrpSpPr>
          <p:cNvPr id="4" name="Grupp 3" descr="SVV &#10;Prioriterad i Styrel">
            <a:extLst>
              <a:ext uri="{FF2B5EF4-FFF2-40B4-BE49-F238E27FC236}">
                <a16:creationId xmlns:a16="http://schemas.microsoft.com/office/drawing/2014/main" id="{D149C98A-52ED-45BC-AA83-1AD6DC10711F}"/>
              </a:ext>
              <a:ext uri="{C183D7F6-B498-43B3-948B-1728B52AA6E4}">
                <adec:decorative xmlns="" xmlns:adec="http://schemas.microsoft.com/office/drawing/2017/decorative" val="0"/>
              </a:ext>
            </a:extLst>
          </p:cNvPr>
          <p:cNvGrpSpPr/>
          <p:nvPr/>
        </p:nvGrpSpPr>
        <p:grpSpPr>
          <a:xfrm>
            <a:off x="8195019" y="3984596"/>
            <a:ext cx="2088000" cy="1953864"/>
            <a:chOff x="8195019"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204544" y="3984596"/>
              <a:ext cx="2066400" cy="1116674"/>
            </a:xfrm>
            <a:prstGeom prst="rect">
              <a:avLst/>
            </a:prstGeom>
            <a:solidFill>
              <a:schemeClr val="bg1"/>
            </a:solidFill>
            <a:ln w="25400" cap="flat" cmpd="sng" algn="ctr">
              <a:solidFill>
                <a:schemeClr val="accent5"/>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prstClr val="black"/>
                  </a:solidFill>
                  <a:effectLst/>
                  <a:uLnTx/>
                  <a:uFillTx/>
                  <a:latin typeface="Century Gothic"/>
                  <a:ea typeface="+mn-ea"/>
                  <a:cs typeface="+mn-cs"/>
                </a:rPr>
                <a:t>Elberoende SVV </a:t>
              </a:r>
              <a:r>
                <a:rPr kumimoji="0" lang="sv-SE" sz="1400" b="0" i="0" u="none" strike="noStrike" kern="0" cap="none" spc="0" normalizeH="0" baseline="0" noProof="0" dirty="0">
                  <a:ln>
                    <a:noFill/>
                  </a:ln>
                  <a:solidFill>
                    <a:prstClr val="black"/>
                  </a:solidFill>
                  <a:effectLst/>
                  <a:uLnTx/>
                  <a:uFillTx/>
                  <a:latin typeface="Century Gothic"/>
                  <a:ea typeface="+mn-ea"/>
                  <a:cs typeface="+mn-cs"/>
                </a:rPr>
                <a:t>ej prioriterad </a:t>
              </a:r>
              <a:r>
                <a:rPr kumimoji="0" lang="sv-SE" sz="1400" b="0" i="0" u="none" strike="noStrike" kern="0" cap="none" spc="0" normalizeH="0" baseline="0" noProof="0" dirty="0" smtClean="0">
                  <a:ln>
                    <a:noFill/>
                  </a:ln>
                  <a:solidFill>
                    <a:prstClr val="black"/>
                  </a:solidFill>
                  <a:effectLst/>
                  <a:uLnTx/>
                  <a:uFillTx/>
                  <a:latin typeface="Century Gothic"/>
                  <a:ea typeface="+mn-ea"/>
                  <a:cs typeface="+mn-cs"/>
                </a:rPr>
                <a:t>i </a:t>
              </a:r>
              <a:r>
                <a:rPr kumimoji="0" lang="sv-SE" sz="1400" b="0" i="0" u="none" strike="noStrike" kern="0" cap="none" spc="0" normalizeH="0" baseline="0" noProof="0" dirty="0" err="1">
                  <a:ln>
                    <a:noFill/>
                  </a:ln>
                  <a:solidFill>
                    <a:prstClr val="black"/>
                  </a:solidFill>
                  <a:effectLst/>
                  <a:uLnTx/>
                  <a:uFillTx/>
                  <a:latin typeface="Century Gothic"/>
                  <a:ea typeface="+mn-ea"/>
                  <a:cs typeface="+mn-cs"/>
                </a:rPr>
                <a:t>Styrel</a:t>
              </a: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5" name="textruta 24">
              <a:extLst>
                <a:ext uri="{FF2B5EF4-FFF2-40B4-BE49-F238E27FC236}">
                  <a16:creationId xmlns:a16="http://schemas.microsoft.com/office/drawing/2014/main" id="{25C7D205-84E2-4FA8-9193-3D2C0E7DF1B8}"/>
                </a:ext>
              </a:extLst>
            </p:cNvPr>
            <p:cNvSpPr txBox="1"/>
            <p:nvPr/>
          </p:nvSpPr>
          <p:spPr>
            <a:xfrm>
              <a:off x="8195019" y="4821786"/>
              <a:ext cx="2088000" cy="1116674"/>
            </a:xfrm>
            <a:prstGeom prst="rect">
              <a:avLst/>
            </a:prstGeom>
            <a:solidFill>
              <a:schemeClr val="accent5"/>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smtClean="0">
                  <a:ln>
                    <a:noFill/>
                  </a:ln>
                  <a:solidFill>
                    <a:schemeClr val="bg1"/>
                  </a:solidFill>
                  <a:effectLst/>
                  <a:uLnTx/>
                  <a:uFillTx/>
                  <a:latin typeface="Century Gothic"/>
                  <a:ea typeface="+mn-ea"/>
                  <a:cs typeface="+mn-cs"/>
                </a:rPr>
                <a:t>Elberoende SVV </a:t>
              </a:r>
              <a:r>
                <a:rPr kumimoji="0" lang="sv-SE" sz="1600" b="1" i="0" u="none" strike="noStrike" kern="0" cap="none" spc="0" normalizeH="0" baseline="0" noProof="0" dirty="0">
                  <a:ln>
                    <a:noFill/>
                  </a:ln>
                  <a:solidFill>
                    <a:schemeClr val="bg1"/>
                  </a:solidFill>
                  <a:effectLst/>
                  <a:uLnTx/>
                  <a:uFillTx/>
                  <a:latin typeface="Century Gothic"/>
                  <a:ea typeface="+mn-ea"/>
                  <a:cs typeface="+mn-cs"/>
                </a:rPr>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Prioriterad i </a:t>
              </a:r>
              <a:r>
                <a:rPr kumimoji="0" lang="sv-SE" sz="1600" b="1" i="0" u="none" strike="noStrike" kern="0" cap="none" spc="0" normalizeH="0" baseline="0" noProof="0" dirty="0" err="1">
                  <a:ln>
                    <a:noFill/>
                  </a:ln>
                  <a:solidFill>
                    <a:schemeClr val="bg1"/>
                  </a:solidFill>
                  <a:effectLst/>
                  <a:uLnTx/>
                  <a:uFillTx/>
                  <a:latin typeface="Century Gothic"/>
                  <a:ea typeface="+mn-ea"/>
                  <a:cs typeface="+mn-cs"/>
                </a:rPr>
                <a:t>Styrel</a:t>
              </a:r>
              <a:endParaRPr kumimoji="0" lang="sv-SE" sz="1600" b="1" i="0" u="none" strike="noStrike" kern="0" cap="none" spc="0" normalizeH="0" baseline="0" noProof="0" dirty="0">
                <a:ln>
                  <a:noFill/>
                </a:ln>
                <a:solidFill>
                  <a:schemeClr val="bg1"/>
                </a:solidFill>
                <a:effectLst/>
                <a:uLnTx/>
                <a:uFillTx/>
                <a:latin typeface="Century Gothic"/>
                <a:ea typeface="+mn-ea"/>
                <a:cs typeface="+mn-cs"/>
              </a:endParaRPr>
            </a:p>
          </p:txBody>
        </p:sp>
      </p:grpSp>
      <p:sp>
        <p:nvSpPr>
          <p:cNvPr id="27" name="textruta 26">
            <a:extLst>
              <a:ext uri="{FF2B5EF4-FFF2-40B4-BE49-F238E27FC236}">
                <a16:creationId xmlns:a16="http://schemas.microsoft.com/office/drawing/2014/main" id="{E998A593-619C-4E61-84A4-8365578459DF}"/>
              </a:ext>
            </a:extLst>
          </p:cNvPr>
          <p:cNvSpPr txBox="1"/>
          <p:nvPr/>
        </p:nvSpPr>
        <p:spPr>
          <a:xfrm>
            <a:off x="1310192" y="6104576"/>
            <a:ext cx="107258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u="none" strike="noStrike" kern="1200" cap="none" spc="0" normalizeH="0" baseline="0" noProof="0" dirty="0">
                <a:ln>
                  <a:noFill/>
                </a:ln>
                <a:solidFill>
                  <a:schemeClr val="accent3"/>
                </a:solidFill>
                <a:effectLst/>
                <a:uLnTx/>
                <a:uFillTx/>
                <a:latin typeface="Arial"/>
                <a:ea typeface="+mn-ea"/>
                <a:cs typeface="+mn-cs"/>
              </a:rPr>
              <a:t>Källa: Energimyndigheten </a:t>
            </a:r>
            <a:r>
              <a:rPr kumimoji="0" lang="sv-SE" sz="1000" b="0" u="none" strike="noStrike" kern="1200" cap="none" spc="0" normalizeH="0" baseline="0" noProof="0" dirty="0">
                <a:ln>
                  <a:noFill/>
                </a:ln>
                <a:solidFill>
                  <a:schemeClr val="accent3"/>
                </a:solidFill>
                <a:effectLst/>
                <a:uLnTx/>
                <a:uFillTx/>
                <a:latin typeface="Arial"/>
                <a:ea typeface="+mn-ea"/>
                <a:cs typeface="+mn-cs"/>
                <a:hlinkClick r:id="rId4">
                  <a:extLst>
                    <a:ext uri="{A12FA001-AC4F-418D-AE19-62706E023703}">
                      <ahyp:hlinkClr xmlns="" xmlns:ahyp="http://schemas.microsoft.com/office/drawing/2018/hyperlinkcolor" val="tx"/>
                    </a:ext>
                  </a:extLst>
                </a:hlinkClick>
              </a:rPr>
              <a:t>http://www.energimyndigheten.se/globalassets/trygg-energiforsorjning/styrel/handbok-for-styrels-planeringsomgang-2019-2021.pdf</a:t>
            </a:r>
            <a:r>
              <a:rPr kumimoji="0" lang="sv-SE" sz="1000" b="0" u="none" strike="noStrike" kern="1200" cap="none" spc="0" normalizeH="0" baseline="0" noProof="0" dirty="0">
                <a:ln>
                  <a:noFill/>
                </a:ln>
                <a:solidFill>
                  <a:schemeClr val="accent3"/>
                </a:solidFill>
                <a:effectLst/>
                <a:uLnTx/>
                <a:uFillTx/>
                <a:latin typeface="Arial"/>
                <a:ea typeface="+mn-ea"/>
                <a:cs typeface="+mn-cs"/>
              </a:rPr>
              <a:t> sid. 12</a:t>
            </a:r>
          </a:p>
        </p:txBody>
      </p:sp>
    </p:spTree>
    <p:extLst>
      <p:ext uri="{BB962C8B-B14F-4D97-AF65-F5344CB8AC3E}">
        <p14:creationId xmlns:p14="http://schemas.microsoft.com/office/powerpoint/2010/main" val="33559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2D75D398-5FCF-4C81-BCAF-3C3FA0C54119}"/>
              </a:ext>
            </a:extLst>
          </p:cNvPr>
          <p:cNvSpPr txBox="1">
            <a:spLocks noGrp="1"/>
          </p:cNvSpPr>
          <p:nvPr>
            <p:ph type="title" idx="4294967295"/>
          </p:nvPr>
        </p:nvSpPr>
        <p:spPr>
          <a:xfrm>
            <a:off x="174958" y="192848"/>
            <a:ext cx="1332000" cy="1332000"/>
          </a:xfrm>
          <a:prstGeom prst="ellipse">
            <a:avLst/>
          </a:prstGeom>
          <a:solidFill>
            <a:schemeClr val="accent5"/>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Nödvatten-</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6" name="textruta 5"/>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2" name="Grupp 1" descr="Samhällsviktig verksamhet &#10;(SVV)">
            <a:extLst>
              <a:ext uri="{FF2B5EF4-FFF2-40B4-BE49-F238E27FC236}">
                <a16:creationId xmlns:a16="http://schemas.microsoft.com/office/drawing/2014/main" id="{4C201B27-8193-47DF-8C27-A9B8B3431C24}"/>
              </a:ext>
              <a:ext uri="{C183D7F6-B498-43B3-948B-1728B52AA6E4}">
                <adec:decorative xmlns="" xmlns:adec="http://schemas.microsoft.com/office/drawing/2017/decorative" val="0"/>
              </a:ext>
            </a:extLst>
          </p:cNvPr>
          <p:cNvGrpSpPr/>
          <p:nvPr/>
        </p:nvGrpSpPr>
        <p:grpSpPr>
          <a:xfrm>
            <a:off x="3801832" y="1670949"/>
            <a:ext cx="2088000" cy="4267511"/>
            <a:chOff x="3801832" y="1670949"/>
            <a:chExt cx="2088000" cy="4267511"/>
          </a:xfrm>
        </p:grpSpPr>
        <p:sp>
          <p:nvSpPr>
            <p:cNvPr id="13" name="textruta 12">
              <a:extLst>
                <a:ext uri="{FF2B5EF4-FFF2-40B4-BE49-F238E27FC236}">
                  <a16:creationId xmlns:a16="http://schemas.microsoft.com/office/drawing/2014/main" id="{481DF2A7-5A71-4DFB-B45A-EADA1D130B29}"/>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16" name="textruta 15">
              <a:extLst>
                <a:ext uri="{FF2B5EF4-FFF2-40B4-BE49-F238E27FC236}">
                  <a16:creationId xmlns:a16="http://schemas.microsoft.com/office/drawing/2014/main" id="{13516A37-DFD1-494F-B2BB-232430D1D195}"/>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1" name="Bild 39">
              <a:extLst>
                <a:ext uri="{FF2B5EF4-FFF2-40B4-BE49-F238E27FC236}">
                  <a16:creationId xmlns:a16="http://schemas.microsoft.com/office/drawing/2014/main" id="{9A44F9A9-6370-4CE1-8A25-DACC096C665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3" name="Grupp 2" descr="Dricksvatten-beroende &#10;SVV">
            <a:extLst>
              <a:ext uri="{FF2B5EF4-FFF2-40B4-BE49-F238E27FC236}">
                <a16:creationId xmlns:a16="http://schemas.microsoft.com/office/drawing/2014/main" id="{67D56D38-DBEA-4B6C-9440-AC40B8F40632}"/>
              </a:ext>
              <a:ext uri="{C183D7F6-B498-43B3-948B-1728B52AA6E4}">
                <adec:decorative xmlns="" xmlns:adec="http://schemas.microsoft.com/office/drawing/2017/decorative"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116674"/>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a:t>
              </a:r>
              <a:r>
                <a:rPr lang="sv-SE" sz="1400" kern="0" dirty="0">
                  <a:solidFill>
                    <a:prstClr val="black"/>
                  </a:solidFill>
                  <a:latin typeface="Century Gothic"/>
                </a:rPr>
                <a:t>dricksvatten-beroende</a:t>
              </a:r>
              <a:r>
                <a:rPr kumimoji="0" lang="sv-SE" sz="1400" b="0" i="0" u="none" strike="noStrike" kern="0" cap="none" spc="0" normalizeH="0" baseline="0" noProof="0" dirty="0">
                  <a:ln>
                    <a:noFill/>
                  </a:ln>
                  <a:solidFill>
                    <a:prstClr val="black"/>
                  </a:solidFill>
                  <a:effectLst/>
                  <a:uLnTx/>
                  <a:uFillTx/>
                  <a:latin typeface="Century Gothic"/>
                  <a:ea typeface="+mn-ea"/>
                  <a:cs typeface="+mn-cs"/>
                </a:rPr>
                <a:t> SVV</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Dricksvatten-beroende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grpSp>
      <p:grpSp>
        <p:nvGrpSpPr>
          <p:cNvPr id="4" name="Grupp 3" descr="SVV &#10;Prioriterad i Nödvattenplanen">
            <a:extLst>
              <a:ext uri="{FF2B5EF4-FFF2-40B4-BE49-F238E27FC236}">
                <a16:creationId xmlns:a16="http://schemas.microsoft.com/office/drawing/2014/main" id="{B91176E2-DA90-4DA5-B5C6-175CB80FCC8A}"/>
              </a:ext>
              <a:ext uri="{C183D7F6-B498-43B3-948B-1728B52AA6E4}">
                <adec:decorative xmlns="" xmlns:adec="http://schemas.microsoft.com/office/drawing/2017/decorative" val="0"/>
              </a:ext>
            </a:extLst>
          </p:cNvPr>
          <p:cNvGrpSpPr/>
          <p:nvPr/>
        </p:nvGrpSpPr>
        <p:grpSpPr>
          <a:xfrm>
            <a:off x="8184002" y="3984596"/>
            <a:ext cx="2088000" cy="1953864"/>
            <a:chOff x="8184002"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195019" y="3984596"/>
              <a:ext cx="2066400" cy="1116674"/>
            </a:xfrm>
            <a:prstGeom prst="rect">
              <a:avLst/>
            </a:prstGeom>
            <a:solidFill>
              <a:schemeClr val="bg1"/>
            </a:solidFill>
            <a:ln w="25400" cap="flat" cmpd="sng" algn="ctr">
              <a:solidFill>
                <a:schemeClr val="accent5"/>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0" cap="none" spc="0" normalizeH="0" baseline="0" noProof="0" dirty="0" smtClean="0">
                  <a:ln>
                    <a:noFill/>
                  </a:ln>
                  <a:solidFill>
                    <a:prstClr val="black"/>
                  </a:solidFill>
                  <a:effectLst/>
                  <a:uLnTx/>
                  <a:uFillTx/>
                  <a:latin typeface="Century Gothic"/>
                </a:rPr>
                <a:t>Dricksvattenberoende SVV </a:t>
              </a:r>
              <a:r>
                <a:rPr kumimoji="0" lang="sv-SE" sz="1300" b="0" i="0" u="none" strike="noStrike" kern="0" cap="none" spc="0" normalizeH="0" baseline="0" noProof="0" dirty="0">
                  <a:ln>
                    <a:noFill/>
                  </a:ln>
                  <a:solidFill>
                    <a:prstClr val="black"/>
                  </a:solidFill>
                  <a:effectLst/>
                  <a:uLnTx/>
                  <a:uFillTx/>
                  <a:latin typeface="Century Gothic"/>
                </a:rPr>
                <a:t>ej prioriterad </a:t>
              </a:r>
              <a:r>
                <a:rPr kumimoji="0" lang="sv-SE" sz="1300" b="0" i="0" u="none" strike="noStrike" kern="0" cap="none" spc="0" normalizeH="0" baseline="0" noProof="0" dirty="0" smtClean="0">
                  <a:ln>
                    <a:noFill/>
                  </a:ln>
                  <a:solidFill>
                    <a:prstClr val="black"/>
                  </a:solidFill>
                  <a:effectLst/>
                  <a:uLnTx/>
                  <a:uFillTx/>
                  <a:latin typeface="Century Gothic"/>
                </a:rPr>
                <a:t>i n</a:t>
              </a:r>
              <a:r>
                <a:rPr lang="sv-SE" sz="1300" kern="0" dirty="0" err="1" smtClean="0">
                  <a:solidFill>
                    <a:prstClr val="black"/>
                  </a:solidFill>
                  <a:latin typeface="Century Gothic"/>
                </a:rPr>
                <a:t>ödvattenplanen</a:t>
              </a:r>
              <a:endParaRPr kumimoji="0" lang="sv-SE" sz="1300" b="0" i="0" u="none" strike="noStrike" kern="0" cap="none" spc="0" normalizeH="0" baseline="0" noProof="0" dirty="0">
                <a:ln>
                  <a:noFill/>
                </a:ln>
                <a:solidFill>
                  <a:prstClr val="black"/>
                </a:solidFill>
                <a:effectLst/>
                <a:uLnTx/>
                <a:uFillTx/>
                <a:latin typeface="Century Gothic"/>
              </a:endParaRPr>
            </a:p>
          </p:txBody>
        </p:sp>
        <p:sp>
          <p:nvSpPr>
            <p:cNvPr id="25" name="textruta 24">
              <a:extLst>
                <a:ext uri="{FF2B5EF4-FFF2-40B4-BE49-F238E27FC236}">
                  <a16:creationId xmlns:a16="http://schemas.microsoft.com/office/drawing/2014/main" id="{25C7D205-84E2-4FA8-9193-3D2C0E7DF1B8}"/>
                </a:ext>
              </a:extLst>
            </p:cNvPr>
            <p:cNvSpPr txBox="1"/>
            <p:nvPr/>
          </p:nvSpPr>
          <p:spPr>
            <a:xfrm>
              <a:off x="8184002" y="4821786"/>
              <a:ext cx="2088000" cy="1116674"/>
            </a:xfrm>
            <a:prstGeom prst="rect">
              <a:avLst/>
            </a:prstGeom>
            <a:solidFill>
              <a:schemeClr val="accent5"/>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0" cap="none" spc="0" normalizeH="0" baseline="0" noProof="0" dirty="0" smtClean="0">
                  <a:ln>
                    <a:noFill/>
                  </a:ln>
                  <a:solidFill>
                    <a:prstClr val="white"/>
                  </a:solidFill>
                  <a:effectLst/>
                  <a:uLnTx/>
                  <a:uFillTx/>
                  <a:latin typeface="Century Gothic"/>
                </a:rPr>
                <a:t>Dricksvatten-beroende SVV prioriterad </a:t>
              </a:r>
              <a:r>
                <a:rPr kumimoji="0" lang="sv-SE" sz="1500" b="1" i="0" u="none" strike="noStrike" kern="0" cap="none" spc="0" normalizeH="0" baseline="0" noProof="0" dirty="0">
                  <a:ln>
                    <a:noFill/>
                  </a:ln>
                  <a:solidFill>
                    <a:prstClr val="white"/>
                  </a:solidFill>
                  <a:effectLst/>
                  <a:uLnTx/>
                  <a:uFillTx/>
                  <a:latin typeface="Century Gothic"/>
                </a:rPr>
                <a:t>i </a:t>
              </a:r>
              <a:r>
                <a:rPr lang="sv-SE" sz="1500" b="1" kern="0" noProof="0" dirty="0">
                  <a:solidFill>
                    <a:prstClr val="white"/>
                  </a:solidFill>
                  <a:latin typeface="Century Gothic"/>
                </a:rPr>
                <a:t>n</a:t>
              </a:r>
              <a:r>
                <a:rPr lang="sv-SE" sz="1500" b="1" kern="0" dirty="0" err="1" smtClean="0">
                  <a:solidFill>
                    <a:prstClr val="white"/>
                  </a:solidFill>
                  <a:latin typeface="Century Gothic"/>
                </a:rPr>
                <a:t>ödvattenplanen</a:t>
              </a:r>
              <a:endParaRPr kumimoji="0" lang="sv-SE" sz="1500" b="1" i="0" u="none" strike="noStrike" kern="0" cap="none" spc="0" normalizeH="0" baseline="0" noProof="0" dirty="0">
                <a:ln>
                  <a:noFill/>
                </a:ln>
                <a:solidFill>
                  <a:prstClr val="white"/>
                </a:solidFill>
                <a:effectLst/>
                <a:uLnTx/>
                <a:uFillTx/>
                <a:latin typeface="Century Gothic"/>
              </a:endParaRPr>
            </a:p>
          </p:txBody>
        </p:sp>
      </p:grpSp>
    </p:spTree>
    <p:extLst>
      <p:ext uri="{BB962C8B-B14F-4D97-AF65-F5344CB8AC3E}">
        <p14:creationId xmlns:p14="http://schemas.microsoft.com/office/powerpoint/2010/main" val="384919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BADEA521-7FBD-41C9-A003-EE30ABB94CD2}"/>
              </a:ext>
            </a:extLst>
          </p:cNvPr>
          <p:cNvSpPr txBox="1">
            <a:spLocks noGrp="1"/>
          </p:cNvSpPr>
          <p:nvPr>
            <p:ph type="title" idx="4294967295"/>
          </p:nvPr>
        </p:nvSpPr>
        <p:spPr>
          <a:xfrm flipH="1">
            <a:off x="174958" y="192848"/>
            <a:ext cx="1332000" cy="1332000"/>
          </a:xfrm>
          <a:prstGeom prst="ellipse">
            <a:avLst/>
          </a:prstGeom>
          <a:solidFill>
            <a:schemeClr val="accent4"/>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Covid-19</a:t>
            </a:r>
          </a:p>
        </p:txBody>
      </p:sp>
      <p:sp>
        <p:nvSpPr>
          <p:cNvPr id="6" name="textruta 5"/>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9" name="Grupp 8" descr="Samhällsviktig verksamhet &#10;(SVV)">
            <a:extLst>
              <a:ext uri="{FF2B5EF4-FFF2-40B4-BE49-F238E27FC236}">
                <a16:creationId xmlns:a16="http://schemas.microsoft.com/office/drawing/2014/main" id="{F2A1519B-1E22-454A-AD1C-ED4888DA79D9}"/>
              </a:ext>
              <a:ext uri="{C183D7F6-B498-43B3-948B-1728B52AA6E4}">
                <adec:decorative xmlns="" xmlns:adec="http://schemas.microsoft.com/office/drawing/2017/decorative" val="0"/>
              </a:ext>
            </a:extLst>
          </p:cNvPr>
          <p:cNvGrpSpPr/>
          <p:nvPr/>
        </p:nvGrpSpPr>
        <p:grpSpPr>
          <a:xfrm>
            <a:off x="3801832" y="1670949"/>
            <a:ext cx="2088000" cy="4267511"/>
            <a:chOff x="3801832" y="1670949"/>
            <a:chExt cx="2088000" cy="4267511"/>
          </a:xfrm>
        </p:grpSpPr>
        <p:sp>
          <p:nvSpPr>
            <p:cNvPr id="12" name="textruta 11">
              <a:extLst>
                <a:ext uri="{FF2B5EF4-FFF2-40B4-BE49-F238E27FC236}">
                  <a16:creationId xmlns:a16="http://schemas.microsoft.com/office/drawing/2014/main" id="{3989E0FD-4610-4379-B864-684E3EDD37C5}"/>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grpSp>
          <p:nvGrpSpPr>
            <p:cNvPr id="8" name="Grupp 7">
              <a:extLst>
                <a:ext uri="{FF2B5EF4-FFF2-40B4-BE49-F238E27FC236}">
                  <a16:creationId xmlns:a16="http://schemas.microsoft.com/office/drawing/2014/main" id="{48F64CCD-FB43-46ED-BC7C-5A2C7BDA867B}"/>
                </a:ext>
              </a:extLst>
            </p:cNvPr>
            <p:cNvGrpSpPr/>
            <p:nvPr/>
          </p:nvGrpSpPr>
          <p:grpSpPr>
            <a:xfrm>
              <a:off x="3801832" y="3024408"/>
              <a:ext cx="2088000" cy="2914052"/>
              <a:chOff x="3801832" y="3024408"/>
              <a:chExt cx="2088000" cy="2914052"/>
            </a:xfrm>
          </p:grpSpPr>
          <p:sp>
            <p:nvSpPr>
              <p:cNvPr id="13" name="textruta 12">
                <a:extLst>
                  <a:ext uri="{FF2B5EF4-FFF2-40B4-BE49-F238E27FC236}">
                    <a16:creationId xmlns:a16="http://schemas.microsoft.com/office/drawing/2014/main" id="{9AC5311C-33F4-4DFB-BEFC-F6D357A19F12}"/>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1" name="Bild 39">
                <a:extLst>
                  <a:ext uri="{FF2B5EF4-FFF2-40B4-BE49-F238E27FC236}">
                    <a16:creationId xmlns:a16="http://schemas.microsoft.com/office/drawing/2014/main" id="{BCACECC2-2A42-4770-81D9-48C3229C861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grpSp>
        <p:nvGrpSpPr>
          <p:cNvPr id="10" name="Grupp 9" descr="SVV enligt föreskriften för skolstängning">
            <a:extLst>
              <a:ext uri="{FF2B5EF4-FFF2-40B4-BE49-F238E27FC236}">
                <a16:creationId xmlns:a16="http://schemas.microsoft.com/office/drawing/2014/main" id="{29E5F129-44AB-4ADB-BD5D-3FD96F1D660F}"/>
              </a:ext>
              <a:ext uri="{C183D7F6-B498-43B3-948B-1728B52AA6E4}">
                <adec:decorative xmlns="" xmlns:adec="http://schemas.microsoft.com/office/drawing/2017/decorative"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021280"/>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SVV enligt föreskriften för skolstängning</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SVV enligt föreskriften för skolstängning</a:t>
              </a:r>
            </a:p>
          </p:txBody>
        </p:sp>
      </p:grpSp>
      <p:grpSp>
        <p:nvGrpSpPr>
          <p:cNvPr id="14" name="Grupp 13" descr="Vårdnadshavare i SVV med rätt till omsorg av barn enligt föreskriften">
            <a:extLst>
              <a:ext uri="{FF2B5EF4-FFF2-40B4-BE49-F238E27FC236}">
                <a16:creationId xmlns:a16="http://schemas.microsoft.com/office/drawing/2014/main" id="{FDE5B00F-9B5B-4287-B141-DE3F719FA63F}"/>
              </a:ext>
              <a:ext uri="{C183D7F6-B498-43B3-948B-1728B52AA6E4}">
                <adec:decorative xmlns="" xmlns:adec="http://schemas.microsoft.com/office/drawing/2017/decorative" val="0"/>
              </a:ext>
            </a:extLst>
          </p:cNvPr>
          <p:cNvGrpSpPr/>
          <p:nvPr/>
        </p:nvGrpSpPr>
        <p:grpSpPr>
          <a:xfrm>
            <a:off x="8195019" y="3984596"/>
            <a:ext cx="2088000" cy="1953864"/>
            <a:chOff x="8195019"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202135" y="3984596"/>
              <a:ext cx="2066400" cy="882716"/>
            </a:xfrm>
            <a:prstGeom prst="rect">
              <a:avLst/>
            </a:prstGeom>
            <a:solidFill>
              <a:schemeClr val="bg1"/>
            </a:solidFill>
            <a:ln w="25400" cap="flat" cmpd="sng" algn="ctr">
              <a:solidFill>
                <a:schemeClr val="accent4"/>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Vårdnadshavare i SVV utan rätt till omsorg</a:t>
              </a:r>
            </a:p>
          </p:txBody>
        </p:sp>
        <p:sp>
          <p:nvSpPr>
            <p:cNvPr id="25" name="textruta 24">
              <a:extLst>
                <a:ext uri="{FF2B5EF4-FFF2-40B4-BE49-F238E27FC236}">
                  <a16:creationId xmlns:a16="http://schemas.microsoft.com/office/drawing/2014/main" id="{25C7D205-84E2-4FA8-9193-3D2C0E7DF1B8}"/>
                </a:ext>
              </a:extLst>
            </p:cNvPr>
            <p:cNvSpPr txBox="1"/>
            <p:nvPr/>
          </p:nvSpPr>
          <p:spPr>
            <a:xfrm>
              <a:off x="8195019" y="4821786"/>
              <a:ext cx="2088000" cy="1116674"/>
            </a:xfrm>
            <a:prstGeom prst="rect">
              <a:avLst/>
            </a:prstGeom>
            <a:solidFill>
              <a:schemeClr val="accent4"/>
            </a:solidFill>
            <a:ln w="25400" cap="flat" cmpd="sng" algn="ctr">
              <a:noFill/>
              <a:prstDash val="solid"/>
            </a:ln>
            <a:effectLst/>
          </p:spPr>
          <p:txBody>
            <a:bodyPr wrap="square" lIns="144000" tIns="108000" rIns="14400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prstClr val="white"/>
                  </a:solidFill>
                  <a:effectLst/>
                  <a:uLnTx/>
                  <a:uFillTx/>
                  <a:latin typeface="Century Gothic"/>
                  <a:ea typeface="+mn-ea"/>
                  <a:cs typeface="+mn-cs"/>
                </a:rPr>
                <a:t>Vårdnadshavare i SVV med rätt till omsorg av barn enligt föreskriften</a:t>
              </a:r>
            </a:p>
          </p:txBody>
        </p:sp>
      </p:grpSp>
    </p:spTree>
    <p:extLst>
      <p:ext uri="{BB962C8B-B14F-4D97-AF65-F5344CB8AC3E}">
        <p14:creationId xmlns:p14="http://schemas.microsoft.com/office/powerpoint/2010/main" val="3182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03BB94-CA36-4BF1-8289-FC808D9A331F}"/>
              </a:ext>
            </a:extLst>
          </p:cNvPr>
          <p:cNvSpPr>
            <a:spLocks noGrp="1"/>
          </p:cNvSpPr>
          <p:nvPr>
            <p:ph type="ctrTitle"/>
          </p:nvPr>
        </p:nvSpPr>
        <p:spPr/>
        <p:txBody>
          <a:bodyPr/>
          <a:lstStyle/>
          <a:p>
            <a:r>
              <a:rPr lang="sv-SE" dirty="0"/>
              <a:t>Frågor?</a:t>
            </a:r>
          </a:p>
        </p:txBody>
      </p:sp>
      <p:sp>
        <p:nvSpPr>
          <p:cNvPr id="3" name="Underrubrik 2">
            <a:extLst>
              <a:ext uri="{FF2B5EF4-FFF2-40B4-BE49-F238E27FC236}">
                <a16:creationId xmlns:a16="http://schemas.microsoft.com/office/drawing/2014/main" id="{F78131A5-21B4-4794-AA9A-BEEE2B7949FB}"/>
              </a:ext>
            </a:extLst>
          </p:cNvPr>
          <p:cNvSpPr>
            <a:spLocks noGrp="1"/>
          </p:cNvSpPr>
          <p:nvPr>
            <p:ph type="subTitle" idx="1"/>
          </p:nvPr>
        </p:nvSpPr>
        <p:spPr>
          <a:xfrm>
            <a:off x="2019299" y="2046493"/>
            <a:ext cx="7556143" cy="1759213"/>
          </a:xfrm>
        </p:spPr>
        <p:txBody>
          <a:bodyPr/>
          <a:lstStyle/>
          <a:p>
            <a:r>
              <a:rPr lang="sv-SE" dirty="0"/>
              <a:t>Kontakta oss på </a:t>
            </a:r>
            <a:r>
              <a:rPr lang="sv-SE" b="1" dirty="0">
                <a:uFill>
                  <a:solidFill>
                    <a:schemeClr val="accent1"/>
                  </a:solidFill>
                </a:uFill>
                <a:hlinkClick r:id="rId3">
                  <a:extLst>
                    <a:ext uri="{A12FA001-AC4F-418D-AE19-62706E023703}">
                      <ahyp:hlinkClr xmlns="" xmlns:ahyp="http://schemas.microsoft.com/office/drawing/2018/hyperlinkcolor" val="tx"/>
                    </a:ext>
                  </a:extLst>
                </a:hlinkClick>
              </a:rPr>
              <a:t>samhallsviktigverksamhet@msb.se</a:t>
            </a:r>
            <a:endParaRPr lang="sv-SE" b="1" dirty="0">
              <a:uFill>
                <a:solidFill>
                  <a:schemeClr val="accent1"/>
                </a:solidFill>
              </a:uFill>
            </a:endParaRPr>
          </a:p>
          <a:p>
            <a:r>
              <a:rPr lang="sv-SE" dirty="0">
                <a:uFill>
                  <a:solidFill>
                    <a:schemeClr val="accent1"/>
                  </a:solidFill>
                </a:uFill>
              </a:rPr>
              <a:t>Eller läs mer på </a:t>
            </a:r>
            <a:r>
              <a:rPr lang="sv-SE" b="1" dirty="0">
                <a:uFill>
                  <a:solidFill>
                    <a:schemeClr val="accent1"/>
                  </a:solidFill>
                </a:uFill>
                <a:hlinkClick r:id="rId4">
                  <a:extLst>
                    <a:ext uri="{A12FA001-AC4F-418D-AE19-62706E023703}">
                      <ahyp:hlinkClr xmlns="" xmlns:ahyp="http://schemas.microsoft.com/office/drawing/2018/hyperlinkcolor" val="tx"/>
                    </a:ext>
                  </a:extLst>
                </a:hlinkClick>
              </a:rPr>
              <a:t>www.msb.se/samhallsviktigverksamhet</a:t>
            </a:r>
            <a:r>
              <a:rPr lang="sv-SE" dirty="0">
                <a:uFill>
                  <a:solidFill>
                    <a:schemeClr val="accent1"/>
                  </a:solidFill>
                </a:uFill>
              </a:rPr>
              <a:t>  </a:t>
            </a:r>
          </a:p>
        </p:txBody>
      </p:sp>
    </p:spTree>
    <p:extLst>
      <p:ext uri="{BB962C8B-B14F-4D97-AF65-F5344CB8AC3E}">
        <p14:creationId xmlns:p14="http://schemas.microsoft.com/office/powerpoint/2010/main" val="81591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 xmlns:adec="http://schemas.microsoft.com/office/drawing/2017/decorative"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Rubrik 3">
            <a:extLst>
              <a:ext uri="{FF2B5EF4-FFF2-40B4-BE49-F238E27FC236}">
                <a16:creationId xmlns:a16="http://schemas.microsoft.com/office/drawing/2014/main" id="{488B22D9-CD63-489F-B9D2-A5003F28BB7E}"/>
              </a:ext>
            </a:extLst>
          </p:cNvPr>
          <p:cNvSpPr>
            <a:spLocks noGrp="1"/>
          </p:cNvSpPr>
          <p:nvPr>
            <p:ph type="title"/>
          </p:nvPr>
        </p:nvSpPr>
        <p:spPr>
          <a:xfrm>
            <a:off x="1116753" y="2666863"/>
            <a:ext cx="9958494" cy="1524274"/>
          </a:xfrm>
        </p:spPr>
        <p:txBody>
          <a:bodyPr anchor="ctr"/>
          <a:lstStyle/>
          <a:p>
            <a:pPr lvl="0" algn="ctr">
              <a:lnSpc>
                <a:spcPct val="100000"/>
              </a:lnSpc>
              <a:spcBef>
                <a:spcPts val="0"/>
              </a:spcBef>
              <a:defRPr/>
            </a:pPr>
            <a:r>
              <a:rPr lang="sv-SE" sz="4800" dirty="0">
                <a:solidFill>
                  <a:prstClr val="white"/>
                </a:solidFill>
                <a:ea typeface="+mn-ea"/>
                <a:cs typeface="+mn-cs"/>
              </a:rPr>
              <a:t>Varför behöver vi veta vad </a:t>
            </a:r>
            <a:br>
              <a:rPr lang="sv-SE" sz="4800" dirty="0">
                <a:solidFill>
                  <a:prstClr val="white"/>
                </a:solidFill>
                <a:ea typeface="+mn-ea"/>
                <a:cs typeface="+mn-cs"/>
              </a:rPr>
            </a:br>
            <a:r>
              <a:rPr lang="sv-SE" sz="4800" dirty="0">
                <a:solidFill>
                  <a:prstClr val="white"/>
                </a:solidFill>
                <a:ea typeface="+mn-ea"/>
                <a:cs typeface="+mn-cs"/>
              </a:rPr>
              <a:t>som är samhällsviktigt?</a:t>
            </a:r>
            <a:endParaRPr lang="sv-SE" dirty="0"/>
          </a:p>
        </p:txBody>
      </p:sp>
    </p:spTree>
    <p:extLst>
      <p:ext uri="{BB962C8B-B14F-4D97-AF65-F5344CB8AC3E}">
        <p14:creationId xmlns:p14="http://schemas.microsoft.com/office/powerpoint/2010/main" val="4302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ktangel 77">
            <a:extLst>
              <a:ext uri="{FF2B5EF4-FFF2-40B4-BE49-F238E27FC236}">
                <a16:creationId xmlns:a16="http://schemas.microsoft.com/office/drawing/2014/main" id="{9225C9C9-E1F6-47A6-BD86-71A25E483098}"/>
              </a:ext>
              <a:ext uri="{C183D7F6-B498-43B3-948B-1728B52AA6E4}">
                <adec:decorative xmlns="" xmlns:adec="http://schemas.microsoft.com/office/drawing/2017/decorative" val="1"/>
              </a:ext>
            </a:extLst>
          </p:cNvPr>
          <p:cNvSpPr/>
          <p:nvPr/>
        </p:nvSpPr>
        <p:spPr>
          <a:xfrm>
            <a:off x="0" y="1"/>
            <a:ext cx="7843520"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0F83B13C-E364-4CD9-821D-CD515140355B}"/>
              </a:ext>
            </a:extLst>
          </p:cNvPr>
          <p:cNvSpPr>
            <a:spLocks noGrp="1"/>
          </p:cNvSpPr>
          <p:nvPr>
            <p:ph type="title"/>
          </p:nvPr>
        </p:nvSpPr>
        <p:spPr>
          <a:xfrm>
            <a:off x="1612047" y="455630"/>
            <a:ext cx="4548301" cy="1170741"/>
          </a:xfrm>
        </p:spPr>
        <p:txBody>
          <a:bodyPr/>
          <a:lstStyle/>
          <a:p>
            <a:pPr algn="ctr"/>
            <a:r>
              <a:rPr lang="sv-SE" dirty="0">
                <a:solidFill>
                  <a:schemeClr val="tx1"/>
                </a:solidFill>
              </a:rPr>
              <a:t>Samhällsskydd &amp; beredskap</a:t>
            </a:r>
          </a:p>
        </p:txBody>
      </p:sp>
      <p:grpSp>
        <p:nvGrpSpPr>
          <p:cNvPr id="32" name="Grupp 31">
            <a:extLst>
              <a:ext uri="{FF2B5EF4-FFF2-40B4-BE49-F238E27FC236}">
                <a16:creationId xmlns:a16="http://schemas.microsoft.com/office/drawing/2014/main" id="{5307CF1A-0F32-43F7-B0AC-6AF35941D3D1}"/>
              </a:ext>
              <a:ext uri="{C183D7F6-B498-43B3-948B-1728B52AA6E4}">
                <adec:decorative xmlns="" xmlns:adec="http://schemas.microsoft.com/office/drawing/2017/decorative" val="1"/>
              </a:ext>
            </a:extLst>
          </p:cNvPr>
          <p:cNvGrpSpPr/>
          <p:nvPr/>
        </p:nvGrpSpPr>
        <p:grpSpPr>
          <a:xfrm>
            <a:off x="1388521" y="3978497"/>
            <a:ext cx="1794302" cy="1793549"/>
            <a:chOff x="1213683" y="4049909"/>
            <a:chExt cx="1794302" cy="1793549"/>
          </a:xfrm>
        </p:grpSpPr>
        <p:sp>
          <p:nvSpPr>
            <p:cNvPr id="18" name="Ellips 17">
              <a:extLst>
                <a:ext uri="{FF2B5EF4-FFF2-40B4-BE49-F238E27FC236}">
                  <a16:creationId xmlns:a16="http://schemas.microsoft.com/office/drawing/2014/main" id="{47E09043-F94A-434F-BC86-443CBE397B56}"/>
                </a:ext>
              </a:extLst>
            </p:cNvPr>
            <p:cNvSpPr/>
            <p:nvPr/>
          </p:nvSpPr>
          <p:spPr>
            <a:xfrm>
              <a:off x="1248519" y="4083992"/>
              <a:ext cx="1759466" cy="1759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A74CDA08-98EB-432F-8DA0-DBCF2EA228AA}"/>
                </a:ext>
              </a:extLst>
            </p:cNvPr>
            <p:cNvSpPr txBox="1"/>
            <p:nvPr/>
          </p:nvSpPr>
          <p:spPr>
            <a:xfrm>
              <a:off x="1333364" y="4965939"/>
              <a:ext cx="15897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 som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ska agera</a:t>
              </a:r>
            </a:p>
          </p:txBody>
        </p:sp>
        <p:pic>
          <p:nvPicPr>
            <p:cNvPr id="20" name="Bildobjekt 19" descr="En bild som visar röd, lastbil, bil&#10;&#10;Automatiskt genererad beskrivning">
              <a:extLst>
                <a:ext uri="{FF2B5EF4-FFF2-40B4-BE49-F238E27FC236}">
                  <a16:creationId xmlns:a16="http://schemas.microsoft.com/office/drawing/2014/main" id="{DFC2416C-0E6B-4896-8E64-8C78BE5156B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8559" t="24100" r="10563" b="24621"/>
            <a:stretch/>
          </p:blipFill>
          <p:spPr>
            <a:xfrm>
              <a:off x="1213683" y="4049909"/>
              <a:ext cx="1687346" cy="1069796"/>
            </a:xfrm>
            <a:prstGeom prst="rect">
              <a:avLst/>
            </a:prstGeom>
          </p:spPr>
        </p:pic>
      </p:grpSp>
      <p:grpSp>
        <p:nvGrpSpPr>
          <p:cNvPr id="33" name="Grupp 32">
            <a:extLst>
              <a:ext uri="{FF2B5EF4-FFF2-40B4-BE49-F238E27FC236}">
                <a16:creationId xmlns:a16="http://schemas.microsoft.com/office/drawing/2014/main" id="{8FF3019A-5114-49DB-8473-F31037FB3591}"/>
              </a:ext>
              <a:ext uri="{C183D7F6-B498-43B3-948B-1728B52AA6E4}">
                <adec:decorative xmlns="" xmlns:adec="http://schemas.microsoft.com/office/drawing/2017/decorative" val="1"/>
              </a:ext>
            </a:extLst>
          </p:cNvPr>
          <p:cNvGrpSpPr/>
          <p:nvPr/>
        </p:nvGrpSpPr>
        <p:grpSpPr>
          <a:xfrm>
            <a:off x="1117390" y="1896983"/>
            <a:ext cx="1609719" cy="1472948"/>
            <a:chOff x="567997" y="2657900"/>
            <a:chExt cx="1609719" cy="1472948"/>
          </a:xfrm>
        </p:grpSpPr>
        <p:sp>
          <p:nvSpPr>
            <p:cNvPr id="19" name="Ellips 18">
              <a:extLst>
                <a:ext uri="{FF2B5EF4-FFF2-40B4-BE49-F238E27FC236}">
                  <a16:creationId xmlns:a16="http://schemas.microsoft.com/office/drawing/2014/main" id="{0C22FBBF-8386-4BF6-9AF0-674E852E9A7F}"/>
                </a:ext>
              </a:extLst>
            </p:cNvPr>
            <p:cNvSpPr/>
            <p:nvPr/>
          </p:nvSpPr>
          <p:spPr>
            <a:xfrm>
              <a:off x="907530" y="2657900"/>
              <a:ext cx="1270186" cy="1270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20A123A7-DB6D-49FD-843E-7372B922D560}"/>
                </a:ext>
              </a:extLst>
            </p:cNvPr>
            <p:cNvSpPr txBox="1"/>
            <p:nvPr/>
          </p:nvSpPr>
          <p:spPr>
            <a:xfrm>
              <a:off x="1012731" y="3000606"/>
              <a:ext cx="10597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Det som hotar</a:t>
              </a:r>
            </a:p>
          </p:txBody>
        </p:sp>
        <p:pic>
          <p:nvPicPr>
            <p:cNvPr id="21" name="Bild 4">
              <a:extLst>
                <a:ext uri="{FF2B5EF4-FFF2-40B4-BE49-F238E27FC236}">
                  <a16:creationId xmlns:a16="http://schemas.microsoft.com/office/drawing/2014/main" id="{6E4AA2DD-C000-4D7C-9EA9-695C6457A7A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7997" y="3270738"/>
              <a:ext cx="860110" cy="860110"/>
            </a:xfrm>
            <a:prstGeom prst="rect">
              <a:avLst/>
            </a:prstGeom>
          </p:spPr>
        </p:pic>
      </p:grpSp>
      <p:grpSp>
        <p:nvGrpSpPr>
          <p:cNvPr id="30" name="Grupp 29">
            <a:extLst>
              <a:ext uri="{FF2B5EF4-FFF2-40B4-BE49-F238E27FC236}">
                <a16:creationId xmlns:a16="http://schemas.microsoft.com/office/drawing/2014/main" id="{899E5AF9-A03F-4F79-B268-225DB3A7E15B}"/>
              </a:ext>
              <a:ext uri="{C183D7F6-B498-43B3-948B-1728B52AA6E4}">
                <adec:decorative xmlns="" xmlns:adec="http://schemas.microsoft.com/office/drawing/2017/decorative" val="1"/>
              </a:ext>
            </a:extLst>
          </p:cNvPr>
          <p:cNvGrpSpPr/>
          <p:nvPr/>
        </p:nvGrpSpPr>
        <p:grpSpPr>
          <a:xfrm>
            <a:off x="4766846" y="3083551"/>
            <a:ext cx="1748534" cy="2216707"/>
            <a:chOff x="4220545" y="2972859"/>
            <a:chExt cx="1748534" cy="2216707"/>
          </a:xfrm>
        </p:grpSpPr>
        <p:sp>
          <p:nvSpPr>
            <p:cNvPr id="16" name="Ellips 15">
              <a:extLst>
                <a:ext uri="{FF2B5EF4-FFF2-40B4-BE49-F238E27FC236}">
                  <a16:creationId xmlns:a16="http://schemas.microsoft.com/office/drawing/2014/main" id="{70E8E908-F94E-4C9D-B74A-BD0071A80C0D}"/>
                </a:ext>
              </a:extLst>
            </p:cNvPr>
            <p:cNvSpPr/>
            <p:nvPr/>
          </p:nvSpPr>
          <p:spPr>
            <a:xfrm>
              <a:off x="4220545" y="3441032"/>
              <a:ext cx="1748534" cy="1748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ruta 11">
              <a:extLst>
                <a:ext uri="{FF2B5EF4-FFF2-40B4-BE49-F238E27FC236}">
                  <a16:creationId xmlns:a16="http://schemas.microsoft.com/office/drawing/2014/main" id="{14DE358B-C5C9-424A-BC9E-13284F510D96}"/>
                </a:ext>
              </a:extLst>
            </p:cNvPr>
            <p:cNvSpPr txBox="1"/>
            <p:nvPr/>
          </p:nvSpPr>
          <p:spPr>
            <a:xfrm>
              <a:off x="4299924" y="4076801"/>
              <a:ext cx="15897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Den förmåga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som ska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skapas</a:t>
              </a:r>
            </a:p>
          </p:txBody>
        </p:sp>
        <p:pic>
          <p:nvPicPr>
            <p:cNvPr id="27" name="Bildobjekt 26">
              <a:extLst>
                <a:ext uri="{FF2B5EF4-FFF2-40B4-BE49-F238E27FC236}">
                  <a16:creationId xmlns:a16="http://schemas.microsoft.com/office/drawing/2014/main" id="{9F1A565D-1C31-43B6-AD9A-5ADEEF9CE5F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6057" t="5692" r="21534" b="10861"/>
            <a:stretch/>
          </p:blipFill>
          <p:spPr>
            <a:xfrm>
              <a:off x="4685248" y="2972859"/>
              <a:ext cx="851205" cy="1138139"/>
            </a:xfrm>
            <a:prstGeom prst="rect">
              <a:avLst/>
            </a:prstGeom>
          </p:spPr>
        </p:pic>
      </p:grpSp>
      <p:grpSp>
        <p:nvGrpSpPr>
          <p:cNvPr id="34" name="Grupp 33">
            <a:extLst>
              <a:ext uri="{FF2B5EF4-FFF2-40B4-BE49-F238E27FC236}">
                <a16:creationId xmlns:a16="http://schemas.microsoft.com/office/drawing/2014/main" id="{82F12141-27DD-4C4D-85B6-D07B7A293BD9}"/>
              </a:ext>
              <a:ext uri="{C183D7F6-B498-43B3-948B-1728B52AA6E4}">
                <adec:decorative xmlns="" xmlns:adec="http://schemas.microsoft.com/office/drawing/2017/decorative" val="1"/>
              </a:ext>
            </a:extLst>
          </p:cNvPr>
          <p:cNvGrpSpPr/>
          <p:nvPr/>
        </p:nvGrpSpPr>
        <p:grpSpPr>
          <a:xfrm>
            <a:off x="3515048" y="4806981"/>
            <a:ext cx="1358754" cy="1570887"/>
            <a:chOff x="3164175" y="4850049"/>
            <a:chExt cx="1358754" cy="1570887"/>
          </a:xfrm>
        </p:grpSpPr>
        <p:sp>
          <p:nvSpPr>
            <p:cNvPr id="17" name="Ellips 16">
              <a:extLst>
                <a:ext uri="{FF2B5EF4-FFF2-40B4-BE49-F238E27FC236}">
                  <a16:creationId xmlns:a16="http://schemas.microsoft.com/office/drawing/2014/main" id="{2EC33AE1-1F9C-4F5B-AB7B-D510F24986A3}"/>
                </a:ext>
              </a:extLst>
            </p:cNvPr>
            <p:cNvSpPr/>
            <p:nvPr/>
          </p:nvSpPr>
          <p:spPr>
            <a:xfrm>
              <a:off x="3164175" y="4850049"/>
              <a:ext cx="1358754" cy="1358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ruta 12">
              <a:extLst>
                <a:ext uri="{FF2B5EF4-FFF2-40B4-BE49-F238E27FC236}">
                  <a16:creationId xmlns:a16="http://schemas.microsoft.com/office/drawing/2014/main" id="{B70879EA-35BC-4D85-97AA-40D55C22AD7E}"/>
                </a:ext>
              </a:extLst>
            </p:cNvPr>
            <p:cNvSpPr txBox="1"/>
            <p:nvPr/>
          </p:nvSpPr>
          <p:spPr>
            <a:xfrm>
              <a:off x="3225688" y="5139137"/>
              <a:ext cx="1235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instrument</a:t>
              </a:r>
            </a:p>
          </p:txBody>
        </p:sp>
        <p:pic>
          <p:nvPicPr>
            <p:cNvPr id="29" name="Bildobjekt 28">
              <a:extLst>
                <a:ext uri="{FF2B5EF4-FFF2-40B4-BE49-F238E27FC236}">
                  <a16:creationId xmlns:a16="http://schemas.microsoft.com/office/drawing/2014/main" id="{2883DC56-3DFA-4C29-B400-A3AD399667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13644" y="5800736"/>
              <a:ext cx="896888" cy="620200"/>
            </a:xfrm>
            <a:prstGeom prst="rect">
              <a:avLst/>
            </a:prstGeom>
          </p:spPr>
        </p:pic>
      </p:grpSp>
      <p:grpSp>
        <p:nvGrpSpPr>
          <p:cNvPr id="37" name="Grupp 36">
            <a:extLst>
              <a:ext uri="{FF2B5EF4-FFF2-40B4-BE49-F238E27FC236}">
                <a16:creationId xmlns:a16="http://schemas.microsoft.com/office/drawing/2014/main" id="{FCBCE26F-B5F0-4087-BF87-88AFBF9CE0B9}"/>
              </a:ext>
              <a:ext uri="{C183D7F6-B498-43B3-948B-1728B52AA6E4}">
                <adec:decorative xmlns="" xmlns:adec="http://schemas.microsoft.com/office/drawing/2017/decorative" val="1"/>
              </a:ext>
            </a:extLst>
          </p:cNvPr>
          <p:cNvGrpSpPr/>
          <p:nvPr/>
        </p:nvGrpSpPr>
        <p:grpSpPr>
          <a:xfrm>
            <a:off x="2902324" y="1984721"/>
            <a:ext cx="2467688" cy="1947130"/>
            <a:chOff x="1897739" y="2145319"/>
            <a:chExt cx="2467688" cy="1947130"/>
          </a:xfrm>
        </p:grpSpPr>
        <p:sp>
          <p:nvSpPr>
            <p:cNvPr id="15" name="Ellips 14">
              <a:extLst>
                <a:ext uri="{FF2B5EF4-FFF2-40B4-BE49-F238E27FC236}">
                  <a16:creationId xmlns:a16="http://schemas.microsoft.com/office/drawing/2014/main" id="{D549B681-9EFB-458D-BA7B-D1E661DE1A99}"/>
                </a:ext>
              </a:extLst>
            </p:cNvPr>
            <p:cNvSpPr/>
            <p:nvPr/>
          </p:nvSpPr>
          <p:spPr>
            <a:xfrm>
              <a:off x="2066794" y="2145319"/>
              <a:ext cx="1947130" cy="1947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44DCF2A-5713-41A8-ADFC-E79D6D5A326B}"/>
                </a:ext>
              </a:extLst>
            </p:cNvPr>
            <p:cNvSpPr txBox="1"/>
            <p:nvPr/>
          </p:nvSpPr>
          <p:spPr>
            <a:xfrm>
              <a:off x="2310441" y="3167012"/>
              <a:ext cx="14598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Det som ska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skyddas</a:t>
              </a:r>
            </a:p>
          </p:txBody>
        </p:sp>
        <p:pic>
          <p:nvPicPr>
            <p:cNvPr id="36" name="Bildobjekt 35">
              <a:extLst>
                <a:ext uri="{FF2B5EF4-FFF2-40B4-BE49-F238E27FC236}">
                  <a16:creationId xmlns:a16="http://schemas.microsoft.com/office/drawing/2014/main" id="{A76DF0E3-EA78-4706-97D9-452ACCC085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97739" y="2261938"/>
              <a:ext cx="2467688" cy="966098"/>
            </a:xfrm>
            <a:prstGeom prst="rect">
              <a:avLst/>
            </a:prstGeom>
          </p:spPr>
        </p:pic>
      </p:grpSp>
      <p:grpSp>
        <p:nvGrpSpPr>
          <p:cNvPr id="43" name="Grupp 42" descr="Det som hotar:&#10;Olyckor.&#10;Kriser.&#10;Krig.">
            <a:extLst>
              <a:ext uri="{FF2B5EF4-FFF2-40B4-BE49-F238E27FC236}">
                <a16:creationId xmlns:a16="http://schemas.microsoft.com/office/drawing/2014/main" id="{EC1CCE56-64F7-42B8-830C-6B7264FB3728}"/>
              </a:ext>
              <a:ext uri="{C183D7F6-B498-43B3-948B-1728B52AA6E4}">
                <adec:decorative xmlns="" xmlns:adec="http://schemas.microsoft.com/office/drawing/2017/decorative" val="0"/>
              </a:ext>
            </a:extLst>
          </p:cNvPr>
          <p:cNvGrpSpPr/>
          <p:nvPr/>
        </p:nvGrpSpPr>
        <p:grpSpPr>
          <a:xfrm>
            <a:off x="8232695" y="112918"/>
            <a:ext cx="1847995" cy="1137198"/>
            <a:chOff x="6308392" y="71089"/>
            <a:chExt cx="1847995" cy="1137198"/>
          </a:xfrm>
        </p:grpSpPr>
        <p:sp>
          <p:nvSpPr>
            <p:cNvPr id="4" name="textruta 3">
              <a:extLst>
                <a:ext uri="{FF2B5EF4-FFF2-40B4-BE49-F238E27FC236}">
                  <a16:creationId xmlns:a16="http://schemas.microsoft.com/office/drawing/2014/main" id="{20A177AF-F6D7-47B3-B4E6-4FF2097F64D0}"/>
                </a:ext>
              </a:extLst>
            </p:cNvPr>
            <p:cNvSpPr txBox="1"/>
            <p:nvPr/>
          </p:nvSpPr>
          <p:spPr>
            <a:xfrm>
              <a:off x="6308392" y="71089"/>
              <a:ext cx="1847995" cy="1137198"/>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Det som hotar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Olyckor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Kriser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Krig</a:t>
              </a:r>
            </a:p>
          </p:txBody>
        </p:sp>
        <p:cxnSp>
          <p:nvCxnSpPr>
            <p:cNvPr id="22" name="Rak koppling 21">
              <a:extLst>
                <a:ext uri="{FF2B5EF4-FFF2-40B4-BE49-F238E27FC236}">
                  <a16:creationId xmlns:a16="http://schemas.microsoft.com/office/drawing/2014/main" id="{C5B7F3CB-3E16-4599-8503-D42506C33B7A}"/>
                </a:ext>
              </a:extLst>
            </p:cNvPr>
            <p:cNvCxnSpPr>
              <a:cxnSpLocks/>
            </p:cNvCxnSpPr>
            <p:nvPr/>
          </p:nvCxnSpPr>
          <p:spPr>
            <a:xfrm>
              <a:off x="6308392" y="71089"/>
              <a:ext cx="0" cy="113719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 name="Grupp 43" descr="Det som ska skyddas:&#10;Människors liv och hälsa.&#10;Samhällets funktionalitet.&#10;Demokrati, rättssäkerhet och mänskliga fri- och rättigheter.&#10;Miljön och ekonomiska värden.&#10;Nationell suveränitet.">
            <a:extLst>
              <a:ext uri="{FF2B5EF4-FFF2-40B4-BE49-F238E27FC236}">
                <a16:creationId xmlns:a16="http://schemas.microsoft.com/office/drawing/2014/main" id="{F7048578-7015-4738-BA44-CE3C1DCDC30C}"/>
              </a:ext>
              <a:ext uri="{C183D7F6-B498-43B3-948B-1728B52AA6E4}">
                <adec:decorative xmlns="" xmlns:adec="http://schemas.microsoft.com/office/drawing/2017/decorative" val="0"/>
              </a:ext>
            </a:extLst>
          </p:cNvPr>
          <p:cNvGrpSpPr/>
          <p:nvPr/>
        </p:nvGrpSpPr>
        <p:grpSpPr>
          <a:xfrm>
            <a:off x="8232695" y="1338400"/>
            <a:ext cx="3145238" cy="1691196"/>
            <a:chOff x="6308391" y="1357082"/>
            <a:chExt cx="4583273" cy="1686050"/>
          </a:xfrm>
        </p:grpSpPr>
        <p:sp>
          <p:nvSpPr>
            <p:cNvPr id="6" name="textruta 5">
              <a:extLst>
                <a:ext uri="{FF2B5EF4-FFF2-40B4-BE49-F238E27FC236}">
                  <a16:creationId xmlns:a16="http://schemas.microsoft.com/office/drawing/2014/main" id="{B464AD1F-01CE-42DF-9E90-7F19F11D4869}"/>
                </a:ext>
              </a:extLst>
            </p:cNvPr>
            <p:cNvSpPr txBox="1"/>
            <p:nvPr/>
          </p:nvSpPr>
          <p:spPr>
            <a:xfrm>
              <a:off x="6308391" y="1357082"/>
              <a:ext cx="4583273" cy="1686050"/>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Det som ska skyddas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Människors liv och hälsa</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Samhällets funktionalitet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Demokrati, rättssäkerhet och </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a:ln>
                    <a:noFill/>
                  </a:ln>
                  <a:solidFill>
                    <a:prstClr val="black"/>
                  </a:solidFill>
                  <a:effectLst/>
                  <a:uLnTx/>
                  <a:uFillTx/>
                  <a:latin typeface="Century Gothic"/>
                  <a:ea typeface="+mn-ea"/>
                  <a:cs typeface="+mn-cs"/>
                </a:rPr>
                <a:t>mänskliga fri- och rättigheter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Miljön och ekonomiska värden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Nationell suveränitet</a:t>
              </a:r>
            </a:p>
          </p:txBody>
        </p:sp>
        <p:cxnSp>
          <p:nvCxnSpPr>
            <p:cNvPr id="38" name="Rak koppling 37">
              <a:extLst>
                <a:ext uri="{FF2B5EF4-FFF2-40B4-BE49-F238E27FC236}">
                  <a16:creationId xmlns:a16="http://schemas.microsoft.com/office/drawing/2014/main" id="{EFC3572F-9959-4C85-AA78-1BDD11127207}"/>
                </a:ext>
              </a:extLst>
            </p:cNvPr>
            <p:cNvCxnSpPr>
              <a:cxnSpLocks/>
            </p:cNvCxnSpPr>
            <p:nvPr/>
          </p:nvCxnSpPr>
          <p:spPr>
            <a:xfrm>
              <a:off x="6308392" y="1357082"/>
              <a:ext cx="0" cy="16860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 name="Grupp 44" descr="De som ska agera&#10;Den offentliga sektorn&#10;Näringslivet&#10;Det civila samhället&#10;Den enskilda individen">
            <a:extLst>
              <a:ext uri="{FF2B5EF4-FFF2-40B4-BE49-F238E27FC236}">
                <a16:creationId xmlns:a16="http://schemas.microsoft.com/office/drawing/2014/main" id="{5D8DF259-FD0D-4454-B662-4A20568389DD}"/>
              </a:ext>
              <a:ext uri="{C183D7F6-B498-43B3-948B-1728B52AA6E4}">
                <adec:decorative xmlns="" xmlns:adec="http://schemas.microsoft.com/office/drawing/2017/decorative" val="0"/>
              </a:ext>
            </a:extLst>
          </p:cNvPr>
          <p:cNvGrpSpPr/>
          <p:nvPr/>
        </p:nvGrpSpPr>
        <p:grpSpPr>
          <a:xfrm>
            <a:off x="8232695" y="3117880"/>
            <a:ext cx="2405583" cy="1355111"/>
            <a:chOff x="6308392" y="3167169"/>
            <a:chExt cx="2405583" cy="1394567"/>
          </a:xfrm>
        </p:grpSpPr>
        <p:sp>
          <p:nvSpPr>
            <p:cNvPr id="5" name="textruta 4">
              <a:extLst>
                <a:ext uri="{FF2B5EF4-FFF2-40B4-BE49-F238E27FC236}">
                  <a16:creationId xmlns:a16="http://schemas.microsoft.com/office/drawing/2014/main" id="{F59BC523-DF67-4A34-8D4C-0A352252D468}"/>
                </a:ext>
              </a:extLst>
            </p:cNvPr>
            <p:cNvSpPr txBox="1"/>
            <p:nvPr/>
          </p:nvSpPr>
          <p:spPr>
            <a:xfrm>
              <a:off x="6308392" y="3167169"/>
              <a:ext cx="2405583" cy="1394567"/>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 som ska agera</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Den offentliga sektorn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Näringslivet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Det civila samhället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Den enskilda individen</a:t>
              </a:r>
            </a:p>
          </p:txBody>
        </p:sp>
        <p:cxnSp>
          <p:nvCxnSpPr>
            <p:cNvPr id="39" name="Rak koppling 38">
              <a:extLst>
                <a:ext uri="{FF2B5EF4-FFF2-40B4-BE49-F238E27FC236}">
                  <a16:creationId xmlns:a16="http://schemas.microsoft.com/office/drawing/2014/main" id="{1DE286C9-6CB4-496C-BB29-48C9F478EB4F}"/>
                </a:ext>
              </a:extLst>
            </p:cNvPr>
            <p:cNvCxnSpPr>
              <a:cxnSpLocks/>
            </p:cNvCxnSpPr>
            <p:nvPr/>
          </p:nvCxnSpPr>
          <p:spPr>
            <a:xfrm>
              <a:off x="6308392" y="3167169"/>
              <a:ext cx="0" cy="13924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 name="Grupp 45" descr="Den förmåga som ska skapas:&#10;Förebygga händelser.&#10;Hantera händelser.">
            <a:extLst>
              <a:ext uri="{FF2B5EF4-FFF2-40B4-BE49-F238E27FC236}">
                <a16:creationId xmlns:a16="http://schemas.microsoft.com/office/drawing/2014/main" id="{DB694230-4AB9-423A-B701-C9AF931B840C}"/>
              </a:ext>
              <a:ext uri="{C183D7F6-B498-43B3-948B-1728B52AA6E4}">
                <adec:decorative xmlns="" xmlns:adec="http://schemas.microsoft.com/office/drawing/2017/decorative" val="0"/>
              </a:ext>
            </a:extLst>
          </p:cNvPr>
          <p:cNvGrpSpPr/>
          <p:nvPr/>
        </p:nvGrpSpPr>
        <p:grpSpPr>
          <a:xfrm>
            <a:off x="8232695" y="4561275"/>
            <a:ext cx="3145244" cy="952532"/>
            <a:chOff x="6308392" y="4732433"/>
            <a:chExt cx="3145244" cy="952532"/>
          </a:xfrm>
        </p:grpSpPr>
        <p:sp>
          <p:nvSpPr>
            <p:cNvPr id="7" name="textruta 6">
              <a:extLst>
                <a:ext uri="{FF2B5EF4-FFF2-40B4-BE49-F238E27FC236}">
                  <a16:creationId xmlns:a16="http://schemas.microsoft.com/office/drawing/2014/main" id="{5F76EB7B-2FBA-4A27-8E06-6EFD79976BE4}"/>
                </a:ext>
              </a:extLst>
            </p:cNvPr>
            <p:cNvSpPr txBox="1"/>
            <p:nvPr/>
          </p:nvSpPr>
          <p:spPr>
            <a:xfrm>
              <a:off x="6308392" y="4732433"/>
              <a:ext cx="3145244" cy="952532"/>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Den förmåga som ska skapas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Förebygga händelser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Hantera händelser</a:t>
              </a:r>
            </a:p>
          </p:txBody>
        </p:sp>
        <p:cxnSp>
          <p:nvCxnSpPr>
            <p:cNvPr id="40" name="Rak koppling 39">
              <a:extLst>
                <a:ext uri="{FF2B5EF4-FFF2-40B4-BE49-F238E27FC236}">
                  <a16:creationId xmlns:a16="http://schemas.microsoft.com/office/drawing/2014/main" id="{5F5F9620-6BA4-470D-8AB5-CA676EDFD930}"/>
                </a:ext>
              </a:extLst>
            </p:cNvPr>
            <p:cNvCxnSpPr>
              <a:cxnSpLocks/>
            </p:cNvCxnSpPr>
            <p:nvPr/>
          </p:nvCxnSpPr>
          <p:spPr>
            <a:xfrm>
              <a:off x="6308392" y="4732433"/>
              <a:ext cx="0" cy="95253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 name="Grupp 46" descr="Styrinstrument:&#10;Regelstyrning.&#10;Ekonomisk styrning.&#10;Kunskapsstyrning.">
            <a:extLst>
              <a:ext uri="{FF2B5EF4-FFF2-40B4-BE49-F238E27FC236}">
                <a16:creationId xmlns:a16="http://schemas.microsoft.com/office/drawing/2014/main" id="{48FB5D0D-8BF1-4D12-94C6-3DEBA6E45FE5}"/>
              </a:ext>
              <a:ext uri="{C183D7F6-B498-43B3-948B-1728B52AA6E4}">
                <adec:decorative xmlns="" xmlns:adec="http://schemas.microsoft.com/office/drawing/2017/decorative" val="0"/>
              </a:ext>
            </a:extLst>
          </p:cNvPr>
          <p:cNvGrpSpPr/>
          <p:nvPr/>
        </p:nvGrpSpPr>
        <p:grpSpPr>
          <a:xfrm>
            <a:off x="8232695" y="5602092"/>
            <a:ext cx="1934295" cy="1136237"/>
            <a:chOff x="6308392" y="5650674"/>
            <a:chExt cx="1934295" cy="1136237"/>
          </a:xfrm>
        </p:grpSpPr>
        <p:sp>
          <p:nvSpPr>
            <p:cNvPr id="8" name="textruta 7">
              <a:extLst>
                <a:ext uri="{FF2B5EF4-FFF2-40B4-BE49-F238E27FC236}">
                  <a16:creationId xmlns:a16="http://schemas.microsoft.com/office/drawing/2014/main" id="{BA435E09-365B-4366-B0E3-AFA29FF924B6}"/>
                </a:ext>
              </a:extLst>
            </p:cNvPr>
            <p:cNvSpPr txBox="1"/>
            <p:nvPr/>
          </p:nvSpPr>
          <p:spPr>
            <a:xfrm>
              <a:off x="6308392" y="5650674"/>
              <a:ext cx="1934295" cy="1136237"/>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Styrinstrument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Regelstyrning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Ekonomisk styrning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Kunskapsstyrning</a:t>
              </a:r>
            </a:p>
          </p:txBody>
        </p:sp>
        <p:cxnSp>
          <p:nvCxnSpPr>
            <p:cNvPr id="41" name="Rak koppling 40">
              <a:extLst>
                <a:ext uri="{FF2B5EF4-FFF2-40B4-BE49-F238E27FC236}">
                  <a16:creationId xmlns:a16="http://schemas.microsoft.com/office/drawing/2014/main" id="{6980EAA2-F4B4-4F82-8602-34BF2DE05A17}"/>
                </a:ext>
              </a:extLst>
            </p:cNvPr>
            <p:cNvCxnSpPr>
              <a:cxnSpLocks/>
            </p:cNvCxnSpPr>
            <p:nvPr/>
          </p:nvCxnSpPr>
          <p:spPr>
            <a:xfrm>
              <a:off x="6308392" y="5650674"/>
              <a:ext cx="0" cy="113623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0" name="Rak koppling 79">
            <a:extLst>
              <a:ext uri="{FF2B5EF4-FFF2-40B4-BE49-F238E27FC236}">
                <a16:creationId xmlns:a16="http://schemas.microsoft.com/office/drawing/2014/main" id="{0B27D658-84F5-48E6-AB14-468BA06E62F9}"/>
              </a:ext>
              <a:ext uri="{C183D7F6-B498-43B3-948B-1728B52AA6E4}">
                <adec:decorative xmlns="" xmlns:adec="http://schemas.microsoft.com/office/drawing/2017/decorative" val="1"/>
              </a:ext>
            </a:extLst>
          </p:cNvPr>
          <p:cNvCxnSpPr/>
          <p:nvPr/>
        </p:nvCxnSpPr>
        <p:spPr>
          <a:xfrm>
            <a:off x="7884155" y="0"/>
            <a:ext cx="0" cy="68580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61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750" fill="hold"/>
                                        <p:tgtEl>
                                          <p:spTgt spid="37"/>
                                        </p:tgtEl>
                                        <p:attrNameLst>
                                          <p:attrName>ppt_w</p:attrName>
                                        </p:attrNameLst>
                                      </p:cBhvr>
                                      <p:tavLst>
                                        <p:tav tm="0">
                                          <p:val>
                                            <p:fltVal val="0"/>
                                          </p:val>
                                        </p:tav>
                                        <p:tav tm="100000">
                                          <p:val>
                                            <p:strVal val="#ppt_w"/>
                                          </p:val>
                                        </p:tav>
                                      </p:tavLst>
                                    </p:anim>
                                    <p:anim calcmode="lin" valueType="num">
                                      <p:cBhvr>
                                        <p:cTn id="14" dur="750" fill="hold"/>
                                        <p:tgtEl>
                                          <p:spTgt spid="37"/>
                                        </p:tgtEl>
                                        <p:attrNameLst>
                                          <p:attrName>ppt_h</p:attrName>
                                        </p:attrNameLst>
                                      </p:cBhvr>
                                      <p:tavLst>
                                        <p:tav tm="0">
                                          <p:val>
                                            <p:fltVal val="0"/>
                                          </p:val>
                                        </p:tav>
                                        <p:tav tm="100000">
                                          <p:val>
                                            <p:strVal val="#ppt_h"/>
                                          </p:val>
                                        </p:tav>
                                      </p:tavLst>
                                    </p:anim>
                                    <p:animEffect transition="in" filter="fade">
                                      <p:cBhvr>
                                        <p:cTn id="15" dur="750"/>
                                        <p:tgtEl>
                                          <p:spTgt spid="3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750" fill="hold"/>
                                        <p:tgtEl>
                                          <p:spTgt spid="32"/>
                                        </p:tgtEl>
                                        <p:attrNameLst>
                                          <p:attrName>ppt_w</p:attrName>
                                        </p:attrNameLst>
                                      </p:cBhvr>
                                      <p:tavLst>
                                        <p:tav tm="0">
                                          <p:val>
                                            <p:fltVal val="0"/>
                                          </p:val>
                                        </p:tav>
                                        <p:tav tm="100000">
                                          <p:val>
                                            <p:strVal val="#ppt_w"/>
                                          </p:val>
                                        </p:tav>
                                      </p:tavLst>
                                    </p:anim>
                                    <p:anim calcmode="lin" valueType="num">
                                      <p:cBhvr>
                                        <p:cTn id="20" dur="750" fill="hold"/>
                                        <p:tgtEl>
                                          <p:spTgt spid="32"/>
                                        </p:tgtEl>
                                        <p:attrNameLst>
                                          <p:attrName>ppt_h</p:attrName>
                                        </p:attrNameLst>
                                      </p:cBhvr>
                                      <p:tavLst>
                                        <p:tav tm="0">
                                          <p:val>
                                            <p:fltVal val="0"/>
                                          </p:val>
                                        </p:tav>
                                        <p:tav tm="100000">
                                          <p:val>
                                            <p:strVal val="#ppt_h"/>
                                          </p:val>
                                        </p:tav>
                                      </p:tavLst>
                                    </p:anim>
                                    <p:animEffect transition="in" filter="fade">
                                      <p:cBhvr>
                                        <p:cTn id="21" dur="750"/>
                                        <p:tgtEl>
                                          <p:spTgt spid="32"/>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750" fill="hold"/>
                                        <p:tgtEl>
                                          <p:spTgt spid="30"/>
                                        </p:tgtEl>
                                        <p:attrNameLst>
                                          <p:attrName>ppt_w</p:attrName>
                                        </p:attrNameLst>
                                      </p:cBhvr>
                                      <p:tavLst>
                                        <p:tav tm="0">
                                          <p:val>
                                            <p:fltVal val="0"/>
                                          </p:val>
                                        </p:tav>
                                        <p:tav tm="100000">
                                          <p:val>
                                            <p:strVal val="#ppt_w"/>
                                          </p:val>
                                        </p:tav>
                                      </p:tavLst>
                                    </p:anim>
                                    <p:anim calcmode="lin" valueType="num">
                                      <p:cBhvr>
                                        <p:cTn id="26" dur="750" fill="hold"/>
                                        <p:tgtEl>
                                          <p:spTgt spid="30"/>
                                        </p:tgtEl>
                                        <p:attrNameLst>
                                          <p:attrName>ppt_h</p:attrName>
                                        </p:attrNameLst>
                                      </p:cBhvr>
                                      <p:tavLst>
                                        <p:tav tm="0">
                                          <p:val>
                                            <p:fltVal val="0"/>
                                          </p:val>
                                        </p:tav>
                                        <p:tav tm="100000">
                                          <p:val>
                                            <p:strVal val="#ppt_h"/>
                                          </p:val>
                                        </p:tav>
                                      </p:tavLst>
                                    </p:anim>
                                    <p:animEffect transition="in" filter="fade">
                                      <p:cBhvr>
                                        <p:cTn id="27" dur="750"/>
                                        <p:tgtEl>
                                          <p:spTgt spid="30"/>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750" fill="hold"/>
                                        <p:tgtEl>
                                          <p:spTgt spid="34"/>
                                        </p:tgtEl>
                                        <p:attrNameLst>
                                          <p:attrName>ppt_w</p:attrName>
                                        </p:attrNameLst>
                                      </p:cBhvr>
                                      <p:tavLst>
                                        <p:tav tm="0">
                                          <p:val>
                                            <p:fltVal val="0"/>
                                          </p:val>
                                        </p:tav>
                                        <p:tav tm="100000">
                                          <p:val>
                                            <p:strVal val="#ppt_w"/>
                                          </p:val>
                                        </p:tav>
                                      </p:tavLst>
                                    </p:anim>
                                    <p:anim calcmode="lin" valueType="num">
                                      <p:cBhvr>
                                        <p:cTn id="32" dur="750" fill="hold"/>
                                        <p:tgtEl>
                                          <p:spTgt spid="34"/>
                                        </p:tgtEl>
                                        <p:attrNameLst>
                                          <p:attrName>ppt_h</p:attrName>
                                        </p:attrNameLst>
                                      </p:cBhvr>
                                      <p:tavLst>
                                        <p:tav tm="0">
                                          <p:val>
                                            <p:fltVal val="0"/>
                                          </p:val>
                                        </p:tav>
                                        <p:tav tm="100000">
                                          <p:val>
                                            <p:strVal val="#ppt_h"/>
                                          </p:val>
                                        </p:tav>
                                      </p:tavLst>
                                    </p:anim>
                                    <p:animEffect transition="in" filter="fade">
                                      <p:cBhvr>
                                        <p:cTn id="33" dur="750"/>
                                        <p:tgtEl>
                                          <p:spTgt spid="34"/>
                                        </p:tgtEl>
                                      </p:cBhvr>
                                    </p:animEffect>
                                  </p:childTnLst>
                                </p:cTn>
                              </p:par>
                            </p:childTnLst>
                          </p:cTn>
                        </p:par>
                        <p:par>
                          <p:cTn id="34" fill="hold">
                            <p:stCondLst>
                              <p:cond delay="3750"/>
                            </p:stCondLst>
                            <p:childTnLst>
                              <p:par>
                                <p:cTn id="35" presetID="2" presetClass="entr" presetSubtype="2" fill="hold" nodeType="afterEffect">
                                  <p:stCondLst>
                                    <p:cond delay="2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1000" fill="hold"/>
                                        <p:tgtEl>
                                          <p:spTgt spid="43"/>
                                        </p:tgtEl>
                                        <p:attrNameLst>
                                          <p:attrName>ppt_x</p:attrName>
                                        </p:attrNameLst>
                                      </p:cBhvr>
                                      <p:tavLst>
                                        <p:tav tm="0">
                                          <p:val>
                                            <p:strVal val="1+#ppt_w/2"/>
                                          </p:val>
                                        </p:tav>
                                        <p:tav tm="100000">
                                          <p:val>
                                            <p:strVal val="#ppt_x"/>
                                          </p:val>
                                        </p:tav>
                                      </p:tavLst>
                                    </p:anim>
                                    <p:anim calcmode="lin" valueType="num">
                                      <p:cBhvr additive="base">
                                        <p:cTn id="38" dur="1000" fill="hold"/>
                                        <p:tgtEl>
                                          <p:spTgt spid="43"/>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 presetClass="entr" presetSubtype="2" fill="hold" nodeType="afterEffect">
                                  <p:stCondLst>
                                    <p:cond delay="25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1000" fill="hold"/>
                                        <p:tgtEl>
                                          <p:spTgt spid="44"/>
                                        </p:tgtEl>
                                        <p:attrNameLst>
                                          <p:attrName>ppt_x</p:attrName>
                                        </p:attrNameLst>
                                      </p:cBhvr>
                                      <p:tavLst>
                                        <p:tav tm="0">
                                          <p:val>
                                            <p:strVal val="1+#ppt_w/2"/>
                                          </p:val>
                                        </p:tav>
                                        <p:tav tm="100000">
                                          <p:val>
                                            <p:strVal val="#ppt_x"/>
                                          </p:val>
                                        </p:tav>
                                      </p:tavLst>
                                    </p:anim>
                                    <p:anim calcmode="lin" valueType="num">
                                      <p:cBhvr additive="base">
                                        <p:cTn id="43" dur="10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2" presetClass="entr" presetSubtype="2" fill="hold" nodeType="afterEffect">
                                  <p:stCondLst>
                                    <p:cond delay="25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1+#ppt_w/2"/>
                                          </p:val>
                                        </p:tav>
                                        <p:tav tm="100000">
                                          <p:val>
                                            <p:strVal val="#ppt_x"/>
                                          </p:val>
                                        </p:tav>
                                      </p:tavLst>
                                    </p:anim>
                                    <p:anim calcmode="lin" valueType="num">
                                      <p:cBhvr additive="base">
                                        <p:cTn id="48" dur="10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7500"/>
                            </p:stCondLst>
                            <p:childTnLst>
                              <p:par>
                                <p:cTn id="50" presetID="2" presetClass="entr" presetSubtype="2" fill="hold" nodeType="afterEffect">
                                  <p:stCondLst>
                                    <p:cond delay="2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par>
                          <p:cTn id="54" fill="hold">
                            <p:stCondLst>
                              <p:cond delay="8750"/>
                            </p:stCondLst>
                            <p:childTnLst>
                              <p:par>
                                <p:cTn id="55" presetID="2" presetClass="entr" presetSubtype="2" fill="hold" nodeType="afterEffect">
                                  <p:stCondLst>
                                    <p:cond delay="25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1000" fill="hold"/>
                                        <p:tgtEl>
                                          <p:spTgt spid="47"/>
                                        </p:tgtEl>
                                        <p:attrNameLst>
                                          <p:attrName>ppt_x</p:attrName>
                                        </p:attrNameLst>
                                      </p:cBhvr>
                                      <p:tavLst>
                                        <p:tav tm="0">
                                          <p:val>
                                            <p:strVal val="1+#ppt_w/2"/>
                                          </p:val>
                                        </p:tav>
                                        <p:tav tm="100000">
                                          <p:val>
                                            <p:strVal val="#ppt_x"/>
                                          </p:val>
                                        </p:tav>
                                      </p:tavLst>
                                    </p:anim>
                                    <p:anim calcmode="lin" valueType="num">
                                      <p:cBhvr additive="base">
                                        <p:cTn id="5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946659E-1AB9-488B-B5F4-8D036D4F0150}"/>
              </a:ext>
            </a:extLst>
          </p:cNvPr>
          <p:cNvSpPr>
            <a:spLocks noGrp="1"/>
          </p:cNvSpPr>
          <p:nvPr>
            <p:ph type="title"/>
          </p:nvPr>
        </p:nvSpPr>
        <p:spPr>
          <a:xfrm>
            <a:off x="837397" y="367158"/>
            <a:ext cx="10517206" cy="516224"/>
          </a:xfrm>
        </p:spPr>
        <p:txBody>
          <a:bodyPr/>
          <a:lstStyle/>
          <a:p>
            <a:pPr algn="ctr"/>
            <a:r>
              <a:rPr lang="sv-SE" dirty="0"/>
              <a:t>En central del av det civila försvaret</a:t>
            </a:r>
          </a:p>
        </p:txBody>
      </p:sp>
      <p:pic>
        <p:nvPicPr>
          <p:cNvPr id="19" name="Platshållare för bild 10">
            <a:extLst>
              <a:ext uri="{FF2B5EF4-FFF2-40B4-BE49-F238E27FC236}">
                <a16:creationId xmlns:a16="http://schemas.microsoft.com/office/drawing/2014/main" id="{B50D6D6B-8325-4952-970D-046BC217DE91}"/>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44" t="123" r="13499"/>
          <a:stretch/>
        </p:blipFill>
        <p:spPr>
          <a:xfrm>
            <a:off x="-4740" y="1288154"/>
            <a:ext cx="3060000" cy="2790928"/>
          </a:xfrm>
          <a:prstGeom prst="rect">
            <a:avLst/>
          </a:prstGeom>
        </p:spPr>
      </p:pic>
      <p:sp>
        <p:nvSpPr>
          <p:cNvPr id="22" name="Rectangular Callout 65">
            <a:extLst>
              <a:ext uri="{FF2B5EF4-FFF2-40B4-BE49-F238E27FC236}">
                <a16:creationId xmlns:a16="http://schemas.microsoft.com/office/drawing/2014/main" id="{C0EE92C7-FC10-4B36-9603-BAB6F29FBF6C}"/>
              </a:ext>
            </a:extLst>
          </p:cNvPr>
          <p:cNvSpPr/>
          <p:nvPr/>
        </p:nvSpPr>
        <p:spPr>
          <a:xfrm>
            <a:off x="-4740" y="1288154"/>
            <a:ext cx="3060000" cy="279092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Värna civilbefolkningen</a:t>
            </a: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3" name="Rectangular Callout 66">
            <a:extLst>
              <a:ext uri="{FF2B5EF4-FFF2-40B4-BE49-F238E27FC236}">
                <a16:creationId xmlns:a16="http://schemas.microsoft.com/office/drawing/2014/main" id="{94CE15BB-D570-40DB-95CB-1C3A0D288FF9}"/>
              </a:ext>
            </a:extLst>
          </p:cNvPr>
          <p:cNvSpPr/>
          <p:nvPr/>
        </p:nvSpPr>
        <p:spPr>
          <a:xfrm>
            <a:off x="3055260" y="1288154"/>
            <a:ext cx="3060000" cy="2790926"/>
          </a:xfrm>
          <a:prstGeom prst="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468000" rIns="46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Century Gothic"/>
                <a:ea typeface="+mn-ea"/>
                <a:cs typeface="+mn-cs"/>
              </a:rPr>
              <a:t>Säkerställa </a:t>
            </a:r>
            <a:br>
              <a:rPr kumimoji="0" lang="sv-SE" sz="1600" b="1" i="0" u="none" strike="noStrike" kern="1200" cap="none" spc="0" normalizeH="0" baseline="0" noProof="0" dirty="0">
                <a:ln>
                  <a:noFill/>
                </a:ln>
                <a:solidFill>
                  <a:schemeClr val="tx1"/>
                </a:solidFill>
                <a:effectLst/>
                <a:uLnTx/>
                <a:uFillTx/>
                <a:latin typeface="Century Gothic"/>
                <a:ea typeface="+mn-ea"/>
                <a:cs typeface="+mn-cs"/>
              </a:rPr>
            </a:br>
            <a:r>
              <a:rPr kumimoji="0" lang="sv-SE" sz="1600" b="1" i="0" u="none" strike="noStrike" kern="1200" cap="none" spc="0" normalizeH="0" baseline="0" noProof="0" dirty="0">
                <a:ln>
                  <a:noFill/>
                </a:ln>
                <a:solidFill>
                  <a:schemeClr val="tx1"/>
                </a:solidFill>
                <a:effectLst/>
                <a:uLnTx/>
                <a:uFillTx/>
                <a:latin typeface="Century Gothic"/>
                <a:ea typeface="+mn-ea"/>
                <a:cs typeface="+mn-cs"/>
              </a:rPr>
              <a:t>de viktigaste samhällsfunktionerna</a:t>
            </a:r>
            <a:endParaRPr kumimoji="0" lang="sv-SE" sz="1600" b="1"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12" name="Rectangular Callout 66">
            <a:extLst>
              <a:ext uri="{FF2B5EF4-FFF2-40B4-BE49-F238E27FC236}">
                <a16:creationId xmlns:a16="http://schemas.microsoft.com/office/drawing/2014/main" id="{47C71F3E-2094-49F7-865E-1E96E749AE78}"/>
              </a:ext>
            </a:extLst>
          </p:cNvPr>
          <p:cNvSpPr/>
          <p:nvPr/>
        </p:nvSpPr>
        <p:spPr>
          <a:xfrm>
            <a:off x="6110592" y="1288154"/>
            <a:ext cx="3045408" cy="2790926"/>
          </a:xfrm>
          <a:prstGeom prst="rect">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Upprätthålla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en nödvändig försörjning</a:t>
            </a:r>
          </a:p>
        </p:txBody>
      </p:sp>
      <p:pic>
        <p:nvPicPr>
          <p:cNvPr id="21" name="Picture Placeholder 31">
            <a:extLst>
              <a:ext uri="{FF2B5EF4-FFF2-40B4-BE49-F238E27FC236}">
                <a16:creationId xmlns:a16="http://schemas.microsoft.com/office/drawing/2014/main" id="{1FA5A310-05FC-4944-BD28-D0165A2B5D38}"/>
              </a:ext>
              <a:ext uri="{C183D7F6-B498-43B3-948B-1728B52AA6E4}">
                <adec:decorative xmlns=""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668" r="19389" b="2024"/>
          <a:stretch/>
        </p:blipFill>
        <p:spPr>
          <a:xfrm>
            <a:off x="9144675" y="1288154"/>
            <a:ext cx="3069475" cy="2790926"/>
          </a:xfrm>
          <a:prstGeom prst="rect">
            <a:avLst/>
          </a:prstGeom>
        </p:spPr>
      </p:pic>
      <p:sp>
        <p:nvSpPr>
          <p:cNvPr id="24" name="Rectangular Callout 67">
            <a:extLst>
              <a:ext uri="{FF2B5EF4-FFF2-40B4-BE49-F238E27FC236}">
                <a16:creationId xmlns:a16="http://schemas.microsoft.com/office/drawing/2014/main" id="{F2DDB1FD-DD99-4F7F-B6ED-7DB9A280524F}"/>
              </a:ext>
            </a:extLst>
          </p:cNvPr>
          <p:cNvSpPr/>
          <p:nvPr/>
        </p:nvSpPr>
        <p:spPr>
          <a:xfrm>
            <a:off x="9144674" y="1288154"/>
            <a:ext cx="3069475" cy="279092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Bidra till det </a:t>
            </a:r>
            <a:br>
              <a:rPr kumimoji="0" lang="sv-SE" sz="1600" b="1" i="0" u="none" strike="noStrike" kern="1200" cap="none" spc="0" normalizeH="0" baseline="0" noProof="0" dirty="0">
                <a:ln>
                  <a:noFill/>
                </a:ln>
                <a:solidFill>
                  <a:prstClr val="white"/>
                </a:solidFill>
                <a:effectLst/>
                <a:uLnTx/>
                <a:uFillTx/>
                <a:latin typeface="Century Gothic"/>
                <a:ea typeface="+mn-ea"/>
                <a:cs typeface="+mn-cs"/>
              </a:rPr>
            </a:br>
            <a:r>
              <a:rPr kumimoji="0" lang="sv-SE" sz="1600" b="1" i="0" u="none" strike="noStrike" kern="1200" cap="none" spc="0" normalizeH="0" baseline="0" noProof="0" dirty="0">
                <a:ln>
                  <a:noFill/>
                </a:ln>
                <a:solidFill>
                  <a:prstClr val="white"/>
                </a:solidFill>
                <a:effectLst/>
                <a:uLnTx/>
                <a:uFillTx/>
                <a:latin typeface="Century Gothic"/>
                <a:ea typeface="+mn-ea"/>
                <a:cs typeface="+mn-cs"/>
              </a:rPr>
              <a:t>militära försvarets förmåga vid väpnat angrepp eller krig i vår omvärld</a:t>
            </a:r>
          </a:p>
        </p:txBody>
      </p:sp>
      <p:pic>
        <p:nvPicPr>
          <p:cNvPr id="20" name="Platshållare för bild 11">
            <a:extLst>
              <a:ext uri="{FF2B5EF4-FFF2-40B4-BE49-F238E27FC236}">
                <a16:creationId xmlns:a16="http://schemas.microsoft.com/office/drawing/2014/main" id="{318A73B4-2CC4-4FF5-9E59-872447D624A7}"/>
              </a:ext>
              <a:ext uri="{C183D7F6-B498-43B3-948B-1728B52AA6E4}">
                <adec:decorative xmlns=""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3862" r="13058"/>
          <a:stretch/>
        </p:blipFill>
        <p:spPr>
          <a:xfrm>
            <a:off x="-3160" y="4079092"/>
            <a:ext cx="3058420" cy="2790940"/>
          </a:xfrm>
          <a:prstGeom prst="rect">
            <a:avLst/>
          </a:prstGeom>
        </p:spPr>
      </p:pic>
      <p:sp>
        <p:nvSpPr>
          <p:cNvPr id="7" name="Rectangular Callout 66"/>
          <p:cNvSpPr/>
          <p:nvPr/>
        </p:nvSpPr>
        <p:spPr>
          <a:xfrm>
            <a:off x="-4740" y="4079092"/>
            <a:ext cx="3060000" cy="279092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Bidra till att stärka samhällets förmåga att förebygga och hantera svåra påfrestningar på samhället i fred</a:t>
            </a:r>
          </a:p>
        </p:txBody>
      </p:sp>
      <p:sp>
        <p:nvSpPr>
          <p:cNvPr id="6" name="Rectangular Callout 65"/>
          <p:cNvSpPr/>
          <p:nvPr/>
        </p:nvSpPr>
        <p:spPr>
          <a:xfrm>
            <a:off x="3055260" y="4079092"/>
            <a:ext cx="3060000" cy="279092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Century Gothic"/>
              </a:rPr>
              <a:t>Upprätthålla samhällets motståndskraft </a:t>
            </a:r>
            <a:br>
              <a:rPr lang="sv-SE" sz="1600" b="1" dirty="0">
                <a:solidFill>
                  <a:schemeClr val="tx1"/>
                </a:solidFill>
                <a:latin typeface="Century Gothic"/>
              </a:rPr>
            </a:br>
            <a:r>
              <a:rPr lang="sv-SE" sz="1600" b="1" dirty="0">
                <a:solidFill>
                  <a:schemeClr val="tx1"/>
                </a:solidFill>
                <a:latin typeface="Century Gothic"/>
              </a:rPr>
              <a:t>mot externa påtryckningar och bidra till att stärka försvarsviljan</a:t>
            </a:r>
            <a:endParaRPr kumimoji="0" lang="sv-SE" sz="1600" b="0" i="0" u="none" strike="noStrike" kern="1200" cap="none" spc="0" normalizeH="0" baseline="0" noProof="0" dirty="0">
              <a:ln>
                <a:noFill/>
              </a:ln>
              <a:solidFill>
                <a:schemeClr val="tx1"/>
              </a:solidFill>
              <a:effectLst/>
              <a:uLnTx/>
              <a:uFillTx/>
              <a:latin typeface="Century Gothic"/>
              <a:ea typeface="+mn-ea"/>
              <a:cs typeface="+mn-cs"/>
            </a:endParaRPr>
          </a:p>
        </p:txBody>
      </p:sp>
      <p:pic>
        <p:nvPicPr>
          <p:cNvPr id="13" name="Platshållare för bild 9">
            <a:extLst>
              <a:ext uri="{FF2B5EF4-FFF2-40B4-BE49-F238E27FC236}">
                <a16:creationId xmlns:a16="http://schemas.microsoft.com/office/drawing/2014/main" id="{9C78D157-B5E4-487A-9B98-41A389E8DAF1}"/>
              </a:ext>
              <a:ext uri="{C183D7F6-B498-43B3-948B-1728B52AA6E4}">
                <adec:decorative xmlns=""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72" t="28022" r="11146" b="-427"/>
          <a:stretch/>
        </p:blipFill>
        <p:spPr>
          <a:xfrm>
            <a:off x="6110591" y="4079092"/>
            <a:ext cx="6099222" cy="2807440"/>
          </a:xfrm>
          <a:prstGeom prst="rect">
            <a:avLst/>
          </a:prstGeom>
        </p:spPr>
      </p:pic>
      <p:sp>
        <p:nvSpPr>
          <p:cNvPr id="8" name="Rectangular Callout 67"/>
          <p:cNvSpPr/>
          <p:nvPr/>
        </p:nvSpPr>
        <p:spPr>
          <a:xfrm>
            <a:off x="6114929" y="4079092"/>
            <a:ext cx="3031395" cy="2790930"/>
          </a:xfrm>
          <a:prstGeom prst="rect">
            <a:avLst/>
          </a:prstGeom>
          <a:solidFill>
            <a:schemeClr val="accent4">
              <a:lumMod val="60000"/>
              <a:lumOff val="40000"/>
              <a:alpha val="8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Century Gothic"/>
                <a:ea typeface="+mn-ea"/>
                <a:cs typeface="+mn-cs"/>
              </a:rPr>
              <a:t>Med tillgängliga resurser bidra till förmågan att delta </a:t>
            </a:r>
            <a:br>
              <a:rPr kumimoji="0" lang="sv-SE" sz="1600" b="1" i="0" u="none" strike="noStrike" kern="1200" cap="none" spc="0" normalizeH="0" baseline="0" noProof="0" dirty="0">
                <a:ln>
                  <a:noFill/>
                </a:ln>
                <a:solidFill>
                  <a:schemeClr val="tx1"/>
                </a:solidFill>
                <a:effectLst/>
                <a:uLnTx/>
                <a:uFillTx/>
                <a:latin typeface="Century Gothic"/>
                <a:ea typeface="+mn-ea"/>
                <a:cs typeface="+mn-cs"/>
              </a:rPr>
            </a:br>
            <a:r>
              <a:rPr kumimoji="0" lang="sv-SE" sz="1600" b="1" i="0" u="none" strike="noStrike" kern="1200" cap="none" spc="0" normalizeH="0" baseline="0" noProof="0" dirty="0">
                <a:ln>
                  <a:noFill/>
                </a:ln>
                <a:solidFill>
                  <a:schemeClr val="tx1"/>
                </a:solidFill>
                <a:effectLst/>
                <a:uLnTx/>
                <a:uFillTx/>
                <a:latin typeface="Century Gothic"/>
                <a:ea typeface="+mn-ea"/>
                <a:cs typeface="+mn-cs"/>
              </a:rPr>
              <a:t>i internationella fredsfrämjande och humanitära insatser</a:t>
            </a:r>
          </a:p>
        </p:txBody>
      </p:sp>
    </p:spTree>
    <p:extLst>
      <p:ext uri="{BB962C8B-B14F-4D97-AF65-F5344CB8AC3E}">
        <p14:creationId xmlns:p14="http://schemas.microsoft.com/office/powerpoint/2010/main" val="342955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750"/>
                                        <p:tgtEl>
                                          <p:spTgt spid="22"/>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50"/>
                                        <p:tgtEl>
                                          <p:spTgt spid="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animBg="1"/>
      <p:bldP spid="24" grpId="0" animBg="1"/>
      <p:bldP spid="7"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 xmlns:adec="http://schemas.microsoft.com/office/drawing/2017/decorative"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mj-lt"/>
              <a:ea typeface="+mn-ea"/>
              <a:cs typeface="+mn-cs"/>
            </a:endParaRPr>
          </a:p>
        </p:txBody>
      </p:sp>
      <p:sp>
        <p:nvSpPr>
          <p:cNvPr id="3" name="Rubrik 2">
            <a:extLst>
              <a:ext uri="{FF2B5EF4-FFF2-40B4-BE49-F238E27FC236}">
                <a16:creationId xmlns:a16="http://schemas.microsoft.com/office/drawing/2014/main" id="{168A97C7-AAB4-4B02-8045-03B5651497BD}"/>
              </a:ext>
            </a:extLst>
          </p:cNvPr>
          <p:cNvSpPr>
            <a:spLocks noGrp="1"/>
          </p:cNvSpPr>
          <p:nvPr>
            <p:ph type="title"/>
          </p:nvPr>
        </p:nvSpPr>
        <p:spPr>
          <a:xfrm>
            <a:off x="837397" y="2247242"/>
            <a:ext cx="10517206" cy="2363516"/>
          </a:xfrm>
        </p:spPr>
        <p:txBody>
          <a:bodyPr anchor="ctr"/>
          <a:lstStyle/>
          <a:p>
            <a:pPr lvl="0" algn="ctr">
              <a:lnSpc>
                <a:spcPct val="100000"/>
              </a:lnSpc>
              <a:spcBef>
                <a:spcPts val="0"/>
              </a:spcBef>
              <a:defRPr/>
            </a:pPr>
            <a:r>
              <a:rPr lang="sv-SE" sz="4800" dirty="0">
                <a:solidFill>
                  <a:prstClr val="white"/>
                </a:solidFill>
                <a:ea typeface="+mn-ea"/>
                <a:cs typeface="+mn-cs"/>
              </a:rPr>
              <a:t>Vad är</a:t>
            </a:r>
            <a:br>
              <a:rPr lang="sv-SE" sz="4800" dirty="0">
                <a:solidFill>
                  <a:prstClr val="white"/>
                </a:solidFill>
                <a:ea typeface="+mn-ea"/>
                <a:cs typeface="+mn-cs"/>
              </a:rPr>
            </a:br>
            <a:r>
              <a:rPr lang="sv-SE" sz="4800" dirty="0">
                <a:solidFill>
                  <a:prstClr val="white"/>
                </a:solidFill>
                <a:ea typeface="+mn-ea"/>
                <a:cs typeface="+mn-cs"/>
              </a:rPr>
              <a:t>samhällsviktig verksamhet?</a:t>
            </a:r>
            <a:endParaRPr lang="sv-SE" dirty="0"/>
          </a:p>
        </p:txBody>
      </p:sp>
    </p:spTree>
    <p:extLst>
      <p:ext uri="{BB962C8B-B14F-4D97-AF65-F5344CB8AC3E}">
        <p14:creationId xmlns:p14="http://schemas.microsoft.com/office/powerpoint/2010/main" val="41687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1"/>
            <a:ext cx="12191589" cy="1276135"/>
          </a:xfrm>
        </p:spPr>
        <p:txBody>
          <a:bodyPr anchor="ctr"/>
          <a:lstStyle/>
          <a:p>
            <a:pPr algn="ctr"/>
            <a:r>
              <a:rPr lang="sv-SE" dirty="0"/>
              <a:t>Vad i samhället måste fungera?</a:t>
            </a:r>
          </a:p>
        </p:txBody>
      </p:sp>
      <p:pic>
        <p:nvPicPr>
          <p:cNvPr id="14" name="Bildobjekt 13" descr="En bild som visar ett glas som fylls på med vatten."/>
          <p:cNvPicPr>
            <a:picLocks noChangeAspect="1"/>
          </p:cNvPicPr>
          <p:nvPr/>
        </p:nvPicPr>
        <p:blipFill rotWithShape="1">
          <a:blip r:embed="rId3" cstate="print">
            <a:extLst>
              <a:ext uri="{28A0092B-C50C-407E-A947-70E740481C1C}">
                <a14:useLocalDpi xmlns:a14="http://schemas.microsoft.com/office/drawing/2010/main"/>
              </a:ext>
            </a:extLst>
          </a:blip>
          <a:srcRect r="5787" b="3045"/>
          <a:stretch/>
        </p:blipFill>
        <p:spPr>
          <a:xfrm>
            <a:off x="0" y="1276143"/>
            <a:ext cx="4068000" cy="2790924"/>
          </a:xfrm>
          <a:prstGeom prst="rect">
            <a:avLst/>
          </a:prstGeom>
        </p:spPr>
      </p:pic>
      <p:pic>
        <p:nvPicPr>
          <p:cNvPr id="10" name="Bildobjekt 9" descr="En bild som visar en motorväg."/>
          <p:cNvPicPr>
            <a:picLocks noChangeAspect="1"/>
          </p:cNvPicPr>
          <p:nvPr/>
        </p:nvPicPr>
        <p:blipFill rotWithShape="1">
          <a:blip r:embed="rId4" cstate="print">
            <a:extLst>
              <a:ext uri="{28A0092B-C50C-407E-A947-70E740481C1C}">
                <a14:useLocalDpi xmlns:a14="http://schemas.microsoft.com/office/drawing/2010/main"/>
              </a:ext>
            </a:extLst>
          </a:blip>
          <a:srcRect r="2828"/>
          <a:stretch/>
        </p:blipFill>
        <p:spPr>
          <a:xfrm>
            <a:off x="4068000" y="1276143"/>
            <a:ext cx="4067998" cy="2790924"/>
          </a:xfrm>
          <a:prstGeom prst="rect">
            <a:avLst/>
          </a:prstGeom>
        </p:spPr>
      </p:pic>
      <p:pic>
        <p:nvPicPr>
          <p:cNvPr id="4" name="Bildobjekt 3" descr="En bild som visar en person som tar ut pengar via en bankautomat."/>
          <p:cNvPicPr>
            <a:picLocks noChangeAspect="1"/>
          </p:cNvPicPr>
          <p:nvPr/>
        </p:nvPicPr>
        <p:blipFill rotWithShape="1">
          <a:blip r:embed="rId5" cstate="print">
            <a:extLst>
              <a:ext uri="{28A0092B-C50C-407E-A947-70E740481C1C}">
                <a14:useLocalDpi xmlns:a14="http://schemas.microsoft.com/office/drawing/2010/main"/>
              </a:ext>
            </a:extLst>
          </a:blip>
          <a:srcRect r="2837"/>
          <a:stretch/>
        </p:blipFill>
        <p:spPr>
          <a:xfrm>
            <a:off x="8123590" y="1276142"/>
            <a:ext cx="4067999" cy="2790925"/>
          </a:xfrm>
          <a:prstGeom prst="rect">
            <a:avLst/>
          </a:prstGeom>
        </p:spPr>
      </p:pic>
      <p:pic>
        <p:nvPicPr>
          <p:cNvPr id="18" name="Bildobjekt 17" descr="En bild som visar person inom sjukvården."/>
          <p:cNvPicPr>
            <a:picLocks noChangeAspect="1"/>
          </p:cNvPicPr>
          <p:nvPr/>
        </p:nvPicPr>
        <p:blipFill rotWithShape="1">
          <a:blip r:embed="rId6" cstate="print">
            <a:extLst>
              <a:ext uri="{28A0092B-C50C-407E-A947-70E740481C1C}">
                <a14:useLocalDpi xmlns:a14="http://schemas.microsoft.com/office/drawing/2010/main"/>
              </a:ext>
            </a:extLst>
          </a:blip>
          <a:srcRect l="1419" r="1419"/>
          <a:stretch/>
        </p:blipFill>
        <p:spPr>
          <a:xfrm>
            <a:off x="0" y="4067074"/>
            <a:ext cx="4068000" cy="2790926"/>
          </a:xfrm>
          <a:prstGeom prst="rect">
            <a:avLst/>
          </a:prstGeom>
        </p:spPr>
      </p:pic>
      <p:pic>
        <p:nvPicPr>
          <p:cNvPr id="20" name="Bildobjekt 19" descr="En bild som visar en person som handlar  grönsaker i en affär."/>
          <p:cNvPicPr>
            <a:picLocks noChangeAspect="1"/>
          </p:cNvPicPr>
          <p:nvPr/>
        </p:nvPicPr>
        <p:blipFill rotWithShape="1">
          <a:blip r:embed="rId7" cstate="print">
            <a:extLst>
              <a:ext uri="{28A0092B-C50C-407E-A947-70E740481C1C}">
                <a14:useLocalDpi xmlns:a14="http://schemas.microsoft.com/office/drawing/2010/main"/>
              </a:ext>
            </a:extLst>
          </a:blip>
          <a:srcRect r="2828"/>
          <a:stretch/>
        </p:blipFill>
        <p:spPr>
          <a:xfrm>
            <a:off x="4067999" y="4067073"/>
            <a:ext cx="4067999" cy="2790925"/>
          </a:xfrm>
          <a:prstGeom prst="rect">
            <a:avLst/>
          </a:prstGeom>
        </p:spPr>
      </p:pic>
      <p:pic>
        <p:nvPicPr>
          <p:cNvPr id="5" name="Bildobjekt 4" descr="En bild som visar en hand som håller i en kommunikationsradio."/>
          <p:cNvPicPr>
            <a:picLocks noChangeAspect="1"/>
          </p:cNvPicPr>
          <p:nvPr/>
        </p:nvPicPr>
        <p:blipFill rotWithShape="1">
          <a:blip r:embed="rId8" cstate="print">
            <a:extLst>
              <a:ext uri="{28A0092B-C50C-407E-A947-70E740481C1C}">
                <a14:useLocalDpi xmlns:a14="http://schemas.microsoft.com/office/drawing/2010/main"/>
              </a:ext>
            </a:extLst>
          </a:blip>
          <a:srcRect l="2828"/>
          <a:stretch/>
        </p:blipFill>
        <p:spPr>
          <a:xfrm>
            <a:off x="8123590" y="4067074"/>
            <a:ext cx="4068002" cy="2790926"/>
          </a:xfrm>
          <a:prstGeom prst="rect">
            <a:avLst/>
          </a:prstGeom>
        </p:spPr>
      </p:pic>
    </p:spTree>
    <p:extLst>
      <p:ext uri="{BB962C8B-B14F-4D97-AF65-F5344CB8AC3E}">
        <p14:creationId xmlns:p14="http://schemas.microsoft.com/office/powerpoint/2010/main" val="18469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p 46">
            <a:extLst>
              <a:ext uri="{FF2B5EF4-FFF2-40B4-BE49-F238E27FC236}">
                <a16:creationId xmlns:a16="http://schemas.microsoft.com/office/drawing/2014/main" id="{F25339DE-95C2-4C4A-8C8C-55A07917FCDF}"/>
              </a:ext>
              <a:ext uri="{C183D7F6-B498-43B3-948B-1728B52AA6E4}">
                <adec:decorative xmlns="" xmlns:adec="http://schemas.microsoft.com/office/drawing/2017/decorative" val="1"/>
              </a:ext>
            </a:extLst>
          </p:cNvPr>
          <p:cNvGrpSpPr/>
          <p:nvPr/>
        </p:nvGrpSpPr>
        <p:grpSpPr>
          <a:xfrm>
            <a:off x="1246200" y="549756"/>
            <a:ext cx="9463621" cy="5758488"/>
            <a:chOff x="5792937" y="486089"/>
            <a:chExt cx="4124408" cy="2509650"/>
          </a:xfrm>
        </p:grpSpPr>
        <p:sp>
          <p:nvSpPr>
            <p:cNvPr id="49" name="textruta 48">
              <a:extLst>
                <a:ext uri="{FF2B5EF4-FFF2-40B4-BE49-F238E27FC236}">
                  <a16:creationId xmlns:a16="http://schemas.microsoft.com/office/drawing/2014/main" id="{678910B8-5C72-4BEE-8CEA-8B5CDA3C4458}"/>
                </a:ext>
              </a:extLst>
            </p:cNvPr>
            <p:cNvSpPr txBox="1"/>
            <p:nvPr/>
          </p:nvSpPr>
          <p:spPr>
            <a:xfrm>
              <a:off x="5792938" y="486089"/>
              <a:ext cx="4124407" cy="2509650"/>
            </a:xfrm>
            <a:prstGeom prst="rect">
              <a:avLst/>
            </a:prstGeom>
            <a:solidFill>
              <a:schemeClr val="bg1"/>
            </a:solidFill>
          </p:spPr>
          <p:txBody>
            <a:bodyPr wrap="square" lIns="216000" tIns="144000" bIns="14400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50" name="Bildobjekt 49">
              <a:extLst>
                <a:ext uri="{FF2B5EF4-FFF2-40B4-BE49-F238E27FC236}">
                  <a16:creationId xmlns:a16="http://schemas.microsoft.com/office/drawing/2014/main" id="{80E35014-0281-4ADD-80F5-E1A8DD15ED7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92937" y="1319166"/>
              <a:ext cx="4124407" cy="1676573"/>
            </a:xfrm>
            <a:prstGeom prst="rect">
              <a:avLst/>
            </a:prstGeom>
          </p:spPr>
        </p:pic>
        <p:cxnSp>
          <p:nvCxnSpPr>
            <p:cNvPr id="51" name="Rak koppling 50">
              <a:extLst>
                <a:ext uri="{FF2B5EF4-FFF2-40B4-BE49-F238E27FC236}">
                  <a16:creationId xmlns:a16="http://schemas.microsoft.com/office/drawing/2014/main" id="{FB7F1FD8-EE40-4A47-BFB4-2852D66B9497}"/>
                </a:ext>
              </a:extLst>
            </p:cNvPr>
            <p:cNvCxnSpPr>
              <a:cxnSpLocks/>
            </p:cNvCxnSpPr>
            <p:nvPr/>
          </p:nvCxnSpPr>
          <p:spPr>
            <a:xfrm>
              <a:off x="5792937" y="486089"/>
              <a:ext cx="4124407" cy="0"/>
            </a:xfrm>
            <a:prstGeom prst="line">
              <a:avLst/>
            </a:prstGeom>
            <a:ln w="107950"/>
          </p:spPr>
          <p:style>
            <a:lnRef idx="1">
              <a:schemeClr val="accent1"/>
            </a:lnRef>
            <a:fillRef idx="0">
              <a:schemeClr val="accent1"/>
            </a:fillRef>
            <a:effectRef idx="0">
              <a:schemeClr val="accent1"/>
            </a:effectRef>
            <a:fontRef idx="minor">
              <a:schemeClr val="tx1"/>
            </a:fontRef>
          </p:style>
        </p:cxnSp>
      </p:grpSp>
      <p:sp>
        <p:nvSpPr>
          <p:cNvPr id="79" name="Rubrik 78">
            <a:extLst>
              <a:ext uri="{FF2B5EF4-FFF2-40B4-BE49-F238E27FC236}">
                <a16:creationId xmlns:a16="http://schemas.microsoft.com/office/drawing/2014/main" id="{D5986D5E-09BE-4072-8B69-D2A0CC746903}"/>
              </a:ext>
            </a:extLst>
          </p:cNvPr>
          <p:cNvSpPr>
            <a:spLocks noGrp="1"/>
          </p:cNvSpPr>
          <p:nvPr>
            <p:ph type="title"/>
          </p:nvPr>
        </p:nvSpPr>
        <p:spPr>
          <a:xfrm>
            <a:off x="1820682" y="1270582"/>
            <a:ext cx="8314658" cy="659079"/>
          </a:xfrm>
        </p:spPr>
        <p:txBody>
          <a:bodyPr/>
          <a:lstStyle/>
          <a:p>
            <a:pPr algn="ctr"/>
            <a:r>
              <a:rPr lang="sv-SE" dirty="0"/>
              <a:t>Vad är samhällsviktig verksamhet?</a:t>
            </a:r>
          </a:p>
        </p:txBody>
      </p:sp>
      <p:sp>
        <p:nvSpPr>
          <p:cNvPr id="80" name="Platshållare för innehåll 79">
            <a:extLst>
              <a:ext uri="{FF2B5EF4-FFF2-40B4-BE49-F238E27FC236}">
                <a16:creationId xmlns:a16="http://schemas.microsoft.com/office/drawing/2014/main" id="{AE3A5139-243D-440A-80DE-3A125563590D}"/>
              </a:ext>
            </a:extLst>
          </p:cNvPr>
          <p:cNvSpPr>
            <a:spLocks noGrp="1"/>
          </p:cNvSpPr>
          <p:nvPr>
            <p:ph idx="1"/>
          </p:nvPr>
        </p:nvSpPr>
        <p:spPr>
          <a:xfrm>
            <a:off x="2546551" y="1929661"/>
            <a:ext cx="6862920" cy="1577997"/>
          </a:xfrm>
        </p:spPr>
        <p:txBody>
          <a:bodyPr/>
          <a:lstStyle/>
          <a:p>
            <a:pPr marL="0" lvl="0" indent="0" algn="ctr">
              <a:buNone/>
            </a:pPr>
            <a:r>
              <a:rPr lang="sv-SE" sz="2000" noProof="0" dirty="0"/>
              <a:t>Samhällsviktiga verksamheter definieras som verksamhet, tjänst eller infrastruktur som upprätthåller eller säkerställer samhällsfunktioner som är nödvändiga för samhällets grundläggande behov, värden eller säkerhet.</a:t>
            </a:r>
            <a:endParaRPr lang="sv-SE" sz="2000" dirty="0"/>
          </a:p>
        </p:txBody>
      </p:sp>
    </p:spTree>
    <p:extLst>
      <p:ext uri="{BB962C8B-B14F-4D97-AF65-F5344CB8AC3E}">
        <p14:creationId xmlns:p14="http://schemas.microsoft.com/office/powerpoint/2010/main" val="794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ubrik 78">
            <a:extLst>
              <a:ext uri="{FF2B5EF4-FFF2-40B4-BE49-F238E27FC236}">
                <a16:creationId xmlns:a16="http://schemas.microsoft.com/office/drawing/2014/main" id="{D5986D5E-09BE-4072-8B69-D2A0CC746903}"/>
              </a:ext>
            </a:extLst>
          </p:cNvPr>
          <p:cNvSpPr>
            <a:spLocks noGrp="1"/>
          </p:cNvSpPr>
          <p:nvPr>
            <p:ph type="title"/>
          </p:nvPr>
        </p:nvSpPr>
        <p:spPr>
          <a:xfrm>
            <a:off x="679142" y="1291251"/>
            <a:ext cx="3073756" cy="1348232"/>
          </a:xfrm>
        </p:spPr>
        <p:txBody>
          <a:bodyPr/>
          <a:lstStyle/>
          <a:p>
            <a:r>
              <a:rPr lang="sv-SE" sz="3200" dirty="0"/>
              <a:t>Vad är samhällsviktig verksamhet?</a:t>
            </a:r>
            <a:endParaRPr lang="sv-SE" dirty="0"/>
          </a:p>
        </p:txBody>
      </p:sp>
      <p:sp>
        <p:nvSpPr>
          <p:cNvPr id="80" name="Platshållare för innehåll 79">
            <a:extLst>
              <a:ext uri="{FF2B5EF4-FFF2-40B4-BE49-F238E27FC236}">
                <a16:creationId xmlns:a16="http://schemas.microsoft.com/office/drawing/2014/main" id="{AE3A5139-243D-440A-80DE-3A125563590D}"/>
              </a:ext>
            </a:extLst>
          </p:cNvPr>
          <p:cNvSpPr>
            <a:spLocks noGrp="1"/>
          </p:cNvSpPr>
          <p:nvPr>
            <p:ph idx="1"/>
          </p:nvPr>
        </p:nvSpPr>
        <p:spPr>
          <a:xfrm>
            <a:off x="679142" y="2833947"/>
            <a:ext cx="3712210" cy="2751389"/>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strike="noStrike" kern="1200" cap="none" spc="0" normalizeH="0" baseline="0" noProof="0" dirty="0">
                <a:ln>
                  <a:noFill/>
                </a:ln>
                <a:solidFill>
                  <a:srgbClr val="000000"/>
                </a:solidFill>
                <a:effectLst/>
                <a:uLnTx/>
                <a:uFillTx/>
                <a:latin typeface="Arial"/>
              </a:rPr>
              <a:t>Samhällsviktiga verksamheter definieras som verksamhet, </a:t>
            </a:r>
            <a:br>
              <a:rPr kumimoji="0" lang="sv-SE" sz="1800" b="0" i="0" strike="noStrike" kern="1200" cap="none" spc="0" normalizeH="0" baseline="0" noProof="0" dirty="0">
                <a:ln>
                  <a:noFill/>
                </a:ln>
                <a:solidFill>
                  <a:srgbClr val="000000"/>
                </a:solidFill>
                <a:effectLst/>
                <a:uLnTx/>
                <a:uFillTx/>
                <a:latin typeface="Arial"/>
              </a:rPr>
            </a:br>
            <a:r>
              <a:rPr kumimoji="0" lang="sv-SE" sz="1800" b="0" i="0" strike="noStrike" kern="1200" cap="none" spc="0" normalizeH="0" baseline="0" noProof="0" dirty="0">
                <a:ln>
                  <a:noFill/>
                </a:ln>
                <a:solidFill>
                  <a:srgbClr val="000000"/>
                </a:solidFill>
                <a:effectLst/>
                <a:uLnTx/>
                <a:uFillTx/>
                <a:latin typeface="Arial"/>
              </a:rPr>
              <a:t>tjänst eller infrastruktur som </a:t>
            </a:r>
            <a:r>
              <a:rPr kumimoji="0" lang="sv-SE" sz="1800" b="1" strike="noStrike" kern="1200" cap="none" spc="0" normalizeH="0" baseline="0" noProof="0" dirty="0">
                <a:ln>
                  <a:noFill/>
                </a:ln>
                <a:solidFill>
                  <a:srgbClr val="000000"/>
                </a:solidFill>
                <a:effectLst/>
                <a:uLnTx/>
                <a:uFillTx/>
                <a:latin typeface="Arial"/>
              </a:rPr>
              <a:t>upprätthåller eller säkerställer </a:t>
            </a:r>
            <a:r>
              <a:rPr kumimoji="0" lang="sv-SE" sz="1800" b="0" i="0" strike="noStrike" kern="1200" cap="none" spc="0" normalizeH="0" baseline="0" noProof="0" dirty="0">
                <a:ln>
                  <a:noFill/>
                </a:ln>
                <a:solidFill>
                  <a:srgbClr val="000000"/>
                </a:solidFill>
                <a:effectLst/>
                <a:uLnTx/>
                <a:uFillTx/>
                <a:latin typeface="Arial"/>
              </a:rPr>
              <a:t>samhällsfunktioner som är </a:t>
            </a:r>
            <a:r>
              <a:rPr kumimoji="0" lang="sv-SE" sz="1800" b="1" i="0" strike="noStrike" kern="1200" cap="none" spc="0" normalizeH="0" baseline="0" noProof="0" dirty="0">
                <a:ln>
                  <a:noFill/>
                </a:ln>
                <a:solidFill>
                  <a:srgbClr val="000000"/>
                </a:solidFill>
                <a:effectLst/>
                <a:uLnTx/>
                <a:uFillTx/>
                <a:latin typeface="Arial"/>
              </a:rPr>
              <a:t>nödvändiga för </a:t>
            </a:r>
            <a:r>
              <a:rPr kumimoji="0" lang="sv-SE" sz="1800" b="0" i="0" strike="noStrike" kern="1200" cap="none" spc="0" normalizeH="0" baseline="0" noProof="0" dirty="0">
                <a:ln>
                  <a:noFill/>
                </a:ln>
                <a:solidFill>
                  <a:srgbClr val="000000"/>
                </a:solidFill>
                <a:effectLst/>
                <a:uLnTx/>
                <a:uFillTx/>
                <a:latin typeface="Arial"/>
              </a:rPr>
              <a:t>samhällets grundläggande behov, </a:t>
            </a:r>
            <a:br>
              <a:rPr kumimoji="0" lang="sv-SE" sz="1800" b="0" i="0" strike="noStrike" kern="1200" cap="none" spc="0" normalizeH="0" baseline="0" noProof="0" dirty="0">
                <a:ln>
                  <a:noFill/>
                </a:ln>
                <a:solidFill>
                  <a:srgbClr val="000000"/>
                </a:solidFill>
                <a:effectLst/>
                <a:uLnTx/>
                <a:uFillTx/>
                <a:latin typeface="Arial"/>
              </a:rPr>
            </a:br>
            <a:r>
              <a:rPr kumimoji="0" lang="sv-SE" sz="1800" b="0" i="0" strike="noStrike" kern="1200" cap="none" spc="0" normalizeH="0" baseline="0" noProof="0" dirty="0">
                <a:ln>
                  <a:noFill/>
                </a:ln>
                <a:solidFill>
                  <a:srgbClr val="000000"/>
                </a:solidFill>
                <a:effectLst/>
                <a:uLnTx/>
                <a:uFillTx/>
                <a:latin typeface="Arial"/>
              </a:rPr>
              <a:t>värden eller säkerhet.</a:t>
            </a:r>
            <a:endParaRPr lang="sv-SE" sz="2000" dirty="0"/>
          </a:p>
        </p:txBody>
      </p:sp>
      <p:grpSp>
        <p:nvGrpSpPr>
          <p:cNvPr id="2" name="Grupp 1" descr="Samhällets grundläggande behov, värden och säkerhet.">
            <a:extLst>
              <a:ext uri="{FF2B5EF4-FFF2-40B4-BE49-F238E27FC236}">
                <a16:creationId xmlns:a16="http://schemas.microsoft.com/office/drawing/2014/main" id="{6769C1AD-05D9-4318-9DDE-AEF4D682C5FB}"/>
              </a:ext>
              <a:ext uri="{C183D7F6-B498-43B3-948B-1728B52AA6E4}">
                <adec:decorative xmlns="" xmlns:adec="http://schemas.microsoft.com/office/drawing/2017/decorative" val="0"/>
              </a:ext>
            </a:extLst>
          </p:cNvPr>
          <p:cNvGrpSpPr/>
          <p:nvPr/>
        </p:nvGrpSpPr>
        <p:grpSpPr>
          <a:xfrm>
            <a:off x="4440175" y="268204"/>
            <a:ext cx="6748204" cy="3134474"/>
            <a:chOff x="4440175" y="268204"/>
            <a:chExt cx="6748204" cy="3134474"/>
          </a:xfrm>
        </p:grpSpPr>
        <p:sp>
          <p:nvSpPr>
            <p:cNvPr id="7" name="Rektangel 6">
              <a:extLst>
                <a:ext uri="{FF2B5EF4-FFF2-40B4-BE49-F238E27FC236}">
                  <a16:creationId xmlns:a16="http://schemas.microsoft.com/office/drawing/2014/main" id="{EDA46E37-0A40-480F-964D-7516C119B4FC}"/>
                </a:ext>
              </a:extLst>
            </p:cNvPr>
            <p:cNvSpPr/>
            <p:nvPr/>
          </p:nvSpPr>
          <p:spPr>
            <a:xfrm>
              <a:off x="4440175" y="268204"/>
              <a:ext cx="6748204" cy="3134474"/>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solidFill>
                <a:effectLst/>
                <a:uLnTx/>
                <a:uFillTx/>
                <a:latin typeface="Arial"/>
                <a:ea typeface="+mn-ea"/>
                <a:cs typeface="+mn-cs"/>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40175" y="652194"/>
              <a:ext cx="6748204" cy="2743144"/>
            </a:xfrm>
            <a:prstGeom prst="rect">
              <a:avLst/>
            </a:prstGeom>
          </p:spPr>
        </p:pic>
        <p:sp>
          <p:nvSpPr>
            <p:cNvPr id="50" name="Högerpil 3">
              <a:extLst>
                <a:ext uri="{FF2B5EF4-FFF2-40B4-BE49-F238E27FC236}">
                  <a16:creationId xmlns:a16="http://schemas.microsoft.com/office/drawing/2014/main" id="{D2FB0BC0-30B3-4DC3-8F22-05EAE5D3A1C6}"/>
                </a:ext>
              </a:extLst>
            </p:cNvPr>
            <p:cNvSpPr/>
            <p:nvPr/>
          </p:nvSpPr>
          <p:spPr>
            <a:xfrm>
              <a:off x="5629878" y="711092"/>
              <a:ext cx="4368798" cy="707886"/>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ysClr val="windowText" lastClr="000000"/>
                  </a:solidFill>
                  <a:effectLst/>
                  <a:uLnTx/>
                  <a:uFillTx/>
                  <a:latin typeface="Century Gothic"/>
                  <a:ea typeface="+mn-ea"/>
                  <a:cs typeface="+mn-cs"/>
                </a:rPr>
                <a:t>Samhällets grundläggande behov, värden och säkerhet</a:t>
              </a:r>
            </a:p>
          </p:txBody>
        </p:sp>
      </p:grpSp>
      <p:grpSp>
        <p:nvGrpSpPr>
          <p:cNvPr id="20" name="Grupp 19">
            <a:extLst>
              <a:ext uri="{FF2B5EF4-FFF2-40B4-BE49-F238E27FC236}">
                <a16:creationId xmlns:a16="http://schemas.microsoft.com/office/drawing/2014/main" id="{DEF748F0-CA58-4545-A5BE-F1A77BED9F94}"/>
              </a:ext>
              <a:ext uri="{C183D7F6-B498-43B3-948B-1728B52AA6E4}">
                <adec:decorative xmlns="" xmlns:adec="http://schemas.microsoft.com/office/drawing/2017/decorative" val="1"/>
              </a:ext>
            </a:extLst>
          </p:cNvPr>
          <p:cNvGrpSpPr/>
          <p:nvPr/>
        </p:nvGrpSpPr>
        <p:grpSpPr>
          <a:xfrm>
            <a:off x="3839362" y="2772359"/>
            <a:ext cx="8028750" cy="3555656"/>
            <a:chOff x="3839362" y="2772359"/>
            <a:chExt cx="8028750" cy="3555656"/>
          </a:xfrm>
        </p:grpSpPr>
        <p:sp>
          <p:nvSpPr>
            <p:cNvPr id="99" name="Likbent triangel 98">
              <a:extLst>
                <a:ext uri="{FF2B5EF4-FFF2-40B4-BE49-F238E27FC236}">
                  <a16:creationId xmlns:a16="http://schemas.microsoft.com/office/drawing/2014/main" id="{F9CBB247-49ED-4F71-A7C5-82F9100D91DA}"/>
                </a:ext>
              </a:extLst>
            </p:cNvPr>
            <p:cNvSpPr/>
            <p:nvPr/>
          </p:nvSpPr>
          <p:spPr>
            <a:xfrm>
              <a:off x="774354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Likbent triangel 53">
              <a:extLst>
                <a:ext uri="{FF2B5EF4-FFF2-40B4-BE49-F238E27FC236}">
                  <a16:creationId xmlns:a16="http://schemas.microsoft.com/office/drawing/2014/main" id="{F591651D-59FC-41E1-89D2-6A7B3532DA3A}"/>
                </a:ext>
              </a:extLst>
            </p:cNvPr>
            <p:cNvSpPr/>
            <p:nvPr/>
          </p:nvSpPr>
          <p:spPr>
            <a:xfrm>
              <a:off x="383936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Likbent triangel 94">
              <a:extLst>
                <a:ext uri="{FF2B5EF4-FFF2-40B4-BE49-F238E27FC236}">
                  <a16:creationId xmlns:a16="http://schemas.microsoft.com/office/drawing/2014/main" id="{22C23521-DB5C-49E2-AC4F-315085131DCB}"/>
                </a:ext>
              </a:extLst>
            </p:cNvPr>
            <p:cNvSpPr/>
            <p:nvPr/>
          </p:nvSpPr>
          <p:spPr>
            <a:xfrm>
              <a:off x="579145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9" name="Grupp 18">
            <a:extLst>
              <a:ext uri="{FF2B5EF4-FFF2-40B4-BE49-F238E27FC236}">
                <a16:creationId xmlns:a16="http://schemas.microsoft.com/office/drawing/2014/main" id="{645C1F17-3271-4935-8BB5-0D892004BD6E}"/>
              </a:ext>
              <a:ext uri="{C183D7F6-B498-43B3-948B-1728B52AA6E4}">
                <adec:decorative xmlns="" xmlns:adec="http://schemas.microsoft.com/office/drawing/2017/decorative" val="1"/>
              </a:ext>
            </a:extLst>
          </p:cNvPr>
          <p:cNvGrpSpPr/>
          <p:nvPr/>
        </p:nvGrpSpPr>
        <p:grpSpPr>
          <a:xfrm>
            <a:off x="8942797" y="2991142"/>
            <a:ext cx="1726058" cy="1417226"/>
            <a:chOff x="8942797" y="2991142"/>
            <a:chExt cx="1726058" cy="1417226"/>
          </a:xfrm>
        </p:grpSpPr>
        <p:sp>
          <p:nvSpPr>
            <p:cNvPr id="100" name="Likbent triangel 99">
              <a:extLst>
                <a:ext uri="{FF2B5EF4-FFF2-40B4-BE49-F238E27FC236}">
                  <a16:creationId xmlns:a16="http://schemas.microsoft.com/office/drawing/2014/main" id="{FAE5FD58-CFEA-4F16-945F-21ECA35F656C}"/>
                </a:ext>
              </a:extLst>
            </p:cNvPr>
            <p:cNvSpPr/>
            <p:nvPr/>
          </p:nvSpPr>
          <p:spPr>
            <a:xfrm>
              <a:off x="898383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Högerpil 24">
              <a:extLst>
                <a:ext uri="{FF2B5EF4-FFF2-40B4-BE49-F238E27FC236}">
                  <a16:creationId xmlns:a16="http://schemas.microsoft.com/office/drawing/2014/main" id="{8ADF5347-4FDB-49A4-9ABF-ACC689A45E4F}"/>
                </a:ext>
              </a:extLst>
            </p:cNvPr>
            <p:cNvSpPr/>
            <p:nvPr/>
          </p:nvSpPr>
          <p:spPr>
            <a:xfrm>
              <a:off x="894279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16" name="Grupp 15">
            <a:extLst>
              <a:ext uri="{FF2B5EF4-FFF2-40B4-BE49-F238E27FC236}">
                <a16:creationId xmlns:a16="http://schemas.microsoft.com/office/drawing/2014/main" id="{7A9608E3-CFDB-4384-861B-03EEC5098408}"/>
              </a:ext>
              <a:ext uri="{C183D7F6-B498-43B3-948B-1728B52AA6E4}">
                <adec:decorative xmlns="" xmlns:adec="http://schemas.microsoft.com/office/drawing/2017/decorative" val="1"/>
              </a:ext>
            </a:extLst>
          </p:cNvPr>
          <p:cNvGrpSpPr/>
          <p:nvPr/>
        </p:nvGrpSpPr>
        <p:grpSpPr>
          <a:xfrm>
            <a:off x="5038617" y="2991142"/>
            <a:ext cx="1726058" cy="1417226"/>
            <a:chOff x="5038617" y="2991142"/>
            <a:chExt cx="1726058" cy="1417226"/>
          </a:xfrm>
        </p:grpSpPr>
        <p:sp>
          <p:nvSpPr>
            <p:cNvPr id="46" name="Likbent triangel 45">
              <a:extLst>
                <a:ext uri="{FF2B5EF4-FFF2-40B4-BE49-F238E27FC236}">
                  <a16:creationId xmlns:a16="http://schemas.microsoft.com/office/drawing/2014/main" id="{7748254D-E86E-459E-BEF0-ADDBFB6431F3}"/>
                </a:ext>
              </a:extLst>
            </p:cNvPr>
            <p:cNvSpPr/>
            <p:nvPr/>
          </p:nvSpPr>
          <p:spPr>
            <a:xfrm>
              <a:off x="507965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Högerpil 24">
              <a:extLst>
                <a:ext uri="{FF2B5EF4-FFF2-40B4-BE49-F238E27FC236}">
                  <a16:creationId xmlns:a16="http://schemas.microsoft.com/office/drawing/2014/main" id="{2C94A1E9-BDAF-4BB6-8390-027283FCF0AA}"/>
                </a:ext>
              </a:extLst>
            </p:cNvPr>
            <p:cNvSpPr/>
            <p:nvPr/>
          </p:nvSpPr>
          <p:spPr>
            <a:xfrm>
              <a:off x="503861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17" name="Grupp 16" descr="Viktig samhällsfunktion.">
            <a:extLst>
              <a:ext uri="{FF2B5EF4-FFF2-40B4-BE49-F238E27FC236}">
                <a16:creationId xmlns:a16="http://schemas.microsoft.com/office/drawing/2014/main" id="{F89E883B-D63F-4DBA-9DFD-58238985A421}"/>
              </a:ext>
              <a:ext uri="{C183D7F6-B498-43B3-948B-1728B52AA6E4}">
                <adec:decorative xmlns="" xmlns:adec="http://schemas.microsoft.com/office/drawing/2017/decorative" val="0"/>
              </a:ext>
            </a:extLst>
          </p:cNvPr>
          <p:cNvGrpSpPr/>
          <p:nvPr/>
        </p:nvGrpSpPr>
        <p:grpSpPr>
          <a:xfrm>
            <a:off x="6990707" y="2991142"/>
            <a:ext cx="1726058" cy="1417226"/>
            <a:chOff x="6990707" y="2991142"/>
            <a:chExt cx="1726058" cy="1417226"/>
          </a:xfrm>
        </p:grpSpPr>
        <p:sp>
          <p:nvSpPr>
            <p:cNvPr id="96" name="Likbent triangel 95">
              <a:extLst>
                <a:ext uri="{FF2B5EF4-FFF2-40B4-BE49-F238E27FC236}">
                  <a16:creationId xmlns:a16="http://schemas.microsoft.com/office/drawing/2014/main" id="{ABAD1C00-5651-4344-8890-D89377414F4D}"/>
                </a:ext>
              </a:extLst>
            </p:cNvPr>
            <p:cNvSpPr/>
            <p:nvPr/>
          </p:nvSpPr>
          <p:spPr>
            <a:xfrm>
              <a:off x="703174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Högerpil 24">
              <a:extLst>
                <a:ext uri="{FF2B5EF4-FFF2-40B4-BE49-F238E27FC236}">
                  <a16:creationId xmlns:a16="http://schemas.microsoft.com/office/drawing/2014/main" id="{1AED7C1B-56C6-422A-8118-85AF516AFD91}"/>
                </a:ext>
              </a:extLst>
            </p:cNvPr>
            <p:cNvSpPr/>
            <p:nvPr/>
          </p:nvSpPr>
          <p:spPr>
            <a:xfrm>
              <a:off x="699070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8" name="Grupp 7">
            <a:extLst>
              <a:ext uri="{FF2B5EF4-FFF2-40B4-BE49-F238E27FC236}">
                <a16:creationId xmlns:a16="http://schemas.microsoft.com/office/drawing/2014/main" id="{5DBA8589-BCDA-4488-A598-A4F435EE2DD9}"/>
              </a:ext>
              <a:ext uri="{C183D7F6-B498-43B3-948B-1728B52AA6E4}">
                <adec:decorative xmlns="" xmlns:adec="http://schemas.microsoft.com/office/drawing/2017/decorative" val="1"/>
              </a:ext>
            </a:extLst>
          </p:cNvPr>
          <p:cNvGrpSpPr/>
          <p:nvPr/>
        </p:nvGrpSpPr>
        <p:grpSpPr>
          <a:xfrm>
            <a:off x="5901647" y="3317579"/>
            <a:ext cx="3904180" cy="341070"/>
            <a:chOff x="5901647" y="3317579"/>
            <a:chExt cx="3904180" cy="341070"/>
          </a:xfrm>
        </p:grpSpPr>
        <p:cxnSp>
          <p:nvCxnSpPr>
            <p:cNvPr id="52" name="Rak koppling 51">
              <a:extLst>
                <a:ext uri="{FF2B5EF4-FFF2-40B4-BE49-F238E27FC236}">
                  <a16:creationId xmlns:a16="http://schemas.microsoft.com/office/drawing/2014/main" id="{82F8276F-F698-4078-B9FE-C6F81602C729}"/>
                </a:ext>
              </a:extLst>
            </p:cNvPr>
            <p:cNvCxnSpPr>
              <a:cxnSpLocks/>
            </p:cNvCxnSpPr>
            <p:nvPr/>
          </p:nvCxnSpPr>
          <p:spPr>
            <a:xfrm>
              <a:off x="980582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82633E66-44BE-4599-8BEE-DFAEF5128135}"/>
                </a:ext>
              </a:extLst>
            </p:cNvPr>
            <p:cNvCxnSpPr>
              <a:cxnSpLocks/>
            </p:cNvCxnSpPr>
            <p:nvPr/>
          </p:nvCxnSpPr>
          <p:spPr>
            <a:xfrm>
              <a:off x="590164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F8C4947A-E1BC-4147-BEC0-27FF4A5E4D71}"/>
                </a:ext>
              </a:extLst>
            </p:cNvPr>
            <p:cNvCxnSpPr>
              <a:cxnSpLocks/>
            </p:cNvCxnSpPr>
            <p:nvPr/>
          </p:nvCxnSpPr>
          <p:spPr>
            <a:xfrm>
              <a:off x="785373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5" name="Grupp 14">
            <a:extLst>
              <a:ext uri="{FF2B5EF4-FFF2-40B4-BE49-F238E27FC236}">
                <a16:creationId xmlns:a16="http://schemas.microsoft.com/office/drawing/2014/main" id="{1F66B651-C866-44AC-A4DA-C38E11C23727}"/>
              </a:ext>
              <a:ext uri="{C183D7F6-B498-43B3-948B-1728B52AA6E4}">
                <adec:decorative xmlns="" xmlns:adec="http://schemas.microsoft.com/office/drawing/2017/decorative" val="1"/>
              </a:ext>
            </a:extLst>
          </p:cNvPr>
          <p:cNvGrpSpPr/>
          <p:nvPr/>
        </p:nvGrpSpPr>
        <p:grpSpPr>
          <a:xfrm>
            <a:off x="5901647" y="4521977"/>
            <a:ext cx="3904180" cy="341070"/>
            <a:chOff x="5901647" y="4521977"/>
            <a:chExt cx="3904180" cy="341070"/>
          </a:xfrm>
        </p:grpSpPr>
        <p:cxnSp>
          <p:nvCxnSpPr>
            <p:cNvPr id="43" name="Rak koppling 42">
              <a:extLst>
                <a:ext uri="{FF2B5EF4-FFF2-40B4-BE49-F238E27FC236}">
                  <a16:creationId xmlns:a16="http://schemas.microsoft.com/office/drawing/2014/main" id="{EECB45D3-CFEB-4BDD-BAB4-839775436B7C}"/>
                </a:ext>
              </a:extLst>
            </p:cNvPr>
            <p:cNvCxnSpPr>
              <a:cxnSpLocks/>
            </p:cNvCxnSpPr>
            <p:nvPr/>
          </p:nvCxnSpPr>
          <p:spPr>
            <a:xfrm>
              <a:off x="980582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387BC545-2FF0-4A80-BDD2-E810CAAFDA7C}"/>
                </a:ext>
              </a:extLst>
            </p:cNvPr>
            <p:cNvCxnSpPr>
              <a:cxnSpLocks/>
            </p:cNvCxnSpPr>
            <p:nvPr/>
          </p:nvCxnSpPr>
          <p:spPr>
            <a:xfrm>
              <a:off x="590164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781D6E40-1B0A-4E3B-B7E9-1914D8E0FA53}"/>
                </a:ext>
              </a:extLst>
            </p:cNvPr>
            <p:cNvCxnSpPr>
              <a:cxnSpLocks/>
            </p:cNvCxnSpPr>
            <p:nvPr/>
          </p:nvCxnSpPr>
          <p:spPr>
            <a:xfrm>
              <a:off x="785373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upp 3" descr="Samhällsviktiga verksamheter.">
            <a:extLst>
              <a:ext uri="{FF2B5EF4-FFF2-40B4-BE49-F238E27FC236}">
                <a16:creationId xmlns:a16="http://schemas.microsoft.com/office/drawing/2014/main" id="{7F79CCD5-B48F-44D8-9BAB-389229B55166}"/>
              </a:ext>
              <a:ext uri="{C183D7F6-B498-43B3-948B-1728B52AA6E4}">
                <adec:decorative xmlns="" xmlns:adec="http://schemas.microsoft.com/office/drawing/2017/decorative" val="0"/>
              </a:ext>
            </a:extLst>
          </p:cNvPr>
          <p:cNvGrpSpPr/>
          <p:nvPr/>
        </p:nvGrpSpPr>
        <p:grpSpPr>
          <a:xfrm>
            <a:off x="4609489" y="5137612"/>
            <a:ext cx="6488494" cy="1298889"/>
            <a:chOff x="4609490" y="5528281"/>
            <a:chExt cx="6488494" cy="1298889"/>
          </a:xfrm>
        </p:grpSpPr>
        <p:sp>
          <p:nvSpPr>
            <p:cNvPr id="32" name="Högerpil 25">
              <a:extLst>
                <a:ext uri="{FF2B5EF4-FFF2-40B4-BE49-F238E27FC236}">
                  <a16:creationId xmlns:a16="http://schemas.microsoft.com/office/drawing/2014/main" id="{1769285D-F253-4770-AD0D-49D2BA32A307}"/>
                </a:ext>
              </a:extLst>
            </p:cNvPr>
            <p:cNvSpPr/>
            <p:nvPr/>
          </p:nvSpPr>
          <p:spPr>
            <a:xfrm>
              <a:off x="6041495" y="6457838"/>
              <a:ext cx="3619957" cy="369332"/>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Samhällsviktiga verksamheter</a:t>
              </a:r>
            </a:p>
          </p:txBody>
        </p:sp>
        <p:grpSp>
          <p:nvGrpSpPr>
            <p:cNvPr id="10" name="Grupp 9">
              <a:extLst>
                <a:ext uri="{FF2B5EF4-FFF2-40B4-BE49-F238E27FC236}">
                  <a16:creationId xmlns:a16="http://schemas.microsoft.com/office/drawing/2014/main" id="{9D93E562-5AB3-4E44-B859-CFF075FAF9B1}"/>
                </a:ext>
              </a:extLst>
            </p:cNvPr>
            <p:cNvGrpSpPr/>
            <p:nvPr/>
          </p:nvGrpSpPr>
          <p:grpSpPr>
            <a:xfrm>
              <a:off x="4609490" y="5528281"/>
              <a:ext cx="6488494" cy="815981"/>
              <a:chOff x="4427882" y="5238145"/>
              <a:chExt cx="6488494" cy="815981"/>
            </a:xfrm>
          </p:grpSpPr>
          <p:grpSp>
            <p:nvGrpSpPr>
              <p:cNvPr id="5" name="Grupp 4">
                <a:extLst>
                  <a:ext uri="{FF2B5EF4-FFF2-40B4-BE49-F238E27FC236}">
                    <a16:creationId xmlns:a16="http://schemas.microsoft.com/office/drawing/2014/main" id="{E5A59248-EDD0-402D-8CEE-4F971F3D5E88}"/>
                  </a:ext>
                </a:extLst>
              </p:cNvPr>
              <p:cNvGrpSpPr/>
              <p:nvPr/>
            </p:nvGrpSpPr>
            <p:grpSpPr>
              <a:xfrm>
                <a:off x="4427882" y="5238145"/>
                <a:ext cx="6488494" cy="368306"/>
                <a:chOff x="4427881" y="5114925"/>
                <a:chExt cx="5937744" cy="337044"/>
              </a:xfrm>
            </p:grpSpPr>
            <p:sp>
              <p:nvSpPr>
                <p:cNvPr id="121" name="Ellips 120">
                  <a:extLst>
                    <a:ext uri="{FF2B5EF4-FFF2-40B4-BE49-F238E27FC236}">
                      <a16:creationId xmlns:a16="http://schemas.microsoft.com/office/drawing/2014/main" id="{09B47428-8CAB-49D8-9B65-F173D0E1A8BC}"/>
                    </a:ext>
                  </a:extLst>
                </p:cNvPr>
                <p:cNvSpPr/>
                <p:nvPr/>
              </p:nvSpPr>
              <p:spPr>
                <a:xfrm>
                  <a:off x="44278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Ellips 56">
                  <a:extLst>
                    <a:ext uri="{FF2B5EF4-FFF2-40B4-BE49-F238E27FC236}">
                      <a16:creationId xmlns:a16="http://schemas.microsoft.com/office/drawing/2014/main" id="{F4A55FCD-AFCA-469A-B4F7-8B25D0B83883}"/>
                    </a:ext>
                  </a:extLst>
                </p:cNvPr>
                <p:cNvSpPr/>
                <p:nvPr/>
              </p:nvSpPr>
              <p:spPr>
                <a:xfrm>
                  <a:off x="48946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Ellips 57">
                  <a:extLst>
                    <a:ext uri="{FF2B5EF4-FFF2-40B4-BE49-F238E27FC236}">
                      <a16:creationId xmlns:a16="http://schemas.microsoft.com/office/drawing/2014/main" id="{012469ED-D25E-4C01-BBE3-00539038D567}"/>
                    </a:ext>
                  </a:extLst>
                </p:cNvPr>
                <p:cNvSpPr/>
                <p:nvPr/>
              </p:nvSpPr>
              <p:spPr>
                <a:xfrm>
                  <a:off x="53613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9" name="Ellips 58">
                  <a:extLst>
                    <a:ext uri="{FF2B5EF4-FFF2-40B4-BE49-F238E27FC236}">
                      <a16:creationId xmlns:a16="http://schemas.microsoft.com/office/drawing/2014/main" id="{286884C6-FF8B-4A7C-973B-D14623490F00}"/>
                    </a:ext>
                  </a:extLst>
                </p:cNvPr>
                <p:cNvSpPr/>
                <p:nvPr/>
              </p:nvSpPr>
              <p:spPr>
                <a:xfrm>
                  <a:off x="58280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Ellips 59">
                  <a:extLst>
                    <a:ext uri="{FF2B5EF4-FFF2-40B4-BE49-F238E27FC236}">
                      <a16:creationId xmlns:a16="http://schemas.microsoft.com/office/drawing/2014/main" id="{6ACBC1A4-AABE-4DEE-9A97-C7B70BFC396B}"/>
                    </a:ext>
                  </a:extLst>
                </p:cNvPr>
                <p:cNvSpPr/>
                <p:nvPr/>
              </p:nvSpPr>
              <p:spPr>
                <a:xfrm>
                  <a:off x="62947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1" name="Ellips 60">
                  <a:extLst>
                    <a:ext uri="{FF2B5EF4-FFF2-40B4-BE49-F238E27FC236}">
                      <a16:creationId xmlns:a16="http://schemas.microsoft.com/office/drawing/2014/main" id="{F0D1616D-70EF-48C6-909D-D4BCF6C07A52}"/>
                    </a:ext>
                  </a:extLst>
                </p:cNvPr>
                <p:cNvSpPr/>
                <p:nvPr/>
              </p:nvSpPr>
              <p:spPr>
                <a:xfrm>
                  <a:off x="67615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Ellips 61">
                  <a:extLst>
                    <a:ext uri="{FF2B5EF4-FFF2-40B4-BE49-F238E27FC236}">
                      <a16:creationId xmlns:a16="http://schemas.microsoft.com/office/drawing/2014/main" id="{BC4F4745-8C05-4781-9E72-BF572673FFE9}"/>
                    </a:ext>
                  </a:extLst>
                </p:cNvPr>
                <p:cNvSpPr/>
                <p:nvPr/>
              </p:nvSpPr>
              <p:spPr>
                <a:xfrm>
                  <a:off x="72282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3" name="Ellips 62">
                  <a:extLst>
                    <a:ext uri="{FF2B5EF4-FFF2-40B4-BE49-F238E27FC236}">
                      <a16:creationId xmlns:a16="http://schemas.microsoft.com/office/drawing/2014/main" id="{A543FAA0-8E17-4C2A-8D46-5F45D33CDCEF}"/>
                    </a:ext>
                  </a:extLst>
                </p:cNvPr>
                <p:cNvSpPr/>
                <p:nvPr/>
              </p:nvSpPr>
              <p:spPr>
                <a:xfrm>
                  <a:off x="76949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Ellips 63">
                  <a:extLst>
                    <a:ext uri="{FF2B5EF4-FFF2-40B4-BE49-F238E27FC236}">
                      <a16:creationId xmlns:a16="http://schemas.microsoft.com/office/drawing/2014/main" id="{27C8B113-D552-4EFE-914B-5CA06AD35CFD}"/>
                    </a:ext>
                  </a:extLst>
                </p:cNvPr>
                <p:cNvSpPr/>
                <p:nvPr/>
              </p:nvSpPr>
              <p:spPr>
                <a:xfrm>
                  <a:off x="81616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Ellips 64">
                  <a:extLst>
                    <a:ext uri="{FF2B5EF4-FFF2-40B4-BE49-F238E27FC236}">
                      <a16:creationId xmlns:a16="http://schemas.microsoft.com/office/drawing/2014/main" id="{C7ECF7E1-BD5E-4286-A2C1-448EC4DE2401}"/>
                    </a:ext>
                  </a:extLst>
                </p:cNvPr>
                <p:cNvSpPr/>
                <p:nvPr/>
              </p:nvSpPr>
              <p:spPr>
                <a:xfrm>
                  <a:off x="86284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6" name="Ellips 65">
                  <a:extLst>
                    <a:ext uri="{FF2B5EF4-FFF2-40B4-BE49-F238E27FC236}">
                      <a16:creationId xmlns:a16="http://schemas.microsoft.com/office/drawing/2014/main" id="{D58DDC8D-2279-4260-B1F3-FBE2D3F9EBAB}"/>
                    </a:ext>
                  </a:extLst>
                </p:cNvPr>
                <p:cNvSpPr/>
                <p:nvPr/>
              </p:nvSpPr>
              <p:spPr>
                <a:xfrm>
                  <a:off x="90951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Ellips 66">
                  <a:extLst>
                    <a:ext uri="{FF2B5EF4-FFF2-40B4-BE49-F238E27FC236}">
                      <a16:creationId xmlns:a16="http://schemas.microsoft.com/office/drawing/2014/main" id="{6AD08517-9FCA-4D17-8F8C-C86AE7E6C243}"/>
                    </a:ext>
                  </a:extLst>
                </p:cNvPr>
                <p:cNvSpPr/>
                <p:nvPr/>
              </p:nvSpPr>
              <p:spPr>
                <a:xfrm>
                  <a:off x="95618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Ellips 67">
                  <a:extLst>
                    <a:ext uri="{FF2B5EF4-FFF2-40B4-BE49-F238E27FC236}">
                      <a16:creationId xmlns:a16="http://schemas.microsoft.com/office/drawing/2014/main" id="{84F34911-5E44-4207-9EDB-EA7503050E68}"/>
                    </a:ext>
                  </a:extLst>
                </p:cNvPr>
                <p:cNvSpPr/>
                <p:nvPr/>
              </p:nvSpPr>
              <p:spPr>
                <a:xfrm>
                  <a:off x="100285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70" name="Grupp 69">
                <a:extLst>
                  <a:ext uri="{FF2B5EF4-FFF2-40B4-BE49-F238E27FC236}">
                    <a16:creationId xmlns:a16="http://schemas.microsoft.com/office/drawing/2014/main" id="{8C03260D-7876-4180-8C94-56A3B69C2157}"/>
                  </a:ext>
                </a:extLst>
              </p:cNvPr>
              <p:cNvGrpSpPr/>
              <p:nvPr/>
            </p:nvGrpSpPr>
            <p:grpSpPr>
              <a:xfrm>
                <a:off x="4682890" y="5685820"/>
                <a:ext cx="5978478" cy="368306"/>
                <a:chOff x="4427881" y="5114925"/>
                <a:chExt cx="5471019" cy="337044"/>
              </a:xfrm>
            </p:grpSpPr>
            <p:sp>
              <p:nvSpPr>
                <p:cNvPr id="71" name="Ellips 70">
                  <a:extLst>
                    <a:ext uri="{FF2B5EF4-FFF2-40B4-BE49-F238E27FC236}">
                      <a16:creationId xmlns:a16="http://schemas.microsoft.com/office/drawing/2014/main" id="{31C6CE16-44A4-4A1B-AC0D-ED1FF6A96901}"/>
                    </a:ext>
                  </a:extLst>
                </p:cNvPr>
                <p:cNvSpPr/>
                <p:nvPr/>
              </p:nvSpPr>
              <p:spPr>
                <a:xfrm>
                  <a:off x="44278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Ellips 71">
                  <a:extLst>
                    <a:ext uri="{FF2B5EF4-FFF2-40B4-BE49-F238E27FC236}">
                      <a16:creationId xmlns:a16="http://schemas.microsoft.com/office/drawing/2014/main" id="{3DE7799A-8CC2-4640-86BA-D7E5923F460F}"/>
                    </a:ext>
                  </a:extLst>
                </p:cNvPr>
                <p:cNvSpPr/>
                <p:nvPr/>
              </p:nvSpPr>
              <p:spPr>
                <a:xfrm>
                  <a:off x="48946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Ellips 72">
                  <a:extLst>
                    <a:ext uri="{FF2B5EF4-FFF2-40B4-BE49-F238E27FC236}">
                      <a16:creationId xmlns:a16="http://schemas.microsoft.com/office/drawing/2014/main" id="{CD7F3199-56CA-497F-B774-3A3532EE7CAC}"/>
                    </a:ext>
                  </a:extLst>
                </p:cNvPr>
                <p:cNvSpPr/>
                <p:nvPr/>
              </p:nvSpPr>
              <p:spPr>
                <a:xfrm>
                  <a:off x="53613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4" name="Ellips 73">
                  <a:extLst>
                    <a:ext uri="{FF2B5EF4-FFF2-40B4-BE49-F238E27FC236}">
                      <a16:creationId xmlns:a16="http://schemas.microsoft.com/office/drawing/2014/main" id="{C5E963B6-B518-45E6-91AE-CB2C2F9812C2}"/>
                    </a:ext>
                  </a:extLst>
                </p:cNvPr>
                <p:cNvSpPr/>
                <p:nvPr/>
              </p:nvSpPr>
              <p:spPr>
                <a:xfrm>
                  <a:off x="58280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Ellips 75">
                  <a:extLst>
                    <a:ext uri="{FF2B5EF4-FFF2-40B4-BE49-F238E27FC236}">
                      <a16:creationId xmlns:a16="http://schemas.microsoft.com/office/drawing/2014/main" id="{17DC951A-008E-45AF-ABE8-BD5117A6E11A}"/>
                    </a:ext>
                  </a:extLst>
                </p:cNvPr>
                <p:cNvSpPr/>
                <p:nvPr/>
              </p:nvSpPr>
              <p:spPr>
                <a:xfrm>
                  <a:off x="62947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Ellips 76">
                  <a:extLst>
                    <a:ext uri="{FF2B5EF4-FFF2-40B4-BE49-F238E27FC236}">
                      <a16:creationId xmlns:a16="http://schemas.microsoft.com/office/drawing/2014/main" id="{9EE1E124-BCBE-413D-BAC9-48F875F572B6}"/>
                    </a:ext>
                  </a:extLst>
                </p:cNvPr>
                <p:cNvSpPr/>
                <p:nvPr/>
              </p:nvSpPr>
              <p:spPr>
                <a:xfrm>
                  <a:off x="67615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Ellips 77">
                  <a:extLst>
                    <a:ext uri="{FF2B5EF4-FFF2-40B4-BE49-F238E27FC236}">
                      <a16:creationId xmlns:a16="http://schemas.microsoft.com/office/drawing/2014/main" id="{B0F457F6-FEB2-46BB-BA71-7CAC3F55652D}"/>
                    </a:ext>
                  </a:extLst>
                </p:cNvPr>
                <p:cNvSpPr/>
                <p:nvPr/>
              </p:nvSpPr>
              <p:spPr>
                <a:xfrm>
                  <a:off x="72282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Ellips 80">
                  <a:extLst>
                    <a:ext uri="{FF2B5EF4-FFF2-40B4-BE49-F238E27FC236}">
                      <a16:creationId xmlns:a16="http://schemas.microsoft.com/office/drawing/2014/main" id="{6EAFD36D-4958-4DB7-962A-990D8B1CB4D8}"/>
                    </a:ext>
                  </a:extLst>
                </p:cNvPr>
                <p:cNvSpPr/>
                <p:nvPr/>
              </p:nvSpPr>
              <p:spPr>
                <a:xfrm>
                  <a:off x="76949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Ellips 81">
                  <a:extLst>
                    <a:ext uri="{FF2B5EF4-FFF2-40B4-BE49-F238E27FC236}">
                      <a16:creationId xmlns:a16="http://schemas.microsoft.com/office/drawing/2014/main" id="{7C3B5D7F-DFBA-4C2B-A842-DD3379335A2D}"/>
                    </a:ext>
                  </a:extLst>
                </p:cNvPr>
                <p:cNvSpPr/>
                <p:nvPr/>
              </p:nvSpPr>
              <p:spPr>
                <a:xfrm>
                  <a:off x="81616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Ellips 82">
                  <a:extLst>
                    <a:ext uri="{FF2B5EF4-FFF2-40B4-BE49-F238E27FC236}">
                      <a16:creationId xmlns:a16="http://schemas.microsoft.com/office/drawing/2014/main" id="{291595C2-7893-4FF2-A818-A6EBFC205ED3}"/>
                    </a:ext>
                  </a:extLst>
                </p:cNvPr>
                <p:cNvSpPr/>
                <p:nvPr/>
              </p:nvSpPr>
              <p:spPr>
                <a:xfrm>
                  <a:off x="86284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Ellips 83">
                  <a:extLst>
                    <a:ext uri="{FF2B5EF4-FFF2-40B4-BE49-F238E27FC236}">
                      <a16:creationId xmlns:a16="http://schemas.microsoft.com/office/drawing/2014/main" id="{5B9EAE09-7F12-4B1F-902D-02BC19F5D7E0}"/>
                    </a:ext>
                  </a:extLst>
                </p:cNvPr>
                <p:cNvSpPr/>
                <p:nvPr/>
              </p:nvSpPr>
              <p:spPr>
                <a:xfrm>
                  <a:off x="90951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Ellips 84">
                  <a:extLst>
                    <a:ext uri="{FF2B5EF4-FFF2-40B4-BE49-F238E27FC236}">
                      <a16:creationId xmlns:a16="http://schemas.microsoft.com/office/drawing/2014/main" id="{D780B44A-E13F-40D2-A249-F56589059A44}"/>
                    </a:ext>
                  </a:extLst>
                </p:cNvPr>
                <p:cNvSpPr/>
                <p:nvPr/>
              </p:nvSpPr>
              <p:spPr>
                <a:xfrm>
                  <a:off x="95618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spTree>
    <p:extLst>
      <p:ext uri="{BB962C8B-B14F-4D97-AF65-F5344CB8AC3E}">
        <p14:creationId xmlns:p14="http://schemas.microsoft.com/office/powerpoint/2010/main" val="40996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750"/>
                                        <p:tgtEl>
                                          <p:spTgt spid="20"/>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Effect transition="in" filter="fade">
                                      <p:cBhvr>
                                        <p:cTn id="35" dur="750"/>
                                        <p:tgtEl>
                                          <p:spTgt spid="4"/>
                                        </p:tgtEl>
                                      </p:cBhvr>
                                    </p:animEffect>
                                  </p:childTnLst>
                                </p:cTn>
                              </p:par>
                            </p:childTnLst>
                          </p:cTn>
                        </p:par>
                        <p:par>
                          <p:cTn id="36" fill="hold">
                            <p:stCondLst>
                              <p:cond delay="5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750"/>
                                        <p:tgtEl>
                                          <p:spTgt spid="15"/>
                                        </p:tgtEl>
                                      </p:cBhvr>
                                    </p:animEffect>
                                  </p:childTnLst>
                                </p:cTn>
                              </p:par>
                            </p:childTnLst>
                          </p:cTn>
                        </p:par>
                        <p:par>
                          <p:cTn id="40" fill="hold">
                            <p:stCondLst>
                              <p:cond delay="575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TEXTCOLOR" val="9013641"/>
</p:tagLst>
</file>

<file path=ppt/tags/tag149.xml><?xml version="1.0" encoding="utf-8"?>
<p:tagLst xmlns:a="http://schemas.openxmlformats.org/drawingml/2006/main" xmlns:r="http://schemas.openxmlformats.org/officeDocument/2006/relationships" xmlns:p="http://schemas.openxmlformats.org/presentationml/2006/main">
  <p:tag name="TEXTCOLOR" val="9013641"/>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9013641"/>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5.xml><?xml version="1.0" encoding="utf-8"?>
<p:tagLst xmlns:a="http://schemas.openxmlformats.org/drawingml/2006/main" xmlns:r="http://schemas.openxmlformats.org/officeDocument/2006/relationships" xmlns:p="http://schemas.openxmlformats.org/presentationml/2006/main">
  <p:tag name="TEXTCOLOR" val="0"/>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8.xml><?xml version="1.0" encoding="utf-8"?>
<p:tagLst xmlns:a="http://schemas.openxmlformats.org/drawingml/2006/main" xmlns:r="http://schemas.openxmlformats.org/officeDocument/2006/relationships" xmlns:p="http://schemas.openxmlformats.org/presentationml/2006/main">
  <p:tag name="TEXTCOLOR" val="0"/>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5.xml><?xml version="1.0" encoding="utf-8"?>
<p:tagLst xmlns:a="http://schemas.openxmlformats.org/drawingml/2006/main" xmlns:r="http://schemas.openxmlformats.org/officeDocument/2006/relationships" xmlns:p="http://schemas.openxmlformats.org/presentationml/2006/main">
  <p:tag name="TEXTCOLOR" val="0"/>
</p:tagLst>
</file>

<file path=ppt/tags/tag1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TEXTCOLOR" val="0"/>
</p:tagLst>
</file>

<file path=ppt/tags/tag17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2.xml><?xml version="1.0" encoding="utf-8"?>
<p:tagLst xmlns:a="http://schemas.openxmlformats.org/drawingml/2006/main" xmlns:r="http://schemas.openxmlformats.org/officeDocument/2006/relationships" xmlns:p="http://schemas.openxmlformats.org/presentationml/2006/main">
  <p:tag name="TEXTCOLOR" val="0"/>
</p:tagLst>
</file>

<file path=ppt/tags/tag173.xml><?xml version="1.0" encoding="utf-8"?>
<p:tagLst xmlns:a="http://schemas.openxmlformats.org/drawingml/2006/main" xmlns:r="http://schemas.openxmlformats.org/officeDocument/2006/relationships" xmlns:p="http://schemas.openxmlformats.org/presentationml/2006/main">
  <p:tag name="TEXTCOLOR" val="0"/>
</p:tagLst>
</file>

<file path=ppt/tags/tag17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5.xml><?xml version="1.0" encoding="utf-8"?>
<p:tagLst xmlns:a="http://schemas.openxmlformats.org/drawingml/2006/main" xmlns:r="http://schemas.openxmlformats.org/officeDocument/2006/relationships" xmlns:p="http://schemas.openxmlformats.org/presentationml/2006/main">
  <p:tag name="TEXTCOLOR" val="0"/>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TEXTCOLOR" val="0"/>
</p:tagLst>
</file>

<file path=ppt/tags/tag182.xml><?xml version="1.0" encoding="utf-8"?>
<p:tagLst xmlns:a="http://schemas.openxmlformats.org/drawingml/2006/main" xmlns:r="http://schemas.openxmlformats.org/officeDocument/2006/relationships" xmlns:p="http://schemas.openxmlformats.org/presentationml/2006/main">
  <p:tag name="TEXTCOLOR" val="0"/>
</p:tagLst>
</file>

<file path=ppt/tags/tag1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4.xml><?xml version="1.0" encoding="utf-8"?>
<p:tagLst xmlns:a="http://schemas.openxmlformats.org/drawingml/2006/main" xmlns:r="http://schemas.openxmlformats.org/officeDocument/2006/relationships" xmlns:p="http://schemas.openxmlformats.org/presentationml/2006/main">
  <p:tag name="TEXTCOLOR" val="16777215"/>
</p:tagLst>
</file>

<file path=ppt/tags/tag185.xml><?xml version="1.0" encoding="utf-8"?>
<p:tagLst xmlns:a="http://schemas.openxmlformats.org/drawingml/2006/main" xmlns:r="http://schemas.openxmlformats.org/officeDocument/2006/relationships" xmlns:p="http://schemas.openxmlformats.org/presentationml/2006/main">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87.xml><?xml version="1.0" encoding="utf-8"?>
<p:tagLst xmlns:a="http://schemas.openxmlformats.org/drawingml/2006/main" xmlns:r="http://schemas.openxmlformats.org/officeDocument/2006/relationships" xmlns:p="http://schemas.openxmlformats.org/presentationml/2006/main">
  <p:tag name="TEXTCOLOR" val="16777215"/>
</p:tagLst>
</file>

<file path=ppt/tags/tag188.xml><?xml version="1.0" encoding="utf-8"?>
<p:tagLst xmlns:a="http://schemas.openxmlformats.org/drawingml/2006/main" xmlns:r="http://schemas.openxmlformats.org/officeDocument/2006/relationships" xmlns:p="http://schemas.openxmlformats.org/presentationml/2006/main">
  <p:tag name="TEXTCOLOR" val="16777215"/>
</p:tagLst>
</file>

<file path=ppt/tags/tag18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0.xml><?xml version="1.0" encoding="utf-8"?>
<p:tagLst xmlns:a="http://schemas.openxmlformats.org/drawingml/2006/main" xmlns:r="http://schemas.openxmlformats.org/officeDocument/2006/relationships" xmlns:p="http://schemas.openxmlformats.org/presentationml/2006/main">
  <p:tag name="TEXTCOLOR" val="16777215"/>
</p:tagLst>
</file>

<file path=ppt/tags/tag19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2.xml><?xml version="1.0" encoding="utf-8"?>
<p:tagLst xmlns:a="http://schemas.openxmlformats.org/drawingml/2006/main" xmlns:r="http://schemas.openxmlformats.org/officeDocument/2006/relationships" xmlns:p="http://schemas.openxmlformats.org/presentationml/2006/main">
  <p:tag name="TEXTCOLOR" val="16777215"/>
</p:tagLst>
</file>

<file path=ppt/tags/tag193.xml><?xml version="1.0" encoding="utf-8"?>
<p:tagLst xmlns:a="http://schemas.openxmlformats.org/drawingml/2006/main" xmlns:r="http://schemas.openxmlformats.org/officeDocument/2006/relationships" xmlns:p="http://schemas.openxmlformats.org/presentationml/2006/main">
  <p:tag name="TEXTCOLOR" val="0"/>
</p:tagLst>
</file>

<file path=ppt/tags/tag194.xml><?xml version="1.0" encoding="utf-8"?>
<p:tagLst xmlns:a="http://schemas.openxmlformats.org/drawingml/2006/main" xmlns:r="http://schemas.openxmlformats.org/officeDocument/2006/relationships" xmlns:p="http://schemas.openxmlformats.org/presentationml/2006/main">
  <p:tag name="TEXTCOLOR" val="16777215"/>
</p:tagLst>
</file>

<file path=ppt/tags/tag19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6.xml><?xml version="1.0" encoding="utf-8"?>
<p:tagLst xmlns:a="http://schemas.openxmlformats.org/drawingml/2006/main" xmlns:r="http://schemas.openxmlformats.org/officeDocument/2006/relationships" xmlns:p="http://schemas.openxmlformats.org/presentationml/2006/main">
  <p:tag name="TEXTCOLOR" val="0"/>
</p:tagLst>
</file>

<file path=ppt/tags/tag197.xml><?xml version="1.0" encoding="utf-8"?>
<p:tagLst xmlns:a="http://schemas.openxmlformats.org/drawingml/2006/main" xmlns:r="http://schemas.openxmlformats.org/officeDocument/2006/relationships" xmlns:p="http://schemas.openxmlformats.org/presentationml/2006/main">
  <p:tag name="TEXTCOLOR" val="0"/>
</p:tagLst>
</file>

<file path=ppt/tags/tag19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00.xml><?xml version="1.0" encoding="utf-8"?>
<p:tagLst xmlns:a="http://schemas.openxmlformats.org/drawingml/2006/main" xmlns:r="http://schemas.openxmlformats.org/officeDocument/2006/relationships" xmlns:p="http://schemas.openxmlformats.org/presentationml/2006/main">
  <p:tag name="TEXTCOLOR" val="0"/>
</p:tagLst>
</file>

<file path=ppt/tags/tag201.xml><?xml version="1.0" encoding="utf-8"?>
<p:tagLst xmlns:a="http://schemas.openxmlformats.org/drawingml/2006/main" xmlns:r="http://schemas.openxmlformats.org/officeDocument/2006/relationships" xmlns:p="http://schemas.openxmlformats.org/presentationml/2006/main">
  <p:tag name="TEXTCOLOR" val="0"/>
</p:tagLst>
</file>

<file path=ppt/tags/tag20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TEXTCOLOR" val="0"/>
</p:tagLst>
</file>

<file path=ppt/tags/tag205.xml><?xml version="1.0" encoding="utf-8"?>
<p:tagLst xmlns:a="http://schemas.openxmlformats.org/drawingml/2006/main" xmlns:r="http://schemas.openxmlformats.org/officeDocument/2006/relationships" xmlns:p="http://schemas.openxmlformats.org/presentationml/2006/main">
  <p:tag name="TEXTCOLOR" val="0"/>
</p:tagLst>
</file>

<file path=ppt/tags/tag20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7.xml><?xml version="1.0" encoding="utf-8"?>
<p:tagLst xmlns:a="http://schemas.openxmlformats.org/drawingml/2006/main" xmlns:r="http://schemas.openxmlformats.org/officeDocument/2006/relationships" xmlns:p="http://schemas.openxmlformats.org/presentationml/2006/main">
  <p:tag name="TEXTCOLOR" val="0"/>
</p:tagLst>
</file>

<file path=ppt/tags/tag208.xml><?xml version="1.0" encoding="utf-8"?>
<p:tagLst xmlns:a="http://schemas.openxmlformats.org/drawingml/2006/main" xmlns:r="http://schemas.openxmlformats.org/officeDocument/2006/relationships" xmlns:p="http://schemas.openxmlformats.org/presentationml/2006/main">
  <p:tag name="TEXTCOLOR" val="0"/>
</p:tagLst>
</file>

<file path=ppt/tags/tag20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TEXTCOLOR" val="0"/>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3.xml><?xml version="1.0" encoding="utf-8"?>
<p:tagLst xmlns:a="http://schemas.openxmlformats.org/drawingml/2006/main" xmlns:r="http://schemas.openxmlformats.org/officeDocument/2006/relationships" xmlns:p="http://schemas.openxmlformats.org/presentationml/2006/main">
  <p:tag name="TEXTCOLOR" val="0"/>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6.xml><?xml version="1.0" encoding="utf-8"?>
<p:tagLst xmlns:a="http://schemas.openxmlformats.org/drawingml/2006/main" xmlns:r="http://schemas.openxmlformats.org/officeDocument/2006/relationships" xmlns:p="http://schemas.openxmlformats.org/presentationml/2006/main">
  <p:tag name="TEXTCOLOR" val="0"/>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9.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1.xml><?xml version="1.0" encoding="utf-8"?>
<p:tagLst xmlns:a="http://schemas.openxmlformats.org/drawingml/2006/main" xmlns:r="http://schemas.openxmlformats.org/officeDocument/2006/relationships" xmlns:p="http://schemas.openxmlformats.org/presentationml/2006/main">
  <p:tag name="TEXTCOLOR" val="0"/>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4.xml><?xml version="1.0" encoding="utf-8"?>
<p:tagLst xmlns:a="http://schemas.openxmlformats.org/drawingml/2006/main" xmlns:r="http://schemas.openxmlformats.org/officeDocument/2006/relationships" xmlns:p="http://schemas.openxmlformats.org/presentationml/2006/main">
  <p:tag name="TEXTCOLOR" val="0"/>
</p:tagLst>
</file>

<file path=ppt/tags/tag2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6.xml><?xml version="1.0" encoding="utf-8"?>
<p:tagLst xmlns:a="http://schemas.openxmlformats.org/drawingml/2006/main" xmlns:r="http://schemas.openxmlformats.org/officeDocument/2006/relationships" xmlns:p="http://schemas.openxmlformats.org/presentationml/2006/main">
  <p:tag name="TEXTCOLOR" val="0"/>
</p:tagLst>
</file>

<file path=ppt/tags/tag227.xml><?xml version="1.0" encoding="utf-8"?>
<p:tagLst xmlns:a="http://schemas.openxmlformats.org/drawingml/2006/main" xmlns:r="http://schemas.openxmlformats.org/officeDocument/2006/relationships" xmlns:p="http://schemas.openxmlformats.org/presentationml/2006/main">
  <p:tag name="TEXTCOLOR" val="0"/>
</p:tagLst>
</file>

<file path=ppt/tags/tag228.xml><?xml version="1.0" encoding="utf-8"?>
<p:tagLst xmlns:a="http://schemas.openxmlformats.org/drawingml/2006/main" xmlns:r="http://schemas.openxmlformats.org/officeDocument/2006/relationships" xmlns:p="http://schemas.openxmlformats.org/presentationml/2006/main">
  <p:tag name="TEXTCOLOR" val="16777215"/>
</p:tagLst>
</file>

<file path=ppt/tags/tag22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TEXTCOLOR" val="0"/>
</p:tagLst>
</file>

<file path=ppt/tags/tag231.xml><?xml version="1.0" encoding="utf-8"?>
<p:tagLst xmlns:a="http://schemas.openxmlformats.org/drawingml/2006/main" xmlns:r="http://schemas.openxmlformats.org/officeDocument/2006/relationships" xmlns:p="http://schemas.openxmlformats.org/presentationml/2006/main">
  <p:tag name="TEXTCOLOR" val="16777215"/>
</p:tagLst>
</file>

<file path=ppt/tags/tag2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0"/>
</p:tagLst>
</file>

<file path=ppt/tags/tag235.xml><?xml version="1.0" encoding="utf-8"?>
<p:tagLst xmlns:a="http://schemas.openxmlformats.org/drawingml/2006/main" xmlns:r="http://schemas.openxmlformats.org/officeDocument/2006/relationships" xmlns:p="http://schemas.openxmlformats.org/presentationml/2006/main">
  <p:tag name="TEXTCOLOR" val="0"/>
</p:tagLst>
</file>

<file path=ppt/tags/tag236.xml><?xml version="1.0" encoding="utf-8"?>
<p:tagLst xmlns:a="http://schemas.openxmlformats.org/drawingml/2006/main" xmlns:r="http://schemas.openxmlformats.org/officeDocument/2006/relationships" xmlns:p="http://schemas.openxmlformats.org/presentationml/2006/main">
  <p:tag name="TEXTCOLOR" val="16777215"/>
</p:tagLst>
</file>

<file path=ppt/tags/tag23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8.xml><?xml version="1.0" encoding="utf-8"?>
<p:tagLst xmlns:a="http://schemas.openxmlformats.org/drawingml/2006/main" xmlns:r="http://schemas.openxmlformats.org/officeDocument/2006/relationships" xmlns:p="http://schemas.openxmlformats.org/presentationml/2006/main">
  <p:tag name="TEXTCOLOR" val="0"/>
</p:tagLst>
</file>

<file path=ppt/tags/tag239.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40.xml><?xml version="1.0" encoding="utf-8"?>
<p:tagLst xmlns:a="http://schemas.openxmlformats.org/drawingml/2006/main" xmlns:r="http://schemas.openxmlformats.org/officeDocument/2006/relationships" xmlns:p="http://schemas.openxmlformats.org/presentationml/2006/main">
  <p:tag name="TEXTCOLOR" val="16777215"/>
</p:tagLst>
</file>

<file path=ppt/tags/tag24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2.xml><?xml version="1.0" encoding="utf-8"?>
<p:tagLst xmlns:a="http://schemas.openxmlformats.org/drawingml/2006/main" xmlns:r="http://schemas.openxmlformats.org/officeDocument/2006/relationships" xmlns:p="http://schemas.openxmlformats.org/presentationml/2006/main">
  <p:tag name="TEXTCOLOR" val="0"/>
</p:tagLst>
</file>

<file path=ppt/tags/tag243.xml><?xml version="1.0" encoding="utf-8"?>
<p:tagLst xmlns:a="http://schemas.openxmlformats.org/drawingml/2006/main" xmlns:r="http://schemas.openxmlformats.org/officeDocument/2006/relationships" xmlns:p="http://schemas.openxmlformats.org/presentationml/2006/main">
  <p:tag name="TEXTCOLOR" val="16777215"/>
</p:tagLst>
</file>

<file path=ppt/tags/tag24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5.xml><?xml version="1.0" encoding="utf-8"?>
<p:tagLst xmlns:a="http://schemas.openxmlformats.org/drawingml/2006/main" xmlns:r="http://schemas.openxmlformats.org/officeDocument/2006/relationships" xmlns:p="http://schemas.openxmlformats.org/presentationml/2006/main">
  <p:tag name="TEXTCOLOR" val="0"/>
</p:tagLst>
</file>

<file path=ppt/tags/tag246.xml><?xml version="1.0" encoding="utf-8"?>
<p:tagLst xmlns:a="http://schemas.openxmlformats.org/drawingml/2006/main" xmlns:r="http://schemas.openxmlformats.org/officeDocument/2006/relationships" xmlns:p="http://schemas.openxmlformats.org/presentationml/2006/main">
  <p:tag name="TEXTCOLOR" val="0"/>
</p:tagLst>
</file>

<file path=ppt/tags/tag247.xml><?xml version="1.0" encoding="utf-8"?>
<p:tagLst xmlns:a="http://schemas.openxmlformats.org/drawingml/2006/main" xmlns:r="http://schemas.openxmlformats.org/officeDocument/2006/relationships" xmlns:p="http://schemas.openxmlformats.org/presentationml/2006/main">
  <p:tag name="TEXTCOLOR" val="0"/>
</p:tagLst>
</file>

<file path=ppt/tags/tag248.xml><?xml version="1.0" encoding="utf-8"?>
<p:tagLst xmlns:a="http://schemas.openxmlformats.org/drawingml/2006/main" xmlns:r="http://schemas.openxmlformats.org/officeDocument/2006/relationships" xmlns:p="http://schemas.openxmlformats.org/presentationml/2006/main">
  <p:tag name="TEXTCOLOR" val="16777215"/>
</p:tagLst>
</file>

<file path=ppt/tags/tag24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50.xml><?xml version="1.0" encoding="utf-8"?>
<p:tagLst xmlns:a="http://schemas.openxmlformats.org/drawingml/2006/main" xmlns:r="http://schemas.openxmlformats.org/officeDocument/2006/relationships" xmlns:p="http://schemas.openxmlformats.org/presentationml/2006/main">
  <p:tag name="TEXTCOLOR" val="16777215"/>
</p:tagLst>
</file>

<file path=ppt/tags/tag251.xml><?xml version="1.0" encoding="utf-8"?>
<p:tagLst xmlns:a="http://schemas.openxmlformats.org/drawingml/2006/main" xmlns:r="http://schemas.openxmlformats.org/officeDocument/2006/relationships" xmlns:p="http://schemas.openxmlformats.org/presentationml/2006/main">
  <p:tag name="TEXTCOLOR" val="16777215"/>
</p:tagLst>
</file>

<file path=ppt/tags/tag252.xml><?xml version="1.0" encoding="utf-8"?>
<p:tagLst xmlns:a="http://schemas.openxmlformats.org/drawingml/2006/main" xmlns:r="http://schemas.openxmlformats.org/officeDocument/2006/relationships" xmlns:p="http://schemas.openxmlformats.org/presentationml/2006/main">
  <p:tag name="TEXTCOLOR" val="16777215"/>
</p:tagLst>
</file>

<file path=ppt/tags/tag25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4.xml><?xml version="1.0" encoding="utf-8"?>
<p:tagLst xmlns:a="http://schemas.openxmlformats.org/drawingml/2006/main" xmlns:r="http://schemas.openxmlformats.org/officeDocument/2006/relationships" xmlns:p="http://schemas.openxmlformats.org/presentationml/2006/main">
  <p:tag name="TEXTCOLOR" val="16777215"/>
</p:tagLst>
</file>

<file path=ppt/tags/tag255.xml><?xml version="1.0" encoding="utf-8"?>
<p:tagLst xmlns:a="http://schemas.openxmlformats.org/drawingml/2006/main" xmlns:r="http://schemas.openxmlformats.org/officeDocument/2006/relationships" xmlns:p="http://schemas.openxmlformats.org/presentationml/2006/main">
  <p:tag name="TEXTCOLOR" val="16777215"/>
</p:tagLst>
</file>

<file path=ppt/tags/tag25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7.xml><?xml version="1.0" encoding="utf-8"?>
<p:tagLst xmlns:a="http://schemas.openxmlformats.org/drawingml/2006/main" xmlns:r="http://schemas.openxmlformats.org/officeDocument/2006/relationships" xmlns:p="http://schemas.openxmlformats.org/presentationml/2006/main">
  <p:tag name="TEXTCOLOR" val="16777215"/>
</p:tagLst>
</file>

<file path=ppt/tags/tag258.xml><?xml version="1.0" encoding="utf-8"?>
<p:tagLst xmlns:a="http://schemas.openxmlformats.org/drawingml/2006/main" xmlns:r="http://schemas.openxmlformats.org/officeDocument/2006/relationships" xmlns:p="http://schemas.openxmlformats.org/presentationml/2006/main">
  <p:tag name="TEXTCOLOR" val="0"/>
</p:tagLst>
</file>

<file path=ppt/tags/tag259.xml><?xml version="1.0" encoding="utf-8"?>
<p:tagLst xmlns:a="http://schemas.openxmlformats.org/drawingml/2006/main" xmlns:r="http://schemas.openxmlformats.org/officeDocument/2006/relationships" xmlns:p="http://schemas.openxmlformats.org/presentationml/2006/main">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0.xml><?xml version="1.0" encoding="utf-8"?>
<p:tagLst xmlns:a="http://schemas.openxmlformats.org/drawingml/2006/main" xmlns:r="http://schemas.openxmlformats.org/officeDocument/2006/relationships" xmlns:p="http://schemas.openxmlformats.org/presentationml/2006/main">
  <p:tag name="TEXTCOLOR" val="16777215"/>
</p:tagLst>
</file>

<file path=ppt/tags/tag26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2.xml><?xml version="1.0" encoding="utf-8"?>
<p:tagLst xmlns:a="http://schemas.openxmlformats.org/drawingml/2006/main" xmlns:r="http://schemas.openxmlformats.org/officeDocument/2006/relationships" xmlns:p="http://schemas.openxmlformats.org/presentationml/2006/main">
  <p:tag name="TEXTCOLOR" val="0"/>
</p:tagLst>
</file>

<file path=ppt/tags/tag263.xml><?xml version="1.0" encoding="utf-8"?>
<p:tagLst xmlns:a="http://schemas.openxmlformats.org/drawingml/2006/main" xmlns:r="http://schemas.openxmlformats.org/officeDocument/2006/relationships" xmlns:p="http://schemas.openxmlformats.org/presentationml/2006/main">
  <p:tag name="TEXTCOLOR" val="0"/>
</p:tagLst>
</file>

<file path=ppt/tags/tag264.xml><?xml version="1.0" encoding="utf-8"?>
<p:tagLst xmlns:a="http://schemas.openxmlformats.org/drawingml/2006/main" xmlns:r="http://schemas.openxmlformats.org/officeDocument/2006/relationships" xmlns:p="http://schemas.openxmlformats.org/presentationml/2006/main">
  <p:tag name="TEXTCOLOR" val="16777215"/>
</p:tagLst>
</file>

<file path=ppt/tags/tag2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6.xml><?xml version="1.0" encoding="utf-8"?>
<p:tagLst xmlns:a="http://schemas.openxmlformats.org/drawingml/2006/main" xmlns:r="http://schemas.openxmlformats.org/officeDocument/2006/relationships" xmlns:p="http://schemas.openxmlformats.org/presentationml/2006/main">
  <p:tag name="TEXTCOLOR" val="0"/>
</p:tagLst>
</file>

<file path=ppt/tags/tag267.xml><?xml version="1.0" encoding="utf-8"?>
<p:tagLst xmlns:a="http://schemas.openxmlformats.org/drawingml/2006/main" xmlns:r="http://schemas.openxmlformats.org/officeDocument/2006/relationships" xmlns:p="http://schemas.openxmlformats.org/presentationml/2006/main">
  <p:tag name="TEXTCOLOR" val="16777215"/>
</p:tagLst>
</file>

<file path=ppt/tags/tag2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9.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70.xml><?xml version="1.0" encoding="utf-8"?>
<p:tagLst xmlns:a="http://schemas.openxmlformats.org/drawingml/2006/main" xmlns:r="http://schemas.openxmlformats.org/officeDocument/2006/relationships" xmlns:p="http://schemas.openxmlformats.org/presentationml/2006/main">
  <p:tag name="TEXTCOLOR" val="0"/>
</p:tagLst>
</file>

<file path=ppt/tags/tag271.xml><?xml version="1.0" encoding="utf-8"?>
<p:tagLst xmlns:a="http://schemas.openxmlformats.org/drawingml/2006/main" xmlns:r="http://schemas.openxmlformats.org/officeDocument/2006/relationships" xmlns:p="http://schemas.openxmlformats.org/presentationml/2006/main">
  <p:tag name="TEXTCOLOR" val="0"/>
</p:tagLst>
</file>

<file path=ppt/tags/tag272.xml><?xml version="1.0" encoding="utf-8"?>
<p:tagLst xmlns:a="http://schemas.openxmlformats.org/drawingml/2006/main" xmlns:r="http://schemas.openxmlformats.org/officeDocument/2006/relationships" xmlns:p="http://schemas.openxmlformats.org/presentationml/2006/main">
  <p:tag name="TEXTCOLOR" val="16777215"/>
</p:tagLst>
</file>

<file path=ppt/tags/tag2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4.xml><?xml version="1.0" encoding="utf-8"?>
<p:tagLst xmlns:a="http://schemas.openxmlformats.org/drawingml/2006/main" xmlns:r="http://schemas.openxmlformats.org/officeDocument/2006/relationships" xmlns:p="http://schemas.openxmlformats.org/presentationml/2006/main">
  <p:tag name="TEXTCOLOR" val="0"/>
</p:tagLst>
</file>

<file path=ppt/tags/tag275.xml><?xml version="1.0" encoding="utf-8"?>
<p:tagLst xmlns:a="http://schemas.openxmlformats.org/drawingml/2006/main" xmlns:r="http://schemas.openxmlformats.org/officeDocument/2006/relationships" xmlns:p="http://schemas.openxmlformats.org/presentationml/2006/main">
  <p:tag name="TEXTCOLOR" val="0"/>
</p:tagLst>
</file>

<file path=ppt/tags/tag276.xml><?xml version="1.0" encoding="utf-8"?>
<p:tagLst xmlns:a="http://schemas.openxmlformats.org/drawingml/2006/main" xmlns:r="http://schemas.openxmlformats.org/officeDocument/2006/relationships" xmlns:p="http://schemas.openxmlformats.org/presentationml/2006/main">
  <p:tag name="TEXTCOLOR" val="16777215"/>
</p:tagLst>
</file>

<file path=ppt/tags/tag2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8.xml><?xml version="1.0" encoding="utf-8"?>
<p:tagLst xmlns:a="http://schemas.openxmlformats.org/drawingml/2006/main" xmlns:r="http://schemas.openxmlformats.org/officeDocument/2006/relationships" xmlns:p="http://schemas.openxmlformats.org/presentationml/2006/main">
  <p:tag name="TEXTCOLOR" val="0"/>
</p:tagLst>
</file>

<file path=ppt/tags/tag279.xml><?xml version="1.0" encoding="utf-8"?>
<p:tagLst xmlns:a="http://schemas.openxmlformats.org/drawingml/2006/main" xmlns:r="http://schemas.openxmlformats.org/officeDocument/2006/relationships" xmlns:p="http://schemas.openxmlformats.org/presentationml/2006/main">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1.xml><?xml version="1.0" encoding="utf-8"?>
<p:tagLst xmlns:a="http://schemas.openxmlformats.org/drawingml/2006/main" xmlns:r="http://schemas.openxmlformats.org/officeDocument/2006/relationships" xmlns:p="http://schemas.openxmlformats.org/presentationml/2006/main">
  <p:tag name="TEXTCOLOR" val="0"/>
</p:tagLst>
</file>

<file path=ppt/tags/tag282.xml><?xml version="1.0" encoding="utf-8"?>
<p:tagLst xmlns:a="http://schemas.openxmlformats.org/drawingml/2006/main" xmlns:r="http://schemas.openxmlformats.org/officeDocument/2006/relationships" xmlns:p="http://schemas.openxmlformats.org/presentationml/2006/main">
  <p:tag name="TEXTCOLOR" val="0"/>
</p:tagLst>
</file>

<file path=ppt/tags/tag283.xml><?xml version="1.0" encoding="utf-8"?>
<p:tagLst xmlns:a="http://schemas.openxmlformats.org/drawingml/2006/main" xmlns:r="http://schemas.openxmlformats.org/officeDocument/2006/relationships" xmlns:p="http://schemas.openxmlformats.org/presentationml/2006/main">
  <p:tag name="TEXTCOLOR" val="0"/>
</p:tagLst>
</file>

<file path=ppt/tags/tag284.xml><?xml version="1.0" encoding="utf-8"?>
<p:tagLst xmlns:a="http://schemas.openxmlformats.org/drawingml/2006/main" xmlns:r="http://schemas.openxmlformats.org/officeDocument/2006/relationships" xmlns:p="http://schemas.openxmlformats.org/presentationml/2006/main">
  <p:tag name="TEXTCOLOR" val="16777215"/>
</p:tagLst>
</file>

<file path=ppt/tags/tag28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6.xml><?xml version="1.0" encoding="utf-8"?>
<p:tagLst xmlns:a="http://schemas.openxmlformats.org/drawingml/2006/main" xmlns:r="http://schemas.openxmlformats.org/officeDocument/2006/relationships" xmlns:p="http://schemas.openxmlformats.org/presentationml/2006/main">
  <p:tag name="TEXTCOLOR" val="16777215"/>
</p:tagLst>
</file>

<file path=ppt/tags/tag287.xml><?xml version="1.0" encoding="utf-8"?>
<p:tagLst xmlns:a="http://schemas.openxmlformats.org/drawingml/2006/main" xmlns:r="http://schemas.openxmlformats.org/officeDocument/2006/relationships" xmlns:p="http://schemas.openxmlformats.org/presentationml/2006/main">
  <p:tag name="TEXTCOLOR" val="0"/>
</p:tagLst>
</file>

<file path=ppt/tags/tag288.xml><?xml version="1.0" encoding="utf-8"?>
<p:tagLst xmlns:a="http://schemas.openxmlformats.org/drawingml/2006/main" xmlns:r="http://schemas.openxmlformats.org/officeDocument/2006/relationships" xmlns:p="http://schemas.openxmlformats.org/presentationml/2006/main">
  <p:tag name="TEXTCOLOR" val="16777215"/>
</p:tagLst>
</file>

<file path=ppt/tags/tag289.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9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91.xml><?xml version="1.0" encoding="utf-8"?>
<p:tagLst xmlns:a="http://schemas.openxmlformats.org/drawingml/2006/main" xmlns:r="http://schemas.openxmlformats.org/officeDocument/2006/relationships" xmlns:p="http://schemas.openxmlformats.org/presentationml/2006/main">
  <p:tag name="TEXTCOLOR" val="0"/>
</p:tagLst>
</file>

<file path=ppt/tags/tag292.xml><?xml version="1.0" encoding="utf-8"?>
<p:tagLst xmlns:a="http://schemas.openxmlformats.org/drawingml/2006/main" xmlns:r="http://schemas.openxmlformats.org/officeDocument/2006/relationships" xmlns:p="http://schemas.openxmlformats.org/presentationml/2006/main">
  <p:tag name="TEXTCOLOR" val="0"/>
</p:tagLst>
</file>

<file path=ppt/tags/tag293.xml><?xml version="1.0" encoding="utf-8"?>
<p:tagLst xmlns:a="http://schemas.openxmlformats.org/drawingml/2006/main" xmlns:r="http://schemas.openxmlformats.org/officeDocument/2006/relationships" xmlns:p="http://schemas.openxmlformats.org/presentationml/2006/main">
  <p:tag name="TEXTCOLOR" val="9013641"/>
</p:tagLst>
</file>

<file path=ppt/tags/tag294.xml><?xml version="1.0" encoding="utf-8"?>
<p:tagLst xmlns:a="http://schemas.openxmlformats.org/drawingml/2006/main" xmlns:r="http://schemas.openxmlformats.org/officeDocument/2006/relationships" xmlns:p="http://schemas.openxmlformats.org/presentationml/2006/main">
  <p:tag name="TEXTCOLOR" val="9013641"/>
</p:tagLst>
</file>

<file path=ppt/tags/tag295.xml><?xml version="1.0" encoding="utf-8"?>
<p:tagLst xmlns:a="http://schemas.openxmlformats.org/drawingml/2006/main" xmlns:r="http://schemas.openxmlformats.org/officeDocument/2006/relationships" xmlns:p="http://schemas.openxmlformats.org/presentationml/2006/main">
  <p:tag name="TEXTCOLOR" val="9013641"/>
</p:tagLst>
</file>

<file path=ppt/tags/tag29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297.xml><?xml version="1.0" encoding="utf-8"?>
<p:tagLst xmlns:a="http://schemas.openxmlformats.org/drawingml/2006/main" xmlns:r="http://schemas.openxmlformats.org/officeDocument/2006/relationships" xmlns:p="http://schemas.openxmlformats.org/presentationml/2006/main">
  <p:tag name="TEXTCOLOR" val="0"/>
</p:tagLst>
</file>

<file path=ppt/tags/tag298.xml><?xml version="1.0" encoding="utf-8"?>
<p:tagLst xmlns:a="http://schemas.openxmlformats.org/drawingml/2006/main" xmlns:r="http://schemas.openxmlformats.org/officeDocument/2006/relationships" xmlns:p="http://schemas.openxmlformats.org/presentationml/2006/main">
  <p:tag name="TEXTCOLOR" val="0"/>
</p:tagLst>
</file>

<file path=ppt/tags/tag2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00.xml><?xml version="1.0" encoding="utf-8"?>
<p:tagLst xmlns:a="http://schemas.openxmlformats.org/drawingml/2006/main" xmlns:r="http://schemas.openxmlformats.org/officeDocument/2006/relationships" xmlns:p="http://schemas.openxmlformats.org/presentationml/2006/main">
  <p:tag name="TEXTCOLOR" val="0"/>
</p:tagLst>
</file>

<file path=ppt/tags/tag301.xml><?xml version="1.0" encoding="utf-8"?>
<p:tagLst xmlns:a="http://schemas.openxmlformats.org/drawingml/2006/main" xmlns:r="http://schemas.openxmlformats.org/officeDocument/2006/relationships" xmlns:p="http://schemas.openxmlformats.org/presentationml/2006/main">
  <p:tag name="TEXTCOLOR" val="0"/>
</p:tagLst>
</file>

<file path=ppt/tags/tag30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03.xml><?xml version="1.0" encoding="utf-8"?>
<p:tagLst xmlns:a="http://schemas.openxmlformats.org/drawingml/2006/main" xmlns:r="http://schemas.openxmlformats.org/officeDocument/2006/relationships" xmlns:p="http://schemas.openxmlformats.org/presentationml/2006/main">
  <p:tag name="TEXTCOLOR" val="0"/>
</p:tagLst>
</file>

<file path=ppt/tags/tag304.xml><?xml version="1.0" encoding="utf-8"?>
<p:tagLst xmlns:a="http://schemas.openxmlformats.org/drawingml/2006/main" xmlns:r="http://schemas.openxmlformats.org/officeDocument/2006/relationships" xmlns:p="http://schemas.openxmlformats.org/presentationml/2006/main">
  <p:tag name="TEXTCOLOR" val="0"/>
</p:tagLst>
</file>

<file path=ppt/tags/tag3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06.xml><?xml version="1.0" encoding="utf-8"?>
<p:tagLst xmlns:a="http://schemas.openxmlformats.org/drawingml/2006/main" xmlns:r="http://schemas.openxmlformats.org/officeDocument/2006/relationships" xmlns:p="http://schemas.openxmlformats.org/presentationml/2006/main">
  <p:tag name="TEXTCOLOR" val="0"/>
</p:tagLst>
</file>

<file path=ppt/tags/tag307.xml><?xml version="1.0" encoding="utf-8"?>
<p:tagLst xmlns:a="http://schemas.openxmlformats.org/drawingml/2006/main" xmlns:r="http://schemas.openxmlformats.org/officeDocument/2006/relationships" xmlns:p="http://schemas.openxmlformats.org/presentationml/2006/main">
  <p:tag name="TEXTCOLOR" val="0"/>
</p:tagLst>
</file>

<file path=ppt/tags/tag308.xml><?xml version="1.0" encoding="utf-8"?>
<p:tagLst xmlns:a="http://schemas.openxmlformats.org/drawingml/2006/main" xmlns:r="http://schemas.openxmlformats.org/officeDocument/2006/relationships" xmlns:p="http://schemas.openxmlformats.org/presentationml/2006/main">
  <p:tag name="TEXTCOLOR" val="0"/>
</p:tagLst>
</file>

<file path=ppt/tags/tag30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10.xml><?xml version="1.0" encoding="utf-8"?>
<p:tagLst xmlns:a="http://schemas.openxmlformats.org/drawingml/2006/main" xmlns:r="http://schemas.openxmlformats.org/officeDocument/2006/relationships" xmlns:p="http://schemas.openxmlformats.org/presentationml/2006/main">
  <p:tag name="TEXTCOLOR" val="0"/>
</p:tagLst>
</file>

<file path=ppt/tags/tag31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3.xml><?xml version="1.0" encoding="utf-8"?>
<p:tagLst xmlns:a="http://schemas.openxmlformats.org/drawingml/2006/main" xmlns:r="http://schemas.openxmlformats.org/officeDocument/2006/relationships" xmlns:p="http://schemas.openxmlformats.org/presentationml/2006/main">
  <p:tag name="TEXTCOLOR" val="0"/>
</p:tagLst>
</file>

<file path=ppt/tags/tag314.xml><?xml version="1.0" encoding="utf-8"?>
<p:tagLst xmlns:a="http://schemas.openxmlformats.org/drawingml/2006/main" xmlns:r="http://schemas.openxmlformats.org/officeDocument/2006/relationships" xmlns:p="http://schemas.openxmlformats.org/presentationml/2006/main">
  <p:tag name="TEXTCOLOR" val="0"/>
</p:tagLst>
</file>

<file path=ppt/tags/tag315.xml><?xml version="1.0" encoding="utf-8"?>
<p:tagLst xmlns:a="http://schemas.openxmlformats.org/drawingml/2006/main" xmlns:r="http://schemas.openxmlformats.org/officeDocument/2006/relationships" xmlns:p="http://schemas.openxmlformats.org/presentationml/2006/main">
  <p:tag name="TEXTCOLOR" val="0"/>
</p:tagLst>
</file>

<file path=ppt/tags/tag31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7.xml><?xml version="1.0" encoding="utf-8"?>
<p:tagLst xmlns:a="http://schemas.openxmlformats.org/drawingml/2006/main" xmlns:r="http://schemas.openxmlformats.org/officeDocument/2006/relationships" xmlns:p="http://schemas.openxmlformats.org/presentationml/2006/main">
  <p:tag name="TEXTCOLOR" val="0"/>
</p:tagLst>
</file>

<file path=ppt/tags/tag318.xml><?xml version="1.0" encoding="utf-8"?>
<p:tagLst xmlns:a="http://schemas.openxmlformats.org/drawingml/2006/main" xmlns:r="http://schemas.openxmlformats.org/officeDocument/2006/relationships" xmlns:p="http://schemas.openxmlformats.org/presentationml/2006/main">
  <p:tag name="TEXTCOLOR" val="0"/>
</p:tagLst>
</file>

<file path=ppt/tags/tag31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0.xml><?xml version="1.0" encoding="utf-8"?>
<p:tagLst xmlns:a="http://schemas.openxmlformats.org/drawingml/2006/main" xmlns:r="http://schemas.openxmlformats.org/officeDocument/2006/relationships" xmlns:p="http://schemas.openxmlformats.org/presentationml/2006/main">
  <p:tag name="TEXTCOLOR" val="0"/>
</p:tagLst>
</file>

<file path=ppt/tags/tag321.xml><?xml version="1.0" encoding="utf-8"?>
<p:tagLst xmlns:a="http://schemas.openxmlformats.org/drawingml/2006/main" xmlns:r="http://schemas.openxmlformats.org/officeDocument/2006/relationships" xmlns:p="http://schemas.openxmlformats.org/presentationml/2006/main">
  <p:tag name="TEXTCOLOR" val="0"/>
</p:tagLst>
</file>

<file path=ppt/tags/tag32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3.xml><?xml version="1.0" encoding="utf-8"?>
<p:tagLst xmlns:a="http://schemas.openxmlformats.org/drawingml/2006/main" xmlns:r="http://schemas.openxmlformats.org/officeDocument/2006/relationships" xmlns:p="http://schemas.openxmlformats.org/presentationml/2006/main">
  <p:tag name="TEXTCOLOR" val="0"/>
</p:tagLst>
</file>

<file path=ppt/tags/tag32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5.xml><?xml version="1.0" encoding="utf-8"?>
<p:tagLst xmlns:a="http://schemas.openxmlformats.org/drawingml/2006/main" xmlns:r="http://schemas.openxmlformats.org/officeDocument/2006/relationships" xmlns:p="http://schemas.openxmlformats.org/presentationml/2006/main">
  <p:tag name="TEXTCOLOR" val="0"/>
</p:tagLst>
</file>

<file path=ppt/tags/tag326.xml><?xml version="1.0" encoding="utf-8"?>
<p:tagLst xmlns:a="http://schemas.openxmlformats.org/drawingml/2006/main" xmlns:r="http://schemas.openxmlformats.org/officeDocument/2006/relationships" xmlns:p="http://schemas.openxmlformats.org/presentationml/2006/main">
  <p:tag name="TEXTCOLOR" val="0"/>
</p:tagLst>
</file>

<file path=ppt/tags/tag327.xml><?xml version="1.0" encoding="utf-8"?>
<p:tagLst xmlns:a="http://schemas.openxmlformats.org/drawingml/2006/main" xmlns:r="http://schemas.openxmlformats.org/officeDocument/2006/relationships" xmlns:p="http://schemas.openxmlformats.org/presentationml/2006/main">
  <p:tag name="TEXTCOLOR" val="0"/>
</p:tagLst>
</file>

<file path=ppt/tags/tag32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9.xml><?xml version="1.0" encoding="utf-8"?>
<p:tagLst xmlns:a="http://schemas.openxmlformats.org/drawingml/2006/main" xmlns:r="http://schemas.openxmlformats.org/officeDocument/2006/relationships" xmlns:p="http://schemas.openxmlformats.org/presentationml/2006/main">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30.xml><?xml version="1.0" encoding="utf-8"?>
<p:tagLst xmlns:a="http://schemas.openxmlformats.org/drawingml/2006/main" xmlns:r="http://schemas.openxmlformats.org/officeDocument/2006/relationships" xmlns:p="http://schemas.openxmlformats.org/presentationml/2006/main">
  <p:tag name="TEXTCOLOR" val="16777215"/>
</p:tagLst>
</file>

<file path=ppt/tags/tag33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2.xml><?xml version="1.0" encoding="utf-8"?>
<p:tagLst xmlns:a="http://schemas.openxmlformats.org/drawingml/2006/main" xmlns:r="http://schemas.openxmlformats.org/officeDocument/2006/relationships" xmlns:p="http://schemas.openxmlformats.org/presentationml/2006/main">
  <p:tag name="TEXTCOLOR" val="16777215"/>
</p:tagLst>
</file>

<file path=ppt/tags/tag333.xml><?xml version="1.0" encoding="utf-8"?>
<p:tagLst xmlns:a="http://schemas.openxmlformats.org/drawingml/2006/main" xmlns:r="http://schemas.openxmlformats.org/officeDocument/2006/relationships" xmlns:p="http://schemas.openxmlformats.org/presentationml/2006/main">
  <p:tag name="TEXTCOLOR" val="16777215"/>
</p:tagLst>
</file>

<file path=ppt/tags/tag33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5.xml><?xml version="1.0" encoding="utf-8"?>
<p:tagLst xmlns:a="http://schemas.openxmlformats.org/drawingml/2006/main" xmlns:r="http://schemas.openxmlformats.org/officeDocument/2006/relationships" xmlns:p="http://schemas.openxmlformats.org/presentationml/2006/main">
  <p:tag name="TEXTCOLOR" val="16777215"/>
</p:tagLst>
</file>

<file path=ppt/tags/tag33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7.xml><?xml version="1.0" encoding="utf-8"?>
<p:tagLst xmlns:a="http://schemas.openxmlformats.org/drawingml/2006/main" xmlns:r="http://schemas.openxmlformats.org/officeDocument/2006/relationships" xmlns:p="http://schemas.openxmlformats.org/presentationml/2006/main">
  <p:tag name="TEXTCOLOR" val="16777215"/>
</p:tagLst>
</file>

<file path=ppt/tags/tag338.xml><?xml version="1.0" encoding="utf-8"?>
<p:tagLst xmlns:a="http://schemas.openxmlformats.org/drawingml/2006/main" xmlns:r="http://schemas.openxmlformats.org/officeDocument/2006/relationships" xmlns:p="http://schemas.openxmlformats.org/presentationml/2006/main">
  <p:tag name="TEXTCOLOR" val="0"/>
</p:tagLst>
</file>

<file path=ppt/tags/tag339.xml><?xml version="1.0" encoding="utf-8"?>
<p:tagLst xmlns:a="http://schemas.openxmlformats.org/drawingml/2006/main" xmlns:r="http://schemas.openxmlformats.org/officeDocument/2006/relationships" xmlns:p="http://schemas.openxmlformats.org/presentationml/2006/main">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41.xml><?xml version="1.0" encoding="utf-8"?>
<p:tagLst xmlns:a="http://schemas.openxmlformats.org/drawingml/2006/main" xmlns:r="http://schemas.openxmlformats.org/officeDocument/2006/relationships" xmlns:p="http://schemas.openxmlformats.org/presentationml/2006/main">
  <p:tag name="TEXTCOLOR" val="0"/>
</p:tagLst>
</file>

<file path=ppt/tags/tag342.xml><?xml version="1.0" encoding="utf-8"?>
<p:tagLst xmlns:a="http://schemas.openxmlformats.org/drawingml/2006/main" xmlns:r="http://schemas.openxmlformats.org/officeDocument/2006/relationships" xmlns:p="http://schemas.openxmlformats.org/presentationml/2006/main">
  <p:tag name="TEXTCOLOR" val="0"/>
</p:tagLst>
</file>

<file path=ppt/tags/tag34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4.xml><?xml version="1.0" encoding="utf-8"?>
<p:tagLst xmlns:a="http://schemas.openxmlformats.org/drawingml/2006/main" xmlns:r="http://schemas.openxmlformats.org/officeDocument/2006/relationships" xmlns:p="http://schemas.openxmlformats.org/presentationml/2006/main">
  <p:tag name="TEXTCOLOR" val="0"/>
</p:tagLst>
</file>

<file path=ppt/tags/tag345.xml><?xml version="1.0" encoding="utf-8"?>
<p:tagLst xmlns:a="http://schemas.openxmlformats.org/drawingml/2006/main" xmlns:r="http://schemas.openxmlformats.org/officeDocument/2006/relationships" xmlns:p="http://schemas.openxmlformats.org/presentationml/2006/main">
  <p:tag name="TEXTCOLOR" val="0"/>
</p:tagLst>
</file>

<file path=ppt/tags/tag346.xml><?xml version="1.0" encoding="utf-8"?>
<p:tagLst xmlns:a="http://schemas.openxmlformats.org/drawingml/2006/main" xmlns:r="http://schemas.openxmlformats.org/officeDocument/2006/relationships" xmlns:p="http://schemas.openxmlformats.org/presentationml/2006/main">
  <p:tag name="TEXTCOLOR" val="0"/>
</p:tagLst>
</file>

<file path=ppt/tags/tag34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8.xml><?xml version="1.0" encoding="utf-8"?>
<p:tagLst xmlns:a="http://schemas.openxmlformats.org/drawingml/2006/main" xmlns:r="http://schemas.openxmlformats.org/officeDocument/2006/relationships" xmlns:p="http://schemas.openxmlformats.org/presentationml/2006/main">
  <p:tag name="TEXTCOLOR" val="0"/>
</p:tagLst>
</file>

<file path=ppt/tags/tag349.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50.xml><?xml version="1.0" encoding="utf-8"?>
<p:tagLst xmlns:a="http://schemas.openxmlformats.org/drawingml/2006/main" xmlns:r="http://schemas.openxmlformats.org/officeDocument/2006/relationships" xmlns:p="http://schemas.openxmlformats.org/presentationml/2006/main">
  <p:tag name="TEXTCOLOR" val="0"/>
</p:tagLst>
</file>

<file path=ppt/tags/tag35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2.xml><?xml version="1.0" encoding="utf-8"?>
<p:tagLst xmlns:a="http://schemas.openxmlformats.org/drawingml/2006/main" xmlns:r="http://schemas.openxmlformats.org/officeDocument/2006/relationships" xmlns:p="http://schemas.openxmlformats.org/presentationml/2006/main">
  <p:tag name="TEXTCOLOR" val="0"/>
</p:tagLst>
</file>

<file path=ppt/tags/tag353.xml><?xml version="1.0" encoding="utf-8"?>
<p:tagLst xmlns:a="http://schemas.openxmlformats.org/drawingml/2006/main" xmlns:r="http://schemas.openxmlformats.org/officeDocument/2006/relationships" xmlns:p="http://schemas.openxmlformats.org/presentationml/2006/main">
  <p:tag name="TEXTCOLOR" val="0"/>
</p:tagLst>
</file>

<file path=ppt/tags/tag35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5.xml><?xml version="1.0" encoding="utf-8"?>
<p:tagLst xmlns:a="http://schemas.openxmlformats.org/drawingml/2006/main" xmlns:r="http://schemas.openxmlformats.org/officeDocument/2006/relationships" xmlns:p="http://schemas.openxmlformats.org/presentationml/2006/main">
  <p:tag name="TEXTCOLOR" val="0"/>
</p:tagLst>
</file>

<file path=ppt/tags/tag356.xml><?xml version="1.0" encoding="utf-8"?>
<p:tagLst xmlns:a="http://schemas.openxmlformats.org/drawingml/2006/main" xmlns:r="http://schemas.openxmlformats.org/officeDocument/2006/relationships" xmlns:p="http://schemas.openxmlformats.org/presentationml/2006/main">
  <p:tag name="TEXTCOLOR" val="0"/>
</p:tagLst>
</file>

<file path=ppt/tags/tag3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8.xml><?xml version="1.0" encoding="utf-8"?>
<p:tagLst xmlns:a="http://schemas.openxmlformats.org/drawingml/2006/main" xmlns:r="http://schemas.openxmlformats.org/officeDocument/2006/relationships" xmlns:p="http://schemas.openxmlformats.org/presentationml/2006/main">
  <p:tag name="TEXTCOLOR" val="0"/>
</p:tagLst>
</file>

<file path=ppt/tags/tag359.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6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1.xml><?xml version="1.0" encoding="utf-8"?>
<p:tagLst xmlns:a="http://schemas.openxmlformats.org/drawingml/2006/main" xmlns:r="http://schemas.openxmlformats.org/officeDocument/2006/relationships" xmlns:p="http://schemas.openxmlformats.org/presentationml/2006/main">
  <p:tag name="TEXTCOLOR" val="0"/>
</p:tagLst>
</file>

<file path=ppt/tags/tag362.xml><?xml version="1.0" encoding="utf-8"?>
<p:tagLst xmlns:a="http://schemas.openxmlformats.org/drawingml/2006/main" xmlns:r="http://schemas.openxmlformats.org/officeDocument/2006/relationships" xmlns:p="http://schemas.openxmlformats.org/presentationml/2006/main">
  <p:tag name="TEXTCOLOR" val="0"/>
</p:tagLst>
</file>

<file path=ppt/tags/tag36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4.xml><?xml version="1.0" encoding="utf-8"?>
<p:tagLst xmlns:a="http://schemas.openxmlformats.org/drawingml/2006/main" xmlns:r="http://schemas.openxmlformats.org/officeDocument/2006/relationships" xmlns:p="http://schemas.openxmlformats.org/presentationml/2006/main">
  <p:tag name="TEXTCOLOR" val="0"/>
</p:tagLst>
</file>

<file path=ppt/tags/tag3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6.xml><?xml version="1.0" encoding="utf-8"?>
<p:tagLst xmlns:a="http://schemas.openxmlformats.org/drawingml/2006/main" xmlns:r="http://schemas.openxmlformats.org/officeDocument/2006/relationships" xmlns:p="http://schemas.openxmlformats.org/presentationml/2006/main">
  <p:tag name="TEXTCOLOR" val="0"/>
</p:tagLst>
</file>

<file path=ppt/tags/tag367.xml><?xml version="1.0" encoding="utf-8"?>
<p:tagLst xmlns:a="http://schemas.openxmlformats.org/drawingml/2006/main" xmlns:r="http://schemas.openxmlformats.org/officeDocument/2006/relationships" xmlns:p="http://schemas.openxmlformats.org/presentationml/2006/main">
  <p:tag name="TEXTCOLOR" val="0"/>
</p:tagLst>
</file>

<file path=ppt/tags/tag36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69.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7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1.xml><?xml version="1.0" encoding="utf-8"?>
<p:tagLst xmlns:a="http://schemas.openxmlformats.org/drawingml/2006/main" xmlns:r="http://schemas.openxmlformats.org/officeDocument/2006/relationships" xmlns:p="http://schemas.openxmlformats.org/presentationml/2006/main">
  <p:tag name="TEXTCOLOR" val="0"/>
</p:tagLst>
</file>

<file path=ppt/tags/tag372.xml><?xml version="1.0" encoding="utf-8"?>
<p:tagLst xmlns:a="http://schemas.openxmlformats.org/drawingml/2006/main" xmlns:r="http://schemas.openxmlformats.org/officeDocument/2006/relationships" xmlns:p="http://schemas.openxmlformats.org/presentationml/2006/main">
  <p:tag name="TEXTCOLOR" val="0"/>
</p:tagLst>
</file>

<file path=ppt/tags/tag373.xml><?xml version="1.0" encoding="utf-8"?>
<p:tagLst xmlns:a="http://schemas.openxmlformats.org/drawingml/2006/main" xmlns:r="http://schemas.openxmlformats.org/officeDocument/2006/relationships" xmlns:p="http://schemas.openxmlformats.org/presentationml/2006/main">
  <p:tag name="TEXTCOLOR" val="16777215"/>
</p:tagLst>
</file>

<file path=ppt/tags/tag3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5.xml><?xml version="1.0" encoding="utf-8"?>
<p:tagLst xmlns:a="http://schemas.openxmlformats.org/drawingml/2006/main" xmlns:r="http://schemas.openxmlformats.org/officeDocument/2006/relationships" xmlns:p="http://schemas.openxmlformats.org/presentationml/2006/main">
  <p:tag name="TEXTCOLOR" val="0"/>
</p:tagLst>
</file>

<file path=ppt/tags/tag376.xml><?xml version="1.0" encoding="utf-8"?>
<p:tagLst xmlns:a="http://schemas.openxmlformats.org/drawingml/2006/main" xmlns:r="http://schemas.openxmlformats.org/officeDocument/2006/relationships" xmlns:p="http://schemas.openxmlformats.org/presentationml/2006/main">
  <p:tag name="TEXTCOLOR" val="16777215"/>
</p:tagLst>
</file>

<file path=ppt/tags/tag3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8.xml><?xml version="1.0" encoding="utf-8"?>
<p:tagLst xmlns:a="http://schemas.openxmlformats.org/drawingml/2006/main" xmlns:r="http://schemas.openxmlformats.org/officeDocument/2006/relationships" xmlns:p="http://schemas.openxmlformats.org/presentationml/2006/main">
  <p:tag name="TEXTCOLOR" val="0"/>
</p:tagLst>
</file>

<file path=ppt/tags/tag379.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0.xml><?xml version="1.0" encoding="utf-8"?>
<p:tagLst xmlns:a="http://schemas.openxmlformats.org/drawingml/2006/main" xmlns:r="http://schemas.openxmlformats.org/officeDocument/2006/relationships" xmlns:p="http://schemas.openxmlformats.org/presentationml/2006/main">
  <p:tag name="TEXTCOLOR" val="0"/>
</p:tagLst>
</file>

<file path=ppt/tags/tag381.xml><?xml version="1.0" encoding="utf-8"?>
<p:tagLst xmlns:a="http://schemas.openxmlformats.org/drawingml/2006/main" xmlns:r="http://schemas.openxmlformats.org/officeDocument/2006/relationships" xmlns:p="http://schemas.openxmlformats.org/presentationml/2006/main">
  <p:tag name="TEXTCOLOR" val="16777215"/>
</p:tagLst>
</file>

<file path=ppt/tags/tag38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83.xml><?xml version="1.0" encoding="utf-8"?>
<p:tagLst xmlns:a="http://schemas.openxmlformats.org/drawingml/2006/main" xmlns:r="http://schemas.openxmlformats.org/officeDocument/2006/relationships" xmlns:p="http://schemas.openxmlformats.org/presentationml/2006/main">
  <p:tag name="TEXTCOLOR" val="0"/>
</p:tagLst>
</file>

<file path=ppt/tags/tag384.xml><?xml version="1.0" encoding="utf-8"?>
<p:tagLst xmlns:a="http://schemas.openxmlformats.org/drawingml/2006/main" xmlns:r="http://schemas.openxmlformats.org/officeDocument/2006/relationships" xmlns:p="http://schemas.openxmlformats.org/presentationml/2006/main">
  <p:tag name="TEXTCOLOR" val="0"/>
</p:tagLst>
</file>

<file path=ppt/tags/tag385.xml><?xml version="1.0" encoding="utf-8"?>
<p:tagLst xmlns:a="http://schemas.openxmlformats.org/drawingml/2006/main" xmlns:r="http://schemas.openxmlformats.org/officeDocument/2006/relationships" xmlns:p="http://schemas.openxmlformats.org/presentationml/2006/main">
  <p:tag name="TEXTCOLOR" val="16777215"/>
</p:tagLst>
</file>

<file path=ppt/tags/tag38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7.xml><?xml version="1.0" encoding="utf-8"?>
<p:tagLst xmlns:a="http://schemas.openxmlformats.org/drawingml/2006/main" xmlns:r="http://schemas.openxmlformats.org/officeDocument/2006/relationships" xmlns:p="http://schemas.openxmlformats.org/presentationml/2006/main">
  <p:tag name="TEXTCOLOR" val="0"/>
</p:tagLst>
</file>

<file path=ppt/tags/tag388.xml><?xml version="1.0" encoding="utf-8"?>
<p:tagLst xmlns:a="http://schemas.openxmlformats.org/drawingml/2006/main" xmlns:r="http://schemas.openxmlformats.org/officeDocument/2006/relationships" xmlns:p="http://schemas.openxmlformats.org/presentationml/2006/main">
  <p:tag name="TEXTCOLOR" val="16777215"/>
</p:tagLst>
</file>

<file path=ppt/tags/tag38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390.xml><?xml version="1.0" encoding="utf-8"?>
<p:tagLst xmlns:a="http://schemas.openxmlformats.org/drawingml/2006/main" xmlns:r="http://schemas.openxmlformats.org/officeDocument/2006/relationships" xmlns:p="http://schemas.openxmlformats.org/presentationml/2006/main">
  <p:tag name="TEXTCOLOR" val="0"/>
</p:tagLst>
</file>

<file path=ppt/tags/tag391.xml><?xml version="1.0" encoding="utf-8"?>
<p:tagLst xmlns:a="http://schemas.openxmlformats.org/drawingml/2006/main" xmlns:r="http://schemas.openxmlformats.org/officeDocument/2006/relationships" xmlns:p="http://schemas.openxmlformats.org/presentationml/2006/main">
  <p:tag name="TEXTCOLOR" val="0"/>
</p:tagLst>
</file>

<file path=ppt/tags/tag392.xml><?xml version="1.0" encoding="utf-8"?>
<p:tagLst xmlns:a="http://schemas.openxmlformats.org/drawingml/2006/main" xmlns:r="http://schemas.openxmlformats.org/officeDocument/2006/relationships" xmlns:p="http://schemas.openxmlformats.org/presentationml/2006/main">
  <p:tag name="TEXTCOLOR" val="0"/>
</p:tagLst>
</file>

<file path=ppt/tags/tag393.xml><?xml version="1.0" encoding="utf-8"?>
<p:tagLst xmlns:a="http://schemas.openxmlformats.org/drawingml/2006/main" xmlns:r="http://schemas.openxmlformats.org/officeDocument/2006/relationships" xmlns:p="http://schemas.openxmlformats.org/presentationml/2006/main">
  <p:tag name="TEXTCOLOR" val="16777215"/>
</p:tagLst>
</file>

<file path=ppt/tags/tag39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5.xml><?xml version="1.0" encoding="utf-8"?>
<p:tagLst xmlns:a="http://schemas.openxmlformats.org/drawingml/2006/main" xmlns:r="http://schemas.openxmlformats.org/officeDocument/2006/relationships" xmlns:p="http://schemas.openxmlformats.org/presentationml/2006/main">
  <p:tag name="TEXTCOLOR" val="16777215"/>
</p:tagLst>
</file>

<file path=ppt/tags/tag396.xml><?xml version="1.0" encoding="utf-8"?>
<p:tagLst xmlns:a="http://schemas.openxmlformats.org/drawingml/2006/main" xmlns:r="http://schemas.openxmlformats.org/officeDocument/2006/relationships" xmlns:p="http://schemas.openxmlformats.org/presentationml/2006/main">
  <p:tag name="TEXTCOLOR" val="16777215"/>
</p:tagLst>
</file>

<file path=ppt/tags/tag397.xml><?xml version="1.0" encoding="utf-8"?>
<p:tagLst xmlns:a="http://schemas.openxmlformats.org/drawingml/2006/main" xmlns:r="http://schemas.openxmlformats.org/officeDocument/2006/relationships" xmlns:p="http://schemas.openxmlformats.org/presentationml/2006/main">
  <p:tag name="TEXTCOLOR" val="16777215"/>
</p:tagLst>
</file>

<file path=ppt/tags/tag39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9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00.xml><?xml version="1.0" encoding="utf-8"?>
<p:tagLst xmlns:a="http://schemas.openxmlformats.org/drawingml/2006/main" xmlns:r="http://schemas.openxmlformats.org/officeDocument/2006/relationships" xmlns:p="http://schemas.openxmlformats.org/presentationml/2006/main">
  <p:tag name="TEXTCOLOR" val="16777215"/>
</p:tagLst>
</file>

<file path=ppt/tags/tag40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02.xml><?xml version="1.0" encoding="utf-8"?>
<p:tagLst xmlns:a="http://schemas.openxmlformats.org/drawingml/2006/main" xmlns:r="http://schemas.openxmlformats.org/officeDocument/2006/relationships" xmlns:p="http://schemas.openxmlformats.org/presentationml/2006/main">
  <p:tag name="TEXTCOLOR" val="16777215"/>
</p:tagLst>
</file>

<file path=ppt/tags/tag403.xml><?xml version="1.0" encoding="utf-8"?>
<p:tagLst xmlns:a="http://schemas.openxmlformats.org/drawingml/2006/main" xmlns:r="http://schemas.openxmlformats.org/officeDocument/2006/relationships" xmlns:p="http://schemas.openxmlformats.org/presentationml/2006/main">
  <p:tag name="TEXTCOLOR" val="0"/>
</p:tagLst>
</file>

<file path=ppt/tags/tag404.xml><?xml version="1.0" encoding="utf-8"?>
<p:tagLst xmlns:a="http://schemas.openxmlformats.org/drawingml/2006/main" xmlns:r="http://schemas.openxmlformats.org/officeDocument/2006/relationships" xmlns:p="http://schemas.openxmlformats.org/presentationml/2006/main">
  <p:tag name="TEXTCOLOR" val="16777215"/>
</p:tagLst>
</file>

<file path=ppt/tags/tag405.xml><?xml version="1.0" encoding="utf-8"?>
<p:tagLst xmlns:a="http://schemas.openxmlformats.org/drawingml/2006/main" xmlns:r="http://schemas.openxmlformats.org/officeDocument/2006/relationships" xmlns:p="http://schemas.openxmlformats.org/presentationml/2006/main">
  <p:tag name="TEXTCOLOR" val="16777215"/>
</p:tagLst>
</file>

<file path=ppt/tags/tag40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07.xml><?xml version="1.0" encoding="utf-8"?>
<p:tagLst xmlns:a="http://schemas.openxmlformats.org/drawingml/2006/main" xmlns:r="http://schemas.openxmlformats.org/officeDocument/2006/relationships" xmlns:p="http://schemas.openxmlformats.org/presentationml/2006/main">
  <p:tag name="TEXTCOLOR" val="0"/>
</p:tagLst>
</file>

<file path=ppt/tags/tag408.xml><?xml version="1.0" encoding="utf-8"?>
<p:tagLst xmlns:a="http://schemas.openxmlformats.org/drawingml/2006/main" xmlns:r="http://schemas.openxmlformats.org/officeDocument/2006/relationships" xmlns:p="http://schemas.openxmlformats.org/presentationml/2006/main">
  <p:tag name="TEXTCOLOR" val="0"/>
</p:tagLst>
</file>

<file path=ppt/tags/tag409.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1.xml><?xml version="1.0" encoding="utf-8"?>
<p:tagLst xmlns:a="http://schemas.openxmlformats.org/drawingml/2006/main" xmlns:r="http://schemas.openxmlformats.org/officeDocument/2006/relationships" xmlns:p="http://schemas.openxmlformats.org/presentationml/2006/main">
  <p:tag name="TEXTCOLOR" val="0"/>
</p:tagLst>
</file>

<file path=ppt/tags/tag412.xml><?xml version="1.0" encoding="utf-8"?>
<p:tagLst xmlns:a="http://schemas.openxmlformats.org/drawingml/2006/main" xmlns:r="http://schemas.openxmlformats.org/officeDocument/2006/relationships" xmlns:p="http://schemas.openxmlformats.org/presentationml/2006/main">
  <p:tag name="TEXTCOLOR" val="16777215"/>
</p:tagLst>
</file>

<file path=ppt/tags/tag41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4.xml><?xml version="1.0" encoding="utf-8"?>
<p:tagLst xmlns:a="http://schemas.openxmlformats.org/drawingml/2006/main" xmlns:r="http://schemas.openxmlformats.org/officeDocument/2006/relationships" xmlns:p="http://schemas.openxmlformats.org/presentationml/2006/main">
  <p:tag name="TEXTCOLOR" val="0"/>
</p:tagLst>
</file>

<file path=ppt/tags/tag415.xml><?xml version="1.0" encoding="utf-8"?>
<p:tagLst xmlns:a="http://schemas.openxmlformats.org/drawingml/2006/main" xmlns:r="http://schemas.openxmlformats.org/officeDocument/2006/relationships" xmlns:p="http://schemas.openxmlformats.org/presentationml/2006/main">
  <p:tag name="TEXTCOLOR" val="0"/>
</p:tagLst>
</file>

<file path=ppt/tags/tag416.xml><?xml version="1.0" encoding="utf-8"?>
<p:tagLst xmlns:a="http://schemas.openxmlformats.org/drawingml/2006/main" xmlns:r="http://schemas.openxmlformats.org/officeDocument/2006/relationships" xmlns:p="http://schemas.openxmlformats.org/presentationml/2006/main">
  <p:tag name="TEXTCOLOR" val="0"/>
</p:tagLst>
</file>

<file path=ppt/tags/tag417.xml><?xml version="1.0" encoding="utf-8"?>
<p:tagLst xmlns:a="http://schemas.openxmlformats.org/drawingml/2006/main" xmlns:r="http://schemas.openxmlformats.org/officeDocument/2006/relationships" xmlns:p="http://schemas.openxmlformats.org/presentationml/2006/main">
  <p:tag name="TEXTCOLOR" val="16777215"/>
</p:tagLst>
</file>

<file path=ppt/tags/tag4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9.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20.xml><?xml version="1.0" encoding="utf-8"?>
<p:tagLst xmlns:a="http://schemas.openxmlformats.org/drawingml/2006/main" xmlns:r="http://schemas.openxmlformats.org/officeDocument/2006/relationships" xmlns:p="http://schemas.openxmlformats.org/presentationml/2006/main">
  <p:tag name="TEXTCOLOR" val="0"/>
</p:tagLst>
</file>

<file path=ppt/tags/tag421.xml><?xml version="1.0" encoding="utf-8"?>
<p:tagLst xmlns:a="http://schemas.openxmlformats.org/drawingml/2006/main" xmlns:r="http://schemas.openxmlformats.org/officeDocument/2006/relationships" xmlns:p="http://schemas.openxmlformats.org/presentationml/2006/main">
  <p:tag name="TEXTCOLOR" val="16777215"/>
</p:tagLst>
</file>

<file path=ppt/tags/tag42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23.xml><?xml version="1.0" encoding="utf-8"?>
<p:tagLst xmlns:a="http://schemas.openxmlformats.org/drawingml/2006/main" xmlns:r="http://schemas.openxmlformats.org/officeDocument/2006/relationships" xmlns:p="http://schemas.openxmlformats.org/presentationml/2006/main">
  <p:tag name="TEXTCOLOR" val="0"/>
</p:tagLst>
</file>

<file path=ppt/tags/tag424.xml><?xml version="1.0" encoding="utf-8"?>
<p:tagLst xmlns:a="http://schemas.openxmlformats.org/drawingml/2006/main" xmlns:r="http://schemas.openxmlformats.org/officeDocument/2006/relationships" xmlns:p="http://schemas.openxmlformats.org/presentationml/2006/main">
  <p:tag name="TEXTCOLOR" val="16777215"/>
</p:tagLst>
</file>

<file path=ppt/tags/tag4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26.xml><?xml version="1.0" encoding="utf-8"?>
<p:tagLst xmlns:a="http://schemas.openxmlformats.org/drawingml/2006/main" xmlns:r="http://schemas.openxmlformats.org/officeDocument/2006/relationships" xmlns:p="http://schemas.openxmlformats.org/presentationml/2006/main">
  <p:tag name="TEXTCOLOR" val="0"/>
</p:tagLst>
</file>

<file path=ppt/tags/tag427.xml><?xml version="1.0" encoding="utf-8"?>
<p:tagLst xmlns:a="http://schemas.openxmlformats.org/drawingml/2006/main" xmlns:r="http://schemas.openxmlformats.org/officeDocument/2006/relationships" xmlns:p="http://schemas.openxmlformats.org/presentationml/2006/main">
  <p:tag name="TEXTCOLOR" val="0"/>
</p:tagLst>
</file>

<file path=ppt/tags/tag428.xml><?xml version="1.0" encoding="utf-8"?>
<p:tagLst xmlns:a="http://schemas.openxmlformats.org/drawingml/2006/main" xmlns:r="http://schemas.openxmlformats.org/officeDocument/2006/relationships" xmlns:p="http://schemas.openxmlformats.org/presentationml/2006/main">
  <p:tag name="TEXTCOLOR" val="0"/>
</p:tagLst>
</file>

<file path=ppt/tags/tag429.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3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31.xml><?xml version="1.0" encoding="utf-8"?>
<p:tagLst xmlns:a="http://schemas.openxmlformats.org/drawingml/2006/main" xmlns:r="http://schemas.openxmlformats.org/officeDocument/2006/relationships" xmlns:p="http://schemas.openxmlformats.org/presentationml/2006/main">
  <p:tag name="TEXTCOLOR" val="16777215"/>
</p:tagLst>
</file>

<file path=ppt/tags/tag432.xml><?xml version="1.0" encoding="utf-8"?>
<p:tagLst xmlns:a="http://schemas.openxmlformats.org/drawingml/2006/main" xmlns:r="http://schemas.openxmlformats.org/officeDocument/2006/relationships" xmlns:p="http://schemas.openxmlformats.org/presentationml/2006/main">
  <p:tag name="TEXTCOLOR" val="0"/>
</p:tagLst>
</file>

<file path=ppt/tags/tag433.xml><?xml version="1.0" encoding="utf-8"?>
<p:tagLst xmlns:a="http://schemas.openxmlformats.org/drawingml/2006/main" xmlns:r="http://schemas.openxmlformats.org/officeDocument/2006/relationships" xmlns:p="http://schemas.openxmlformats.org/presentationml/2006/main">
  <p:tag name="TEXTCOLOR" val="16777215"/>
</p:tagLst>
</file>

<file path=ppt/tags/tag434.xml><?xml version="1.0" encoding="utf-8"?>
<p:tagLst xmlns:a="http://schemas.openxmlformats.org/drawingml/2006/main" xmlns:r="http://schemas.openxmlformats.org/officeDocument/2006/relationships" xmlns:p="http://schemas.openxmlformats.org/presentationml/2006/main">
  <p:tag name="TEXTCOLOR" val="16777215"/>
</p:tagLst>
</file>

<file path=ppt/tags/tag43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2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3.xml><?xml version="1.0" encoding="utf-8"?>
<a:theme xmlns:a="http://schemas.openxmlformats.org/drawingml/2006/main" name="4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4.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5.xml><?xml version="1.0" encoding="utf-8"?>
<a:theme xmlns:a="http://schemas.openxmlformats.org/drawingml/2006/main" name="3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SB_RecordId xmlns="4a314201-8bee-45c1-9c23-5d9c05dfca08">2021-01766</MSB_RecordId>
    <TaxCatchAll xmlns="4a314201-8bee-45c1-9c23-5d9c05dfca08">
      <Value>1</Value>
    </TaxCatchAll>
    <kf38f0053c804657a63f2e00112c791b xmlns="4a314201-8bee-45c1-9c23-5d9c05dfca08">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kf38f0053c804657a63f2e00112c791b>
    <msbLabel xmlns="09080109-f6cd-4eba-a2ee-73217fe696ed"/>
    <fd03138112aa4800994fb804e441ff59 xmlns="4a314201-8bee-45c1-9c23-5d9c05dfca08">
      <Terms xmlns="http://schemas.microsoft.com/office/infopath/2007/PartnerControls"/>
    </fd03138112aa4800994fb804e441ff59>
    <SharedWithUsers xmlns="4a314201-8bee-45c1-9c23-5d9c05dfca08">
      <UserInfo>
        <DisplayName>Kullgren Ida</DisplayName>
        <AccountId>9</AccountId>
        <AccountType/>
      </UserInfo>
      <UserInfo>
        <DisplayName>Olsson Jan-Olof</DisplayName>
        <AccountId>21</AccountId>
        <AccountType/>
      </UserInfo>
      <UserInfo>
        <DisplayName>Nordfors Jacob</DisplayName>
        <AccountId>23</AccountId>
        <AccountType/>
      </UserInfo>
      <UserInfo>
        <DisplayName>Bergström Maria</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91D1F7697A40514488AE01E8210B8E73" ma:contentTypeVersion="6" ma:contentTypeDescription="Skapa ett nytt dokument." ma:contentTypeScope="" ma:versionID="9500919821f31da3db3ac60743148413">
  <xsd:schema xmlns:xsd="http://www.w3.org/2001/XMLSchema" xmlns:xs="http://www.w3.org/2001/XMLSchema" xmlns:p="http://schemas.microsoft.com/office/2006/metadata/properties" xmlns:ns2="09080109-f6cd-4eba-a2ee-73217fe696ed" xmlns:ns3="4a314201-8bee-45c1-9c23-5d9c05dfca08" targetNamespace="http://schemas.microsoft.com/office/2006/metadata/properties" ma:root="true" ma:fieldsID="c42861b8324dbe1abbee76069c9c8745" ns2:_="" ns3:_="">
    <xsd:import namespace="09080109-f6cd-4eba-a2ee-73217fe696ed"/>
    <xsd:import namespace="4a314201-8bee-45c1-9c23-5d9c05dfca08"/>
    <xsd:element name="properties">
      <xsd:complexType>
        <xsd:sequence>
          <xsd:element name="documentManagement">
            <xsd:complexType>
              <xsd:all>
                <xsd:element ref="ns2:msbLabel" minOccurs="0"/>
                <xsd:element ref="ns3:kf38f0053c804657a63f2e00112c791b" minOccurs="0"/>
                <xsd:element ref="ns3:TaxCatchAll" minOccurs="0"/>
                <xsd:element ref="ns3:TaxCatchAllLabel" minOccurs="0"/>
                <xsd:element ref="ns3:fd03138112aa4800994fb804e441ff59"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aa4857ed-bb26-4867-841d-9badd7bd2ca5}"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314201-8bee-45c1-9c23-5d9c05dfca08" elementFormDefault="qualified">
    <xsd:import namespace="http://schemas.microsoft.com/office/2006/documentManagement/types"/>
    <xsd:import namespace="http://schemas.microsoft.com/office/infopath/2007/PartnerControls"/>
    <xsd:element name="kf38f0053c804657a63f2e00112c791b" ma:index="9" nillable="true" ma:taxonomy="true" ma:internalName="kf38f0053c804657a63f2e00112c791b" ma:taxonomyFieldName="MSB_SiteBusinessProcess" ma:displayName="Handlingsslag" ma:default="1;#Standard|42db7290-f92b-446b-999c-1bee6d848af0" ma:fieldId="{4f38f005-3c80-4657-a63f-2e00112c791b}"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36048a8-e13a-4c58-8bdb-ebf3a3ee6cd1}" ma:internalName="TaxCatchAll" ma:showField="CatchAllData"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36048a8-e13a-4c58-8bdb-ebf3a3ee6cd1}" ma:internalName="TaxCatchAllLabel" ma:readOnly="true" ma:showField="CatchAllDataLabel"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fd03138112aa4800994fb804e441ff59" ma:index="13" nillable="true" ma:taxonomy="true" ma:internalName="fd03138112aa4800994fb804e441ff59" ma:taxonomyFieldName="MSB_DocumentType" ma:displayName="Handlingstyp" ma:fieldId="{fd031381-12aa-4800-994f-b804e441ff59}"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AC024A-1329-40DF-9766-6CA05D942BCE}">
  <ds:schemaRefs>
    <ds:schemaRef ds:uri="http://purl.org/dc/elements/1.1/"/>
    <ds:schemaRef ds:uri="http://schemas.microsoft.com/office/2006/metadata/properties"/>
    <ds:schemaRef ds:uri="http://purl.org/dc/terms/"/>
    <ds:schemaRef ds:uri="http://schemas.openxmlformats.org/package/2006/metadata/core-properties"/>
    <ds:schemaRef ds:uri="09080109-f6cd-4eba-a2ee-73217fe696ed"/>
    <ds:schemaRef ds:uri="http://schemas.microsoft.com/office/2006/documentManagement/types"/>
    <ds:schemaRef ds:uri="http://schemas.microsoft.com/office/infopath/2007/PartnerControls"/>
    <ds:schemaRef ds:uri="4a314201-8bee-45c1-9c23-5d9c05dfca08"/>
    <ds:schemaRef ds:uri="http://www.w3.org/XML/1998/namespace"/>
    <ds:schemaRef ds:uri="http://purl.org/dc/dcmitype/"/>
  </ds:schemaRefs>
</ds:datastoreItem>
</file>

<file path=customXml/itemProps2.xml><?xml version="1.0" encoding="utf-8"?>
<ds:datastoreItem xmlns:ds="http://schemas.openxmlformats.org/officeDocument/2006/customXml" ds:itemID="{7829E40B-FF2E-4EF4-A55E-983B26649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4a314201-8bee-45c1-9c23-5d9c05dfc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BE2D40-4739-4058-A73C-F94AD223E5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3082</Words>
  <Application>Microsoft Office PowerPoint</Application>
  <PresentationFormat>Bredbild</PresentationFormat>
  <Paragraphs>358</Paragraphs>
  <Slides>26</Slides>
  <Notes>25</Notes>
  <HiddenSlides>2</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26</vt:i4>
      </vt:variant>
    </vt:vector>
  </HeadingPairs>
  <TitlesOfParts>
    <vt:vector size="38" baseType="lpstr">
      <vt:lpstr>MS PGothic</vt:lpstr>
      <vt:lpstr>Arial</vt:lpstr>
      <vt:lpstr>Calibri</vt:lpstr>
      <vt:lpstr>Century Gothic</vt:lpstr>
      <vt:lpstr>Garamond</vt:lpstr>
      <vt:lpstr>Segoe UI</vt:lpstr>
      <vt:lpstr>Verdana</vt:lpstr>
      <vt:lpstr>MSB PPT Egna</vt:lpstr>
      <vt:lpstr>2_MSB PPT Egna</vt:lpstr>
      <vt:lpstr>4_MSB PPT Egna</vt:lpstr>
      <vt:lpstr>1_MSB PPT Egna</vt:lpstr>
      <vt:lpstr>3_MSB PPT Egna</vt:lpstr>
      <vt:lpstr>Introduktion till samhällsviktig verksamhet</vt:lpstr>
      <vt:lpstr>Om materialet</vt:lpstr>
      <vt:lpstr>Varför behöver vi veta vad  som är samhällsviktigt?</vt:lpstr>
      <vt:lpstr>Samhällsskydd &amp; beredskap</vt:lpstr>
      <vt:lpstr>En central del av det civila försvaret</vt:lpstr>
      <vt:lpstr>Vad är samhällsviktig verksamhet?</vt:lpstr>
      <vt:lpstr>Vad i samhället måste fungera?</vt:lpstr>
      <vt:lpstr>Vad är samhällsviktig verksamhet?</vt:lpstr>
      <vt:lpstr>Vad är samhällsviktig verksamhet?</vt:lpstr>
      <vt:lpstr>Exempel på samhällsviktig verksamheter</vt:lpstr>
      <vt:lpstr>Vad är en viktig samhällsfunktion?</vt:lpstr>
      <vt:lpstr>Exempel på  viktiga samhälls- funktioner</vt:lpstr>
      <vt:lpstr>Hur kan definitionen användas som ett stöd för till exempel området livsmedelsförsörjning?</vt:lpstr>
      <vt:lpstr>Vet ni vilka era samhällsviktiga  verksamheter är?</vt:lpstr>
      <vt:lpstr>Våra samhällsviktiga verksamheter</vt:lpstr>
      <vt:lpstr>Symboler att använda till bild 15:</vt:lpstr>
      <vt:lpstr>Fler symboler att använda till bild 15:</vt:lpstr>
      <vt:lpstr>Vem identifierar samhällsviktig verksamhet?</vt:lpstr>
      <vt:lpstr>Vem identifierar samhällsviktig verksamhet?</vt:lpstr>
      <vt:lpstr>Hur kopplar  samhällsviktig verksamhet  till andra processer?</vt:lpstr>
      <vt:lpstr>Identifiera samhällsviktig verksamhet</vt:lpstr>
      <vt:lpstr>MSB:s vägledning – Identifiering av samhällsviktig verksamhet</vt:lpstr>
      <vt:lpstr>Styrel</vt:lpstr>
      <vt:lpstr>Nödvatten- planer</vt:lpstr>
      <vt:lpstr>Covid-19</vt:lpstr>
      <vt:lpstr>Frågor?</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till samhällsviktig verksamhet</dc:title>
  <dc:creator>Kullgren Ida</dc:creator>
  <cp:lastModifiedBy>Grundel Alexandra</cp:lastModifiedBy>
  <cp:revision>850</cp:revision>
  <dcterms:created xsi:type="dcterms:W3CDTF">2019-09-04T10:39:04Z</dcterms:created>
  <dcterms:modified xsi:type="dcterms:W3CDTF">2021-10-19T12:53:42Z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0x0101008239AB5D3D2647B580F011DA2F356111010091D1F7697A40514488AE01E8210B8E73</vt:lpwstr>
  </property>
  <property fmtid="{D5CDD505-2E9C-101B-9397-08002B2CF9AE}" pid="4" name="MSB_SiteBusinessProcess">
    <vt:lpwstr>1;#Standard|42db7290-f92b-446b-999c-1bee6d848af0</vt:lpwstr>
  </property>
  <property fmtid="{D5CDD505-2E9C-101B-9397-08002B2CF9AE}" pid="5" name="MSB_DocumentType">
    <vt:lpwstr/>
  </property>
</Properties>
</file>