
<file path=[Content_Types].xml><?xml version="1.0" encoding="utf-8"?>
<Types xmlns="http://schemas.openxmlformats.org/package/2006/content-types">
  <Default Extension="xml" ContentType="application/xml"/>
  <Default Extension="jpeg" ContentType="image/jpeg"/>
  <Default Extension="bin" ContentType="audi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0" r:id="rId2"/>
  </p:sldMasterIdLst>
  <p:notesMasterIdLst>
    <p:notesMasterId r:id="rId61"/>
  </p:notesMasterIdLst>
  <p:sldIdLst>
    <p:sldId id="260" r:id="rId3"/>
    <p:sldId id="294" r:id="rId4"/>
    <p:sldId id="299" r:id="rId5"/>
    <p:sldId id="313" r:id="rId6"/>
    <p:sldId id="300" r:id="rId7"/>
    <p:sldId id="290" r:id="rId8"/>
    <p:sldId id="308" r:id="rId9"/>
    <p:sldId id="301" r:id="rId10"/>
    <p:sldId id="291" r:id="rId11"/>
    <p:sldId id="302" r:id="rId12"/>
    <p:sldId id="293" r:id="rId13"/>
    <p:sldId id="309" r:id="rId14"/>
    <p:sldId id="303" r:id="rId15"/>
    <p:sldId id="321" r:id="rId16"/>
    <p:sldId id="305" r:id="rId17"/>
    <p:sldId id="310" r:id="rId18"/>
    <p:sldId id="306" r:id="rId19"/>
    <p:sldId id="307" r:id="rId20"/>
    <p:sldId id="311" r:id="rId21"/>
    <p:sldId id="314" r:id="rId22"/>
    <p:sldId id="315" r:id="rId23"/>
    <p:sldId id="316" r:id="rId24"/>
    <p:sldId id="317" r:id="rId25"/>
    <p:sldId id="318" r:id="rId26"/>
    <p:sldId id="319" r:id="rId27"/>
    <p:sldId id="320" r:id="rId28"/>
    <p:sldId id="323" r:id="rId29"/>
    <p:sldId id="358" r:id="rId30"/>
    <p:sldId id="359" r:id="rId31"/>
    <p:sldId id="360" r:id="rId32"/>
    <p:sldId id="325" r:id="rId33"/>
    <p:sldId id="327" r:id="rId34"/>
    <p:sldId id="361" r:id="rId35"/>
    <p:sldId id="328" r:id="rId36"/>
    <p:sldId id="329" r:id="rId37"/>
    <p:sldId id="330" r:id="rId38"/>
    <p:sldId id="331" r:id="rId39"/>
    <p:sldId id="332" r:id="rId40"/>
    <p:sldId id="333" r:id="rId41"/>
    <p:sldId id="334" r:id="rId42"/>
    <p:sldId id="336" r:id="rId43"/>
    <p:sldId id="337" r:id="rId44"/>
    <p:sldId id="338" r:id="rId45"/>
    <p:sldId id="339" r:id="rId46"/>
    <p:sldId id="341" r:id="rId47"/>
    <p:sldId id="340" r:id="rId48"/>
    <p:sldId id="342" r:id="rId49"/>
    <p:sldId id="343" r:id="rId50"/>
    <p:sldId id="344" r:id="rId51"/>
    <p:sldId id="345" r:id="rId52"/>
    <p:sldId id="362" r:id="rId53"/>
    <p:sldId id="351" r:id="rId54"/>
    <p:sldId id="352" r:id="rId55"/>
    <p:sldId id="354" r:id="rId56"/>
    <p:sldId id="353" r:id="rId57"/>
    <p:sldId id="355" r:id="rId58"/>
    <p:sldId id="356" r:id="rId59"/>
    <p:sldId id="363" r:id="rId6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0" userDrawn="1">
          <p15:clr>
            <a:srgbClr val="A4A3A4"/>
          </p15:clr>
        </p15:guide>
        <p15:guide id="2" orient="horz" pos="391" userDrawn="1">
          <p15:clr>
            <a:srgbClr val="A4A3A4"/>
          </p15:clr>
        </p15:guide>
        <p15:guide id="3" orient="horz" pos="935" userDrawn="1">
          <p15:clr>
            <a:srgbClr val="A4A3A4"/>
          </p15:clr>
        </p15:guide>
        <p15:guide id="4" orient="horz" pos="3181" userDrawn="1">
          <p15:clr>
            <a:srgbClr val="A4A3A4"/>
          </p15:clr>
        </p15:guide>
        <p15:guide id="5"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a Johansson " initials="AJ" lastIdx="6" clrIdx="0"/>
  <p:cmAuthor id="1" name="Praktikant Advant" initials="" lastIdx="0" clrIdx="1"/>
  <p:cmAuthor id="2" name="Stephan Eld" initials="SE" lastIdx="1" clrIdx="2">
    <p:extLst/>
  </p:cmAuthor>
  <p:cmAuthor id="3" name="Stephan Eld" initials="SE [2]" lastIdx="1" clrIdx="3">
    <p:extLst/>
  </p:cmAuthor>
  <p:cmAuthor id="4" name="Alexandra Johansson" initials="AJ"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3D"/>
    <a:srgbClr val="E0F3FB"/>
    <a:srgbClr val="9F8067"/>
    <a:srgbClr val="DEBB98"/>
    <a:srgbClr val="EA5D41"/>
    <a:srgbClr val="00A04B"/>
    <a:srgbClr val="E7EBEE"/>
    <a:srgbClr val="CBD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just format 1 - Dekorfär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69" autoAdjust="0"/>
    <p:restoredTop sz="88912" autoAdjust="0"/>
  </p:normalViewPr>
  <p:slideViewPr>
    <p:cSldViewPr snapToGrid="0">
      <p:cViewPr>
        <p:scale>
          <a:sx n="141" d="100"/>
          <a:sy n="141" d="100"/>
        </p:scale>
        <p:origin x="2480" y="336"/>
      </p:cViewPr>
      <p:guideLst>
        <p:guide pos="340"/>
        <p:guide orient="horz" pos="391"/>
        <p:guide orient="horz" pos="935"/>
        <p:guide orient="horz" pos="318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043C7B-3804-4283-A44A-B7811E2053E4}" type="datetimeFigureOut">
              <a:rPr lang="sv-SE" smtClean="0"/>
              <a:t>2017-09-01</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079CDD-CD1D-40DF-8A83-3E68333F5AC6}" type="slidenum">
              <a:rPr lang="sv-SE" smtClean="0"/>
              <a:t>‹Nr.›</a:t>
            </a:fld>
            <a:endParaRPr lang="sv-SE"/>
          </a:p>
        </p:txBody>
      </p:sp>
    </p:spTree>
    <p:extLst>
      <p:ext uri="{BB962C8B-B14F-4D97-AF65-F5344CB8AC3E}">
        <p14:creationId xmlns:p14="http://schemas.microsoft.com/office/powerpoint/2010/main" val="221251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Många i din ålder har själva varit med om eller känner någon som råkat ut för en olycka. Det kan ha varit en brand, en trafikolycka eller att någon skadat sig på något annat sätt.</a:t>
            </a:r>
          </a:p>
          <a:p>
            <a:r>
              <a:rPr lang="sv-SE" sz="1200" kern="1200" dirty="0" smtClean="0">
                <a:solidFill>
                  <a:schemeClr val="tx1"/>
                </a:solidFill>
                <a:effectLst/>
                <a:latin typeface="+mn-lt"/>
                <a:ea typeface="+mn-ea"/>
                <a:cs typeface="+mn-cs"/>
              </a:rPr>
              <a:t>Om det hänt en allvarlig olycka och det behövs hjälp ska du ringa 112. Samtalet tas emot av SOS Alarm. Det är viktigt att tala om vad som har hänt, var det har hänt och vem du är som ringer.</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3</a:t>
            </a:fld>
            <a:endParaRPr lang="sv-SE"/>
          </a:p>
        </p:txBody>
      </p:sp>
    </p:spTree>
    <p:extLst>
      <p:ext uri="{BB962C8B-B14F-4D97-AF65-F5344CB8AC3E}">
        <p14:creationId xmlns:p14="http://schemas.microsoft.com/office/powerpoint/2010/main" val="107457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Om det brinner är det viktigt att agera snabbt!</a:t>
            </a:r>
            <a:endParaRPr lang="sv-SE" sz="1200" kern="1200" dirty="0" smtClean="0">
              <a:solidFill>
                <a:schemeClr val="tx1"/>
              </a:solidFill>
              <a:effectLst/>
              <a:latin typeface="+mn-lt"/>
              <a:ea typeface="+mn-ea"/>
              <a:cs typeface="+mn-cs"/>
            </a:endParaRPr>
          </a:p>
          <a:p>
            <a:r>
              <a:rPr lang="sv-SE" sz="1200" b="1" kern="1200" dirty="0" smtClean="0">
                <a:solidFill>
                  <a:schemeClr val="tx1"/>
                </a:solidFill>
                <a:effectLst/>
                <a:latin typeface="+mn-lt"/>
                <a:ea typeface="+mn-ea"/>
                <a:cs typeface="+mn-cs"/>
              </a:rPr>
              <a:t>• Ropa </a:t>
            </a:r>
            <a:r>
              <a:rPr lang="sv-SE" sz="1200" kern="1200" dirty="0" smtClean="0">
                <a:solidFill>
                  <a:schemeClr val="tx1"/>
                </a:solidFill>
                <a:effectLst/>
                <a:latin typeface="+mn-lt"/>
                <a:ea typeface="+mn-ea"/>
                <a:cs typeface="+mn-cs"/>
              </a:rPr>
              <a:t>för att varna andra.</a:t>
            </a:r>
          </a:p>
          <a:p>
            <a:r>
              <a:rPr lang="sv-SE" sz="1200" b="1" kern="1200" dirty="0" smtClean="0">
                <a:solidFill>
                  <a:schemeClr val="tx1"/>
                </a:solidFill>
                <a:effectLst/>
                <a:latin typeface="+mn-lt"/>
                <a:ea typeface="+mn-ea"/>
                <a:cs typeface="+mn-cs"/>
              </a:rPr>
              <a:t>• Ta dig ut snabbt! </a:t>
            </a:r>
            <a:r>
              <a:rPr lang="sv-SE" sz="1200" kern="1200" dirty="0" smtClean="0">
                <a:solidFill>
                  <a:schemeClr val="tx1"/>
                </a:solidFill>
                <a:effectLst/>
                <a:latin typeface="+mn-lt"/>
                <a:ea typeface="+mn-ea"/>
                <a:cs typeface="+mn-cs"/>
              </a:rPr>
              <a:t>Röken är giftig så försök att hitta en rökfri väg ut. Om det inte går ska du </a:t>
            </a:r>
            <a:r>
              <a:rPr lang="sv-SE" sz="1200" b="1" kern="1200" dirty="0" smtClean="0">
                <a:solidFill>
                  <a:schemeClr val="tx1"/>
                </a:solidFill>
                <a:effectLst/>
                <a:latin typeface="+mn-lt"/>
                <a:ea typeface="+mn-ea"/>
                <a:cs typeface="+mn-cs"/>
              </a:rPr>
              <a:t>krypa under röken</a:t>
            </a:r>
            <a:r>
              <a:rPr lang="sv-SE" sz="1200" kern="1200" dirty="0" smtClean="0">
                <a:solidFill>
                  <a:schemeClr val="tx1"/>
                </a:solidFill>
                <a:effectLst/>
                <a:latin typeface="+mn-lt"/>
                <a:ea typeface="+mn-ea"/>
                <a:cs typeface="+mn-cs"/>
              </a:rPr>
              <a:t>.</a:t>
            </a:r>
          </a:p>
          <a:p>
            <a:r>
              <a:rPr lang="sv-SE" sz="1200" b="1" kern="1200" dirty="0" smtClean="0">
                <a:solidFill>
                  <a:schemeClr val="tx1"/>
                </a:solidFill>
                <a:effectLst/>
                <a:latin typeface="+mn-lt"/>
                <a:ea typeface="+mn-ea"/>
                <a:cs typeface="+mn-cs"/>
              </a:rPr>
              <a:t>• Stäng in branden</a:t>
            </a:r>
            <a:r>
              <a:rPr lang="sv-SE" sz="1200" kern="1200" dirty="0" smtClean="0">
                <a:solidFill>
                  <a:schemeClr val="tx1"/>
                </a:solidFill>
                <a:effectLst/>
                <a:latin typeface="+mn-lt"/>
                <a:ea typeface="+mn-ea"/>
                <a:cs typeface="+mn-cs"/>
              </a:rPr>
              <a:t>. Om du säkert vet att det inte finns någon kvar i rummet, ska du stänga dörrarna bakom dig. Då sprider sig inte branden lika fort.</a:t>
            </a:r>
          </a:p>
          <a:p>
            <a:r>
              <a:rPr lang="sv-SE" sz="1200" b="1" kern="1200" dirty="0" smtClean="0">
                <a:solidFill>
                  <a:schemeClr val="tx1"/>
                </a:solidFill>
                <a:effectLst/>
                <a:latin typeface="+mn-lt"/>
                <a:ea typeface="+mn-ea"/>
                <a:cs typeface="+mn-cs"/>
              </a:rPr>
              <a:t>• Stanna ute</a:t>
            </a:r>
            <a:r>
              <a:rPr lang="sv-SE" sz="1200" kern="1200" dirty="0" smtClean="0">
                <a:solidFill>
                  <a:schemeClr val="tx1"/>
                </a:solidFill>
                <a:effectLst/>
                <a:latin typeface="+mn-lt"/>
                <a:ea typeface="+mn-ea"/>
                <a:cs typeface="+mn-cs"/>
              </a:rPr>
              <a:t> när du kommit ut! Branden och röken blir snabbt värre och om du går tillbaka in är det inte säkert att du kan ta dig ut igen. </a:t>
            </a:r>
          </a:p>
          <a:p>
            <a:r>
              <a:rPr lang="sv-SE" sz="1200" kern="1200" dirty="0" smtClean="0">
                <a:solidFill>
                  <a:schemeClr val="tx1"/>
                </a:solidFill>
                <a:effectLst/>
                <a:latin typeface="+mn-lt"/>
                <a:ea typeface="+mn-ea"/>
                <a:cs typeface="+mn-cs"/>
              </a:rPr>
              <a:t>• Kom ihåg att någon snabbt måste </a:t>
            </a:r>
            <a:r>
              <a:rPr lang="sv-SE" sz="1200" b="1" kern="1200" dirty="0" smtClean="0">
                <a:solidFill>
                  <a:schemeClr val="tx1"/>
                </a:solidFill>
                <a:effectLst/>
                <a:latin typeface="+mn-lt"/>
                <a:ea typeface="+mn-ea"/>
                <a:cs typeface="+mn-cs"/>
              </a:rPr>
              <a:t>larma 112</a:t>
            </a:r>
            <a:r>
              <a:rPr lang="sv-SE" sz="1200" kern="120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Innan du öppnar en dörr känner du efter med handen om den är varm. Om dörren är varm upptill så brinner det förmodligen på andra sidan. Försök då att hitta en annan väg ut! </a:t>
            </a:r>
          </a:p>
          <a:p>
            <a:r>
              <a:rPr lang="sv-SE" sz="1200" kern="1200" dirty="0" smtClean="0">
                <a:solidFill>
                  <a:schemeClr val="tx1"/>
                </a:solidFill>
                <a:effectLst/>
                <a:latin typeface="+mn-lt"/>
                <a:ea typeface="+mn-ea"/>
                <a:cs typeface="+mn-cs"/>
              </a:rPr>
              <a:t>Skoja aldrig om att det brinner. Då kanske ingen tror dig om det brinner på riktigt.</a:t>
            </a:r>
            <a:r>
              <a:rPr lang="sv-SE" sz="1200" kern="1200" baseline="0" dirty="0" smtClean="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fld id="{20079CDD-CD1D-40DF-8A83-3E68333F5AC6}" type="slidenum">
              <a:rPr lang="sv-SE" smtClean="0"/>
              <a:t>21</a:t>
            </a:fld>
            <a:endParaRPr lang="sv-SE"/>
          </a:p>
        </p:txBody>
      </p:sp>
    </p:spTree>
    <p:extLst>
      <p:ext uri="{BB962C8B-B14F-4D97-AF65-F5344CB8AC3E}">
        <p14:creationId xmlns:p14="http://schemas.microsoft.com/office/powerpoint/2010/main" val="6514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På många ställen finns särskilda utrymningsvägar som du ska använda när det inte går att komma ut genom den vanliga dörren. För att det ska vara lätt att hitta utrymningsvägarna är de markerade med skyltar som är gröna med vita pilar. Titta efter dem när du kommer in på ett nytt</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ställe, till exempel på bio, på ett disco eller i en affär. Då vet du var utgången finns om det skulle behövas!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22</a:t>
            </a:fld>
            <a:endParaRPr lang="sv-SE"/>
          </a:p>
        </p:txBody>
      </p:sp>
    </p:spTree>
    <p:extLst>
      <p:ext uri="{BB962C8B-B14F-4D97-AF65-F5344CB8AC3E}">
        <p14:creationId xmlns:p14="http://schemas.microsoft.com/office/powerpoint/2010/main" val="84836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liten brand som inte släcks kan utvecklas till en stor brand. Och en stor brand kan i sin tur utvecklas till en katastrof. En mindre brand kan man släcka, eller i alla fall se till att den inte blir större, med hjälp av en brandsläckare. </a:t>
            </a:r>
          </a:p>
          <a:p>
            <a:r>
              <a:rPr lang="sv-SE" sz="1200" b="1" kern="1200" dirty="0" smtClean="0">
                <a:solidFill>
                  <a:schemeClr val="tx1"/>
                </a:solidFill>
                <a:effectLst/>
                <a:latin typeface="+mn-lt"/>
                <a:ea typeface="+mn-ea"/>
                <a:cs typeface="+mn-cs"/>
              </a:rPr>
              <a:t>Så här gör du:</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1. Dra ut sprinten ur brandsläckaren.</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2. Lossa slangen.</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3. Rikta munstycket mot det som brinner. Sikta långt ner, inte mot toppen av lågorna.</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4. Håll fast munstycket längst fram.</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5. Gå nära branden och huka dig ner.</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6. Tryck in handtaget. </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7. Rör dig runt branden så att du kommer</a:t>
            </a:r>
            <a:r>
              <a:rPr lang="sv-SE" sz="1200" i="1"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åt att släcka. </a:t>
            </a:r>
            <a:endParaRPr lang="sv-SE" sz="1200" kern="1200" dirty="0" smtClean="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24</a:t>
            </a:fld>
            <a:endParaRPr lang="sv-SE"/>
          </a:p>
        </p:txBody>
      </p:sp>
    </p:spTree>
    <p:extLst>
      <p:ext uri="{BB962C8B-B14F-4D97-AF65-F5344CB8AC3E}">
        <p14:creationId xmlns:p14="http://schemas.microsoft.com/office/powerpoint/2010/main" val="196165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Kyl brännskador med vatten</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Om du bränner dig ska du omedelbart kyla skadan med vatten. Skölj minst 10-15 minuter med svalt vatten. Vattnet ska inte vara iskallt, för då gör det ont och du orkar inte kyla tillräckligt länge. Det svala vattnet hjälper mot smärtan och hindrar att skadan blir värre.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25</a:t>
            </a:fld>
            <a:endParaRPr lang="sv-SE"/>
          </a:p>
        </p:txBody>
      </p:sp>
    </p:spTree>
    <p:extLst>
      <p:ext uri="{BB962C8B-B14F-4D97-AF65-F5344CB8AC3E}">
        <p14:creationId xmlns:p14="http://schemas.microsoft.com/office/powerpoint/2010/main" val="196312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Om det brinner i en ljusstake:</a:t>
            </a:r>
            <a:r>
              <a:rPr lang="sv-SE" sz="1200" b="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Häll på vatten!</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27</a:t>
            </a:fld>
            <a:endParaRPr lang="sv-SE"/>
          </a:p>
        </p:txBody>
      </p:sp>
    </p:spTree>
    <p:extLst>
      <p:ext uri="{BB962C8B-B14F-4D97-AF65-F5344CB8AC3E}">
        <p14:creationId xmlns:p14="http://schemas.microsoft.com/office/powerpoint/2010/main" val="49022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Om det brinner i en elektrisk apparat:</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1. Dra alltid först ur kontakten!</a:t>
            </a:r>
          </a:p>
          <a:p>
            <a:r>
              <a:rPr lang="sv-SE" sz="1200" kern="1200" dirty="0" smtClean="0">
                <a:solidFill>
                  <a:schemeClr val="tx1"/>
                </a:solidFill>
                <a:effectLst/>
                <a:latin typeface="+mn-lt"/>
                <a:ea typeface="+mn-ea"/>
                <a:cs typeface="+mn-cs"/>
              </a:rPr>
              <a:t>2. Släck sedan med vatten!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28</a:t>
            </a:fld>
            <a:endParaRPr lang="sv-SE"/>
          </a:p>
        </p:txBody>
      </p:sp>
    </p:spTree>
    <p:extLst>
      <p:ext uri="{BB962C8B-B14F-4D97-AF65-F5344CB8AC3E}">
        <p14:creationId xmlns:p14="http://schemas.microsoft.com/office/powerpoint/2010/main" val="658577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Om det brinner i en kastrull: </a:t>
            </a:r>
            <a:r>
              <a:rPr lang="sv-SE" sz="1200" kern="1200" dirty="0" smtClean="0">
                <a:solidFill>
                  <a:schemeClr val="tx1"/>
                </a:solidFill>
                <a:effectLst/>
                <a:latin typeface="+mn-lt"/>
                <a:ea typeface="+mn-ea"/>
                <a:cs typeface="+mn-cs"/>
              </a:rPr>
              <a:t>Lägg på ett lock. Försök aldrig släcka en brand i en kastrull eller stekpanna med vatten! Om man häller vatten i en brinnande kastrull börjar vattnet koka och förvandlas omedelbart till ett stort moln av het ånga. Om det är olja eller fett som brinner river ångan med sig den brinnande oljan och kastar iväg den åt alla håll. Då sprids branden snabbt i hela köket och du själv kan få svåra brännskador.</a:t>
            </a:r>
          </a:p>
        </p:txBody>
      </p:sp>
      <p:sp>
        <p:nvSpPr>
          <p:cNvPr id="4" name="Platshållare för bildnummer 3"/>
          <p:cNvSpPr>
            <a:spLocks noGrp="1"/>
          </p:cNvSpPr>
          <p:nvPr>
            <p:ph type="sldNum" sz="quarter" idx="10"/>
          </p:nvPr>
        </p:nvSpPr>
        <p:spPr/>
        <p:txBody>
          <a:bodyPr/>
          <a:lstStyle/>
          <a:p>
            <a:fld id="{20079CDD-CD1D-40DF-8A83-3E68333F5AC6}" type="slidenum">
              <a:rPr lang="sv-SE" smtClean="0"/>
              <a:t>29</a:t>
            </a:fld>
            <a:endParaRPr lang="sv-SE"/>
          </a:p>
        </p:txBody>
      </p:sp>
    </p:spTree>
    <p:extLst>
      <p:ext uri="{BB962C8B-B14F-4D97-AF65-F5344CB8AC3E}">
        <p14:creationId xmlns:p14="http://schemas.microsoft.com/office/powerpoint/2010/main" val="16503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dirty="0" smtClean="0">
                <a:solidFill>
                  <a:schemeClr val="tx1"/>
                </a:solidFill>
                <a:effectLst/>
                <a:latin typeface="+mn-lt"/>
                <a:ea typeface="+mn-ea"/>
                <a:cs typeface="+mn-cs"/>
              </a:rPr>
              <a:t>Om det brinner i dina kläder: </a:t>
            </a:r>
            <a:r>
              <a:rPr lang="sv-SE" sz="1200" kern="1200" dirty="0" smtClean="0">
                <a:solidFill>
                  <a:schemeClr val="tx1"/>
                </a:solidFill>
                <a:effectLst/>
                <a:latin typeface="+mn-lt"/>
                <a:ea typeface="+mn-ea"/>
                <a:cs typeface="+mn-cs"/>
              </a:rPr>
              <a:t>Lägg dig ner och kväv branden mot marken! Håll händerna för ansiktet som skydd. Brinner det i någon annans kläder ska du försöka få honom eller henne att lägga sig ner så att elden kvävs mot marken.</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30</a:t>
            </a:fld>
            <a:endParaRPr lang="sv-SE"/>
          </a:p>
        </p:txBody>
      </p:sp>
    </p:spTree>
    <p:extLst>
      <p:ext uri="{BB962C8B-B14F-4D97-AF65-F5344CB8AC3E}">
        <p14:creationId xmlns:p14="http://schemas.microsoft.com/office/powerpoint/2010/main" val="1527109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31</a:t>
            </a:fld>
            <a:endParaRPr lang="sv-SE"/>
          </a:p>
        </p:txBody>
      </p:sp>
    </p:spTree>
    <p:extLst>
      <p:ext uri="{BB962C8B-B14F-4D97-AF65-F5344CB8AC3E}">
        <p14:creationId xmlns:p14="http://schemas.microsoft.com/office/powerpoint/2010/main" val="201572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Varför blev du brandman?</a:t>
            </a:r>
          </a:p>
          <a:p>
            <a:r>
              <a:rPr lang="sv-SE" dirty="0" smtClean="0"/>
              <a:t>– För att det är ett spännande och omväxlande arbete där man får hjälpa människor. </a:t>
            </a:r>
          </a:p>
          <a:p>
            <a:endParaRPr lang="sv-SE" dirty="0" smtClean="0"/>
          </a:p>
          <a:p>
            <a:r>
              <a:rPr lang="sv-SE" b="1" dirty="0" smtClean="0"/>
              <a:t>Vad krävs för att bli brandman?</a:t>
            </a:r>
          </a:p>
          <a:p>
            <a:r>
              <a:rPr lang="sv-SE" dirty="0" smtClean="0"/>
              <a:t>– Du måste ha gått ut gymnasiet, kunna simma bra och ha mycket bra kondition. Då kan du söka till utbildningen. Det tar två år att bli klar och det spelar ingen roll om du är kille eller tjej.</a:t>
            </a:r>
          </a:p>
          <a:p>
            <a:endParaRPr lang="sv-SE" dirty="0" smtClean="0"/>
          </a:p>
          <a:p>
            <a:r>
              <a:rPr lang="sv-SE" b="1" dirty="0" smtClean="0"/>
              <a:t>Hur snabbt måste ni rycka ut?</a:t>
            </a:r>
          </a:p>
          <a:p>
            <a:r>
              <a:rPr lang="sv-SE" dirty="0" smtClean="0"/>
              <a:t>– Vi har 90 sekunder på oss innan brandbilarna ska ha kommit iväg. Då ska vi ha hunnit ta på oss brandkläderna, så det måste gå undan. Ibland blir det larm när man står i duschen eller när man tränar. </a:t>
            </a:r>
          </a:p>
          <a:p>
            <a:r>
              <a:rPr lang="sv-SE" dirty="0" smtClean="0"/>
              <a:t>Jobbar du jämt?</a:t>
            </a:r>
          </a:p>
          <a:p>
            <a:r>
              <a:rPr lang="sv-SE" dirty="0" smtClean="0"/>
              <a:t>– Nej, vi turas om. Men det finns alltid brandmän som är redo att rycka ut, både dag och natt. Och det behövs, för var 45:e minut brinner ett hus i Sverige. </a:t>
            </a:r>
          </a:p>
          <a:p>
            <a:endParaRPr lang="sv-SE" dirty="0" smtClean="0"/>
          </a:p>
          <a:p>
            <a:r>
              <a:rPr lang="sv-SE" b="1" dirty="0" smtClean="0"/>
              <a:t>Vad gör du när det inte brinner någonstans?</a:t>
            </a:r>
          </a:p>
          <a:p>
            <a:r>
              <a:rPr lang="sv-SE" dirty="0" smtClean="0"/>
              <a:t>– Vi är ofta ute på skolor och arbetsplatser och informerar om brandkunskap. Vi sköter om bilarna och vår utrustning eller tränar - vi måste ju vara starka och ha bra kondition. </a:t>
            </a:r>
          </a:p>
          <a:p>
            <a:r>
              <a:rPr lang="sv-SE" dirty="0" smtClean="0"/>
              <a:t>Sedan finns det andra larm än brandlarm som vi rycker ut på. Det kanske har varit en trafik-olycka någonstans eller ett utsläpp av farliga kemikalier. </a:t>
            </a:r>
          </a:p>
          <a:p>
            <a:endParaRPr lang="sv-SE" dirty="0" smtClean="0"/>
          </a:p>
          <a:p>
            <a:r>
              <a:rPr lang="sv-SE" b="1" dirty="0" smtClean="0"/>
              <a:t>Måste ni inte öva på att släcka bränder också?</a:t>
            </a:r>
          </a:p>
          <a:p>
            <a:r>
              <a:rPr lang="sv-SE" dirty="0" smtClean="0"/>
              <a:t>– Jo, det gör vi. Vi övar också på hur vi ska agera vid andra olyckor och undersöker hur vi snabbast ska komma fram till olika ställen.</a:t>
            </a:r>
          </a:p>
          <a:p>
            <a:endParaRPr lang="sv-SE" dirty="0" smtClean="0"/>
          </a:p>
          <a:p>
            <a:r>
              <a:rPr lang="sv-SE" b="1" dirty="0" smtClean="0"/>
              <a:t>Finns det inget som är tråkigt med att vara brandman? </a:t>
            </a:r>
          </a:p>
          <a:p>
            <a:r>
              <a:rPr lang="sv-SE" dirty="0" smtClean="0"/>
              <a:t>– Jo... Att behöva släcka bränder som uppstått för att någon lekt med elden, det känns onödigt. Det händer rätt ofta och kostar massor av pengar. Dessutom skulle vi kanske behövts bättre någon annanstans där det hänt en allvarlig olycka.</a:t>
            </a:r>
          </a:p>
        </p:txBody>
      </p:sp>
      <p:sp>
        <p:nvSpPr>
          <p:cNvPr id="4" name="Platshållare för bildnummer 3"/>
          <p:cNvSpPr>
            <a:spLocks noGrp="1"/>
          </p:cNvSpPr>
          <p:nvPr>
            <p:ph type="sldNum" sz="quarter" idx="10"/>
          </p:nvPr>
        </p:nvSpPr>
        <p:spPr/>
        <p:txBody>
          <a:bodyPr/>
          <a:lstStyle/>
          <a:p>
            <a:fld id="{20079CDD-CD1D-40DF-8A83-3E68333F5AC6}" type="slidenum">
              <a:rPr lang="sv-SE" smtClean="0"/>
              <a:t>32</a:t>
            </a:fld>
            <a:endParaRPr lang="sv-SE"/>
          </a:p>
        </p:txBody>
      </p:sp>
    </p:spTree>
    <p:extLst>
      <p:ext uri="{BB962C8B-B14F-4D97-AF65-F5344CB8AC3E}">
        <p14:creationId xmlns:p14="http://schemas.microsoft.com/office/powerpoint/2010/main" val="87864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Samtidigt som du pratar med SOS-operatören går det larm till räddningstjänsten, polisen eller ambulansen. De kommer så snabbt de kan till olycksplatsen. </a:t>
            </a:r>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4</a:t>
            </a:fld>
            <a:endParaRPr lang="sv-SE"/>
          </a:p>
        </p:txBody>
      </p:sp>
    </p:spTree>
    <p:extLst>
      <p:ext uri="{BB962C8B-B14F-4D97-AF65-F5344CB8AC3E}">
        <p14:creationId xmlns:p14="http://schemas.microsoft.com/office/powerpoint/2010/main" val="84428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Rätt svar: 1 000 000 000 / 5 000 = 200 000 </a:t>
            </a:r>
            <a:r>
              <a:rPr lang="sv-SE" dirty="0" err="1" smtClean="0"/>
              <a:t>st</a:t>
            </a:r>
            <a:r>
              <a:rPr lang="sv-SE" dirty="0" smtClean="0"/>
              <a:t> cyklar</a:t>
            </a:r>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34</a:t>
            </a:fld>
            <a:endParaRPr lang="sv-SE"/>
          </a:p>
        </p:txBody>
      </p:sp>
    </p:spTree>
    <p:extLst>
      <p:ext uri="{BB962C8B-B14F-4D97-AF65-F5344CB8AC3E}">
        <p14:creationId xmlns:p14="http://schemas.microsoft.com/office/powerpoint/2010/main" val="193578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del tycker att det är spännande med eld och tänker inte på att eld kan vara början till en katastrof. Det är lätt hänt att tappa kontrollen över elden så att den utvecklas till en brand. </a:t>
            </a:r>
          </a:p>
          <a:p>
            <a:r>
              <a:rPr lang="sv-SE" sz="1200" kern="1200" dirty="0" smtClean="0">
                <a:solidFill>
                  <a:schemeClr val="tx1"/>
                </a:solidFill>
                <a:effectLst/>
                <a:latin typeface="+mn-lt"/>
                <a:ea typeface="+mn-ea"/>
                <a:cs typeface="+mn-cs"/>
              </a:rPr>
              <a:t>Kalla alltid på hjälp om det brinner och du inte kan släcka själv! </a:t>
            </a:r>
          </a:p>
          <a:p>
            <a:r>
              <a:rPr lang="sv-SE" sz="1200" kern="1200" dirty="0" smtClean="0">
                <a:solidFill>
                  <a:schemeClr val="tx1"/>
                </a:solidFill>
                <a:effectLst/>
                <a:latin typeface="+mn-lt"/>
                <a:ea typeface="+mn-ea"/>
                <a:cs typeface="+mn-cs"/>
              </a:rPr>
              <a:t>Kan en minderårig straffas? Ja, den som startar en brand begår ett allvarligt brott och kan straffas i domstol. Om man är under 15 år är det mamma och pappa som är ansvariga, och de kan få betala mycket för det som förstörts av branden.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36</a:t>
            </a:fld>
            <a:endParaRPr lang="sv-SE"/>
          </a:p>
        </p:txBody>
      </p:sp>
    </p:spTree>
    <p:extLst>
      <p:ext uri="{BB962C8B-B14F-4D97-AF65-F5344CB8AC3E}">
        <p14:creationId xmlns:p14="http://schemas.microsoft.com/office/powerpoint/2010/main" val="176331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Även om det varit jättekallt länge är det inte säkert att isen är tjock. I alla fall inte överallt. Det är svårt att se var isen kommer att hålla. På vissa ställen är isen ofta extra tunn och farlig:</a:t>
            </a:r>
          </a:p>
          <a:p>
            <a:r>
              <a:rPr lang="sv-SE" sz="1200" kern="1200" dirty="0" smtClean="0">
                <a:solidFill>
                  <a:schemeClr val="tx1"/>
                </a:solidFill>
                <a:effectLst/>
                <a:latin typeface="+mn-lt"/>
                <a:ea typeface="+mn-ea"/>
                <a:cs typeface="+mn-cs"/>
              </a:rPr>
              <a:t>•  vid bryggor</a:t>
            </a:r>
          </a:p>
          <a:p>
            <a:r>
              <a:rPr lang="sv-SE" sz="1200" kern="1200" dirty="0" smtClean="0">
                <a:solidFill>
                  <a:schemeClr val="tx1"/>
                </a:solidFill>
                <a:effectLst/>
                <a:latin typeface="+mn-lt"/>
                <a:ea typeface="+mn-ea"/>
                <a:cs typeface="+mn-cs"/>
              </a:rPr>
              <a:t>•  där avlopp rinner ut</a:t>
            </a:r>
          </a:p>
          <a:p>
            <a:r>
              <a:rPr lang="sv-SE" sz="1200" kern="1200" dirty="0" smtClean="0">
                <a:solidFill>
                  <a:schemeClr val="tx1"/>
                </a:solidFill>
                <a:effectLst/>
                <a:latin typeface="+mn-lt"/>
                <a:ea typeface="+mn-ea"/>
                <a:cs typeface="+mn-cs"/>
              </a:rPr>
              <a:t>•  under broar</a:t>
            </a:r>
          </a:p>
          <a:p>
            <a:r>
              <a:rPr lang="sv-SE" sz="1200" kern="1200" dirty="0" smtClean="0">
                <a:solidFill>
                  <a:schemeClr val="tx1"/>
                </a:solidFill>
                <a:effectLst/>
                <a:latin typeface="+mn-lt"/>
                <a:ea typeface="+mn-ea"/>
                <a:cs typeface="+mn-cs"/>
              </a:rPr>
              <a:t>•  där det ligger snö på isen</a:t>
            </a:r>
          </a:p>
          <a:p>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Där det är strömt är isen också osäker. Vatten strömmar bland annat där det finns grund, vid uddar och i sund.</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39</a:t>
            </a:fld>
            <a:endParaRPr lang="sv-SE"/>
          </a:p>
        </p:txBody>
      </p:sp>
    </p:spTree>
    <p:extLst>
      <p:ext uri="{BB962C8B-B14F-4D97-AF65-F5344CB8AC3E}">
        <p14:creationId xmlns:p14="http://schemas.microsoft.com/office/powerpoint/2010/main" val="182216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Ge dig aldrig ut på isen om du inte är säker på att den håller, och ha alltid med dig en vuxen. Du ska också ha på dig isdubbar!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Flytväst eller flytoverall är till stor hjälp för dig om du hamnar i en vak. En ryggsäck med torra kläder i plastpåsar kan också fungera som </a:t>
            </a:r>
            <a:r>
              <a:rPr lang="sv-SE" sz="1200" kern="1200" dirty="0" err="1" smtClean="0">
                <a:solidFill>
                  <a:schemeClr val="tx1"/>
                </a:solidFill>
                <a:effectLst/>
                <a:latin typeface="+mn-lt"/>
                <a:ea typeface="+mn-ea"/>
                <a:cs typeface="+mn-cs"/>
              </a:rPr>
              <a:t>flythjälp</a:t>
            </a:r>
            <a:r>
              <a:rPr lang="sv-SE" sz="1200" kern="1200" dirty="0" smtClean="0">
                <a:solidFill>
                  <a:schemeClr val="tx1"/>
                </a:solidFill>
                <a:effectLst/>
                <a:latin typeface="+mn-lt"/>
                <a:ea typeface="+mn-ea"/>
                <a:cs typeface="+mn-cs"/>
              </a:rPr>
              <a:t>, men bara om den har en fastsatt </a:t>
            </a:r>
            <a:r>
              <a:rPr lang="sv-SE" sz="1200" kern="1200" dirty="0" err="1" smtClean="0">
                <a:solidFill>
                  <a:schemeClr val="tx1"/>
                </a:solidFill>
                <a:effectLst/>
                <a:latin typeface="+mn-lt"/>
                <a:ea typeface="+mn-ea"/>
                <a:cs typeface="+mn-cs"/>
              </a:rPr>
              <a:t>grenrem</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40</a:t>
            </a:fld>
            <a:endParaRPr lang="sv-SE"/>
          </a:p>
        </p:txBody>
      </p:sp>
    </p:spTree>
    <p:extLst>
      <p:ext uri="{BB962C8B-B14F-4D97-AF65-F5344CB8AC3E}">
        <p14:creationId xmlns:p14="http://schemas.microsoft.com/office/powerpoint/2010/main" val="57298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Om du skulle gå genom isen ska du komma ihåg att:</a:t>
            </a:r>
          </a:p>
          <a:p>
            <a:r>
              <a:rPr lang="sv-SE" sz="1200" i="1" kern="1200" dirty="0" smtClean="0">
                <a:solidFill>
                  <a:schemeClr val="tx1"/>
                </a:solidFill>
                <a:effectLst/>
                <a:latin typeface="+mn-lt"/>
                <a:ea typeface="+mn-ea"/>
                <a:cs typeface="+mn-cs"/>
              </a:rPr>
              <a:t>1. Andas lugnt.</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2. Vända dig åt det håll du kom ifrån - där vet du att isen håller.</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3. Slappna av, ligga stilla och hålla dig i iskanten.</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4. Ropa på hjälp.</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5. Försöka hala dig upp med hjälp av isdubbarna. Behåll vantarna på även om det är svårt att få grepp om dubbarna, då fryser du inte lika fort. Ta simtag med benen för att få mer fart. </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41</a:t>
            </a:fld>
            <a:endParaRPr lang="sv-SE"/>
          </a:p>
        </p:txBody>
      </p:sp>
    </p:spTree>
    <p:extLst>
      <p:ext uri="{BB962C8B-B14F-4D97-AF65-F5344CB8AC3E}">
        <p14:creationId xmlns:p14="http://schemas.microsoft.com/office/powerpoint/2010/main" val="207718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du kan simma i en bassäng eller i varmt vatten när det inte blåser, betyder inte att du alltid simmar bra. Det är svårare att simma: </a:t>
            </a:r>
          </a:p>
          <a:p>
            <a:r>
              <a:rPr lang="sv-SE" sz="1200" kern="1200" dirty="0" smtClean="0">
                <a:solidFill>
                  <a:schemeClr val="tx1"/>
                </a:solidFill>
                <a:effectLst/>
                <a:latin typeface="+mn-lt"/>
                <a:ea typeface="+mn-ea"/>
                <a:cs typeface="+mn-cs"/>
              </a:rPr>
              <a:t>• om det är kallt i vattnet </a:t>
            </a:r>
          </a:p>
          <a:p>
            <a:r>
              <a:rPr lang="sv-SE" sz="1200" kern="1200" dirty="0" smtClean="0">
                <a:solidFill>
                  <a:schemeClr val="tx1"/>
                </a:solidFill>
                <a:effectLst/>
                <a:latin typeface="+mn-lt"/>
                <a:ea typeface="+mn-ea"/>
                <a:cs typeface="+mn-cs"/>
              </a:rPr>
              <a:t>• om det går höga vågor som ger dig kallsupar</a:t>
            </a:r>
          </a:p>
          <a:p>
            <a:r>
              <a:rPr lang="sv-SE" sz="1200" kern="1200" dirty="0" smtClean="0">
                <a:solidFill>
                  <a:schemeClr val="tx1"/>
                </a:solidFill>
                <a:effectLst/>
                <a:latin typeface="+mn-lt"/>
                <a:ea typeface="+mn-ea"/>
                <a:cs typeface="+mn-cs"/>
              </a:rPr>
              <a:t>• med kläder och skor eller stövlar på. </a:t>
            </a:r>
          </a:p>
        </p:txBody>
      </p:sp>
      <p:sp>
        <p:nvSpPr>
          <p:cNvPr id="4" name="Platshållare för bildnummer 3"/>
          <p:cNvSpPr>
            <a:spLocks noGrp="1"/>
          </p:cNvSpPr>
          <p:nvPr>
            <p:ph type="sldNum" sz="quarter" idx="10"/>
          </p:nvPr>
        </p:nvSpPr>
        <p:spPr/>
        <p:txBody>
          <a:bodyPr/>
          <a:lstStyle/>
          <a:p>
            <a:fld id="{20079CDD-CD1D-40DF-8A83-3E68333F5AC6}" type="slidenum">
              <a:rPr lang="sv-SE" smtClean="0"/>
              <a:t>43</a:t>
            </a:fld>
            <a:endParaRPr lang="sv-SE"/>
          </a:p>
        </p:txBody>
      </p:sp>
    </p:spTree>
    <p:extLst>
      <p:ext uri="{BB962C8B-B14F-4D97-AF65-F5344CB8AC3E}">
        <p14:creationId xmlns:p14="http://schemas.microsoft.com/office/powerpoint/2010/main" val="569365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smtClean="0">
                <a:solidFill>
                  <a:schemeClr val="tx1"/>
                </a:solidFill>
                <a:effectLst/>
                <a:latin typeface="+mn-lt"/>
                <a:ea typeface="+mn-ea"/>
                <a:cs typeface="+mn-cs"/>
              </a:rPr>
              <a:t>Du ska alltid:</a:t>
            </a:r>
            <a:r>
              <a:rPr lang="sv-SE"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Ha sällskap med någon</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Simma längs stranden</a:t>
            </a:r>
            <a:br>
              <a:rPr lang="sv-SE" sz="1200" i="1" kern="1200" dirty="0" smtClean="0">
                <a:solidFill>
                  <a:schemeClr val="tx1"/>
                </a:solidFill>
                <a:effectLst/>
                <a:latin typeface="+mn-lt"/>
                <a:ea typeface="+mn-ea"/>
                <a:cs typeface="+mn-cs"/>
              </a:rPr>
            </a:br>
            <a:r>
              <a:rPr lang="sv-SE" sz="1200" i="1" kern="1200" dirty="0" smtClean="0">
                <a:solidFill>
                  <a:schemeClr val="tx1"/>
                </a:solidFill>
                <a:effectLst/>
                <a:latin typeface="+mn-lt"/>
                <a:ea typeface="+mn-ea"/>
                <a:cs typeface="+mn-cs"/>
              </a:rPr>
              <a:t>• Tala om var du ska bada och när du kommer tillbaka</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Respektera dykförbudsskyltar</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Du ska aldrig: </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Bada ensam</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Hålla fast någon under vattnet</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Knuffa ner någon i vattnet</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Leka med livräddningsredskapen</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Dyka med huvudet före i okänt vatten</a:t>
            </a: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45</a:t>
            </a:fld>
            <a:endParaRPr lang="sv-SE"/>
          </a:p>
        </p:txBody>
      </p:sp>
    </p:spTree>
    <p:extLst>
      <p:ext uri="{BB962C8B-B14F-4D97-AF65-F5344CB8AC3E}">
        <p14:creationId xmlns:p14="http://schemas.microsoft.com/office/powerpoint/2010/main" val="1883383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Vad är viktigt att tänka på när ni åker båt då? Jo, när ni åker ut i en båt ska alla i båten ha flytväst och ni ska sitta ner i båten hela tiden. Om du skulle trilla i vattnet ska du stanna vid båten. Om man ska hjälpa någon som fallit i vattnet upp i båten, gör man det från båtens akter.</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46</a:t>
            </a:fld>
            <a:endParaRPr lang="sv-SE"/>
          </a:p>
        </p:txBody>
      </p:sp>
    </p:spTree>
    <p:extLst>
      <p:ext uri="{BB962C8B-B14F-4D97-AF65-F5344CB8AC3E}">
        <p14:creationId xmlns:p14="http://schemas.microsoft.com/office/powerpoint/2010/main" val="2075371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På en del badplatser och bryggor finns det livräddningsredskap. De får bara användas för att rädda. Redskapen ska fungera året om. På vintern är de till stor hjälp om någon går igenom isen. </a:t>
            </a:r>
          </a:p>
          <a:p>
            <a:r>
              <a:rPr lang="sv-SE" sz="1200" kern="1200" dirty="0" smtClean="0">
                <a:solidFill>
                  <a:schemeClr val="tx1"/>
                </a:solidFill>
                <a:effectLst/>
                <a:latin typeface="+mn-lt"/>
                <a:ea typeface="+mn-ea"/>
                <a:cs typeface="+mn-cs"/>
              </a:rPr>
              <a:t>Om någon håller på att drunkna kan han eller hon bli både mycket rädd och mycket stark. Därför måste du alltid ha något mellan dig själv och den du försöker rädda. Annars finns det risk att du själv blir neddragen under vattnet. Det du använder kallas för ”förlängda </a:t>
            </a:r>
            <a:br>
              <a:rPr lang="sv-SE" sz="1200" kern="1200" dirty="0" smtClean="0">
                <a:solidFill>
                  <a:schemeClr val="tx1"/>
                </a:solidFill>
                <a:effectLst/>
                <a:latin typeface="+mn-lt"/>
                <a:ea typeface="+mn-ea"/>
                <a:cs typeface="+mn-cs"/>
              </a:rPr>
            </a:br>
            <a:r>
              <a:rPr lang="sv-SE" sz="1200" kern="1200" dirty="0" smtClean="0">
                <a:solidFill>
                  <a:schemeClr val="tx1"/>
                </a:solidFill>
                <a:effectLst/>
                <a:latin typeface="+mn-lt"/>
                <a:ea typeface="+mn-ea"/>
                <a:cs typeface="+mn-cs"/>
              </a:rPr>
              <a:t>armen” och kan vara en livboj, en trädgren eller en </a:t>
            </a:r>
            <a:r>
              <a:rPr lang="sv-SE" sz="1200" kern="1200" dirty="0" err="1" smtClean="0">
                <a:solidFill>
                  <a:schemeClr val="tx1"/>
                </a:solidFill>
                <a:effectLst/>
                <a:latin typeface="+mn-lt"/>
                <a:ea typeface="+mn-ea"/>
                <a:cs typeface="+mn-cs"/>
              </a:rPr>
              <a:t>simplatta</a:t>
            </a:r>
            <a:r>
              <a:rPr lang="sv-SE"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47</a:t>
            </a:fld>
            <a:endParaRPr lang="sv-SE"/>
          </a:p>
        </p:txBody>
      </p:sp>
    </p:spTree>
    <p:extLst>
      <p:ext uri="{BB962C8B-B14F-4D97-AF65-F5344CB8AC3E}">
        <p14:creationId xmlns:p14="http://schemas.microsoft.com/office/powerpoint/2010/main" val="154433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Runt om oss i samhället finns det ämnen och kemikalier som kan vara skadliga på olika sätt. Även hemma finns det sådant som är skadligt. Man behöver starka medel för att ta bort fläckar och tvätta penslar. Vanliga saker som rengöringsmedel och tändvätska är giftiga och brandfarliga. Vissa ämnen är farliga att få på sig, andra att få i ögonen eller att svälja. En del ämnen är giftiga bara att andas in.</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50</a:t>
            </a:fld>
            <a:endParaRPr lang="sv-SE"/>
          </a:p>
        </p:txBody>
      </p:sp>
    </p:spTree>
    <p:extLst>
      <p:ext uri="{BB962C8B-B14F-4D97-AF65-F5344CB8AC3E}">
        <p14:creationId xmlns:p14="http://schemas.microsoft.com/office/powerpoint/2010/main" val="137013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För att hjälpen ska hitta rätt är det bra om någon möter dem och visar vägen sista biten.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Om någon är skadad och ambulansen är på väg, kan du själv hjälpa den skadade genom att stanna kvar hos honom eller henne och försöka vara så lugn som möjligt.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Håll gärna personen i handen och lägg en jacka eller något annat som värmer över honom eller henne. I väntan på ambulans kan du få råd av SOS-operatören.</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5</a:t>
            </a:fld>
            <a:endParaRPr lang="sv-SE"/>
          </a:p>
        </p:txBody>
      </p:sp>
    </p:spTree>
    <p:extLst>
      <p:ext uri="{BB962C8B-B14F-4D97-AF65-F5344CB8AC3E}">
        <p14:creationId xmlns:p14="http://schemas.microsoft.com/office/powerpoint/2010/main" val="769635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Flaskor och burkar som innehåller farliga ämnen ska vara märkta med en symbol. Farosymbolerna ser olika ut beroende på vad det är som är farligt.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Rätta</a:t>
            </a:r>
            <a:r>
              <a:rPr lang="sv-SE" sz="1200" kern="1200" baseline="0" dirty="0" smtClean="0">
                <a:solidFill>
                  <a:schemeClr val="tx1"/>
                </a:solidFill>
                <a:effectLst/>
                <a:latin typeface="+mn-lt"/>
                <a:ea typeface="+mn-ea"/>
                <a:cs typeface="+mn-cs"/>
              </a:rPr>
              <a:t> svar: Giftigt, Hälsofarligt, Frätande, Brandfarligt</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51</a:t>
            </a:fld>
            <a:endParaRPr lang="sv-SE"/>
          </a:p>
        </p:txBody>
      </p:sp>
    </p:spTree>
    <p:extLst>
      <p:ext uri="{BB962C8B-B14F-4D97-AF65-F5344CB8AC3E}">
        <p14:creationId xmlns:p14="http://schemas.microsoft.com/office/powerpoint/2010/main" val="901880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 trafiken ser man ibland fordon som är märkta med orange skyltar. Skyltarna visar att fordonen är lastade med farliga kemikalier, så kallat farligt gods. Ibland finns det siffror på skyltarna. Siffrorna visar vilket ämne som transporteras och på vilket sätt det är farligt. Godset kan till exempel vara giftiga, frätande eller brandfarliga ämnen. Om det händer en olycka med ett sådant fordon ska du hålla dig på avstånd. De farliga ämnena kan i värsta fall läcka ut och du kan bli skadad.</a:t>
            </a:r>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Bilden visar hur det kan se ut på baksidan av en tankbil. Siffran 33 betyder att tanken innehåller en mycket brandfarlig vätska. 1203 talar om att det är bensin. </a:t>
            </a:r>
            <a:br>
              <a:rPr lang="sv-SE" sz="1200" i="1" kern="1200" dirty="0" smtClean="0">
                <a:solidFill>
                  <a:schemeClr val="tx1"/>
                </a:solidFill>
                <a:effectLst/>
                <a:latin typeface="+mn-lt"/>
                <a:ea typeface="+mn-ea"/>
                <a:cs typeface="+mn-cs"/>
              </a:rPr>
            </a:br>
            <a:r>
              <a:rPr lang="sv-SE" sz="1200" i="1" kern="1200" dirty="0" smtClean="0">
                <a:solidFill>
                  <a:schemeClr val="tx1"/>
                </a:solidFill>
                <a:effectLst/>
                <a:latin typeface="+mn-lt"/>
                <a:ea typeface="+mn-ea"/>
                <a:cs typeface="+mn-cs"/>
              </a:rPr>
              <a:t>Den röda varningsetiketten talar också om att det är brandfarligt.</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53</a:t>
            </a:fld>
            <a:endParaRPr lang="sv-SE"/>
          </a:p>
        </p:txBody>
      </p:sp>
    </p:spTree>
    <p:extLst>
      <p:ext uri="{BB962C8B-B14F-4D97-AF65-F5344CB8AC3E}">
        <p14:creationId xmlns:p14="http://schemas.microsoft.com/office/powerpoint/2010/main" val="39648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 många kommuner finns ett särskilt larm som används när allmänheten snabbt behöver varnas. Larmet används till exempel när det finns farliga gaser eller giftig rök i luften. Signalen hörs i 7 sekunder i taget med 14 sekunders tystnad emellan. När faran är över hörs en annan längre signal.</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55</a:t>
            </a:fld>
            <a:endParaRPr lang="sv-SE"/>
          </a:p>
        </p:txBody>
      </p:sp>
    </p:spTree>
    <p:extLst>
      <p:ext uri="{BB962C8B-B14F-4D97-AF65-F5344CB8AC3E}">
        <p14:creationId xmlns:p14="http://schemas.microsoft.com/office/powerpoint/2010/main" val="1312210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Fyra gånger om året, alltid en måndag klockan 15, testas larmet. Om du skulle höra larmet vid en annan tidpunkt är det förmodligen ett skarpt larm och då ska du:</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1. Gå inomhus.</a:t>
            </a: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2. Stänga alla dörrar, fönster, ventiler och fläktar.</a:t>
            </a: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3. Lyssna på radio eller se på teve, där får du veta mer.</a:t>
            </a: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56</a:t>
            </a:fld>
            <a:endParaRPr lang="sv-SE"/>
          </a:p>
        </p:txBody>
      </p:sp>
    </p:spTree>
    <p:extLst>
      <p:ext uri="{BB962C8B-B14F-4D97-AF65-F5344CB8AC3E}">
        <p14:creationId xmlns:p14="http://schemas.microsoft.com/office/powerpoint/2010/main" val="1806386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smtClean="0"/>
              <a:t>Brandvarnare</a:t>
            </a:r>
          </a:p>
          <a:p>
            <a:pPr marL="228600" indent="-228600">
              <a:buAutoNum type="arabicPeriod"/>
            </a:pPr>
            <a:r>
              <a:rPr lang="sv-SE" dirty="0" smtClean="0"/>
              <a:t>Brygga</a:t>
            </a:r>
          </a:p>
          <a:p>
            <a:pPr marL="228600" indent="-228600">
              <a:buAutoNum type="arabicPeriod"/>
            </a:pPr>
            <a:r>
              <a:rPr lang="sv-SE" dirty="0" smtClean="0"/>
              <a:t>Armen</a:t>
            </a:r>
          </a:p>
          <a:p>
            <a:pPr marL="228600" indent="-228600">
              <a:buAutoNum type="arabicPeriod"/>
            </a:pPr>
            <a:r>
              <a:rPr lang="sv-SE" dirty="0" smtClean="0"/>
              <a:t>Anlagd</a:t>
            </a:r>
          </a:p>
          <a:p>
            <a:pPr marL="228600" indent="-228600">
              <a:buAutoNum type="arabicPeriod"/>
            </a:pPr>
            <a:r>
              <a:rPr lang="sv-SE" dirty="0" smtClean="0"/>
              <a:t>Brand</a:t>
            </a:r>
          </a:p>
          <a:p>
            <a:pPr marL="228600" indent="-228600">
              <a:buAutoNum type="arabicPeriod"/>
            </a:pPr>
            <a:r>
              <a:rPr lang="sv-SE" dirty="0" smtClean="0"/>
              <a:t>Isdubbar</a:t>
            </a:r>
          </a:p>
          <a:p>
            <a:pPr marL="228600" indent="-228600">
              <a:buAutoNum type="arabicPeriod"/>
            </a:pPr>
            <a:r>
              <a:rPr lang="sv-SE" dirty="0" smtClean="0"/>
              <a:t>Svalt</a:t>
            </a:r>
          </a:p>
          <a:p>
            <a:pPr marL="228600" indent="-228600">
              <a:buAutoNum type="arabicPeriod"/>
            </a:pPr>
            <a:r>
              <a:rPr lang="sv-SE" dirty="0" smtClean="0"/>
              <a:t>Vatten</a:t>
            </a:r>
          </a:p>
          <a:p>
            <a:pPr marL="228600" indent="-228600">
              <a:buAutoNum type="arabicPeriod"/>
            </a:pPr>
            <a:r>
              <a:rPr lang="sv-SE" dirty="0" smtClean="0"/>
              <a:t>Syre</a:t>
            </a:r>
          </a:p>
          <a:p>
            <a:pPr marL="228600" indent="-228600">
              <a:buAutoNum type="arabicPeriod"/>
            </a:pPr>
            <a:r>
              <a:rPr lang="sv-SE" dirty="0" smtClean="0"/>
              <a:t>måndag</a:t>
            </a:r>
          </a:p>
          <a:p>
            <a:pPr marL="228600" indent="-228600">
              <a:buAutoNum type="arabicPeriod"/>
            </a:pPr>
            <a:r>
              <a:rPr lang="sv-SE" dirty="0" smtClean="0"/>
              <a:t>Kontakt</a:t>
            </a:r>
          </a:p>
          <a:p>
            <a:pPr marL="228600" indent="-228600">
              <a:buAutoNum type="arabicPeriod"/>
            </a:pPr>
            <a:r>
              <a:rPr lang="sv-SE" dirty="0" smtClean="0"/>
              <a:t>Orange</a:t>
            </a:r>
          </a:p>
          <a:p>
            <a:pPr marL="228600" indent="-228600">
              <a:buAutoNum type="arabicPeriod"/>
            </a:pPr>
            <a:r>
              <a:rPr lang="sv-SE" smtClean="0"/>
              <a:t>Fleece</a:t>
            </a:r>
            <a:endParaRPr lang="sv-SE"/>
          </a:p>
        </p:txBody>
      </p:sp>
      <p:sp>
        <p:nvSpPr>
          <p:cNvPr id="4" name="Platshållare för bildnummer 3"/>
          <p:cNvSpPr>
            <a:spLocks noGrp="1"/>
          </p:cNvSpPr>
          <p:nvPr>
            <p:ph type="sldNum" sz="quarter" idx="10"/>
          </p:nvPr>
        </p:nvSpPr>
        <p:spPr/>
        <p:txBody>
          <a:bodyPr/>
          <a:lstStyle/>
          <a:p>
            <a:fld id="{20079CDD-CD1D-40DF-8A83-3E68333F5AC6}" type="slidenum">
              <a:rPr lang="sv-SE" smtClean="0"/>
              <a:t>58</a:t>
            </a:fld>
            <a:endParaRPr lang="sv-SE"/>
          </a:p>
        </p:txBody>
      </p:sp>
    </p:spTree>
    <p:extLst>
      <p:ext uri="{BB962C8B-B14F-4D97-AF65-F5344CB8AC3E}">
        <p14:creationId xmlns:p14="http://schemas.microsoft.com/office/powerpoint/2010/main" val="105546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För att det ska brinna krävs, som du säkert vet, värme, syre och bränsle. Tar man bort någon av dessa tre saker slocknar elden. </a:t>
            </a:r>
          </a:p>
          <a:p>
            <a:r>
              <a:rPr lang="sv-SE" sz="1200" kern="1200" dirty="0" smtClean="0">
                <a:solidFill>
                  <a:schemeClr val="tx1"/>
                </a:solidFill>
                <a:effectLst/>
                <a:latin typeface="+mn-lt"/>
                <a:ea typeface="+mn-ea"/>
                <a:cs typeface="+mn-cs"/>
              </a:rPr>
              <a:t>• Vatten släcker en lägereld. Elden kyls, värmen försvinner.</a:t>
            </a:r>
          </a:p>
          <a:p>
            <a:r>
              <a:rPr lang="sv-SE" sz="1200" kern="1200" dirty="0" smtClean="0">
                <a:solidFill>
                  <a:schemeClr val="tx1"/>
                </a:solidFill>
                <a:effectLst/>
                <a:latin typeface="+mn-lt"/>
                <a:ea typeface="+mn-ea"/>
                <a:cs typeface="+mn-cs"/>
              </a:rPr>
              <a:t>• Ett lock släcker en brand i en kastrull. Elden kvävs, syret försvinner.</a:t>
            </a:r>
          </a:p>
          <a:p>
            <a:r>
              <a:rPr lang="sv-SE" sz="1200" kern="1200" dirty="0" smtClean="0">
                <a:solidFill>
                  <a:schemeClr val="tx1"/>
                </a:solidFill>
                <a:effectLst/>
                <a:latin typeface="+mn-lt"/>
                <a:ea typeface="+mn-ea"/>
                <a:cs typeface="+mn-cs"/>
              </a:rPr>
              <a:t>• Lägerelden släcks när veden brunnit ut. Elden slocknar, bränslet är slut.</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 bostäder startar bränder ofta för att någon har glömt släcka levande ljus eller stänga av spisen. Elektriska apparater som går sönder är också en vanlig brandorsak. Utomhus kan bränder starta om det är väldigt torrt i skog och mark och om någon till exempel har slängt en cigarett, slarvat med att släcka en eld, eller om solen lyser genom en glasbit som ligger på marken. Dessutom är alltför många bränder anlagda, det vill säga att någon startat dem med flit.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9</a:t>
            </a:fld>
            <a:endParaRPr lang="sv-SE"/>
          </a:p>
        </p:txBody>
      </p:sp>
    </p:spTree>
    <p:extLst>
      <p:ext uri="{BB962C8B-B14F-4D97-AF65-F5344CB8AC3E}">
        <p14:creationId xmlns:p14="http://schemas.microsoft.com/office/powerpoint/2010/main" val="36493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Olika material antänds olika lätt. Papper, tyg och plast är exempel på sådant som antänds lätt. Men har du tänkt på att samma material kan brinna olika snabbt i olika situationer?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Ett vanligt pappersark antänds ju lätt och brinner fort. En hel packe med sådana papper är lite svårare att antända och brinner inte lika fort.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Varför är det så? Jo, i den tjocka pappersbunten kommer inte luften åt lika lätt – branden får mindre syre.</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10</a:t>
            </a:fld>
            <a:endParaRPr lang="sv-SE"/>
          </a:p>
        </p:txBody>
      </p:sp>
    </p:spTree>
    <p:extLst>
      <p:ext uri="{BB962C8B-B14F-4D97-AF65-F5344CB8AC3E}">
        <p14:creationId xmlns:p14="http://schemas.microsoft.com/office/powerpoint/2010/main" val="106342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finns många enkla saker man kan göra för att förebygga bränder! </a:t>
            </a:r>
          </a:p>
          <a:p>
            <a:r>
              <a:rPr lang="sv-SE" sz="1200" kern="1200" dirty="0" smtClean="0">
                <a:solidFill>
                  <a:schemeClr val="tx1"/>
                </a:solidFill>
                <a:effectLst/>
                <a:latin typeface="+mn-lt"/>
                <a:ea typeface="+mn-ea"/>
                <a:cs typeface="+mn-cs"/>
              </a:rPr>
              <a:t>Här är några exempel:</a:t>
            </a:r>
          </a:p>
          <a:p>
            <a:r>
              <a:rPr lang="sv-SE" sz="1200" kern="1200" dirty="0" smtClean="0">
                <a:solidFill>
                  <a:schemeClr val="tx1"/>
                </a:solidFill>
                <a:effectLst/>
                <a:latin typeface="+mn-lt"/>
                <a:ea typeface="+mn-ea"/>
                <a:cs typeface="+mn-cs"/>
              </a:rPr>
              <a:t>• Kom ihåg att stänga av spisplattorna! Ofta beror spisbränder på att värmen från den bortglömda spisplattan smälter fettet i spisfläkten. När fettet droppar ner börjar det brinna. Branden kan sedan lätt sprida sig upp i fläkten och vidare i köket. En kastrull med mat som glöms bort på en påslagen platta kan också börja brinna.</a:t>
            </a:r>
          </a:p>
          <a:p>
            <a:r>
              <a:rPr lang="sv-SE" sz="1200" kern="1200" dirty="0" smtClean="0">
                <a:solidFill>
                  <a:schemeClr val="tx1"/>
                </a:solidFill>
                <a:effectLst/>
                <a:latin typeface="+mn-lt"/>
                <a:ea typeface="+mn-ea"/>
                <a:cs typeface="+mn-cs"/>
              </a:rPr>
              <a:t>• Släck alltid levande ljus när du lämnar rummet. </a:t>
            </a:r>
          </a:p>
          <a:p>
            <a:r>
              <a:rPr lang="sv-SE" sz="1200" kern="1200" dirty="0" smtClean="0">
                <a:solidFill>
                  <a:schemeClr val="tx1"/>
                </a:solidFill>
                <a:effectLst/>
                <a:latin typeface="+mn-lt"/>
                <a:ea typeface="+mn-ea"/>
                <a:cs typeface="+mn-cs"/>
              </a:rPr>
              <a:t>• Se till att små barn inte får tag i tändstickor och cigarettändare.</a:t>
            </a:r>
          </a:p>
          <a:p>
            <a:r>
              <a:rPr lang="sv-SE" sz="1200" kern="1200" dirty="0" smtClean="0">
                <a:solidFill>
                  <a:schemeClr val="tx1"/>
                </a:solidFill>
                <a:effectLst/>
                <a:latin typeface="+mn-lt"/>
                <a:ea typeface="+mn-ea"/>
                <a:cs typeface="+mn-cs"/>
              </a:rPr>
              <a:t>• Häng aldrig tyg, servetter eller något annat på en lampa. En tänd glödlampa blir väldigt varm och kan i värsta fall antända material som ligger emot den.</a:t>
            </a:r>
          </a:p>
          <a:p>
            <a:r>
              <a:rPr lang="sv-SE" sz="1200" kern="1200" dirty="0" smtClean="0">
                <a:solidFill>
                  <a:schemeClr val="tx1"/>
                </a:solidFill>
                <a:effectLst/>
                <a:latin typeface="+mn-lt"/>
                <a:ea typeface="+mn-ea"/>
                <a:cs typeface="+mn-cs"/>
              </a:rPr>
              <a:t>• Var rädd om sladdar. Om en sladd är trasig - dra ur kontakten och berätta det för någon vuxen. I en trasig sladd kan det bli kortslutning och det kan starta en brand. </a:t>
            </a:r>
          </a:p>
          <a:p>
            <a:r>
              <a:rPr lang="sv-SE" sz="1200" kern="1200" dirty="0" smtClean="0">
                <a:solidFill>
                  <a:schemeClr val="tx1"/>
                </a:solidFill>
                <a:effectLst/>
                <a:latin typeface="+mn-lt"/>
                <a:ea typeface="+mn-ea"/>
                <a:cs typeface="+mn-cs"/>
              </a:rPr>
              <a:t>• Elektriska apparater som är trasiga kan också starta bränder. Om en sådan är trasig – dra ur kontakten och berätta det för någon vuxen.</a:t>
            </a:r>
          </a:p>
          <a:p>
            <a:r>
              <a:rPr lang="sv-SE" sz="1200" kern="1200" dirty="0" smtClean="0">
                <a:solidFill>
                  <a:schemeClr val="tx1"/>
                </a:solidFill>
                <a:effectLst/>
                <a:latin typeface="+mn-lt"/>
                <a:ea typeface="+mn-ea"/>
                <a:cs typeface="+mn-cs"/>
              </a:rPr>
              <a:t>• Om det åskar så dra ur kontakterna till datorn, telefonen och teven. Om åskan slår ner kan apparaterna skadas inuti utan att det märks på en gång. Felet i apparaten kan i värsta fall starta en brand senare.</a:t>
            </a:r>
          </a:p>
        </p:txBody>
      </p:sp>
      <p:sp>
        <p:nvSpPr>
          <p:cNvPr id="4" name="Platshållare för bildnummer 3"/>
          <p:cNvSpPr>
            <a:spLocks noGrp="1"/>
          </p:cNvSpPr>
          <p:nvPr>
            <p:ph type="sldNum" sz="quarter" idx="10"/>
          </p:nvPr>
        </p:nvSpPr>
        <p:spPr/>
        <p:txBody>
          <a:bodyPr/>
          <a:lstStyle/>
          <a:p>
            <a:fld id="{20079CDD-CD1D-40DF-8A83-3E68333F5AC6}" type="slidenum">
              <a:rPr lang="sv-SE" smtClean="0"/>
              <a:t>11</a:t>
            </a:fld>
            <a:endParaRPr lang="sv-SE"/>
          </a:p>
        </p:txBody>
      </p:sp>
    </p:spTree>
    <p:extLst>
      <p:ext uri="{BB962C8B-B14F-4D97-AF65-F5344CB8AC3E}">
        <p14:creationId xmlns:p14="http://schemas.microsoft.com/office/powerpoint/2010/main" val="101026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början växer branden ganska långsamt. Men när den väl tagit sig, kan den sprida sig väldigt fort. Det bildas mycket rök när det brinner. Inomhus blir det snabbt svårt att se och att andas. Om dörren är öppen till rummet där det brinner sprids röken och branden mycket snabbt till andra rum.</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Nu för tiden sprids bränder inomhus mycket fortare än förr. Det beror bland annat på att vi idag har så mycket saker som är gjorda av plast. Soffor, golv, leksaker och elektronik är exempel på sådant som ofta innehåller mycket plast.</a:t>
            </a:r>
          </a:p>
          <a:p>
            <a:r>
              <a:rPr lang="sv-SE" sz="1200" b="1" i="1" kern="1200" dirty="0" smtClean="0">
                <a:solidFill>
                  <a:schemeClr val="tx1"/>
                </a:solidFill>
                <a:effectLst/>
                <a:latin typeface="+mn-lt"/>
                <a:ea typeface="+mn-ea"/>
                <a:cs typeface="+mn-cs"/>
              </a:rPr>
              <a:t>1-2 minuter:</a:t>
            </a:r>
            <a:r>
              <a:rPr lang="sv-SE" sz="1200" b="0" i="0"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I början brinner det inte så fort, men sedan växer branden väldigt snabbt. Röken blir varm och stiger mot taket.</a:t>
            </a:r>
            <a:endParaRPr lang="sv-SE" sz="1200" kern="1200" dirty="0" smtClean="0">
              <a:solidFill>
                <a:schemeClr val="tx1"/>
              </a:solidFill>
              <a:effectLst/>
              <a:latin typeface="+mn-lt"/>
              <a:ea typeface="+mn-ea"/>
              <a:cs typeface="+mn-cs"/>
            </a:endParaRPr>
          </a:p>
          <a:p>
            <a:r>
              <a:rPr lang="sv-SE" sz="1200" b="1" i="1" kern="1200" dirty="0" smtClean="0">
                <a:solidFill>
                  <a:schemeClr val="tx1"/>
                </a:solidFill>
                <a:effectLst/>
                <a:latin typeface="+mn-lt"/>
                <a:ea typeface="+mn-ea"/>
                <a:cs typeface="+mn-cs"/>
              </a:rPr>
              <a:t>3 minuter:</a:t>
            </a:r>
            <a:r>
              <a:rPr lang="sv-SE" sz="1200" b="0" i="0"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Röken sprids från rum till rum om dörrarna står öppna.</a:t>
            </a:r>
            <a:endParaRPr lang="sv-SE" sz="1200" kern="1200" dirty="0" smtClean="0">
              <a:solidFill>
                <a:schemeClr val="tx1"/>
              </a:solidFill>
              <a:effectLst/>
              <a:latin typeface="+mn-lt"/>
              <a:ea typeface="+mn-ea"/>
              <a:cs typeface="+mn-cs"/>
            </a:endParaRPr>
          </a:p>
          <a:p>
            <a:r>
              <a:rPr lang="sv-SE" sz="1200" b="1" i="1" kern="1200" dirty="0" smtClean="0">
                <a:solidFill>
                  <a:schemeClr val="tx1"/>
                </a:solidFill>
                <a:effectLst/>
                <a:latin typeface="+mn-lt"/>
                <a:ea typeface="+mn-ea"/>
                <a:cs typeface="+mn-cs"/>
              </a:rPr>
              <a:t>4 minuter:</a:t>
            </a:r>
            <a:r>
              <a:rPr lang="sv-SE" sz="1200" b="0" i="0"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Branden växer och allt mer rök samlas i taket. Röken innehåller gaser som kan börja brinna.</a:t>
            </a:r>
            <a:endParaRPr lang="sv-SE" sz="1200" kern="1200" dirty="0" smtClean="0">
              <a:solidFill>
                <a:schemeClr val="tx1"/>
              </a:solidFill>
              <a:effectLst/>
              <a:latin typeface="+mn-lt"/>
              <a:ea typeface="+mn-ea"/>
              <a:cs typeface="+mn-cs"/>
            </a:endParaRPr>
          </a:p>
          <a:p>
            <a:r>
              <a:rPr lang="sv-SE" sz="1200" b="1" i="1" kern="1200" dirty="0" smtClean="0">
                <a:solidFill>
                  <a:schemeClr val="tx1"/>
                </a:solidFill>
                <a:effectLst/>
                <a:latin typeface="+mn-lt"/>
                <a:ea typeface="+mn-ea"/>
                <a:cs typeface="+mn-cs"/>
              </a:rPr>
              <a:t>5-6 minuter:</a:t>
            </a:r>
            <a:r>
              <a:rPr lang="sv-SE" sz="1200" b="0" i="0"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När tillräckligt mycket varm och brännbar rök samlats i rummet börjar röken brinna. Om dörrarna fortfarande är öppna sprids branden omedelbart till andra rum.</a:t>
            </a:r>
            <a:endParaRPr lang="sv-S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0079CDD-CD1D-40DF-8A83-3E68333F5AC6}" type="slidenum">
              <a:rPr lang="sv-SE" smtClean="0"/>
              <a:t>14</a:t>
            </a:fld>
            <a:endParaRPr lang="sv-SE"/>
          </a:p>
        </p:txBody>
      </p:sp>
    </p:spTree>
    <p:extLst>
      <p:ext uri="{BB962C8B-B14F-4D97-AF65-F5344CB8AC3E}">
        <p14:creationId xmlns:p14="http://schemas.microsoft.com/office/powerpoint/2010/main" val="25369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Röken är minst lika farlig som elden. Den är giftig och gör dig yr och sömnig. Om du sover vaknar du inte av röken, i stället gör den att du sover ännu djupare. Efter en stund blir du medvetslös och till slut kan du dö. </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15</a:t>
            </a:fld>
            <a:endParaRPr lang="sv-SE"/>
          </a:p>
        </p:txBody>
      </p:sp>
    </p:spTree>
    <p:extLst>
      <p:ext uri="{BB962C8B-B14F-4D97-AF65-F5344CB8AC3E}">
        <p14:creationId xmlns:p14="http://schemas.microsoft.com/office/powerpoint/2010/main" val="136204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början är bränder nästan ljudlösa och man kanske inte märker att det har börjat brinna. Därför är det viktigt att ha brandvarnare. Den reagerar tidigt om det börjar brinna och tjuter högt så att alla varnas. </a:t>
            </a:r>
          </a:p>
          <a:p>
            <a:r>
              <a:rPr lang="sv-SE" sz="1200" kern="1200" dirty="0" smtClean="0">
                <a:solidFill>
                  <a:schemeClr val="tx1"/>
                </a:solidFill>
                <a:effectLst/>
                <a:latin typeface="+mn-lt"/>
                <a:ea typeface="+mn-ea"/>
                <a:cs typeface="+mn-cs"/>
              </a:rPr>
              <a:t>Brandvarnaren ska sitta i taket, det är dit röken kommer först. Det bör finnas minst en brandvarnare på varje våning i ett hus. Ett bra ställe att ha brandvarnaren på är i taket utanför sovrummet. </a:t>
            </a:r>
          </a:p>
          <a:p>
            <a:r>
              <a:rPr lang="sv-SE" sz="1200" kern="1200" dirty="0" smtClean="0">
                <a:solidFill>
                  <a:schemeClr val="tx1"/>
                </a:solidFill>
                <a:effectLst/>
                <a:latin typeface="+mn-lt"/>
                <a:ea typeface="+mn-ea"/>
                <a:cs typeface="+mn-cs"/>
              </a:rPr>
              <a:t>Batterierna i brandvarnaren ska provas ofta så att man vet att de fungerar. Du provar genom att trycka på en knapp på brandvarnaren. Om det piper fungerar brandvarnaren.</a:t>
            </a:r>
          </a:p>
          <a:p>
            <a:r>
              <a:rPr lang="sv-SE" sz="1200" kern="1200" dirty="0" smtClean="0">
                <a:solidFill>
                  <a:schemeClr val="tx1"/>
                </a:solidFill>
                <a:effectLst/>
                <a:latin typeface="+mn-lt"/>
                <a:ea typeface="+mn-ea"/>
                <a:cs typeface="+mn-cs"/>
              </a:rPr>
              <a:t>I stora affärer, på bio, disco och i skolan finns det också larm. De kan låta på olika sätt, till exempel som brandvarnaren hemma eller som en ringklocka. Det kan också vara en röst som säger något. Om du hör ett sådant larm ska du ta dig ut så fort som möjligt.</a:t>
            </a:r>
          </a:p>
          <a:p>
            <a:endParaRPr lang="sv-SE" dirty="0"/>
          </a:p>
        </p:txBody>
      </p:sp>
      <p:sp>
        <p:nvSpPr>
          <p:cNvPr id="4" name="Platshållare för bildnummer 3"/>
          <p:cNvSpPr>
            <a:spLocks noGrp="1"/>
          </p:cNvSpPr>
          <p:nvPr>
            <p:ph type="sldNum" sz="quarter" idx="10"/>
          </p:nvPr>
        </p:nvSpPr>
        <p:spPr/>
        <p:txBody>
          <a:bodyPr/>
          <a:lstStyle/>
          <a:p>
            <a:fld id="{20079CDD-CD1D-40DF-8A83-3E68333F5AC6}" type="slidenum">
              <a:rPr lang="sv-SE" smtClean="0"/>
              <a:t>18</a:t>
            </a:fld>
            <a:endParaRPr lang="sv-SE"/>
          </a:p>
        </p:txBody>
      </p:sp>
    </p:spTree>
    <p:extLst>
      <p:ext uri="{BB962C8B-B14F-4D97-AF65-F5344CB8AC3E}">
        <p14:creationId xmlns:p14="http://schemas.microsoft.com/office/powerpoint/2010/main" val="37143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NUL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794360" y="1556792"/>
            <a:ext cx="7970400" cy="1296000"/>
          </a:xfrm>
          <a:prstGeom prst="rect">
            <a:avLst/>
          </a:prstGeom>
        </p:spPr>
        <p:txBody>
          <a:bodyPr>
            <a:normAutofit/>
          </a:bodyPr>
          <a:lstStyle>
            <a:lvl1pPr algn="l">
              <a:defRPr sz="3000" b="1">
                <a:solidFill>
                  <a:srgbClr val="00843D"/>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815812" y="2473528"/>
            <a:ext cx="6904800" cy="2043056"/>
          </a:xfrm>
          <a:prstGeom prst="rect">
            <a:avLst/>
          </a:prstGeom>
        </p:spPr>
        <p:txBody>
          <a:bodyPr>
            <a:normAutofit/>
          </a:bodyPr>
          <a:lstStyle>
            <a:lvl1pPr marL="0" indent="0" algn="l">
              <a:buNone/>
              <a:defRPr sz="1800" b="0">
                <a:solidFill>
                  <a:schemeClr val="tx1"/>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3701831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Rubrik och innehåll">
    <p:bg>
      <p:bgPr>
        <a:solidFill>
          <a:schemeClr val="bg1"/>
        </a:solidFill>
        <a:effectLst/>
      </p:bgPr>
    </p:bg>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4" name="Grupp 3"/>
          <p:cNvGrpSpPr/>
          <p:nvPr userDrawn="1"/>
        </p:nvGrpSpPr>
        <p:grpSpPr>
          <a:xfrm>
            <a:off x="0" y="2"/>
            <a:ext cx="9144000" cy="1152525"/>
            <a:chOff x="0" y="0"/>
            <a:chExt cx="9144000" cy="1152525"/>
          </a:xfrm>
        </p:grpSpPr>
        <p:sp>
          <p:nvSpPr>
            <p:cNvPr id="5" name="Rectangle 21"/>
            <p:cNvSpPr>
              <a:spLocks noChangeArrowheads="1"/>
            </p:cNvSpPr>
            <p:nvPr/>
          </p:nvSpPr>
          <p:spPr bwMode="auto">
            <a:xfrm>
              <a:off x="0" y="0"/>
              <a:ext cx="9144000" cy="1152525"/>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sz="1800"/>
            </a:p>
          </p:txBody>
        </p:sp>
        <p:pic>
          <p:nvPicPr>
            <p:cNvPr id="6" name="Picture 22" descr="MSB_logotyp_far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250825"/>
              <a:ext cx="1622425" cy="71913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 name="Rubrik 1"/>
          <p:cNvSpPr>
            <a:spLocks noGrp="1"/>
          </p:cNvSpPr>
          <p:nvPr>
            <p:ph type="ctrTitle"/>
          </p:nvPr>
        </p:nvSpPr>
        <p:spPr>
          <a:xfrm>
            <a:off x="2195736" y="904877"/>
            <a:ext cx="6480720" cy="1299989"/>
          </a:xfrm>
          <a:prstGeom prst="rect">
            <a:avLst/>
          </a:prstGeom>
        </p:spPr>
        <p:txBody>
          <a:bodyPr>
            <a:normAutofit/>
          </a:bodyPr>
          <a:lstStyle>
            <a:lvl1pPr algn="l">
              <a:defRPr sz="3000" b="1">
                <a:solidFill>
                  <a:srgbClr val="00843D"/>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538163" y="2449864"/>
            <a:ext cx="8138293" cy="2043056"/>
          </a:xfrm>
          <a:prstGeom prst="rect">
            <a:avLst/>
          </a:prstGeom>
        </p:spPr>
        <p:txBody>
          <a:bodyPr>
            <a:normAutofit/>
          </a:bodyPr>
          <a:lstStyle>
            <a:lvl1pPr marL="0" indent="0" algn="l">
              <a:buNone/>
              <a:defRPr sz="1800" b="0">
                <a:solidFill>
                  <a:schemeClr val="tx1"/>
                </a:solidFill>
                <a:latin typeface="Verdana" charset="0"/>
                <a:ea typeface="Verdana" charset="0"/>
                <a:cs typeface="Verdan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Tree>
    <p:extLst>
      <p:ext uri="{BB962C8B-B14F-4D97-AF65-F5344CB8AC3E}">
        <p14:creationId xmlns:p14="http://schemas.microsoft.com/office/powerpoint/2010/main" val="4252860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2193925" y="904877"/>
            <a:ext cx="6829411" cy="1588021"/>
          </a:xfrm>
          <a:prstGeom prst="rect">
            <a:avLst/>
          </a:prstGeom>
        </p:spPr>
        <p:txBody>
          <a:bodyPr/>
          <a:lstStyle>
            <a:lvl1pPr>
              <a:defRPr sz="3000">
                <a:solidFill>
                  <a:srgbClr val="00843D"/>
                </a:solidFill>
              </a:defRPr>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538163" y="2473528"/>
            <a:ext cx="8485173" cy="3202256"/>
          </a:xfrm>
          <a:prstGeom prst="rect">
            <a:avLst/>
          </a:prstGeom>
        </p:spPr>
        <p:txBody>
          <a:bodyPr/>
          <a:lstStyle>
            <a:lvl1pPr>
              <a:defRPr sz="1600">
                <a:latin typeface="Verdana" charset="0"/>
                <a:ea typeface="Verdana" charset="0"/>
                <a:cs typeface="Verdana" charset="0"/>
              </a:defRPr>
            </a:lvl1pPr>
            <a:lvl2pPr>
              <a:defRPr sz="1600">
                <a:latin typeface="Verdana" charset="0"/>
                <a:ea typeface="Verdana" charset="0"/>
                <a:cs typeface="Verdana" charset="0"/>
              </a:defRPr>
            </a:lvl2pPr>
            <a:lvl3pPr>
              <a:defRPr sz="1600">
                <a:latin typeface="Verdana" charset="0"/>
                <a:ea typeface="Verdana" charset="0"/>
                <a:cs typeface="Verdana" charset="0"/>
              </a:defRPr>
            </a:lvl3pPr>
            <a:lvl4pPr>
              <a:defRPr sz="1600">
                <a:latin typeface="Verdana" charset="0"/>
                <a:ea typeface="Verdana" charset="0"/>
                <a:cs typeface="Verdana" charset="0"/>
              </a:defRPr>
            </a:lvl4pPr>
            <a:lvl5pPr>
              <a:defRPr sz="1600">
                <a:latin typeface="Verdana" charset="0"/>
                <a:ea typeface="Verdana" charset="0"/>
                <a:cs typeface="Verdana"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41434053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3736" y="1556792"/>
            <a:ext cx="8229600" cy="936104"/>
          </a:xfrm>
          <a:prstGeom prst="rect">
            <a:avLst/>
          </a:prstGeom>
        </p:spPr>
        <p:txBody>
          <a:bodyPr/>
          <a:lstStyle>
            <a:lvl1pPr>
              <a:defRPr sz="3000">
                <a:solidFill>
                  <a:srgbClr val="00843D"/>
                </a:solidFill>
              </a:defRPr>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793736" y="2473528"/>
            <a:ext cx="8229600" cy="3202256"/>
          </a:xfrm>
          <a:prstGeom prst="rect">
            <a:avLst/>
          </a:prstGeom>
        </p:spPr>
        <p:txBody>
          <a:bodyPr/>
          <a:lstStyle>
            <a:lvl1pPr>
              <a:defRPr sz="2000">
                <a:latin typeface="Verdana" charset="0"/>
                <a:ea typeface="Verdana" charset="0"/>
                <a:cs typeface="Verdana" charset="0"/>
              </a:defRPr>
            </a:lvl1pPr>
            <a:lvl2pPr>
              <a:defRPr sz="2000">
                <a:latin typeface="Verdana" charset="0"/>
                <a:ea typeface="Verdana" charset="0"/>
                <a:cs typeface="Verdana" charset="0"/>
              </a:defRPr>
            </a:lvl2pPr>
            <a:lvl3pPr>
              <a:defRPr sz="2000">
                <a:latin typeface="Verdana" charset="0"/>
                <a:ea typeface="Verdana" charset="0"/>
                <a:cs typeface="Verdana" charset="0"/>
              </a:defRPr>
            </a:lvl3pPr>
            <a:lvl4pPr>
              <a:defRPr sz="2000">
                <a:latin typeface="Verdana" charset="0"/>
                <a:ea typeface="Verdana" charset="0"/>
                <a:cs typeface="Verdana" charset="0"/>
              </a:defRPr>
            </a:lvl4pPr>
            <a:lvl5pPr>
              <a:defRPr sz="2000">
                <a:latin typeface="Verdana" charset="0"/>
                <a:ea typeface="Verdana" charset="0"/>
                <a:cs typeface="Verdana"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ectangle 21"/>
          <p:cNvSpPr>
            <a:spLocks noChangeArrowheads="1"/>
          </p:cNvSpPr>
          <p:nvPr/>
        </p:nvSpPr>
        <p:spPr bwMode="auto">
          <a:xfrm>
            <a:off x="0" y="2"/>
            <a:ext cx="9144000" cy="1152525"/>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sz="1800"/>
          </a:p>
        </p:txBody>
      </p:sp>
      <p:pic>
        <p:nvPicPr>
          <p:cNvPr id="7"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0410" y="250825"/>
            <a:ext cx="1621107" cy="7191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72505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3736" y="1564120"/>
            <a:ext cx="8229600" cy="1144800"/>
          </a:xfrm>
          <a:prstGeom prst="rect">
            <a:avLst/>
          </a:prstGeom>
        </p:spPr>
        <p:txBody>
          <a:bodyPr/>
          <a:lstStyle>
            <a:lvl1pPr>
              <a:defRPr sz="3000">
                <a:solidFill>
                  <a:srgbClr val="00843D"/>
                </a:solidFill>
              </a:defRPr>
            </a:lvl1p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804081" y="2477880"/>
            <a:ext cx="3754408" cy="3805120"/>
          </a:xfrm>
          <a:prstGeom prst="rect">
            <a:avLst/>
          </a:prstGeom>
        </p:spPr>
        <p:txBody>
          <a:bodyPr>
            <a:normAutofit/>
          </a:bodyPr>
          <a:lstStyle>
            <a:lvl1pPr>
              <a:defRPr sz="1800">
                <a:latin typeface="Verdana" charset="0"/>
                <a:ea typeface="Verdana" charset="0"/>
                <a:cs typeface="Verdana" charset="0"/>
              </a:defRPr>
            </a:lvl1pPr>
            <a:lvl2pPr>
              <a:defRPr sz="1800">
                <a:latin typeface="Verdana" charset="0"/>
                <a:ea typeface="Verdana" charset="0"/>
                <a:cs typeface="Verdana" charset="0"/>
              </a:defRPr>
            </a:lvl2pPr>
            <a:lvl3pPr>
              <a:defRPr sz="1800">
                <a:latin typeface="Verdana" charset="0"/>
                <a:ea typeface="Verdana" charset="0"/>
                <a:cs typeface="Verdana" charset="0"/>
              </a:defRPr>
            </a:lvl3pPr>
            <a:lvl4pPr>
              <a:defRPr sz="1800">
                <a:latin typeface="Verdana" charset="0"/>
                <a:ea typeface="Verdana" charset="0"/>
                <a:cs typeface="Verdana" charset="0"/>
              </a:defRPr>
            </a:lvl4pPr>
            <a:lvl5pPr>
              <a:defRPr sz="1800">
                <a:latin typeface="Verdana" charset="0"/>
                <a:ea typeface="Verdana" charset="0"/>
                <a:cs typeface="Verdana" charset="0"/>
              </a:defRPr>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innehåll 3"/>
          <p:cNvSpPr>
            <a:spLocks noGrp="1"/>
          </p:cNvSpPr>
          <p:nvPr>
            <p:ph sz="half" idx="2"/>
          </p:nvPr>
        </p:nvSpPr>
        <p:spPr>
          <a:xfrm>
            <a:off x="5004049" y="2477880"/>
            <a:ext cx="3744416" cy="3805120"/>
          </a:xfrm>
          <a:prstGeom prst="rect">
            <a:avLst/>
          </a:prstGeom>
        </p:spPr>
        <p:txBody>
          <a:bodyPr>
            <a:normAutofit/>
          </a:bodyPr>
          <a:lstStyle>
            <a:lvl1pPr>
              <a:defRPr sz="1800">
                <a:latin typeface="Verdana" charset="0"/>
                <a:ea typeface="Verdana" charset="0"/>
                <a:cs typeface="Verdana" charset="0"/>
              </a:defRPr>
            </a:lvl1pPr>
            <a:lvl2pPr>
              <a:defRPr sz="1800">
                <a:latin typeface="Verdana" charset="0"/>
                <a:ea typeface="Verdana" charset="0"/>
                <a:cs typeface="Verdana" charset="0"/>
              </a:defRPr>
            </a:lvl2pPr>
            <a:lvl3pPr>
              <a:defRPr sz="1800">
                <a:latin typeface="Verdana" charset="0"/>
                <a:ea typeface="Verdana" charset="0"/>
                <a:cs typeface="Verdana" charset="0"/>
              </a:defRPr>
            </a:lvl3pPr>
            <a:lvl4pPr>
              <a:defRPr sz="1800">
                <a:latin typeface="Verdana" charset="0"/>
                <a:ea typeface="Verdana" charset="0"/>
                <a:cs typeface="Verdana" charset="0"/>
              </a:defRPr>
            </a:lvl4pPr>
            <a:lvl5pPr>
              <a:defRPr sz="1800">
                <a:latin typeface="Verdana" charset="0"/>
                <a:ea typeface="Verdana" charset="0"/>
                <a:cs typeface="Verdana" charset="0"/>
              </a:defRPr>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grpSp>
        <p:nvGrpSpPr>
          <p:cNvPr id="8" name="Grupp 7"/>
          <p:cNvGrpSpPr/>
          <p:nvPr userDrawn="1"/>
        </p:nvGrpSpPr>
        <p:grpSpPr>
          <a:xfrm>
            <a:off x="250825" y="6308727"/>
            <a:ext cx="8713788" cy="360363"/>
            <a:chOff x="250825" y="6308725"/>
            <a:chExt cx="8713788" cy="360363"/>
          </a:xfrm>
        </p:grpSpPr>
        <p:sp>
          <p:nvSpPr>
            <p:cNvPr id="9" name="Line 27"/>
            <p:cNvSpPr>
              <a:spLocks noChangeShapeType="1"/>
            </p:cNvSpPr>
            <p:nvPr/>
          </p:nvSpPr>
          <p:spPr bwMode="auto">
            <a:xfrm>
              <a:off x="250825" y="6308725"/>
              <a:ext cx="86423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10" name="Text Box 28"/>
            <p:cNvSpPr txBox="1">
              <a:spLocks noChangeArrowheads="1"/>
            </p:cNvSpPr>
            <p:nvPr/>
          </p:nvSpPr>
          <p:spPr bwMode="auto">
            <a:xfrm>
              <a:off x="5580063" y="6440488"/>
              <a:ext cx="33845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sv-SE" sz="900" b="1">
                  <a:latin typeface="+mj-lt"/>
                </a:rPr>
                <a:t>Myndigheten för samhällsskydd och beredskap</a:t>
              </a:r>
            </a:p>
          </p:txBody>
        </p:sp>
      </p:grpSp>
    </p:spTree>
    <p:extLst>
      <p:ext uri="{BB962C8B-B14F-4D97-AF65-F5344CB8AC3E}">
        <p14:creationId xmlns:p14="http://schemas.microsoft.com/office/powerpoint/2010/main" val="24628295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0" y="1916832"/>
            <a:ext cx="9144000" cy="2232248"/>
          </a:xfrm>
          <a:prstGeom prst="rect">
            <a:avLst/>
          </a:prstGeom>
        </p:spPr>
        <p:txBody>
          <a:bodyPr/>
          <a:lstStyle>
            <a:lvl1pPr algn="ctr">
              <a:defRPr sz="3000">
                <a:solidFill>
                  <a:srgbClr val="00843D"/>
                </a:solidFill>
              </a:defRPr>
            </a:lvl1pPr>
          </a:lstStyle>
          <a:p>
            <a:r>
              <a:rPr lang="sv-SE" dirty="0" smtClean="0"/>
              <a:t>Klicka här för att ändra format</a:t>
            </a:r>
            <a:endParaRPr lang="sv-SE" dirty="0"/>
          </a:p>
        </p:txBody>
      </p:sp>
      <p:grpSp>
        <p:nvGrpSpPr>
          <p:cNvPr id="6" name="Grupp 5"/>
          <p:cNvGrpSpPr/>
          <p:nvPr userDrawn="1"/>
        </p:nvGrpSpPr>
        <p:grpSpPr>
          <a:xfrm>
            <a:off x="250825" y="6308727"/>
            <a:ext cx="8713788" cy="360363"/>
            <a:chOff x="250825" y="6308725"/>
            <a:chExt cx="8713788" cy="360363"/>
          </a:xfrm>
        </p:grpSpPr>
        <p:sp>
          <p:nvSpPr>
            <p:cNvPr id="7" name="Line 27"/>
            <p:cNvSpPr>
              <a:spLocks noChangeShapeType="1"/>
            </p:cNvSpPr>
            <p:nvPr/>
          </p:nvSpPr>
          <p:spPr bwMode="auto">
            <a:xfrm>
              <a:off x="250825" y="6308725"/>
              <a:ext cx="86423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8" name="Text Box 28"/>
            <p:cNvSpPr txBox="1">
              <a:spLocks noChangeArrowheads="1"/>
            </p:cNvSpPr>
            <p:nvPr/>
          </p:nvSpPr>
          <p:spPr bwMode="auto">
            <a:xfrm>
              <a:off x="5580063" y="6440488"/>
              <a:ext cx="33845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sv-SE" sz="900" b="1">
                  <a:latin typeface="+mj-lt"/>
                </a:rPr>
                <a:t>Myndigheten för samhällsskydd och beredskap</a:t>
              </a:r>
            </a:p>
          </p:txBody>
        </p:sp>
      </p:grpSp>
    </p:spTree>
    <p:extLst>
      <p:ext uri="{BB962C8B-B14F-4D97-AF65-F5344CB8AC3E}">
        <p14:creationId xmlns:p14="http://schemas.microsoft.com/office/powerpoint/2010/main" val="3513893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grpSp>
        <p:nvGrpSpPr>
          <p:cNvPr id="5" name="Grupp 4"/>
          <p:cNvGrpSpPr/>
          <p:nvPr userDrawn="1"/>
        </p:nvGrpSpPr>
        <p:grpSpPr>
          <a:xfrm>
            <a:off x="250825" y="6308727"/>
            <a:ext cx="8713788" cy="360363"/>
            <a:chOff x="250825" y="6308725"/>
            <a:chExt cx="8713788" cy="360363"/>
          </a:xfrm>
        </p:grpSpPr>
        <p:sp>
          <p:nvSpPr>
            <p:cNvPr id="6" name="Line 27"/>
            <p:cNvSpPr>
              <a:spLocks noChangeShapeType="1"/>
            </p:cNvSpPr>
            <p:nvPr/>
          </p:nvSpPr>
          <p:spPr bwMode="auto">
            <a:xfrm>
              <a:off x="250825" y="6308725"/>
              <a:ext cx="86423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7" name="Text Box 28"/>
            <p:cNvSpPr txBox="1">
              <a:spLocks noChangeArrowheads="1"/>
            </p:cNvSpPr>
            <p:nvPr/>
          </p:nvSpPr>
          <p:spPr bwMode="auto">
            <a:xfrm>
              <a:off x="5580063" y="6440488"/>
              <a:ext cx="33845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sv-SE" sz="900" b="1">
                  <a:latin typeface="+mj-lt"/>
                </a:rPr>
                <a:t>Myndigheten för samhällsskydd och beredskap</a:t>
              </a:r>
            </a:p>
          </p:txBody>
        </p:sp>
      </p:grpSp>
    </p:spTree>
    <p:extLst>
      <p:ext uri="{BB962C8B-B14F-4D97-AF65-F5344CB8AC3E}">
        <p14:creationId xmlns:p14="http://schemas.microsoft.com/office/powerpoint/2010/main" val="102189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5" name="Rectangle 21"/>
          <p:cNvSpPr>
            <a:spLocks noChangeArrowheads="1"/>
          </p:cNvSpPr>
          <p:nvPr/>
        </p:nvSpPr>
        <p:spPr bwMode="auto">
          <a:xfrm>
            <a:off x="0" y="2"/>
            <a:ext cx="9144000" cy="1152525"/>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sz="1800"/>
          </a:p>
        </p:txBody>
      </p:sp>
      <p:pic>
        <p:nvPicPr>
          <p:cNvPr id="7"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0410" y="250825"/>
            <a:ext cx="1621107" cy="719138"/>
          </a:xfrm>
          <a:prstGeom prst="rect">
            <a:avLst/>
          </a:prstGeom>
          <a:noFill/>
          <a:extLst>
            <a:ext uri="{909E8E84-426E-40dd-AFC4-6F175D3DCCD1}">
              <a14:hiddenFill xmlns="" xmlns:a14="http://schemas.microsoft.com/office/drawing/2010/main">
                <a:solidFill>
                  <a:srgbClr val="FFFFFF"/>
                </a:solidFill>
              </a14:hiddenFill>
            </a:ext>
          </a:extLst>
        </p:spPr>
      </p:pic>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 och innehåll">
    <p:bg>
      <p:bgPr>
        <a:solidFill>
          <a:srgbClr val="00843D"/>
        </a:solidFill>
        <a:effectLst/>
      </p:bgPr>
    </p:bg>
    <p:spTree>
      <p:nvGrpSpPr>
        <p:cNvPr id="1" name=""/>
        <p:cNvGrpSpPr/>
        <p:nvPr/>
      </p:nvGrpSpPr>
      <p:grpSpPr>
        <a:xfrm>
          <a:off x="0" y="0"/>
          <a:ext cx="0" cy="0"/>
          <a:chOff x="0" y="0"/>
          <a:chExt cx="0" cy="0"/>
        </a:xfrm>
      </p:grpSpPr>
      <p:sp>
        <p:nvSpPr>
          <p:cNvPr id="5" name="Rectangle 21"/>
          <p:cNvSpPr>
            <a:spLocks noChangeArrowheads="1"/>
          </p:cNvSpPr>
          <p:nvPr/>
        </p:nvSpPr>
        <p:spPr bwMode="auto">
          <a:xfrm>
            <a:off x="0" y="2"/>
            <a:ext cx="9144000" cy="1152525"/>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sv-SE" sz="1800"/>
          </a:p>
        </p:txBody>
      </p:sp>
      <p:pic>
        <p:nvPicPr>
          <p:cNvPr id="7"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0410" y="250825"/>
            <a:ext cx="1621107" cy="719138"/>
          </a:xfrm>
          <a:prstGeom prst="rect">
            <a:avLst/>
          </a:prstGeom>
          <a:noFill/>
          <a:extLst>
            <a:ext uri="{909E8E84-426E-40dd-AFC4-6F175D3DCCD1}">
              <a14:hiddenFill xmlns="" xmlns:a14="http://schemas.microsoft.com/office/drawing/2010/main">
                <a:solidFill>
                  <a:srgbClr val="FFFFFF"/>
                </a:solidFill>
              </a14:hiddenFill>
            </a:ext>
          </a:extLst>
        </p:spPr>
      </p:pic>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 och innehåll">
    <p:bg>
      <p:bgPr>
        <a:solidFill>
          <a:srgbClr val="00843D"/>
        </a:solidFill>
        <a:effectLst/>
      </p:bgPr>
    </p:bg>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Rubrik och innehåll">
    <p:bg>
      <p:bgPr>
        <a:solidFill>
          <a:schemeClr val="bg2"/>
        </a:solidFill>
        <a:effectLst/>
      </p:bgPr>
    </p:bg>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Line 27"/>
          <p:cNvSpPr>
            <a:spLocks noChangeShapeType="1"/>
          </p:cNvSpPr>
          <p:nvPr userDrawn="1"/>
        </p:nvSpPr>
        <p:spPr bwMode="auto">
          <a:xfrm>
            <a:off x="250826" y="6308725"/>
            <a:ext cx="864235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sv-SE" sz="1800"/>
          </a:p>
        </p:txBody>
      </p:sp>
      <p:sp>
        <p:nvSpPr>
          <p:cNvPr id="7" name="Text Box 28"/>
          <p:cNvSpPr txBox="1">
            <a:spLocks noChangeArrowheads="1"/>
          </p:cNvSpPr>
          <p:nvPr userDrawn="1"/>
        </p:nvSpPr>
        <p:spPr bwMode="auto">
          <a:xfrm>
            <a:off x="5580063" y="6440488"/>
            <a:ext cx="33845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sv-SE" sz="900" b="1">
                <a:latin typeface="+mj-lt"/>
              </a:rPr>
              <a:t>Myndigheten för samhällsskydd och beredskap</a:t>
            </a:r>
          </a:p>
        </p:txBody>
      </p:sp>
    </p:spTree>
    <p:extLst>
      <p:ext uri="{BB962C8B-B14F-4D97-AF65-F5344CB8AC3E}">
        <p14:creationId xmlns:p14="http://schemas.microsoft.com/office/powerpoint/2010/main" val="33848542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iming>
    <p:tnLst>
      <p:par>
        <p:cTn id="1" dur="indefinite" restart="never" nodeType="tmRoot"/>
      </p:par>
    </p:tnLst>
  </p:timing>
  <p:txStyles>
    <p:titleStyle>
      <a:lvl1pPr algn="l" defTabSz="914400" rtl="0" eaLnBrk="1" latinLnBrk="0" hangingPunct="1">
        <a:spcBef>
          <a:spcPct val="0"/>
        </a:spcBef>
        <a:buNone/>
        <a:defRPr sz="28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43974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7" r:id="rId4"/>
    <p:sldLayoutId id="2147483746" r:id="rId5"/>
    <p:sldLayoutId id="2147483741" r:id="rId6"/>
    <p:sldLayoutId id="2147483742" r:id="rId7"/>
  </p:sldLayoutIdLst>
  <p:timing>
    <p:tnLst>
      <p:par>
        <p:cTn id="1" dur="indefinite" restart="never" nodeType="tmRoot"/>
      </p:par>
    </p:tnLst>
  </p:timing>
  <p:txStyles>
    <p:titleStyle>
      <a:lvl1pPr algn="l" defTabSz="914400" rtl="0" eaLnBrk="1" latinLnBrk="0" hangingPunct="1">
        <a:spcBef>
          <a:spcPct val="0"/>
        </a:spcBef>
        <a:buNone/>
        <a:defRPr sz="28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6.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5.png"/><Relationship Id="rId5" Type="http://schemas.openxmlformats.org/officeDocument/2006/relationships/image" Target="../media/image37.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5.png"/><Relationship Id="rId7" Type="http://schemas.openxmlformats.org/officeDocument/2006/relationships/image" Target="../media/image40.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2.png"/><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9.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35.png"/><Relationship Id="rId5" Type="http://schemas.openxmlformats.org/officeDocument/2006/relationships/image" Target="../media/image55.png"/><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6.png"/><Relationship Id="rId7" Type="http://schemas.openxmlformats.org/officeDocument/2006/relationships/audio" Target="../media/audio2.bin"/><Relationship Id="rId8" Type="http://schemas.openxmlformats.org/officeDocument/2006/relationships/image" Target="../media/image34.png"/><Relationship Id="rId9" Type="http://schemas.openxmlformats.org/officeDocument/2006/relationships/hyperlink" Target="https://www.msb.se/vma" TargetMode="External"/><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36.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2" cstate="print">
            <a:extLst>
              <a:ext uri="{28A0092B-C50C-407E-A947-70E740481C1C}">
                <a14:useLocalDpi xmlns:a14="http://schemas.microsoft.com/office/drawing/2010/main"/>
              </a:ext>
            </a:extLst>
          </a:blip>
          <a:srcRect r="1106"/>
          <a:stretch/>
        </p:blipFill>
        <p:spPr>
          <a:xfrm>
            <a:off x="891405" y="1549232"/>
            <a:ext cx="8252596" cy="5702131"/>
          </a:xfrm>
          <a:prstGeom prst="rect">
            <a:avLst/>
          </a:prstGeom>
        </p:spPr>
      </p:pic>
      <p:sp>
        <p:nvSpPr>
          <p:cNvPr id="6" name="Rubrik 1"/>
          <p:cNvSpPr txBox="1">
            <a:spLocks/>
          </p:cNvSpPr>
          <p:nvPr/>
        </p:nvSpPr>
        <p:spPr>
          <a:xfrm>
            <a:off x="777371" y="1321660"/>
            <a:ext cx="7621059" cy="1200329"/>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r>
              <a:rPr lang="sv-SE" sz="3600" dirty="0">
                <a:solidFill>
                  <a:schemeClr val="bg1"/>
                </a:solidFill>
              </a:rPr>
              <a:t>En olycka </a:t>
            </a:r>
            <a:endParaRPr lang="sv-SE" sz="3600" dirty="0" smtClean="0">
              <a:solidFill>
                <a:schemeClr val="bg1"/>
              </a:solidFill>
            </a:endParaRPr>
          </a:p>
          <a:p>
            <a:r>
              <a:rPr lang="sv-SE" sz="3600" dirty="0" smtClean="0">
                <a:solidFill>
                  <a:schemeClr val="bg1"/>
                </a:solidFill>
              </a:rPr>
              <a:t>händer </a:t>
            </a:r>
            <a:r>
              <a:rPr lang="sv-SE" sz="3600" dirty="0">
                <a:solidFill>
                  <a:schemeClr val="bg1"/>
                </a:solidFill>
              </a:rPr>
              <a:t>så lätt</a:t>
            </a:r>
          </a:p>
        </p:txBody>
      </p:sp>
      <p:pic>
        <p:nvPicPr>
          <p:cNvPr id="4" name="Bildobjekt 3"/>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rot="10800000">
            <a:off x="582253" y="2468981"/>
            <a:ext cx="3952640" cy="132784"/>
          </a:xfrm>
          <a:prstGeom prst="rect">
            <a:avLst/>
          </a:prstGeom>
        </p:spPr>
      </p:pic>
    </p:spTree>
    <p:extLst>
      <p:ext uri="{BB962C8B-B14F-4D97-AF65-F5344CB8AC3E}">
        <p14:creationId xmlns:p14="http://schemas.microsoft.com/office/powerpoint/2010/main" val="123380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3"/>
          <p:cNvSpPr txBox="1">
            <a:spLocks/>
          </p:cNvSpPr>
          <p:nvPr/>
        </p:nvSpPr>
        <p:spPr>
          <a:xfrm>
            <a:off x="551890" y="584200"/>
            <a:ext cx="8144054" cy="129266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800" dirty="0">
                <a:solidFill>
                  <a:schemeClr val="tx1"/>
                </a:solidFill>
              </a:rPr>
              <a:t>Olika material </a:t>
            </a:r>
            <a:endParaRPr lang="sv-SE" sz="1800" dirty="0" smtClean="0">
              <a:solidFill>
                <a:schemeClr val="tx1"/>
              </a:solidFill>
            </a:endParaRPr>
          </a:p>
          <a:p>
            <a:r>
              <a:rPr lang="sv-SE" sz="1800" dirty="0" smtClean="0">
                <a:solidFill>
                  <a:schemeClr val="tx1"/>
                </a:solidFill>
              </a:rPr>
              <a:t>antänds </a:t>
            </a:r>
            <a:r>
              <a:rPr lang="sv-SE" sz="1800" dirty="0">
                <a:solidFill>
                  <a:schemeClr val="tx1"/>
                </a:solidFill>
              </a:rPr>
              <a:t>olika </a:t>
            </a:r>
            <a:r>
              <a:rPr lang="sv-SE" sz="1800" dirty="0" smtClean="0">
                <a:solidFill>
                  <a:schemeClr val="tx1"/>
                </a:solidFill>
              </a:rPr>
              <a:t>lätt</a:t>
            </a:r>
          </a:p>
          <a:p>
            <a:endParaRPr lang="sv-SE" sz="1600" b="0" dirty="0" smtClean="0">
              <a:solidFill>
                <a:schemeClr val="tx1"/>
              </a:solidFill>
            </a:endParaRPr>
          </a:p>
          <a:p>
            <a:r>
              <a:rPr lang="sv-SE" sz="1600" b="0" dirty="0" smtClean="0">
                <a:solidFill>
                  <a:schemeClr val="tx1"/>
                </a:solidFill>
              </a:rPr>
              <a:t>Papper</a:t>
            </a:r>
            <a:r>
              <a:rPr lang="sv-SE" sz="1600" b="0" dirty="0">
                <a:solidFill>
                  <a:schemeClr val="tx1"/>
                </a:solidFill>
              </a:rPr>
              <a:t>, tyg </a:t>
            </a:r>
            <a:r>
              <a:rPr lang="sv-SE" sz="1600" b="0" dirty="0" smtClean="0">
                <a:solidFill>
                  <a:schemeClr val="tx1"/>
                </a:solidFill>
              </a:rPr>
              <a:t>och </a:t>
            </a:r>
            <a:r>
              <a:rPr lang="sv-SE" sz="1600" b="0" dirty="0">
                <a:solidFill>
                  <a:schemeClr val="tx1"/>
                </a:solidFill>
              </a:rPr>
              <a:t>plast </a:t>
            </a:r>
            <a:r>
              <a:rPr lang="sv-SE" sz="1600" b="0" dirty="0" smtClean="0">
                <a:solidFill>
                  <a:schemeClr val="tx1"/>
                </a:solidFill>
              </a:rPr>
              <a:t>antänds </a:t>
            </a:r>
            <a:r>
              <a:rPr lang="sv-SE" sz="1600" b="0" dirty="0">
                <a:solidFill>
                  <a:schemeClr val="tx1"/>
                </a:solidFill>
              </a:rPr>
              <a:t>lätt</a:t>
            </a:r>
            <a:r>
              <a:rPr lang="sv-SE" sz="1600" b="0" dirty="0" smtClean="0">
                <a:solidFill>
                  <a:schemeClr val="tx1"/>
                </a:solidFill>
              </a:rPr>
              <a:t>.</a:t>
            </a:r>
          </a:p>
          <a:p>
            <a:r>
              <a:rPr lang="sv-SE" sz="1600" b="0" dirty="0" smtClean="0">
                <a:solidFill>
                  <a:schemeClr val="tx1"/>
                </a:solidFill>
              </a:rPr>
              <a:t>Samma material kan brinna olika snabbt i olika situationer.</a:t>
            </a:r>
            <a:endParaRPr lang="sv-SE" sz="1600" b="0" dirty="0">
              <a:solidFill>
                <a:schemeClr val="tx1"/>
              </a:solidFill>
            </a:endParaRPr>
          </a:p>
        </p:txBody>
      </p:sp>
      <p:grpSp>
        <p:nvGrpSpPr>
          <p:cNvPr id="3" name="Grupp 2"/>
          <p:cNvGrpSpPr/>
          <p:nvPr/>
        </p:nvGrpSpPr>
        <p:grpSpPr>
          <a:xfrm>
            <a:off x="1313926" y="3831319"/>
            <a:ext cx="2805644" cy="1607724"/>
            <a:chOff x="1313926" y="2998400"/>
            <a:chExt cx="2805644" cy="1607724"/>
          </a:xfrm>
        </p:grpSpPr>
        <p:pic>
          <p:nvPicPr>
            <p:cNvPr id="4" name="Bildobjekt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9124" y="3669346"/>
              <a:ext cx="2760446" cy="936778"/>
            </a:xfrm>
            <a:prstGeom prst="rect">
              <a:avLst/>
            </a:prstGeom>
          </p:spPr>
        </p:pic>
        <p:sp>
          <p:nvSpPr>
            <p:cNvPr id="26" name="textruta 25"/>
            <p:cNvSpPr txBox="1"/>
            <p:nvPr/>
          </p:nvSpPr>
          <p:spPr>
            <a:xfrm>
              <a:off x="1313926" y="2998400"/>
              <a:ext cx="2805644" cy="369332"/>
            </a:xfrm>
            <a:prstGeom prst="rect">
              <a:avLst/>
            </a:prstGeom>
            <a:noFill/>
          </p:spPr>
          <p:txBody>
            <a:bodyPr wrap="square" rtlCol="0">
              <a:spAutoFit/>
            </a:bodyPr>
            <a:lstStyle/>
            <a:p>
              <a:pPr algn="ctr"/>
              <a:r>
                <a:rPr lang="sv-SE" b="1" dirty="0" smtClean="0">
                  <a:solidFill>
                    <a:srgbClr val="00843D"/>
                  </a:solidFill>
                  <a:latin typeface="Verdana" charset="0"/>
                  <a:ea typeface="Verdana" charset="0"/>
                  <a:cs typeface="Verdana" charset="0"/>
                </a:rPr>
                <a:t>Brinner lätt</a:t>
              </a:r>
              <a:endParaRPr lang="sv-SE" b="1" dirty="0">
                <a:solidFill>
                  <a:srgbClr val="00843D"/>
                </a:solidFill>
                <a:latin typeface="Verdana" charset="0"/>
                <a:ea typeface="Verdana" charset="0"/>
                <a:cs typeface="Verdana" charset="0"/>
              </a:endParaRPr>
            </a:p>
          </p:txBody>
        </p:sp>
      </p:grpSp>
      <p:grpSp>
        <p:nvGrpSpPr>
          <p:cNvPr id="6" name="Grupp 5"/>
          <p:cNvGrpSpPr/>
          <p:nvPr/>
        </p:nvGrpSpPr>
        <p:grpSpPr>
          <a:xfrm>
            <a:off x="4990011" y="2839525"/>
            <a:ext cx="2973644" cy="2599518"/>
            <a:chOff x="4990011" y="2006606"/>
            <a:chExt cx="2973644" cy="2599518"/>
          </a:xfrm>
        </p:grpSpPr>
        <p:pic>
          <p:nvPicPr>
            <p:cNvPr id="5" name="Bildobjekt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4819" y="2553804"/>
              <a:ext cx="2858836" cy="2052320"/>
            </a:xfrm>
            <a:prstGeom prst="rect">
              <a:avLst/>
            </a:prstGeom>
          </p:spPr>
        </p:pic>
        <p:sp>
          <p:nvSpPr>
            <p:cNvPr id="27" name="textruta 26"/>
            <p:cNvSpPr txBox="1"/>
            <p:nvPr/>
          </p:nvSpPr>
          <p:spPr>
            <a:xfrm>
              <a:off x="4990011" y="2006606"/>
              <a:ext cx="2973644" cy="369332"/>
            </a:xfrm>
            <a:prstGeom prst="rect">
              <a:avLst/>
            </a:prstGeom>
            <a:noFill/>
          </p:spPr>
          <p:txBody>
            <a:bodyPr wrap="square" rtlCol="0">
              <a:spAutoFit/>
            </a:bodyPr>
            <a:lstStyle/>
            <a:p>
              <a:pPr algn="ctr"/>
              <a:r>
                <a:rPr lang="sv-SE" b="1" smtClean="0">
                  <a:solidFill>
                    <a:srgbClr val="00843D"/>
                  </a:solidFill>
                  <a:latin typeface="Verdana" charset="0"/>
                  <a:ea typeface="Verdana" charset="0"/>
                  <a:cs typeface="Verdana" charset="0"/>
                </a:rPr>
                <a:t>Brinner svårare</a:t>
              </a:r>
              <a:endParaRPr lang="sv-SE" b="1" dirty="0">
                <a:solidFill>
                  <a:srgbClr val="00843D"/>
                </a:solidFill>
                <a:latin typeface="Verdana" charset="0"/>
                <a:ea typeface="Verdana" charset="0"/>
                <a:cs typeface="Verdana" charset="0"/>
              </a:endParaRPr>
            </a:p>
          </p:txBody>
        </p:sp>
      </p:grpSp>
      <p:sp>
        <p:nvSpPr>
          <p:cNvPr id="28" name="Rubrik 3"/>
          <p:cNvSpPr txBox="1">
            <a:spLocks/>
          </p:cNvSpPr>
          <p:nvPr/>
        </p:nvSpPr>
        <p:spPr>
          <a:xfrm>
            <a:off x="2998832" y="2839525"/>
            <a:ext cx="1761542" cy="44137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400" b="0" dirty="0" smtClean="0">
                <a:solidFill>
                  <a:schemeClr val="tx1"/>
                </a:solidFill>
              </a:rPr>
              <a:t>Luft </a:t>
            </a:r>
            <a:r>
              <a:rPr lang="sv-SE" sz="1400" b="0" smtClean="0">
                <a:solidFill>
                  <a:schemeClr val="tx1"/>
                </a:solidFill>
              </a:rPr>
              <a:t>kommer </a:t>
            </a:r>
            <a:br>
              <a:rPr lang="sv-SE" sz="1400" b="0" smtClean="0">
                <a:solidFill>
                  <a:schemeClr val="tx1"/>
                </a:solidFill>
              </a:rPr>
            </a:br>
            <a:r>
              <a:rPr lang="sv-SE" sz="1400" b="0" smtClean="0">
                <a:solidFill>
                  <a:schemeClr val="tx1"/>
                </a:solidFill>
              </a:rPr>
              <a:t>inte </a:t>
            </a:r>
            <a:r>
              <a:rPr lang="sv-SE" sz="1400" b="0" dirty="0" smtClean="0">
                <a:solidFill>
                  <a:schemeClr val="tx1"/>
                </a:solidFill>
              </a:rPr>
              <a:t>åt lika lätt</a:t>
            </a:r>
            <a:endParaRPr lang="sv-SE" sz="1400" b="0" dirty="0">
              <a:solidFill>
                <a:schemeClr val="tx1"/>
              </a:solidFill>
            </a:endParaRPr>
          </a:p>
        </p:txBody>
      </p:sp>
      <p:cxnSp>
        <p:nvCxnSpPr>
          <p:cNvPr id="30" name="Rak pil 29"/>
          <p:cNvCxnSpPr>
            <a:stCxn id="28" idx="2"/>
            <a:endCxn id="5" idx="1"/>
          </p:cNvCxnSpPr>
          <p:nvPr/>
        </p:nvCxnSpPr>
        <p:spPr>
          <a:xfrm>
            <a:off x="3879603" y="3280899"/>
            <a:ext cx="1225216" cy="1131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0806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37" presetClass="entr" presetSubtype="0"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450" decel="100000" fill="hold"/>
                                        <p:tgtEl>
                                          <p:spTgt spid="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18" fill="hold">
                            <p:stCondLst>
                              <p:cond delay="3000"/>
                            </p:stCondLst>
                            <p:childTnLst>
                              <p:par>
                                <p:cTn id="19" presetID="23" presetClass="entr" presetSubtype="16" fill="hold" grpId="0" nodeType="afterEffect">
                                  <p:stCondLst>
                                    <p:cond delay="10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childTnLst>
                                </p:cTn>
                              </p:par>
                            </p:childTnLst>
                          </p:cTn>
                        </p:par>
                        <p:par>
                          <p:cTn id="23" fill="hold">
                            <p:stCondLst>
                              <p:cond delay="4500"/>
                            </p:stCondLst>
                            <p:childTnLst>
                              <p:par>
                                <p:cTn id="24" presetID="22" presetClass="entr" presetSubtype="8"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801878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Förebygg bränder</a:t>
            </a:r>
            <a:endParaRPr lang="sv-SE" sz="2200" dirty="0">
              <a:solidFill>
                <a:schemeClr val="tx1"/>
              </a:solidFill>
            </a:endParaRPr>
          </a:p>
        </p:txBody>
      </p:sp>
      <p:sp>
        <p:nvSpPr>
          <p:cNvPr id="3" name="Rubrik 3"/>
          <p:cNvSpPr txBox="1">
            <a:spLocks/>
          </p:cNvSpPr>
          <p:nvPr/>
        </p:nvSpPr>
        <p:spPr>
          <a:xfrm>
            <a:off x="872566" y="1998699"/>
            <a:ext cx="3623055" cy="270843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600" b="0" dirty="0" smtClean="0">
                <a:solidFill>
                  <a:schemeClr val="tx1"/>
                </a:solidFill>
              </a:rPr>
              <a:t>Kom </a:t>
            </a:r>
            <a:r>
              <a:rPr lang="sv-SE" sz="1600" b="0" dirty="0">
                <a:solidFill>
                  <a:schemeClr val="tx1"/>
                </a:solidFill>
              </a:rPr>
              <a:t>ihåg att stänga av </a:t>
            </a:r>
            <a:r>
              <a:rPr lang="sv-SE" sz="1600" b="0" dirty="0" smtClean="0">
                <a:solidFill>
                  <a:schemeClr val="tx1"/>
                </a:solidFill>
              </a:rPr>
              <a:t>spisplattorna</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 </a:t>
            </a:r>
            <a:r>
              <a:rPr lang="sv-SE" sz="1600" b="0" dirty="0">
                <a:solidFill>
                  <a:schemeClr val="tx1"/>
                </a:solidFill>
              </a:rPr>
              <a:t> </a:t>
            </a:r>
          </a:p>
          <a:p>
            <a:pPr marL="285750" indent="-285750">
              <a:buClr>
                <a:srgbClr val="00843D"/>
              </a:buClr>
              <a:buSzPct val="150000"/>
              <a:buFont typeface="Wingdings" charset="2"/>
              <a:buChar char="ü"/>
            </a:pPr>
            <a:r>
              <a:rPr lang="sv-SE" sz="1600" b="0" dirty="0">
                <a:solidFill>
                  <a:schemeClr val="tx1"/>
                </a:solidFill>
              </a:rPr>
              <a:t>Släck alltid levande ljus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när </a:t>
            </a:r>
            <a:r>
              <a:rPr lang="sv-SE" sz="1600" b="0" dirty="0">
                <a:solidFill>
                  <a:schemeClr val="tx1"/>
                </a:solidFill>
              </a:rPr>
              <a:t>du lämnar rummet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Se </a:t>
            </a:r>
            <a:r>
              <a:rPr lang="sv-SE" sz="1600" b="0" dirty="0">
                <a:solidFill>
                  <a:schemeClr val="tx1"/>
                </a:solidFill>
              </a:rPr>
              <a:t>till att små barn inte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får </a:t>
            </a:r>
            <a:r>
              <a:rPr lang="sv-SE" sz="1600" b="0" dirty="0">
                <a:solidFill>
                  <a:schemeClr val="tx1"/>
                </a:solidFill>
              </a:rPr>
              <a:t>tag i tändstickor och cigarettändare </a:t>
            </a:r>
            <a:endParaRPr lang="sv-SE" sz="1600" b="0" dirty="0" smtClean="0">
              <a:solidFill>
                <a:schemeClr val="tx1"/>
              </a:solidFill>
            </a:endParaRPr>
          </a:p>
        </p:txBody>
      </p:sp>
      <p:sp>
        <p:nvSpPr>
          <p:cNvPr id="4" name="Rubrik 3"/>
          <p:cNvSpPr txBox="1">
            <a:spLocks/>
          </p:cNvSpPr>
          <p:nvPr/>
        </p:nvSpPr>
        <p:spPr>
          <a:xfrm>
            <a:off x="4270964" y="1998699"/>
            <a:ext cx="4315787" cy="270843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600" b="0" dirty="0" smtClean="0">
                <a:solidFill>
                  <a:schemeClr val="tx1"/>
                </a:solidFill>
              </a:rPr>
              <a:t>Häng aldrig tyg, servetter eller </a:t>
            </a:r>
            <a:br>
              <a:rPr lang="sv-SE" sz="1600" b="0" dirty="0" smtClean="0">
                <a:solidFill>
                  <a:schemeClr val="tx1"/>
                </a:solidFill>
              </a:rPr>
            </a:br>
            <a:r>
              <a:rPr lang="sv-SE" sz="1600" b="0" dirty="0" smtClean="0">
                <a:solidFill>
                  <a:schemeClr val="tx1"/>
                </a:solidFill>
              </a:rPr>
              <a:t>något annat på en lampa</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a:solidFill>
                  <a:schemeClr val="tx1"/>
                </a:solidFill>
              </a:rPr>
              <a:t>Om det åskar så dra ur kontakterna </a:t>
            </a:r>
            <a:br>
              <a:rPr lang="sv-SE" sz="1600" b="0" dirty="0">
                <a:solidFill>
                  <a:schemeClr val="tx1"/>
                </a:solidFill>
              </a:rPr>
            </a:br>
            <a:r>
              <a:rPr lang="sv-SE" sz="1600" b="0" dirty="0">
                <a:solidFill>
                  <a:schemeClr val="tx1"/>
                </a:solidFill>
              </a:rPr>
              <a:t>till datorn, telefonen och </a:t>
            </a:r>
            <a:r>
              <a:rPr lang="sv-SE" sz="1600" b="0" dirty="0" smtClean="0">
                <a:solidFill>
                  <a:schemeClr val="tx1"/>
                </a:solidFill>
              </a:rPr>
              <a:t>teven</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Om </a:t>
            </a:r>
            <a:r>
              <a:rPr lang="sv-SE" sz="1600" b="0" dirty="0">
                <a:solidFill>
                  <a:schemeClr val="tx1"/>
                </a:solidFill>
              </a:rPr>
              <a:t>en sladd är trasig </a:t>
            </a:r>
            <a:r>
              <a:rPr lang="sv-SE" sz="1600" b="0" dirty="0" smtClean="0">
                <a:solidFill>
                  <a:schemeClr val="tx1"/>
                </a:solidFill>
              </a:rPr>
              <a:t>– dra ur kontakten </a:t>
            </a:r>
            <a:r>
              <a:rPr lang="sv-SE" sz="1600" b="0" dirty="0">
                <a:solidFill>
                  <a:schemeClr val="tx1"/>
                </a:solidFill>
              </a:rPr>
              <a:t>och berätta det </a:t>
            </a:r>
            <a:r>
              <a:rPr lang="sv-SE" sz="1600" b="0" dirty="0" smtClean="0">
                <a:solidFill>
                  <a:schemeClr val="tx1"/>
                </a:solidFill>
              </a:rPr>
              <a:t>för </a:t>
            </a:r>
            <a:br>
              <a:rPr lang="sv-SE" sz="1600" b="0" dirty="0" smtClean="0">
                <a:solidFill>
                  <a:schemeClr val="tx1"/>
                </a:solidFill>
              </a:rPr>
            </a:br>
            <a:r>
              <a:rPr lang="sv-SE" sz="1600" b="0" dirty="0" smtClean="0">
                <a:solidFill>
                  <a:schemeClr val="tx1"/>
                </a:solidFill>
              </a:rPr>
              <a:t>någon vuxen</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48781" y="2509185"/>
            <a:ext cx="2749296" cy="70434"/>
          </a:xfrm>
          <a:prstGeom prst="rect">
            <a:avLst/>
          </a:prstGeom>
        </p:spPr>
      </p:pic>
      <p:pic>
        <p:nvPicPr>
          <p:cNvPr id="9" name="Bildobjekt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48781" y="3472461"/>
            <a:ext cx="2749296" cy="70434"/>
          </a:xfrm>
          <a:prstGeom prst="rect">
            <a:avLst/>
          </a:prstGeom>
        </p:spPr>
      </p:pic>
      <p:pic>
        <p:nvPicPr>
          <p:cNvPr id="10" name="Bildobjekt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848781" y="4707133"/>
            <a:ext cx="2749296" cy="70434"/>
          </a:xfrm>
          <a:prstGeom prst="rect">
            <a:avLst/>
          </a:prstGeom>
        </p:spPr>
      </p:pic>
      <p:pic>
        <p:nvPicPr>
          <p:cNvPr id="11" name="Bildobjekt 10"/>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4304561" y="2509185"/>
            <a:ext cx="3528000" cy="70434"/>
          </a:xfrm>
          <a:prstGeom prst="rect">
            <a:avLst/>
          </a:prstGeom>
        </p:spPr>
      </p:pic>
      <p:pic>
        <p:nvPicPr>
          <p:cNvPr id="14" name="Bildobjekt 13"/>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4304561" y="3472461"/>
            <a:ext cx="3528000" cy="70434"/>
          </a:xfrm>
          <a:prstGeom prst="rect">
            <a:avLst/>
          </a:prstGeom>
        </p:spPr>
      </p:pic>
      <p:pic>
        <p:nvPicPr>
          <p:cNvPr id="15" name="Bildobjekt 14"/>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4304561" y="4707133"/>
            <a:ext cx="3528000" cy="70434"/>
          </a:xfrm>
          <a:prstGeom prst="rect">
            <a:avLst/>
          </a:prstGeom>
        </p:spPr>
      </p:pic>
    </p:spTree>
    <p:extLst>
      <p:ext uri="{BB962C8B-B14F-4D97-AF65-F5344CB8AC3E}">
        <p14:creationId xmlns:p14="http://schemas.microsoft.com/office/powerpoint/2010/main" val="1556717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decel="50000" fill="hold"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2" decel="5000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3"/>
          <p:cNvSpPr txBox="1">
            <a:spLocks/>
          </p:cNvSpPr>
          <p:nvPr/>
        </p:nvSpPr>
        <p:spPr>
          <a:xfrm>
            <a:off x="3016963" y="2695026"/>
            <a:ext cx="5122990"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Kan du komma på fler saker som kan vara bra för att förebygga bränder?</a:t>
            </a:r>
          </a:p>
        </p:txBody>
      </p:sp>
      <p:grpSp>
        <p:nvGrpSpPr>
          <p:cNvPr id="5" name="Grupp 4"/>
          <p:cNvGrpSpPr/>
          <p:nvPr/>
        </p:nvGrpSpPr>
        <p:grpSpPr>
          <a:xfrm>
            <a:off x="1524000" y="2600179"/>
            <a:ext cx="1311095" cy="1302094"/>
            <a:chOff x="1834612" y="3412629"/>
            <a:chExt cx="1433046" cy="1423208"/>
          </a:xfrm>
        </p:grpSpPr>
        <p:pic>
          <p:nvPicPr>
            <p:cNvPr id="2" name="Bildobjekt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9" name="Bildobjekt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172384811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smtClean="0">
                <a:solidFill>
                  <a:schemeClr val="bg1"/>
                </a:solidFill>
              </a:rPr>
              <a:t>Bränder </a:t>
            </a:r>
            <a:br>
              <a:rPr lang="sv-SE" sz="4500" dirty="0" smtClean="0">
                <a:solidFill>
                  <a:schemeClr val="bg1"/>
                </a:solidFill>
              </a:rPr>
            </a:br>
            <a:r>
              <a:rPr lang="sv-SE" sz="4500" dirty="0" smtClean="0">
                <a:solidFill>
                  <a:schemeClr val="bg1"/>
                </a:solidFill>
              </a:rPr>
              <a:t>sprids snabbt!</a:t>
            </a:r>
            <a:endParaRPr lang="sv-SE" sz="4500" dirty="0">
              <a:solidFill>
                <a:schemeClr val="bg1"/>
              </a:solidFill>
            </a:endParaRP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20295792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p:cNvGrpSpPr/>
          <p:nvPr/>
        </p:nvGrpSpPr>
        <p:grpSpPr>
          <a:xfrm>
            <a:off x="977683" y="534598"/>
            <a:ext cx="3414929" cy="2841705"/>
            <a:chOff x="977683" y="534598"/>
            <a:chExt cx="3414929" cy="2841705"/>
          </a:xfrm>
        </p:grpSpPr>
        <p:pic>
          <p:nvPicPr>
            <p:cNvPr id="2" name="Bildobjekt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7684" y="534598"/>
              <a:ext cx="3414928" cy="2491102"/>
            </a:xfrm>
            <a:prstGeom prst="rect">
              <a:avLst/>
            </a:prstGeom>
            <a:ln w="25400">
              <a:solidFill>
                <a:srgbClr val="00843D"/>
              </a:solidFill>
            </a:ln>
          </p:spPr>
        </p:pic>
        <p:sp>
          <p:nvSpPr>
            <p:cNvPr id="8" name="textruta 7"/>
            <p:cNvSpPr txBox="1"/>
            <p:nvPr/>
          </p:nvSpPr>
          <p:spPr>
            <a:xfrm>
              <a:off x="977683" y="3037749"/>
              <a:ext cx="3414929" cy="338554"/>
            </a:xfrm>
            <a:prstGeom prst="rect">
              <a:avLst/>
            </a:prstGeom>
            <a:noFill/>
            <a:ln w="25400">
              <a:noFill/>
            </a:ln>
          </p:spPr>
          <p:txBody>
            <a:bodyPr wrap="square" rtlCol="0">
              <a:spAutoFit/>
            </a:bodyPr>
            <a:lstStyle/>
            <a:p>
              <a:pPr algn="ctr"/>
              <a:r>
                <a:rPr lang="sv-SE" sz="1600" b="1" dirty="0" smtClean="0">
                  <a:latin typeface="Verdana" charset="0"/>
                  <a:ea typeface="Verdana" charset="0"/>
                  <a:cs typeface="Verdana" charset="0"/>
                </a:rPr>
                <a:t>1–2 minuter</a:t>
              </a:r>
              <a:endParaRPr lang="sv-SE" sz="1600" b="1" dirty="0">
                <a:latin typeface="Verdana" charset="0"/>
                <a:ea typeface="Verdana" charset="0"/>
                <a:cs typeface="Verdana" charset="0"/>
              </a:endParaRPr>
            </a:p>
          </p:txBody>
        </p:sp>
      </p:grpSp>
      <p:grpSp>
        <p:nvGrpSpPr>
          <p:cNvPr id="7" name="Grupp 6"/>
          <p:cNvGrpSpPr/>
          <p:nvPr/>
        </p:nvGrpSpPr>
        <p:grpSpPr>
          <a:xfrm>
            <a:off x="4751388" y="534597"/>
            <a:ext cx="3403729" cy="2841706"/>
            <a:chOff x="4751388" y="534597"/>
            <a:chExt cx="3403729" cy="2841706"/>
          </a:xfrm>
        </p:grpSpPr>
        <p:pic>
          <p:nvPicPr>
            <p:cNvPr id="3" name="Bildobjekt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1388" y="534597"/>
              <a:ext cx="3403729" cy="2491103"/>
            </a:xfrm>
            <a:prstGeom prst="rect">
              <a:avLst/>
            </a:prstGeom>
            <a:ln w="25400">
              <a:solidFill>
                <a:srgbClr val="00843D"/>
              </a:solidFill>
            </a:ln>
          </p:spPr>
        </p:pic>
        <p:sp>
          <p:nvSpPr>
            <p:cNvPr id="9" name="textruta 8"/>
            <p:cNvSpPr txBox="1"/>
            <p:nvPr/>
          </p:nvSpPr>
          <p:spPr>
            <a:xfrm>
              <a:off x="4751388" y="3037749"/>
              <a:ext cx="3403729" cy="338554"/>
            </a:xfrm>
            <a:prstGeom prst="rect">
              <a:avLst/>
            </a:prstGeom>
            <a:noFill/>
            <a:ln w="25400">
              <a:noFill/>
            </a:ln>
          </p:spPr>
          <p:txBody>
            <a:bodyPr wrap="square" rtlCol="0">
              <a:spAutoFit/>
            </a:bodyPr>
            <a:lstStyle/>
            <a:p>
              <a:pPr algn="ctr"/>
              <a:r>
                <a:rPr lang="sv-SE" sz="1600" b="1" dirty="0" smtClean="0">
                  <a:latin typeface="Verdana" charset="0"/>
                  <a:ea typeface="Verdana" charset="0"/>
                  <a:cs typeface="Verdana" charset="0"/>
                </a:rPr>
                <a:t>3 minuter</a:t>
              </a:r>
              <a:endParaRPr lang="sv-SE" sz="1600" b="1" dirty="0">
                <a:latin typeface="Verdana" charset="0"/>
                <a:ea typeface="Verdana" charset="0"/>
                <a:cs typeface="Verdana" charset="0"/>
              </a:endParaRPr>
            </a:p>
          </p:txBody>
        </p:sp>
      </p:grpSp>
      <p:grpSp>
        <p:nvGrpSpPr>
          <p:cNvPr id="10" name="Grupp 9"/>
          <p:cNvGrpSpPr/>
          <p:nvPr/>
        </p:nvGrpSpPr>
        <p:grpSpPr>
          <a:xfrm>
            <a:off x="977683" y="3466933"/>
            <a:ext cx="3414930" cy="2829460"/>
            <a:chOff x="977683" y="3466933"/>
            <a:chExt cx="3414930" cy="2829460"/>
          </a:xfrm>
        </p:grpSpPr>
        <p:pic>
          <p:nvPicPr>
            <p:cNvPr id="4" name="Bildobjekt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7684" y="3466933"/>
              <a:ext cx="3414928" cy="2490906"/>
            </a:xfrm>
            <a:prstGeom prst="rect">
              <a:avLst/>
            </a:prstGeom>
            <a:ln w="25400">
              <a:solidFill>
                <a:srgbClr val="00843D"/>
              </a:solidFill>
            </a:ln>
          </p:spPr>
        </p:pic>
        <p:sp>
          <p:nvSpPr>
            <p:cNvPr id="12" name="textruta 11"/>
            <p:cNvSpPr txBox="1"/>
            <p:nvPr/>
          </p:nvSpPr>
          <p:spPr>
            <a:xfrm>
              <a:off x="977683" y="5957839"/>
              <a:ext cx="3414930" cy="338554"/>
            </a:xfrm>
            <a:prstGeom prst="rect">
              <a:avLst/>
            </a:prstGeom>
            <a:noFill/>
            <a:ln w="25400">
              <a:noFill/>
            </a:ln>
          </p:spPr>
          <p:txBody>
            <a:bodyPr wrap="square" rtlCol="0">
              <a:spAutoFit/>
            </a:bodyPr>
            <a:lstStyle/>
            <a:p>
              <a:pPr algn="ctr"/>
              <a:r>
                <a:rPr lang="sv-SE" sz="1600" b="1" dirty="0">
                  <a:latin typeface="Verdana" charset="0"/>
                  <a:ea typeface="Verdana" charset="0"/>
                  <a:cs typeface="Verdana" charset="0"/>
                </a:rPr>
                <a:t>4</a:t>
              </a:r>
              <a:r>
                <a:rPr lang="sv-SE" sz="1600" b="1" dirty="0" smtClean="0">
                  <a:latin typeface="Verdana" charset="0"/>
                  <a:ea typeface="Verdana" charset="0"/>
                  <a:cs typeface="Verdana" charset="0"/>
                </a:rPr>
                <a:t> minuter</a:t>
              </a:r>
              <a:endParaRPr lang="sv-SE" sz="1600" b="1" dirty="0">
                <a:latin typeface="Verdana" charset="0"/>
                <a:ea typeface="Verdana" charset="0"/>
                <a:cs typeface="Verdana" charset="0"/>
              </a:endParaRPr>
            </a:p>
          </p:txBody>
        </p:sp>
      </p:grpSp>
      <p:grpSp>
        <p:nvGrpSpPr>
          <p:cNvPr id="11" name="Grupp 10"/>
          <p:cNvGrpSpPr/>
          <p:nvPr/>
        </p:nvGrpSpPr>
        <p:grpSpPr>
          <a:xfrm>
            <a:off x="4751388" y="3466598"/>
            <a:ext cx="3414928" cy="2829795"/>
            <a:chOff x="4751388" y="3466598"/>
            <a:chExt cx="3414928" cy="2829795"/>
          </a:xfrm>
        </p:grpSpPr>
        <p:pic>
          <p:nvPicPr>
            <p:cNvPr id="5" name="Bildobjekt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1388" y="3466598"/>
              <a:ext cx="3414928" cy="2491578"/>
            </a:xfrm>
            <a:prstGeom prst="rect">
              <a:avLst/>
            </a:prstGeom>
            <a:ln w="25400">
              <a:solidFill>
                <a:srgbClr val="00843D"/>
              </a:solidFill>
            </a:ln>
          </p:spPr>
        </p:pic>
        <p:sp>
          <p:nvSpPr>
            <p:cNvPr id="13" name="textruta 12"/>
            <p:cNvSpPr txBox="1"/>
            <p:nvPr/>
          </p:nvSpPr>
          <p:spPr>
            <a:xfrm>
              <a:off x="4751388" y="5957839"/>
              <a:ext cx="3414928" cy="338554"/>
            </a:xfrm>
            <a:prstGeom prst="rect">
              <a:avLst/>
            </a:prstGeom>
            <a:noFill/>
            <a:ln w="25400">
              <a:noFill/>
            </a:ln>
          </p:spPr>
          <p:txBody>
            <a:bodyPr wrap="square" rtlCol="0">
              <a:spAutoFit/>
            </a:bodyPr>
            <a:lstStyle/>
            <a:p>
              <a:pPr algn="ctr"/>
              <a:r>
                <a:rPr lang="sv-SE" sz="1600" b="1" dirty="0" smtClean="0">
                  <a:latin typeface="Verdana" charset="0"/>
                  <a:ea typeface="Verdana" charset="0"/>
                  <a:cs typeface="Verdana" charset="0"/>
                </a:rPr>
                <a:t>5–6 minuter</a:t>
              </a:r>
              <a:endParaRPr lang="sv-SE" sz="1600" b="1" dirty="0">
                <a:latin typeface="Verdana" charset="0"/>
                <a:ea typeface="Verdana" charset="0"/>
                <a:cs typeface="Verdana" charset="0"/>
              </a:endParaRPr>
            </a:p>
          </p:txBody>
        </p:sp>
      </p:grpSp>
    </p:spTree>
    <p:extLst>
      <p:ext uri="{BB962C8B-B14F-4D97-AF65-F5344CB8AC3E}">
        <p14:creationId xmlns:p14="http://schemas.microsoft.com/office/powerpoint/2010/main" val="524029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anim calcmode="lin" valueType="num">
                                      <p:cBhvr>
                                        <p:cTn id="18" dur="500" fill="hold"/>
                                        <p:tgtEl>
                                          <p:spTgt spid="7"/>
                                        </p:tgtEl>
                                        <p:attrNameLst>
                                          <p:attrName>ppt_x</p:attrName>
                                        </p:attrNameLst>
                                      </p:cBhvr>
                                      <p:tavLst>
                                        <p:tav tm="0">
                                          <p:val>
                                            <p:fltVal val="0.5"/>
                                          </p:val>
                                        </p:tav>
                                        <p:tav tm="100000">
                                          <p:val>
                                            <p:strVal val="#ppt_x"/>
                                          </p:val>
                                        </p:tav>
                                      </p:tavLst>
                                    </p:anim>
                                    <p:anim calcmode="lin" valueType="num">
                                      <p:cBhvr>
                                        <p:cTn id="19" dur="500" fill="hold"/>
                                        <p:tgtEl>
                                          <p:spTgt spid="7"/>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fltVal val="0.5"/>
                                          </p:val>
                                        </p:tav>
                                        <p:tav tm="100000">
                                          <p:val>
                                            <p:strVal val="#ppt_x"/>
                                          </p:val>
                                        </p:tav>
                                      </p:tavLst>
                                    </p:anim>
                                    <p:anim calcmode="lin" valueType="num">
                                      <p:cBhvr>
                                        <p:cTn id="27" dur="500" fill="hold"/>
                                        <p:tgtEl>
                                          <p:spTgt spid="10"/>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53795" y="-1"/>
            <a:ext cx="7990204" cy="4945835"/>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p:cNvSpPr txBox="1">
            <a:spLocks/>
          </p:cNvSpPr>
          <p:nvPr/>
        </p:nvSpPr>
        <p:spPr>
          <a:xfrm>
            <a:off x="566720" y="1480457"/>
            <a:ext cx="2867478" cy="2369880"/>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800" b="0" dirty="0" smtClean="0">
                <a:solidFill>
                  <a:schemeClr val="bg1"/>
                </a:solidFill>
              </a:rPr>
              <a:t>Svårt att </a:t>
            </a:r>
            <a:r>
              <a:rPr lang="sv-SE" sz="1800" b="0" dirty="0">
                <a:solidFill>
                  <a:schemeClr val="bg1"/>
                </a:solidFill>
              </a:rPr>
              <a:t>se och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att andas</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b="0" dirty="0" smtClean="0">
                <a:solidFill>
                  <a:schemeClr val="bg1"/>
                </a:solidFill>
              </a:rPr>
              <a:t>Sprids mycket </a:t>
            </a:r>
            <a:br>
              <a:rPr lang="sv-SE" sz="1800" b="0" dirty="0" smtClean="0">
                <a:solidFill>
                  <a:schemeClr val="bg1"/>
                </a:solidFill>
              </a:rPr>
            </a:br>
            <a:r>
              <a:rPr lang="sv-SE" sz="1800" b="0" dirty="0" smtClean="0">
                <a:solidFill>
                  <a:schemeClr val="bg1"/>
                </a:solidFill>
              </a:rPr>
              <a:t>snabbt</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b="0" dirty="0">
                <a:solidFill>
                  <a:schemeClr val="bg1"/>
                </a:solidFill>
              </a:rPr>
              <a:t>Den är giftig och gör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dig </a:t>
            </a:r>
            <a:r>
              <a:rPr lang="sv-SE" sz="1800" b="0" dirty="0">
                <a:solidFill>
                  <a:schemeClr val="bg1"/>
                </a:solidFill>
              </a:rPr>
              <a:t>yr och </a:t>
            </a:r>
            <a:r>
              <a:rPr lang="sv-SE" sz="1800" b="0" dirty="0" smtClean="0">
                <a:solidFill>
                  <a:schemeClr val="bg1"/>
                </a:solidFill>
              </a:rPr>
              <a:t>sömnig</a:t>
            </a:r>
          </a:p>
        </p:txBody>
      </p:sp>
      <p:sp>
        <p:nvSpPr>
          <p:cNvPr id="26" name="textruta 25"/>
          <p:cNvSpPr txBox="1"/>
          <p:nvPr/>
        </p:nvSpPr>
        <p:spPr>
          <a:xfrm>
            <a:off x="457862" y="539974"/>
            <a:ext cx="2976336" cy="646331"/>
          </a:xfrm>
          <a:prstGeom prst="rect">
            <a:avLst/>
          </a:prstGeom>
          <a:noFill/>
        </p:spPr>
        <p:txBody>
          <a:bodyPr wrap="square" rtlCol="0">
            <a:spAutoFit/>
          </a:bodyPr>
          <a:lstStyle/>
          <a:p>
            <a:r>
              <a:rPr lang="sv-SE" b="1" dirty="0">
                <a:solidFill>
                  <a:schemeClr val="bg1"/>
                </a:solidFill>
                <a:latin typeface="Verdana" charset="0"/>
                <a:ea typeface="Verdana" charset="0"/>
                <a:cs typeface="Verdana" charset="0"/>
              </a:rPr>
              <a:t>Röken är minst lika farlig som elden</a:t>
            </a:r>
          </a:p>
        </p:txBody>
      </p:sp>
      <p:grpSp>
        <p:nvGrpSpPr>
          <p:cNvPr id="3" name="Grupp 2"/>
          <p:cNvGrpSpPr/>
          <p:nvPr/>
        </p:nvGrpSpPr>
        <p:grpSpPr>
          <a:xfrm>
            <a:off x="4055836" y="5350511"/>
            <a:ext cx="4578238" cy="966905"/>
            <a:chOff x="4055836" y="5350511"/>
            <a:chExt cx="4578238" cy="966905"/>
          </a:xfrm>
        </p:grpSpPr>
        <p:grpSp>
          <p:nvGrpSpPr>
            <p:cNvPr id="14" name="Grupp 13"/>
            <p:cNvGrpSpPr/>
            <p:nvPr/>
          </p:nvGrpSpPr>
          <p:grpSpPr>
            <a:xfrm>
              <a:off x="4055836" y="5350511"/>
              <a:ext cx="973588" cy="966905"/>
              <a:chOff x="711200" y="5062434"/>
              <a:chExt cx="665988" cy="661416"/>
            </a:xfrm>
          </p:grpSpPr>
          <p:pic>
            <p:nvPicPr>
              <p:cNvPr id="15" name="Bildobjekt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16" name="Bildobjekt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19" name="textruta 18"/>
            <p:cNvSpPr txBox="1"/>
            <p:nvPr/>
          </p:nvSpPr>
          <p:spPr>
            <a:xfrm>
              <a:off x="5029424" y="5418464"/>
              <a:ext cx="3604650" cy="830997"/>
            </a:xfrm>
            <a:prstGeom prst="rect">
              <a:avLst/>
            </a:prstGeom>
            <a:noFill/>
          </p:spPr>
          <p:txBody>
            <a:bodyPr wrap="square" rtlCol="0">
              <a:spAutoFit/>
            </a:bodyPr>
            <a:lstStyle/>
            <a:p>
              <a:r>
                <a:rPr lang="sv-SE" sz="1600" dirty="0">
                  <a:latin typeface="Verdana" charset="0"/>
                  <a:ea typeface="Verdana" charset="0"/>
                  <a:cs typeface="Verdana" charset="0"/>
                </a:rPr>
                <a:t>De flesta som omkommer </a:t>
              </a:r>
              <a:r>
                <a:rPr lang="sv-SE" sz="1600" dirty="0" smtClean="0">
                  <a:latin typeface="Verdana" charset="0"/>
                  <a:ea typeface="Verdana" charset="0"/>
                  <a:cs typeface="Verdana" charset="0"/>
                </a:rPr>
                <a:t/>
              </a:r>
              <a:br>
                <a:rPr lang="sv-SE" sz="1600" dirty="0" smtClean="0">
                  <a:latin typeface="Verdana" charset="0"/>
                  <a:ea typeface="Verdana" charset="0"/>
                  <a:cs typeface="Verdana" charset="0"/>
                </a:rPr>
              </a:br>
              <a:r>
                <a:rPr lang="sv-SE" sz="1600" dirty="0" smtClean="0">
                  <a:latin typeface="Verdana" charset="0"/>
                  <a:ea typeface="Verdana" charset="0"/>
                  <a:cs typeface="Verdana" charset="0"/>
                </a:rPr>
                <a:t>vid bränder dör </a:t>
              </a:r>
              <a:r>
                <a:rPr lang="sv-SE" sz="1600" dirty="0">
                  <a:latin typeface="Verdana" charset="0"/>
                  <a:ea typeface="Verdana" charset="0"/>
                  <a:cs typeface="Verdana" charset="0"/>
                </a:rPr>
                <a:t>av röken, </a:t>
              </a:r>
              <a:r>
                <a:rPr lang="sv-SE" sz="1600" dirty="0" smtClean="0">
                  <a:latin typeface="Verdana" charset="0"/>
                  <a:ea typeface="Verdana" charset="0"/>
                  <a:cs typeface="Verdana" charset="0"/>
                </a:rPr>
                <a:t/>
              </a:r>
              <a:br>
                <a:rPr lang="sv-SE" sz="1600" dirty="0" smtClean="0">
                  <a:latin typeface="Verdana" charset="0"/>
                  <a:ea typeface="Verdana" charset="0"/>
                  <a:cs typeface="Verdana" charset="0"/>
                </a:rPr>
              </a:br>
              <a:r>
                <a:rPr lang="sv-SE" sz="1600" dirty="0" smtClean="0">
                  <a:latin typeface="Verdana" charset="0"/>
                  <a:ea typeface="Verdana" charset="0"/>
                  <a:cs typeface="Verdana" charset="0"/>
                </a:rPr>
                <a:t>inte </a:t>
              </a:r>
              <a:r>
                <a:rPr lang="sv-SE" sz="1600">
                  <a:latin typeface="Verdana" charset="0"/>
                  <a:ea typeface="Verdana" charset="0"/>
                  <a:cs typeface="Verdana" charset="0"/>
                </a:rPr>
                <a:t>av </a:t>
              </a:r>
              <a:r>
                <a:rPr lang="sv-SE" sz="1600" smtClean="0">
                  <a:latin typeface="Verdana" charset="0"/>
                  <a:ea typeface="Verdana" charset="0"/>
                  <a:cs typeface="Verdana" charset="0"/>
                </a:rPr>
                <a:t>lågorna</a:t>
              </a:r>
              <a:endParaRPr lang="sv-SE" sz="1600" dirty="0">
                <a:latin typeface="Verdana" charset="0"/>
                <a:ea typeface="Verdana" charset="0"/>
                <a:cs typeface="Verdana" charset="0"/>
              </a:endParaRPr>
            </a:p>
          </p:txBody>
        </p:sp>
      </p:grpSp>
      <p:sp>
        <p:nvSpPr>
          <p:cNvPr id="28" name="Rubrik 3"/>
          <p:cNvSpPr txBox="1">
            <a:spLocks/>
          </p:cNvSpPr>
          <p:nvPr/>
        </p:nvSpPr>
        <p:spPr>
          <a:xfrm>
            <a:off x="539750" y="4312805"/>
            <a:ext cx="2867478"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600"/>
              </a:spcAft>
              <a:buClr>
                <a:schemeClr val="bg1"/>
              </a:buClr>
              <a:buSzPct val="150000"/>
            </a:pPr>
            <a:r>
              <a:rPr lang="sv-SE" sz="1800" b="0" dirty="0">
                <a:solidFill>
                  <a:schemeClr val="bg1"/>
                </a:solidFill>
              </a:rPr>
              <a:t>Om du sover vaknar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du inte </a:t>
            </a:r>
            <a:r>
              <a:rPr lang="sv-SE" sz="1800" b="0" dirty="0">
                <a:solidFill>
                  <a:schemeClr val="bg1"/>
                </a:solidFill>
              </a:rPr>
              <a:t>av röken,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i </a:t>
            </a:r>
            <a:r>
              <a:rPr lang="sv-SE" sz="1800" b="0" dirty="0">
                <a:solidFill>
                  <a:schemeClr val="bg1"/>
                </a:solidFill>
              </a:rPr>
              <a:t>stället </a:t>
            </a:r>
            <a:r>
              <a:rPr lang="sv-SE" sz="1800" b="0" dirty="0" smtClean="0">
                <a:solidFill>
                  <a:schemeClr val="bg1"/>
                </a:solidFill>
              </a:rPr>
              <a:t>gör </a:t>
            </a:r>
            <a:r>
              <a:rPr lang="sv-SE" sz="1800" b="0" dirty="0">
                <a:solidFill>
                  <a:schemeClr val="bg1"/>
                </a:solidFill>
              </a:rPr>
              <a:t>den att </a:t>
            </a:r>
            <a:r>
              <a:rPr lang="sv-SE" sz="1800" b="0" dirty="0" smtClean="0">
                <a:solidFill>
                  <a:schemeClr val="bg1"/>
                </a:solidFill>
              </a:rPr>
              <a:t>du </a:t>
            </a:r>
            <a:r>
              <a:rPr lang="sv-SE" sz="1800" b="0" dirty="0">
                <a:solidFill>
                  <a:schemeClr val="bg1"/>
                </a:solidFill>
              </a:rPr>
              <a:t>sover </a:t>
            </a:r>
            <a:r>
              <a:rPr lang="sv-SE" sz="1800" b="0" dirty="0" smtClean="0">
                <a:solidFill>
                  <a:schemeClr val="bg1"/>
                </a:solidFill>
              </a:rPr>
              <a:t>ännu </a:t>
            </a:r>
            <a:r>
              <a:rPr lang="sv-SE" sz="1800" b="0" dirty="0">
                <a:solidFill>
                  <a:schemeClr val="bg1"/>
                </a:solidFill>
              </a:rPr>
              <a:t>djupare</a:t>
            </a:r>
          </a:p>
        </p:txBody>
      </p:sp>
      <p:pic>
        <p:nvPicPr>
          <p:cNvPr id="29" name="Bildobjekt 28"/>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6719" y="2068760"/>
            <a:ext cx="2486478" cy="68368"/>
          </a:xfrm>
          <a:prstGeom prst="rect">
            <a:avLst/>
          </a:prstGeom>
        </p:spPr>
      </p:pic>
      <p:pic>
        <p:nvPicPr>
          <p:cNvPr id="30" name="Bildobjekt 29"/>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6719" y="2958150"/>
            <a:ext cx="2486478" cy="68368"/>
          </a:xfrm>
          <a:prstGeom prst="rect">
            <a:avLst/>
          </a:prstGeom>
        </p:spPr>
      </p:pic>
      <p:pic>
        <p:nvPicPr>
          <p:cNvPr id="31" name="Bildobjekt 30"/>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6719" y="3862655"/>
            <a:ext cx="2486478" cy="68368"/>
          </a:xfrm>
          <a:prstGeom prst="rect">
            <a:avLst/>
          </a:prstGeom>
        </p:spPr>
      </p:pic>
    </p:spTree>
    <p:extLst>
      <p:ext uri="{BB962C8B-B14F-4D97-AF65-F5344CB8AC3E}">
        <p14:creationId xmlns:p14="http://schemas.microsoft.com/office/powerpoint/2010/main" val="1296339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5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decel="50000" fill="hold" nodeType="withEffect">
                                  <p:stCondLst>
                                    <p:cond delay="5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0-#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3" presetClass="entr" presetSubtype="16" fill="hold" nodeType="afterEffect">
                                  <p:stCondLst>
                                    <p:cond delay="5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3"/>
          <p:cNvSpPr txBox="1">
            <a:spLocks/>
          </p:cNvSpPr>
          <p:nvPr/>
        </p:nvSpPr>
        <p:spPr>
          <a:xfrm>
            <a:off x="3016963" y="2884969"/>
            <a:ext cx="5122990" cy="73866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Vilka saker är gjorda </a:t>
            </a:r>
            <a:br>
              <a:rPr lang="sv-SE" sz="2400" dirty="0">
                <a:solidFill>
                  <a:schemeClr val="tx1"/>
                </a:solidFill>
              </a:rPr>
            </a:br>
            <a:r>
              <a:rPr lang="sv-SE" sz="2400" dirty="0">
                <a:solidFill>
                  <a:schemeClr val="tx1"/>
                </a:solidFill>
              </a:rPr>
              <a:t>av plast i ditt klassrum? </a:t>
            </a:r>
          </a:p>
        </p:txBody>
      </p:sp>
      <p:grpSp>
        <p:nvGrpSpPr>
          <p:cNvPr id="15" name="Grupp 14"/>
          <p:cNvGrpSpPr/>
          <p:nvPr/>
        </p:nvGrpSpPr>
        <p:grpSpPr>
          <a:xfrm>
            <a:off x="1524000" y="2600179"/>
            <a:ext cx="1311095" cy="1302094"/>
            <a:chOff x="1834612" y="3412629"/>
            <a:chExt cx="1433046" cy="1423208"/>
          </a:xfrm>
        </p:grpSpPr>
        <p:pic>
          <p:nvPicPr>
            <p:cNvPr id="16" name="Bildobjekt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7" name="Bildobjekt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18491688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Hur </a:t>
            </a:r>
            <a:r>
              <a:rPr lang="sv-SE" sz="4500" dirty="0" smtClean="0">
                <a:solidFill>
                  <a:schemeClr val="bg1"/>
                </a:solidFill>
              </a:rPr>
              <a:t>upptäcker </a:t>
            </a:r>
            <a:br>
              <a:rPr lang="sv-SE" sz="4500" dirty="0" smtClean="0">
                <a:solidFill>
                  <a:schemeClr val="bg1"/>
                </a:solidFill>
              </a:rPr>
            </a:br>
            <a:r>
              <a:rPr lang="sv-SE" sz="4500" dirty="0" smtClean="0">
                <a:solidFill>
                  <a:schemeClr val="bg1"/>
                </a:solidFill>
              </a:rPr>
              <a:t>du att </a:t>
            </a:r>
            <a:r>
              <a:rPr lang="sv-SE" sz="4500" dirty="0">
                <a:solidFill>
                  <a:schemeClr val="bg1"/>
                </a:solidFill>
              </a:rPr>
              <a:t>det </a:t>
            </a:r>
            <a:r>
              <a:rPr lang="sv-SE" sz="4500" dirty="0" smtClean="0">
                <a:solidFill>
                  <a:schemeClr val="bg1"/>
                </a:solidFill>
              </a:rPr>
              <a:t/>
            </a:r>
            <a:br>
              <a:rPr lang="sv-SE" sz="4500" dirty="0" smtClean="0">
                <a:solidFill>
                  <a:schemeClr val="bg1"/>
                </a:solidFill>
              </a:rPr>
            </a:br>
            <a:r>
              <a:rPr lang="sv-SE" sz="4500" dirty="0" smtClean="0">
                <a:solidFill>
                  <a:schemeClr val="bg1"/>
                </a:solidFill>
              </a:rPr>
              <a:t>brinner</a:t>
            </a:r>
            <a:r>
              <a:rPr lang="sv-SE" sz="4500" dirty="0">
                <a:solidFill>
                  <a:schemeClr val="bg1"/>
                </a:solidFill>
              </a:rPr>
              <a:t>?</a:t>
            </a: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10907068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39750" y="584200"/>
            <a:ext cx="2548047"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Brandvarnare</a:t>
            </a:r>
            <a:r>
              <a:rPr lang="sv-SE" sz="2200" kern="1600" spc="-20" dirty="0">
                <a:solidFill>
                  <a:schemeClr val="tx1"/>
                </a:solidFill>
                <a:latin typeface="Verdana" charset="0"/>
                <a:ea typeface="Verdana" charset="0"/>
                <a:cs typeface="Verdana" charset="0"/>
              </a:rPr>
              <a:t>!</a:t>
            </a:r>
            <a:endParaRPr lang="sv-SE" sz="2200" dirty="0">
              <a:solidFill>
                <a:schemeClr val="tx1"/>
              </a:solidFill>
            </a:endParaRPr>
          </a:p>
        </p:txBody>
      </p:sp>
      <p:pic>
        <p:nvPicPr>
          <p:cNvPr id="3" name="Bildobjekt 2">
            <a:hlinkClick r:id="" action="ppaction://noaction">
              <a:snd r:embed="rId3" name="smoke-detector-alarm_Mkg_3b4O.wav"/>
            </a:hlinkClick>
          </p:cNvPr>
          <p:cNvPicPr>
            <a:picLocks noChangeAspect="1"/>
          </p:cNvPicPr>
          <p:nvPr/>
        </p:nvPicPr>
        <p:blipFill rotWithShape="1">
          <a:blip r:embed="rId4" cstate="print">
            <a:extLst>
              <a:ext uri="{28A0092B-C50C-407E-A947-70E740481C1C}">
                <a14:useLocalDpi xmlns:a14="http://schemas.microsoft.com/office/drawing/2010/main"/>
              </a:ext>
            </a:extLst>
          </a:blip>
          <a:srcRect b="69114"/>
          <a:stretch/>
        </p:blipFill>
        <p:spPr>
          <a:xfrm>
            <a:off x="179959" y="1484313"/>
            <a:ext cx="3656285" cy="1386888"/>
          </a:xfrm>
          <a:prstGeom prst="rect">
            <a:avLst/>
          </a:prstGeom>
        </p:spPr>
      </p:pic>
      <p:grpSp>
        <p:nvGrpSpPr>
          <p:cNvPr id="17" name="Grupp 16"/>
          <p:cNvGrpSpPr/>
          <p:nvPr/>
        </p:nvGrpSpPr>
        <p:grpSpPr>
          <a:xfrm>
            <a:off x="4610954" y="376293"/>
            <a:ext cx="4430026" cy="6851821"/>
            <a:chOff x="4610954" y="376293"/>
            <a:chExt cx="4430026" cy="6851821"/>
          </a:xfrm>
        </p:grpSpPr>
        <p:pic>
          <p:nvPicPr>
            <p:cNvPr id="4" name="Bildobjekt 3"/>
            <p:cNvPicPr>
              <a:picLocks noChangeAspect="1"/>
            </p:cNvPicPr>
            <p:nvPr/>
          </p:nvPicPr>
          <p:blipFill rotWithShape="1">
            <a:blip r:embed="rId5" cstate="print">
              <a:extLst>
                <a:ext uri="{28A0092B-C50C-407E-A947-70E740481C1C}">
                  <a14:useLocalDpi xmlns:a14="http://schemas.microsoft.com/office/drawing/2010/main"/>
                </a:ext>
              </a:extLst>
            </a:blip>
            <a:srcRect l="28003" b="-485"/>
            <a:stretch/>
          </p:blipFill>
          <p:spPr>
            <a:xfrm>
              <a:off x="4610954" y="376293"/>
              <a:ext cx="4430026" cy="6851821"/>
            </a:xfrm>
            <a:prstGeom prst="rect">
              <a:avLst/>
            </a:prstGeom>
          </p:spPr>
        </p:pic>
        <p:grpSp>
          <p:nvGrpSpPr>
            <p:cNvPr id="5" name="Grupp 4"/>
            <p:cNvGrpSpPr/>
            <p:nvPr/>
          </p:nvGrpSpPr>
          <p:grpSpPr>
            <a:xfrm>
              <a:off x="5317219" y="2177757"/>
              <a:ext cx="605739" cy="295665"/>
              <a:chOff x="5957933" y="3343715"/>
              <a:chExt cx="444127" cy="216781"/>
            </a:xfrm>
          </p:grpSpPr>
          <p:sp>
            <p:nvSpPr>
              <p:cNvPr id="6" name="Blixt 4"/>
              <p:cNvSpPr/>
              <p:nvPr/>
            </p:nvSpPr>
            <p:spPr>
              <a:xfrm>
                <a:off x="6267934" y="3343715"/>
                <a:ext cx="134126" cy="21678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5022 w 21600"/>
                  <a:gd name="connsiteY8" fmla="*/ 581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2860 w 21600"/>
                  <a:gd name="connsiteY1" fmla="*/ 2190 h 17710"/>
                  <a:gd name="connsiteX2" fmla="*/ 14874 w 21600"/>
                  <a:gd name="connsiteY2" fmla="*/ 6660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4874 w 21600"/>
                  <a:gd name="connsiteY1" fmla="*/ 6660 h 17710"/>
                  <a:gd name="connsiteX2" fmla="*/ 16577 w 21600"/>
                  <a:gd name="connsiteY2" fmla="*/ 8117 h 17710"/>
                  <a:gd name="connsiteX3" fmla="*/ 14767 w 21600"/>
                  <a:gd name="connsiteY3" fmla="*/ 8987 h 17710"/>
                  <a:gd name="connsiteX4" fmla="*/ 21600 w 21600"/>
                  <a:gd name="connsiteY4" fmla="*/ 17710 h 17710"/>
                  <a:gd name="connsiteX5" fmla="*/ 10012 w 21600"/>
                  <a:gd name="connsiteY5" fmla="*/ 11025 h 17710"/>
                  <a:gd name="connsiteX6" fmla="*/ 12222 w 21600"/>
                  <a:gd name="connsiteY6" fmla="*/ 10097 h 17710"/>
                  <a:gd name="connsiteX7" fmla="*/ 10688 w 21600"/>
                  <a:gd name="connsiteY7" fmla="*/ 9285 h 17710"/>
                  <a:gd name="connsiteX8" fmla="*/ 12701 w 21600"/>
                  <a:gd name="connsiteY8" fmla="*/ 8387 h 17710"/>
                  <a:gd name="connsiteX9" fmla="*/ 0 w 21600"/>
                  <a:gd name="connsiteY9" fmla="*/ 0 h 17710"/>
                  <a:gd name="connsiteX0" fmla="*/ 0 w 15934"/>
                  <a:gd name="connsiteY0" fmla="*/ 0 h 17568"/>
                  <a:gd name="connsiteX1" fmla="*/ 9208 w 15934"/>
                  <a:gd name="connsiteY1" fmla="*/ 6518 h 17568"/>
                  <a:gd name="connsiteX2" fmla="*/ 10911 w 15934"/>
                  <a:gd name="connsiteY2" fmla="*/ 7975 h 17568"/>
                  <a:gd name="connsiteX3" fmla="*/ 9101 w 15934"/>
                  <a:gd name="connsiteY3" fmla="*/ 8845 h 17568"/>
                  <a:gd name="connsiteX4" fmla="*/ 15934 w 15934"/>
                  <a:gd name="connsiteY4" fmla="*/ 17568 h 17568"/>
                  <a:gd name="connsiteX5" fmla="*/ 4346 w 15934"/>
                  <a:gd name="connsiteY5" fmla="*/ 10883 h 17568"/>
                  <a:gd name="connsiteX6" fmla="*/ 6556 w 15934"/>
                  <a:gd name="connsiteY6" fmla="*/ 9955 h 17568"/>
                  <a:gd name="connsiteX7" fmla="*/ 5022 w 15934"/>
                  <a:gd name="connsiteY7" fmla="*/ 9143 h 17568"/>
                  <a:gd name="connsiteX8" fmla="*/ 7035 w 15934"/>
                  <a:gd name="connsiteY8" fmla="*/ 8245 h 17568"/>
                  <a:gd name="connsiteX9" fmla="*/ 0 w 15934"/>
                  <a:gd name="connsiteY9" fmla="*/ 0 h 17568"/>
                  <a:gd name="connsiteX0" fmla="*/ 0 w 14518"/>
                  <a:gd name="connsiteY0" fmla="*/ 0 h 18701"/>
                  <a:gd name="connsiteX1" fmla="*/ 7792 w 14518"/>
                  <a:gd name="connsiteY1" fmla="*/ 7651 h 18701"/>
                  <a:gd name="connsiteX2" fmla="*/ 9495 w 14518"/>
                  <a:gd name="connsiteY2" fmla="*/ 9108 h 18701"/>
                  <a:gd name="connsiteX3" fmla="*/ 7685 w 14518"/>
                  <a:gd name="connsiteY3" fmla="*/ 9978 h 18701"/>
                  <a:gd name="connsiteX4" fmla="*/ 14518 w 14518"/>
                  <a:gd name="connsiteY4" fmla="*/ 18701 h 18701"/>
                  <a:gd name="connsiteX5" fmla="*/ 2930 w 14518"/>
                  <a:gd name="connsiteY5" fmla="*/ 12016 h 18701"/>
                  <a:gd name="connsiteX6" fmla="*/ 5140 w 14518"/>
                  <a:gd name="connsiteY6" fmla="*/ 11088 h 18701"/>
                  <a:gd name="connsiteX7" fmla="*/ 3606 w 14518"/>
                  <a:gd name="connsiteY7" fmla="*/ 10276 h 18701"/>
                  <a:gd name="connsiteX8" fmla="*/ 5619 w 14518"/>
                  <a:gd name="connsiteY8" fmla="*/ 9378 h 18701"/>
                  <a:gd name="connsiteX9" fmla="*/ 0 w 14518"/>
                  <a:gd name="connsiteY9" fmla="*/ 0 h 18701"/>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2930 w 12352"/>
                  <a:gd name="connsiteY5" fmla="*/ 12016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0 w 12352"/>
                  <a:gd name="connsiteY8"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0 w 12352"/>
                  <a:gd name="connsiteY7" fmla="*/ 0 h 19964"/>
                  <a:gd name="connsiteX0" fmla="*/ 0 w 12352"/>
                  <a:gd name="connsiteY0" fmla="*/ 0 h 19964"/>
                  <a:gd name="connsiteX1" fmla="*/ 9495 w 12352"/>
                  <a:gd name="connsiteY1" fmla="*/ 9108 h 19964"/>
                  <a:gd name="connsiteX2" fmla="*/ 7685 w 12352"/>
                  <a:gd name="connsiteY2" fmla="*/ 9978 h 19964"/>
                  <a:gd name="connsiteX3" fmla="*/ 12352 w 12352"/>
                  <a:gd name="connsiteY3" fmla="*/ 19964 h 19964"/>
                  <a:gd name="connsiteX4" fmla="*/ 3652 w 12352"/>
                  <a:gd name="connsiteY4" fmla="*/ 12197 h 19964"/>
                  <a:gd name="connsiteX5" fmla="*/ 5140 w 12352"/>
                  <a:gd name="connsiteY5" fmla="*/ 11088 h 19964"/>
                  <a:gd name="connsiteX6" fmla="*/ 0 w 12352"/>
                  <a:gd name="connsiteY6" fmla="*/ 0 h 1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2" h="19964">
                    <a:moveTo>
                      <a:pt x="0" y="0"/>
                    </a:moveTo>
                    <a:lnTo>
                      <a:pt x="9495" y="9108"/>
                    </a:lnTo>
                    <a:lnTo>
                      <a:pt x="7685" y="9978"/>
                    </a:lnTo>
                    <a:lnTo>
                      <a:pt x="12352" y="19964"/>
                    </a:lnTo>
                    <a:lnTo>
                      <a:pt x="3652" y="12197"/>
                    </a:lnTo>
                    <a:lnTo>
                      <a:pt x="5140" y="11088"/>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Blixt 4"/>
              <p:cNvSpPr/>
              <p:nvPr/>
            </p:nvSpPr>
            <p:spPr>
              <a:xfrm rot="1873095">
                <a:off x="6126663" y="3343715"/>
                <a:ext cx="134126" cy="21678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5022 w 21600"/>
                  <a:gd name="connsiteY8" fmla="*/ 581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2860 w 21600"/>
                  <a:gd name="connsiteY1" fmla="*/ 2190 h 17710"/>
                  <a:gd name="connsiteX2" fmla="*/ 14874 w 21600"/>
                  <a:gd name="connsiteY2" fmla="*/ 6660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4874 w 21600"/>
                  <a:gd name="connsiteY1" fmla="*/ 6660 h 17710"/>
                  <a:gd name="connsiteX2" fmla="*/ 16577 w 21600"/>
                  <a:gd name="connsiteY2" fmla="*/ 8117 h 17710"/>
                  <a:gd name="connsiteX3" fmla="*/ 14767 w 21600"/>
                  <a:gd name="connsiteY3" fmla="*/ 8987 h 17710"/>
                  <a:gd name="connsiteX4" fmla="*/ 21600 w 21600"/>
                  <a:gd name="connsiteY4" fmla="*/ 17710 h 17710"/>
                  <a:gd name="connsiteX5" fmla="*/ 10012 w 21600"/>
                  <a:gd name="connsiteY5" fmla="*/ 11025 h 17710"/>
                  <a:gd name="connsiteX6" fmla="*/ 12222 w 21600"/>
                  <a:gd name="connsiteY6" fmla="*/ 10097 h 17710"/>
                  <a:gd name="connsiteX7" fmla="*/ 10688 w 21600"/>
                  <a:gd name="connsiteY7" fmla="*/ 9285 h 17710"/>
                  <a:gd name="connsiteX8" fmla="*/ 12701 w 21600"/>
                  <a:gd name="connsiteY8" fmla="*/ 8387 h 17710"/>
                  <a:gd name="connsiteX9" fmla="*/ 0 w 21600"/>
                  <a:gd name="connsiteY9" fmla="*/ 0 h 17710"/>
                  <a:gd name="connsiteX0" fmla="*/ 0 w 15934"/>
                  <a:gd name="connsiteY0" fmla="*/ 0 h 17568"/>
                  <a:gd name="connsiteX1" fmla="*/ 9208 w 15934"/>
                  <a:gd name="connsiteY1" fmla="*/ 6518 h 17568"/>
                  <a:gd name="connsiteX2" fmla="*/ 10911 w 15934"/>
                  <a:gd name="connsiteY2" fmla="*/ 7975 h 17568"/>
                  <a:gd name="connsiteX3" fmla="*/ 9101 w 15934"/>
                  <a:gd name="connsiteY3" fmla="*/ 8845 h 17568"/>
                  <a:gd name="connsiteX4" fmla="*/ 15934 w 15934"/>
                  <a:gd name="connsiteY4" fmla="*/ 17568 h 17568"/>
                  <a:gd name="connsiteX5" fmla="*/ 4346 w 15934"/>
                  <a:gd name="connsiteY5" fmla="*/ 10883 h 17568"/>
                  <a:gd name="connsiteX6" fmla="*/ 6556 w 15934"/>
                  <a:gd name="connsiteY6" fmla="*/ 9955 h 17568"/>
                  <a:gd name="connsiteX7" fmla="*/ 5022 w 15934"/>
                  <a:gd name="connsiteY7" fmla="*/ 9143 h 17568"/>
                  <a:gd name="connsiteX8" fmla="*/ 7035 w 15934"/>
                  <a:gd name="connsiteY8" fmla="*/ 8245 h 17568"/>
                  <a:gd name="connsiteX9" fmla="*/ 0 w 15934"/>
                  <a:gd name="connsiteY9" fmla="*/ 0 h 17568"/>
                  <a:gd name="connsiteX0" fmla="*/ 0 w 14518"/>
                  <a:gd name="connsiteY0" fmla="*/ 0 h 18701"/>
                  <a:gd name="connsiteX1" fmla="*/ 7792 w 14518"/>
                  <a:gd name="connsiteY1" fmla="*/ 7651 h 18701"/>
                  <a:gd name="connsiteX2" fmla="*/ 9495 w 14518"/>
                  <a:gd name="connsiteY2" fmla="*/ 9108 h 18701"/>
                  <a:gd name="connsiteX3" fmla="*/ 7685 w 14518"/>
                  <a:gd name="connsiteY3" fmla="*/ 9978 h 18701"/>
                  <a:gd name="connsiteX4" fmla="*/ 14518 w 14518"/>
                  <a:gd name="connsiteY4" fmla="*/ 18701 h 18701"/>
                  <a:gd name="connsiteX5" fmla="*/ 2930 w 14518"/>
                  <a:gd name="connsiteY5" fmla="*/ 12016 h 18701"/>
                  <a:gd name="connsiteX6" fmla="*/ 5140 w 14518"/>
                  <a:gd name="connsiteY6" fmla="*/ 11088 h 18701"/>
                  <a:gd name="connsiteX7" fmla="*/ 3606 w 14518"/>
                  <a:gd name="connsiteY7" fmla="*/ 10276 h 18701"/>
                  <a:gd name="connsiteX8" fmla="*/ 5619 w 14518"/>
                  <a:gd name="connsiteY8" fmla="*/ 9378 h 18701"/>
                  <a:gd name="connsiteX9" fmla="*/ 0 w 14518"/>
                  <a:gd name="connsiteY9" fmla="*/ 0 h 18701"/>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2930 w 12352"/>
                  <a:gd name="connsiteY5" fmla="*/ 12016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0 w 12352"/>
                  <a:gd name="connsiteY8"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0 w 12352"/>
                  <a:gd name="connsiteY7" fmla="*/ 0 h 19964"/>
                  <a:gd name="connsiteX0" fmla="*/ 0 w 12352"/>
                  <a:gd name="connsiteY0" fmla="*/ 0 h 19964"/>
                  <a:gd name="connsiteX1" fmla="*/ 9495 w 12352"/>
                  <a:gd name="connsiteY1" fmla="*/ 9108 h 19964"/>
                  <a:gd name="connsiteX2" fmla="*/ 7685 w 12352"/>
                  <a:gd name="connsiteY2" fmla="*/ 9978 h 19964"/>
                  <a:gd name="connsiteX3" fmla="*/ 12352 w 12352"/>
                  <a:gd name="connsiteY3" fmla="*/ 19964 h 19964"/>
                  <a:gd name="connsiteX4" fmla="*/ 3652 w 12352"/>
                  <a:gd name="connsiteY4" fmla="*/ 12197 h 19964"/>
                  <a:gd name="connsiteX5" fmla="*/ 5140 w 12352"/>
                  <a:gd name="connsiteY5" fmla="*/ 11088 h 19964"/>
                  <a:gd name="connsiteX6" fmla="*/ 0 w 12352"/>
                  <a:gd name="connsiteY6" fmla="*/ 0 h 1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2" h="19964">
                    <a:moveTo>
                      <a:pt x="0" y="0"/>
                    </a:moveTo>
                    <a:lnTo>
                      <a:pt x="9495" y="9108"/>
                    </a:lnTo>
                    <a:lnTo>
                      <a:pt x="7685" y="9978"/>
                    </a:lnTo>
                    <a:lnTo>
                      <a:pt x="12352" y="19964"/>
                    </a:lnTo>
                    <a:lnTo>
                      <a:pt x="3652" y="12197"/>
                    </a:lnTo>
                    <a:lnTo>
                      <a:pt x="5140" y="11088"/>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Blixt 4"/>
              <p:cNvSpPr/>
              <p:nvPr/>
            </p:nvSpPr>
            <p:spPr>
              <a:xfrm rot="3600000">
                <a:off x="5999261" y="3343715"/>
                <a:ext cx="134126" cy="21678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5022 w 21600"/>
                  <a:gd name="connsiteY8" fmla="*/ 581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7602 w 21600"/>
                  <a:gd name="connsiteY9" fmla="*/ 4492 h 17710"/>
                  <a:gd name="connsiteX10" fmla="*/ 0 w 21600"/>
                  <a:gd name="connsiteY10" fmla="*/ 0 h 17710"/>
                  <a:gd name="connsiteX0" fmla="*/ 0 w 21600"/>
                  <a:gd name="connsiteY0" fmla="*/ 0 h 17710"/>
                  <a:gd name="connsiteX1" fmla="*/ 12860 w 21600"/>
                  <a:gd name="connsiteY1" fmla="*/ 2190 h 17710"/>
                  <a:gd name="connsiteX2" fmla="*/ 11050 w 21600"/>
                  <a:gd name="connsiteY2" fmla="*/ 2907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2860 w 21600"/>
                  <a:gd name="connsiteY1" fmla="*/ 2190 h 17710"/>
                  <a:gd name="connsiteX2" fmla="*/ 14874 w 21600"/>
                  <a:gd name="connsiteY2" fmla="*/ 6660 h 17710"/>
                  <a:gd name="connsiteX3" fmla="*/ 16577 w 21600"/>
                  <a:gd name="connsiteY3" fmla="*/ 8117 h 17710"/>
                  <a:gd name="connsiteX4" fmla="*/ 14767 w 21600"/>
                  <a:gd name="connsiteY4" fmla="*/ 8987 h 17710"/>
                  <a:gd name="connsiteX5" fmla="*/ 21600 w 21600"/>
                  <a:gd name="connsiteY5" fmla="*/ 17710 h 17710"/>
                  <a:gd name="connsiteX6" fmla="*/ 10012 w 21600"/>
                  <a:gd name="connsiteY6" fmla="*/ 11025 h 17710"/>
                  <a:gd name="connsiteX7" fmla="*/ 12222 w 21600"/>
                  <a:gd name="connsiteY7" fmla="*/ 10097 h 17710"/>
                  <a:gd name="connsiteX8" fmla="*/ 10688 w 21600"/>
                  <a:gd name="connsiteY8" fmla="*/ 9285 h 17710"/>
                  <a:gd name="connsiteX9" fmla="*/ 12701 w 21600"/>
                  <a:gd name="connsiteY9" fmla="*/ 8387 h 17710"/>
                  <a:gd name="connsiteX10" fmla="*/ 0 w 21600"/>
                  <a:gd name="connsiteY10" fmla="*/ 0 h 17710"/>
                  <a:gd name="connsiteX0" fmla="*/ 0 w 21600"/>
                  <a:gd name="connsiteY0" fmla="*/ 0 h 17710"/>
                  <a:gd name="connsiteX1" fmla="*/ 14874 w 21600"/>
                  <a:gd name="connsiteY1" fmla="*/ 6660 h 17710"/>
                  <a:gd name="connsiteX2" fmla="*/ 16577 w 21600"/>
                  <a:gd name="connsiteY2" fmla="*/ 8117 h 17710"/>
                  <a:gd name="connsiteX3" fmla="*/ 14767 w 21600"/>
                  <a:gd name="connsiteY3" fmla="*/ 8987 h 17710"/>
                  <a:gd name="connsiteX4" fmla="*/ 21600 w 21600"/>
                  <a:gd name="connsiteY4" fmla="*/ 17710 h 17710"/>
                  <a:gd name="connsiteX5" fmla="*/ 10012 w 21600"/>
                  <a:gd name="connsiteY5" fmla="*/ 11025 h 17710"/>
                  <a:gd name="connsiteX6" fmla="*/ 12222 w 21600"/>
                  <a:gd name="connsiteY6" fmla="*/ 10097 h 17710"/>
                  <a:gd name="connsiteX7" fmla="*/ 10688 w 21600"/>
                  <a:gd name="connsiteY7" fmla="*/ 9285 h 17710"/>
                  <a:gd name="connsiteX8" fmla="*/ 12701 w 21600"/>
                  <a:gd name="connsiteY8" fmla="*/ 8387 h 17710"/>
                  <a:gd name="connsiteX9" fmla="*/ 0 w 21600"/>
                  <a:gd name="connsiteY9" fmla="*/ 0 h 17710"/>
                  <a:gd name="connsiteX0" fmla="*/ 0 w 15934"/>
                  <a:gd name="connsiteY0" fmla="*/ 0 h 17568"/>
                  <a:gd name="connsiteX1" fmla="*/ 9208 w 15934"/>
                  <a:gd name="connsiteY1" fmla="*/ 6518 h 17568"/>
                  <a:gd name="connsiteX2" fmla="*/ 10911 w 15934"/>
                  <a:gd name="connsiteY2" fmla="*/ 7975 h 17568"/>
                  <a:gd name="connsiteX3" fmla="*/ 9101 w 15934"/>
                  <a:gd name="connsiteY3" fmla="*/ 8845 h 17568"/>
                  <a:gd name="connsiteX4" fmla="*/ 15934 w 15934"/>
                  <a:gd name="connsiteY4" fmla="*/ 17568 h 17568"/>
                  <a:gd name="connsiteX5" fmla="*/ 4346 w 15934"/>
                  <a:gd name="connsiteY5" fmla="*/ 10883 h 17568"/>
                  <a:gd name="connsiteX6" fmla="*/ 6556 w 15934"/>
                  <a:gd name="connsiteY6" fmla="*/ 9955 h 17568"/>
                  <a:gd name="connsiteX7" fmla="*/ 5022 w 15934"/>
                  <a:gd name="connsiteY7" fmla="*/ 9143 h 17568"/>
                  <a:gd name="connsiteX8" fmla="*/ 7035 w 15934"/>
                  <a:gd name="connsiteY8" fmla="*/ 8245 h 17568"/>
                  <a:gd name="connsiteX9" fmla="*/ 0 w 15934"/>
                  <a:gd name="connsiteY9" fmla="*/ 0 h 17568"/>
                  <a:gd name="connsiteX0" fmla="*/ 0 w 14518"/>
                  <a:gd name="connsiteY0" fmla="*/ 0 h 18701"/>
                  <a:gd name="connsiteX1" fmla="*/ 7792 w 14518"/>
                  <a:gd name="connsiteY1" fmla="*/ 7651 h 18701"/>
                  <a:gd name="connsiteX2" fmla="*/ 9495 w 14518"/>
                  <a:gd name="connsiteY2" fmla="*/ 9108 h 18701"/>
                  <a:gd name="connsiteX3" fmla="*/ 7685 w 14518"/>
                  <a:gd name="connsiteY3" fmla="*/ 9978 h 18701"/>
                  <a:gd name="connsiteX4" fmla="*/ 14518 w 14518"/>
                  <a:gd name="connsiteY4" fmla="*/ 18701 h 18701"/>
                  <a:gd name="connsiteX5" fmla="*/ 2930 w 14518"/>
                  <a:gd name="connsiteY5" fmla="*/ 12016 h 18701"/>
                  <a:gd name="connsiteX6" fmla="*/ 5140 w 14518"/>
                  <a:gd name="connsiteY6" fmla="*/ 11088 h 18701"/>
                  <a:gd name="connsiteX7" fmla="*/ 3606 w 14518"/>
                  <a:gd name="connsiteY7" fmla="*/ 10276 h 18701"/>
                  <a:gd name="connsiteX8" fmla="*/ 5619 w 14518"/>
                  <a:gd name="connsiteY8" fmla="*/ 9378 h 18701"/>
                  <a:gd name="connsiteX9" fmla="*/ 0 w 14518"/>
                  <a:gd name="connsiteY9" fmla="*/ 0 h 18701"/>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2930 w 12352"/>
                  <a:gd name="connsiteY5" fmla="*/ 12016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5619 w 12352"/>
                  <a:gd name="connsiteY8" fmla="*/ 9378 h 19964"/>
                  <a:gd name="connsiteX9" fmla="*/ 0 w 12352"/>
                  <a:gd name="connsiteY9"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3606 w 12352"/>
                  <a:gd name="connsiteY7" fmla="*/ 10276 h 19964"/>
                  <a:gd name="connsiteX8" fmla="*/ 0 w 12352"/>
                  <a:gd name="connsiteY8" fmla="*/ 0 h 19964"/>
                  <a:gd name="connsiteX0" fmla="*/ 0 w 12352"/>
                  <a:gd name="connsiteY0" fmla="*/ 0 h 19964"/>
                  <a:gd name="connsiteX1" fmla="*/ 7792 w 12352"/>
                  <a:gd name="connsiteY1" fmla="*/ 7651 h 19964"/>
                  <a:gd name="connsiteX2" fmla="*/ 9495 w 12352"/>
                  <a:gd name="connsiteY2" fmla="*/ 9108 h 19964"/>
                  <a:gd name="connsiteX3" fmla="*/ 7685 w 12352"/>
                  <a:gd name="connsiteY3" fmla="*/ 9978 h 19964"/>
                  <a:gd name="connsiteX4" fmla="*/ 12352 w 12352"/>
                  <a:gd name="connsiteY4" fmla="*/ 19964 h 19964"/>
                  <a:gd name="connsiteX5" fmla="*/ 3652 w 12352"/>
                  <a:gd name="connsiteY5" fmla="*/ 12197 h 19964"/>
                  <a:gd name="connsiteX6" fmla="*/ 5140 w 12352"/>
                  <a:gd name="connsiteY6" fmla="*/ 11088 h 19964"/>
                  <a:gd name="connsiteX7" fmla="*/ 0 w 12352"/>
                  <a:gd name="connsiteY7" fmla="*/ 0 h 19964"/>
                  <a:gd name="connsiteX0" fmla="*/ 0 w 12352"/>
                  <a:gd name="connsiteY0" fmla="*/ 0 h 19964"/>
                  <a:gd name="connsiteX1" fmla="*/ 9495 w 12352"/>
                  <a:gd name="connsiteY1" fmla="*/ 9108 h 19964"/>
                  <a:gd name="connsiteX2" fmla="*/ 7685 w 12352"/>
                  <a:gd name="connsiteY2" fmla="*/ 9978 h 19964"/>
                  <a:gd name="connsiteX3" fmla="*/ 12352 w 12352"/>
                  <a:gd name="connsiteY3" fmla="*/ 19964 h 19964"/>
                  <a:gd name="connsiteX4" fmla="*/ 3652 w 12352"/>
                  <a:gd name="connsiteY4" fmla="*/ 12197 h 19964"/>
                  <a:gd name="connsiteX5" fmla="*/ 5140 w 12352"/>
                  <a:gd name="connsiteY5" fmla="*/ 11088 h 19964"/>
                  <a:gd name="connsiteX6" fmla="*/ 0 w 12352"/>
                  <a:gd name="connsiteY6" fmla="*/ 0 h 1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2" h="19964">
                    <a:moveTo>
                      <a:pt x="0" y="0"/>
                    </a:moveTo>
                    <a:lnTo>
                      <a:pt x="9495" y="9108"/>
                    </a:lnTo>
                    <a:lnTo>
                      <a:pt x="7685" y="9978"/>
                    </a:lnTo>
                    <a:lnTo>
                      <a:pt x="12352" y="19964"/>
                    </a:lnTo>
                    <a:lnTo>
                      <a:pt x="3652" y="12197"/>
                    </a:lnTo>
                    <a:lnTo>
                      <a:pt x="5140" y="11088"/>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26" name="Grupp 25"/>
          <p:cNvGrpSpPr/>
          <p:nvPr/>
        </p:nvGrpSpPr>
        <p:grpSpPr>
          <a:xfrm>
            <a:off x="1762976" y="3062377"/>
            <a:ext cx="973588" cy="966905"/>
            <a:chOff x="846556" y="3896234"/>
            <a:chExt cx="973588" cy="966905"/>
          </a:xfrm>
        </p:grpSpPr>
        <p:pic>
          <p:nvPicPr>
            <p:cNvPr id="23" name="Bildobjekt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6556" y="3896234"/>
              <a:ext cx="973588" cy="966905"/>
            </a:xfrm>
            <a:prstGeom prst="rect">
              <a:avLst/>
            </a:prstGeom>
          </p:spPr>
        </p:pic>
        <p:pic>
          <p:nvPicPr>
            <p:cNvPr id="25" name="Bildobjekt 24">
              <a:hlinkClick r:id="" action="ppaction://noaction">
                <a:snd r:embed="rId3" name="smoke-detector-alarm_Mkg_3b4O.wav"/>
              </a:hlinkClick>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0890" y="4136558"/>
              <a:ext cx="564920" cy="482948"/>
            </a:xfrm>
            <a:prstGeom prst="rect">
              <a:avLst/>
            </a:prstGeom>
          </p:spPr>
        </p:pic>
      </p:grpSp>
      <p:grpSp>
        <p:nvGrpSpPr>
          <p:cNvPr id="19" name="Grupp 18"/>
          <p:cNvGrpSpPr/>
          <p:nvPr/>
        </p:nvGrpSpPr>
        <p:grpSpPr>
          <a:xfrm>
            <a:off x="905351" y="5124322"/>
            <a:ext cx="3940874" cy="967128"/>
            <a:chOff x="905351" y="5124322"/>
            <a:chExt cx="3940874" cy="967128"/>
          </a:xfrm>
        </p:grpSpPr>
        <p:sp>
          <p:nvSpPr>
            <p:cNvPr id="21" name="textruta 20"/>
            <p:cNvSpPr txBox="1"/>
            <p:nvPr/>
          </p:nvSpPr>
          <p:spPr>
            <a:xfrm>
              <a:off x="1878939" y="5315498"/>
              <a:ext cx="2967286" cy="584775"/>
            </a:xfrm>
            <a:prstGeom prst="rect">
              <a:avLst/>
            </a:prstGeom>
            <a:noFill/>
          </p:spPr>
          <p:txBody>
            <a:bodyPr wrap="square" rtlCol="0">
              <a:spAutoFit/>
            </a:bodyPr>
            <a:lstStyle/>
            <a:p>
              <a:r>
                <a:rPr lang="sv-SE" sz="1600" dirty="0">
                  <a:latin typeface="Verdana" charset="0"/>
                  <a:ea typeface="Verdana" charset="0"/>
                  <a:cs typeface="Verdana" charset="0"/>
                </a:rPr>
                <a:t>Det är viktigt att alltid </a:t>
              </a:r>
              <a:r>
                <a:rPr lang="sv-SE" sz="1600" dirty="0" smtClean="0">
                  <a:latin typeface="Verdana" charset="0"/>
                  <a:ea typeface="Verdana" charset="0"/>
                  <a:cs typeface="Verdana" charset="0"/>
                </a:rPr>
                <a:t/>
              </a:r>
              <a:br>
                <a:rPr lang="sv-SE" sz="1600" dirty="0" smtClean="0">
                  <a:latin typeface="Verdana" charset="0"/>
                  <a:ea typeface="Verdana" charset="0"/>
                  <a:cs typeface="Verdana" charset="0"/>
                </a:rPr>
              </a:br>
              <a:r>
                <a:rPr lang="sv-SE" sz="1600" dirty="0" smtClean="0">
                  <a:latin typeface="Verdana" charset="0"/>
                  <a:ea typeface="Verdana" charset="0"/>
                  <a:cs typeface="Verdana" charset="0"/>
                </a:rPr>
                <a:t>ta alla </a:t>
              </a:r>
              <a:r>
                <a:rPr lang="sv-SE" sz="1600" dirty="0">
                  <a:latin typeface="Verdana" charset="0"/>
                  <a:ea typeface="Verdana" charset="0"/>
                  <a:cs typeface="Verdana" charset="0"/>
                </a:rPr>
                <a:t>larm på allvar!</a:t>
              </a:r>
            </a:p>
          </p:txBody>
        </p:sp>
        <p:grpSp>
          <p:nvGrpSpPr>
            <p:cNvPr id="27" name="Grupp 26"/>
            <p:cNvGrpSpPr/>
            <p:nvPr/>
          </p:nvGrpSpPr>
          <p:grpSpPr>
            <a:xfrm>
              <a:off x="905351" y="5124322"/>
              <a:ext cx="973588" cy="967128"/>
              <a:chOff x="1787856" y="2607020"/>
              <a:chExt cx="2101756" cy="2087809"/>
            </a:xfrm>
          </p:grpSpPr>
          <p:pic>
            <p:nvPicPr>
              <p:cNvPr id="28" name="Bildobjekt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9" name="Ellips 28"/>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0" b="1" dirty="0" smtClean="0">
                    <a:latin typeface="Verdana" charset="0"/>
                    <a:ea typeface="Verdana" charset="0"/>
                    <a:cs typeface="Verdana" charset="0"/>
                  </a:rPr>
                  <a:t>!</a:t>
                </a:r>
                <a:endParaRPr lang="sv-SE" sz="5000" b="1" dirty="0">
                  <a:latin typeface="Verdana" charset="0"/>
                  <a:ea typeface="Verdana" charset="0"/>
                  <a:cs typeface="Verdana" charset="0"/>
                </a:endParaRPr>
              </a:p>
            </p:txBody>
          </p:sp>
        </p:grpSp>
      </p:grpSp>
      <p:sp>
        <p:nvSpPr>
          <p:cNvPr id="20" name="textruta 19"/>
          <p:cNvSpPr txBox="1"/>
          <p:nvPr/>
        </p:nvSpPr>
        <p:spPr>
          <a:xfrm>
            <a:off x="3645150" y="3282565"/>
            <a:ext cx="1229142" cy="523220"/>
          </a:xfrm>
          <a:prstGeom prst="rect">
            <a:avLst/>
          </a:prstGeom>
          <a:noFill/>
        </p:spPr>
        <p:txBody>
          <a:bodyPr wrap="square" rtlCol="0">
            <a:spAutoFit/>
          </a:bodyPr>
          <a:lstStyle/>
          <a:p>
            <a:pPr algn="ctr"/>
            <a:r>
              <a:rPr lang="sv-SE" sz="1400" dirty="0" smtClean="0">
                <a:latin typeface="Verdana" charset="0"/>
                <a:ea typeface="Verdana" charset="0"/>
                <a:cs typeface="Verdana" charset="0"/>
              </a:rPr>
              <a:t>Ska sitta </a:t>
            </a:r>
          </a:p>
          <a:p>
            <a:pPr algn="ctr"/>
            <a:r>
              <a:rPr lang="sv-SE" sz="1400" dirty="0" smtClean="0">
                <a:latin typeface="Verdana" charset="0"/>
                <a:ea typeface="Verdana" charset="0"/>
                <a:cs typeface="Verdana" charset="0"/>
              </a:rPr>
              <a:t>i taket</a:t>
            </a:r>
            <a:endParaRPr lang="sv-SE" sz="1400" dirty="0">
              <a:latin typeface="Verdana" charset="0"/>
              <a:ea typeface="Verdana" charset="0"/>
              <a:cs typeface="Verdana" charset="0"/>
            </a:endParaRPr>
          </a:p>
        </p:txBody>
      </p:sp>
      <p:cxnSp>
        <p:nvCxnSpPr>
          <p:cNvPr id="22" name="Rak pil 21"/>
          <p:cNvCxnSpPr/>
          <p:nvPr/>
        </p:nvCxnSpPr>
        <p:spPr>
          <a:xfrm>
            <a:off x="4711337" y="3561806"/>
            <a:ext cx="653143" cy="69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498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250" fill="hold"/>
                                        <p:tgtEl>
                                          <p:spTgt spid="26"/>
                                        </p:tgtEl>
                                        <p:attrNameLst>
                                          <p:attrName>ppt_w</p:attrName>
                                        </p:attrNameLst>
                                      </p:cBhvr>
                                      <p:tavLst>
                                        <p:tav tm="0">
                                          <p:val>
                                            <p:fltVal val="0"/>
                                          </p:val>
                                        </p:tav>
                                        <p:tav tm="100000">
                                          <p:val>
                                            <p:strVal val="#ppt_w"/>
                                          </p:val>
                                        </p:tav>
                                      </p:tavLst>
                                    </p:anim>
                                    <p:anim calcmode="lin" valueType="num">
                                      <p:cBhvr>
                                        <p:cTn id="15" dur="250" fill="hold"/>
                                        <p:tgtEl>
                                          <p:spTgt spid="26"/>
                                        </p:tgtEl>
                                        <p:attrNameLst>
                                          <p:attrName>ppt_h</p:attrName>
                                        </p:attrNameLst>
                                      </p:cBhvr>
                                      <p:tavLst>
                                        <p:tav tm="0">
                                          <p:val>
                                            <p:fltVal val="0"/>
                                          </p:val>
                                        </p:tav>
                                        <p:tav tm="100000">
                                          <p:val>
                                            <p:strVal val="#ppt_h"/>
                                          </p:val>
                                        </p:tav>
                                      </p:tavLst>
                                    </p:anim>
                                  </p:childTnLst>
                                </p:cTn>
                              </p:par>
                            </p:childTnLst>
                          </p:cTn>
                        </p:par>
                        <p:par>
                          <p:cTn id="16" fill="hold">
                            <p:stCondLst>
                              <p:cond delay="1250"/>
                            </p:stCondLst>
                            <p:childTnLst>
                              <p:par>
                                <p:cTn id="17" presetID="2" presetClass="entr" presetSubtype="2" decel="5000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3"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250" fill="hold"/>
                                        <p:tgtEl>
                                          <p:spTgt spid="20"/>
                                        </p:tgtEl>
                                        <p:attrNameLst>
                                          <p:attrName>ppt_w</p:attrName>
                                        </p:attrNameLst>
                                      </p:cBhvr>
                                      <p:tavLst>
                                        <p:tav tm="0">
                                          <p:val>
                                            <p:fltVal val="0"/>
                                          </p:val>
                                        </p:tav>
                                        <p:tav tm="100000">
                                          <p:val>
                                            <p:strVal val="#ppt_w"/>
                                          </p:val>
                                        </p:tav>
                                      </p:tavLst>
                                    </p:anim>
                                    <p:anim calcmode="lin" valueType="num">
                                      <p:cBhvr>
                                        <p:cTn id="25" dur="250" fill="hold"/>
                                        <p:tgtEl>
                                          <p:spTgt spid="20"/>
                                        </p:tgtEl>
                                        <p:attrNameLst>
                                          <p:attrName>ppt_h</p:attrName>
                                        </p:attrNameLst>
                                      </p:cBhvr>
                                      <p:tavLst>
                                        <p:tav tm="0">
                                          <p:val>
                                            <p:fltVal val="0"/>
                                          </p:val>
                                        </p:tav>
                                        <p:tav tm="100000">
                                          <p:val>
                                            <p:strVal val="#ppt_h"/>
                                          </p:val>
                                        </p:tav>
                                      </p:tavLst>
                                    </p:anim>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250"/>
                                        <p:tgtEl>
                                          <p:spTgt spid="22"/>
                                        </p:tgtEl>
                                      </p:cBhvr>
                                    </p:animEffect>
                                  </p:childTnLst>
                                </p:cTn>
                              </p:par>
                            </p:childTnLst>
                          </p:cTn>
                        </p:par>
                        <p:par>
                          <p:cTn id="30" fill="hold">
                            <p:stCondLst>
                              <p:cond delay="3250"/>
                            </p:stCondLst>
                            <p:childTnLst>
                              <p:par>
                                <p:cTn id="31" presetID="23" presetClass="entr" presetSubtype="16" fill="hold" nodeType="afterEffect">
                                  <p:stCondLst>
                                    <p:cond delay="50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2696710"/>
            <a:ext cx="5122990"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a:solidFill>
                  <a:schemeClr val="tx1"/>
                </a:solidFill>
              </a:rPr>
              <a:t>Hur blir du varnad </a:t>
            </a:r>
            <a:br>
              <a:rPr lang="sv-SE" sz="2400">
                <a:solidFill>
                  <a:schemeClr val="tx1"/>
                </a:solidFill>
              </a:rPr>
            </a:br>
            <a:r>
              <a:rPr lang="sv-SE" sz="2400">
                <a:solidFill>
                  <a:schemeClr val="tx1"/>
                </a:solidFill>
              </a:rPr>
              <a:t>i skolan och hemma </a:t>
            </a:r>
            <a:br>
              <a:rPr lang="sv-SE" sz="2400">
                <a:solidFill>
                  <a:schemeClr val="tx1"/>
                </a:solidFill>
              </a:rPr>
            </a:br>
            <a:r>
              <a:rPr lang="sv-SE" sz="2400">
                <a:solidFill>
                  <a:schemeClr val="tx1"/>
                </a:solidFill>
              </a:rPr>
              <a:t>om det börjar brinna?</a:t>
            </a:r>
            <a:endParaRPr lang="sv-SE" sz="2400" dirty="0">
              <a:solidFill>
                <a:schemeClr val="tx1"/>
              </a:solidFill>
            </a:endParaRPr>
          </a:p>
        </p:txBody>
      </p:sp>
      <p:grpSp>
        <p:nvGrpSpPr>
          <p:cNvPr id="10" name="Grupp 9"/>
          <p:cNvGrpSpPr/>
          <p:nvPr/>
        </p:nvGrpSpPr>
        <p:grpSpPr>
          <a:xfrm>
            <a:off x="1524000" y="2600179"/>
            <a:ext cx="1311095" cy="1302094"/>
            <a:chOff x="1834612" y="3412629"/>
            <a:chExt cx="1433046" cy="1423208"/>
          </a:xfrm>
        </p:grpSpPr>
        <p:pic>
          <p:nvPicPr>
            <p:cNvPr id="12" name="Bildobjekt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925038283"/>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smtClean="0">
                <a:solidFill>
                  <a:schemeClr val="bg1"/>
                </a:solidFill>
              </a:rPr>
              <a:t>Ring </a:t>
            </a:r>
            <a:r>
              <a:rPr lang="sv-SE" sz="4500" dirty="0">
                <a:solidFill>
                  <a:schemeClr val="bg1"/>
                </a:solidFill>
              </a:rPr>
              <a:t>112 </a:t>
            </a:r>
            <a:endParaRPr lang="sv-SE" sz="4500" dirty="0" smtClean="0">
              <a:solidFill>
                <a:schemeClr val="bg1"/>
              </a:solidFill>
            </a:endParaRPr>
          </a:p>
          <a:p>
            <a:pPr algn="ctr"/>
            <a:r>
              <a:rPr lang="sv-SE" sz="4500" dirty="0" smtClean="0">
                <a:solidFill>
                  <a:schemeClr val="bg1"/>
                </a:solidFill>
              </a:rPr>
              <a:t>om det hänt </a:t>
            </a:r>
          </a:p>
          <a:p>
            <a:pPr algn="ctr"/>
            <a:r>
              <a:rPr lang="sv-SE" sz="4500" dirty="0" smtClean="0">
                <a:solidFill>
                  <a:schemeClr val="bg1"/>
                </a:solidFill>
              </a:rPr>
              <a:t>en olycka!</a:t>
            </a:r>
            <a:endParaRPr lang="sv-SE" sz="4500" dirty="0">
              <a:solidFill>
                <a:schemeClr val="bg1"/>
              </a:solidFill>
            </a:endParaRP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753561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Hur gör </a:t>
            </a:r>
            <a:r>
              <a:rPr lang="sv-SE" sz="4500" dirty="0" smtClean="0">
                <a:solidFill>
                  <a:schemeClr val="bg1"/>
                </a:solidFill>
              </a:rPr>
              <a:t/>
            </a:r>
            <a:br>
              <a:rPr lang="sv-SE" sz="4500" dirty="0" smtClean="0">
                <a:solidFill>
                  <a:schemeClr val="bg1"/>
                </a:solidFill>
              </a:rPr>
            </a:br>
            <a:r>
              <a:rPr lang="sv-SE" sz="4500" dirty="0" smtClean="0">
                <a:solidFill>
                  <a:schemeClr val="bg1"/>
                </a:solidFill>
              </a:rPr>
              <a:t>du om </a:t>
            </a:r>
            <a:r>
              <a:rPr lang="sv-SE" sz="4500" dirty="0">
                <a:solidFill>
                  <a:schemeClr val="bg1"/>
                </a:solidFill>
              </a:rPr>
              <a:t>det </a:t>
            </a:r>
            <a:r>
              <a:rPr lang="sv-SE" sz="4500" dirty="0" smtClean="0">
                <a:solidFill>
                  <a:schemeClr val="bg1"/>
                </a:solidFill>
              </a:rPr>
              <a:t/>
            </a:r>
            <a:br>
              <a:rPr lang="sv-SE" sz="4500" dirty="0" smtClean="0">
                <a:solidFill>
                  <a:schemeClr val="bg1"/>
                </a:solidFill>
              </a:rPr>
            </a:br>
            <a:r>
              <a:rPr lang="sv-SE" sz="4500" dirty="0" smtClean="0">
                <a:solidFill>
                  <a:schemeClr val="bg1"/>
                </a:solidFill>
              </a:rPr>
              <a:t>brinner</a:t>
            </a:r>
            <a:r>
              <a:rPr lang="sv-SE" sz="4500" dirty="0">
                <a:solidFill>
                  <a:schemeClr val="bg1"/>
                </a:solidFill>
              </a:rPr>
              <a:t>?</a:t>
            </a: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57798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801878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Agera snabbt!</a:t>
            </a:r>
            <a:endParaRPr lang="sv-SE" sz="2200" dirty="0">
              <a:solidFill>
                <a:schemeClr val="tx1"/>
              </a:solidFill>
            </a:endParaRPr>
          </a:p>
        </p:txBody>
      </p:sp>
      <p:grpSp>
        <p:nvGrpSpPr>
          <p:cNvPr id="5" name="Grupp 4"/>
          <p:cNvGrpSpPr/>
          <p:nvPr/>
        </p:nvGrpSpPr>
        <p:grpSpPr>
          <a:xfrm>
            <a:off x="610948" y="1940327"/>
            <a:ext cx="3960706" cy="2067798"/>
            <a:chOff x="610948" y="1940327"/>
            <a:chExt cx="3960706" cy="2067798"/>
          </a:xfrm>
        </p:grpSpPr>
        <p:sp>
          <p:nvSpPr>
            <p:cNvPr id="16" name="Rubrik 3"/>
            <p:cNvSpPr txBox="1">
              <a:spLocks/>
            </p:cNvSpPr>
            <p:nvPr/>
          </p:nvSpPr>
          <p:spPr>
            <a:xfrm>
              <a:off x="733761" y="1998699"/>
              <a:ext cx="3837893" cy="19389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rgbClr val="00843D"/>
                </a:buClr>
                <a:buSzPct val="100000"/>
                <a:buFont typeface="+mj-lt"/>
                <a:buAutoNum type="arabicPeriod"/>
              </a:pPr>
              <a:r>
                <a:rPr lang="sv-SE" sz="1800" b="0" dirty="0" smtClean="0">
                  <a:solidFill>
                    <a:schemeClr val="tx1"/>
                  </a:solidFill>
                </a:rPr>
                <a:t> Ropa </a:t>
              </a:r>
              <a:r>
                <a:rPr lang="sv-SE" sz="1800" b="0" dirty="0">
                  <a:solidFill>
                    <a:schemeClr val="tx1"/>
                  </a:solidFill>
                </a:rPr>
                <a:t>för att varna </a:t>
              </a:r>
              <a:r>
                <a:rPr lang="sv-SE" sz="1800" b="0" dirty="0" smtClean="0">
                  <a:solidFill>
                    <a:schemeClr val="tx1"/>
                  </a:solidFill>
                </a:rPr>
                <a:t>andra</a:t>
              </a:r>
              <a:br>
                <a:rPr lang="sv-SE" sz="1800" b="0" dirty="0" smtClean="0">
                  <a:solidFill>
                    <a:schemeClr val="tx1"/>
                  </a:solidFill>
                </a:rPr>
              </a:br>
              <a:r>
                <a:rPr lang="sv-SE" sz="1800" b="0" dirty="0" smtClean="0">
                  <a:solidFill>
                    <a:schemeClr val="tx1"/>
                  </a:solidFill>
                </a:rPr>
                <a:t/>
              </a:r>
              <a:br>
                <a:rPr lang="sv-SE" sz="1800" b="0" dirty="0" smtClean="0">
                  <a:solidFill>
                    <a:schemeClr val="tx1"/>
                  </a:solidFill>
                </a:rPr>
              </a:br>
              <a:endParaRPr lang="sv-SE" sz="1800" b="0" dirty="0">
                <a:solidFill>
                  <a:schemeClr val="tx1"/>
                </a:solidFill>
              </a:endParaRPr>
            </a:p>
            <a:p>
              <a:pPr marL="342900" indent="-342900">
                <a:buClr>
                  <a:srgbClr val="00843D"/>
                </a:buClr>
                <a:buSzPct val="100000"/>
                <a:buFont typeface="+mj-lt"/>
                <a:buAutoNum type="arabicPeriod"/>
              </a:pPr>
              <a:r>
                <a:rPr lang="sv-SE" sz="1800" b="0" dirty="0" smtClean="0">
                  <a:solidFill>
                    <a:schemeClr val="tx1"/>
                  </a:solidFill>
                </a:rPr>
                <a:t> Ta </a:t>
              </a:r>
              <a:r>
                <a:rPr lang="sv-SE" sz="1800" b="0" dirty="0">
                  <a:solidFill>
                    <a:schemeClr val="tx1"/>
                  </a:solidFill>
                </a:rPr>
                <a:t>dig ut snabbt</a:t>
              </a:r>
            </a:p>
            <a:p>
              <a:pPr marL="342900" indent="-342900">
                <a:buClr>
                  <a:srgbClr val="00843D"/>
                </a:buClr>
                <a:buSzPct val="100000"/>
                <a:buFont typeface="+mj-lt"/>
                <a:buAutoNum type="arabicPeriod"/>
              </a:pPr>
              <a:endParaRPr lang="sv-SE" sz="1800" b="0" dirty="0">
                <a:solidFill>
                  <a:schemeClr val="tx1"/>
                </a:solidFill>
              </a:endParaRPr>
            </a:p>
            <a:p>
              <a:pPr marL="342900" indent="-342900">
                <a:buClr>
                  <a:srgbClr val="00843D"/>
                </a:buClr>
                <a:buSzPct val="100000"/>
                <a:buFont typeface="+mj-lt"/>
                <a:buAutoNum type="arabicPeriod"/>
              </a:pPr>
              <a:endParaRPr lang="sv-SE" sz="1800" b="0" dirty="0">
                <a:solidFill>
                  <a:schemeClr val="tx1"/>
                </a:solidFill>
              </a:endParaRPr>
            </a:p>
            <a:p>
              <a:pPr marL="342900" indent="-342900">
                <a:buClr>
                  <a:srgbClr val="00843D"/>
                </a:buClr>
                <a:buSzPct val="100000"/>
                <a:buFont typeface="+mj-lt"/>
                <a:buAutoNum type="arabicPeriod"/>
              </a:pPr>
              <a:r>
                <a:rPr lang="sv-SE" sz="1800" b="0" dirty="0" smtClean="0">
                  <a:solidFill>
                    <a:schemeClr val="tx1"/>
                  </a:solidFill>
                </a:rPr>
                <a:t> Kryp </a:t>
              </a:r>
              <a:r>
                <a:rPr lang="sv-SE" sz="1800" b="0" dirty="0">
                  <a:solidFill>
                    <a:schemeClr val="tx1"/>
                  </a:solidFill>
                </a:rPr>
                <a:t>under röken</a:t>
              </a:r>
            </a:p>
          </p:txBody>
        </p:sp>
        <p:pic>
          <p:nvPicPr>
            <p:cNvPr id="19" name="Bildobjekt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48" y="1940327"/>
              <a:ext cx="425511" cy="422687"/>
            </a:xfrm>
            <a:prstGeom prst="rect">
              <a:avLst/>
            </a:prstGeom>
          </p:spPr>
        </p:pic>
        <p:pic>
          <p:nvPicPr>
            <p:cNvPr id="20" name="Bildobjekt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48" y="2766359"/>
              <a:ext cx="425511" cy="422687"/>
            </a:xfrm>
            <a:prstGeom prst="rect">
              <a:avLst/>
            </a:prstGeom>
          </p:spPr>
        </p:pic>
        <p:pic>
          <p:nvPicPr>
            <p:cNvPr id="21" name="Bildobjekt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48" y="3573376"/>
              <a:ext cx="425511" cy="422687"/>
            </a:xfrm>
            <a:prstGeom prst="rect">
              <a:avLst/>
            </a:prstGeom>
          </p:spPr>
        </p:pic>
        <p:grpSp>
          <p:nvGrpSpPr>
            <p:cNvPr id="6" name="Grupp 5"/>
            <p:cNvGrpSpPr/>
            <p:nvPr/>
          </p:nvGrpSpPr>
          <p:grpSpPr>
            <a:xfrm>
              <a:off x="1036459" y="2284814"/>
              <a:ext cx="3004107" cy="1723311"/>
              <a:chOff x="872565" y="2284814"/>
              <a:chExt cx="3168001" cy="1723311"/>
            </a:xfrm>
          </p:grpSpPr>
          <p:pic>
            <p:nvPicPr>
              <p:cNvPr id="9" name="Bildobjekt 8"/>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3119317"/>
                <a:ext cx="2160000" cy="70434"/>
              </a:xfrm>
              <a:prstGeom prst="rect">
                <a:avLst/>
              </a:prstGeom>
            </p:spPr>
          </p:pic>
          <p:pic>
            <p:nvPicPr>
              <p:cNvPr id="12" name="Bildobjekt 11"/>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6" y="2284814"/>
                <a:ext cx="3168000" cy="70434"/>
              </a:xfrm>
              <a:prstGeom prst="rect">
                <a:avLst/>
              </a:prstGeom>
            </p:spPr>
          </p:pic>
          <p:pic>
            <p:nvPicPr>
              <p:cNvPr id="14" name="Bildobjekt 13"/>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3937691"/>
                <a:ext cx="2340000" cy="70434"/>
              </a:xfrm>
              <a:prstGeom prst="rect">
                <a:avLst/>
              </a:prstGeom>
            </p:spPr>
          </p:pic>
        </p:grpSp>
      </p:grpSp>
      <p:grpSp>
        <p:nvGrpSpPr>
          <p:cNvPr id="8" name="Grupp 7"/>
          <p:cNvGrpSpPr/>
          <p:nvPr/>
        </p:nvGrpSpPr>
        <p:grpSpPr>
          <a:xfrm>
            <a:off x="4571654" y="1940327"/>
            <a:ext cx="3960706" cy="2067799"/>
            <a:chOff x="4571654" y="1940327"/>
            <a:chExt cx="3960706" cy="2067799"/>
          </a:xfrm>
        </p:grpSpPr>
        <p:grpSp>
          <p:nvGrpSpPr>
            <p:cNvPr id="7" name="Grupp 6"/>
            <p:cNvGrpSpPr/>
            <p:nvPr/>
          </p:nvGrpSpPr>
          <p:grpSpPr>
            <a:xfrm>
              <a:off x="4960080" y="2287898"/>
              <a:ext cx="3572280" cy="1720228"/>
              <a:chOff x="4558747" y="2287898"/>
              <a:chExt cx="3708000" cy="1720228"/>
            </a:xfrm>
          </p:grpSpPr>
          <p:pic>
            <p:nvPicPr>
              <p:cNvPr id="17" name="Bildobjekt 16"/>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4558747" y="3119317"/>
                <a:ext cx="3708000" cy="70434"/>
              </a:xfrm>
              <a:prstGeom prst="rect">
                <a:avLst/>
              </a:prstGeom>
            </p:spPr>
          </p:pic>
          <p:pic>
            <p:nvPicPr>
              <p:cNvPr id="15" name="Bildobjekt 14"/>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4558747" y="2287898"/>
                <a:ext cx="2340000" cy="70434"/>
              </a:xfrm>
              <a:prstGeom prst="rect">
                <a:avLst/>
              </a:prstGeom>
            </p:spPr>
          </p:pic>
          <p:pic>
            <p:nvPicPr>
              <p:cNvPr id="18" name="Bildobjekt 17"/>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4558747" y="3937692"/>
                <a:ext cx="1584000" cy="70434"/>
              </a:xfrm>
              <a:prstGeom prst="rect">
                <a:avLst/>
              </a:prstGeom>
            </p:spPr>
          </p:pic>
        </p:grpSp>
        <p:sp>
          <p:nvSpPr>
            <p:cNvPr id="26" name="Rubrik 3"/>
            <p:cNvSpPr txBox="1">
              <a:spLocks/>
            </p:cNvSpPr>
            <p:nvPr/>
          </p:nvSpPr>
          <p:spPr>
            <a:xfrm>
              <a:off x="4694467" y="1998699"/>
              <a:ext cx="3837893" cy="19389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rgbClr val="00843D"/>
                </a:buClr>
                <a:buSzPct val="100000"/>
                <a:buFont typeface="+mj-lt"/>
                <a:buAutoNum type="arabicPeriod" startAt="4"/>
              </a:pPr>
              <a:r>
                <a:rPr lang="sv-SE" sz="1800" b="0" dirty="0" smtClean="0">
                  <a:solidFill>
                    <a:schemeClr val="tx1"/>
                  </a:solidFill>
                </a:rPr>
                <a:t> Stäng </a:t>
              </a:r>
              <a:r>
                <a:rPr lang="sv-SE" sz="1800" b="0" dirty="0">
                  <a:solidFill>
                    <a:schemeClr val="tx1"/>
                  </a:solidFill>
                </a:rPr>
                <a:t>in </a:t>
              </a:r>
              <a:r>
                <a:rPr lang="sv-SE" sz="1800" b="0" dirty="0" smtClean="0">
                  <a:solidFill>
                    <a:schemeClr val="tx1"/>
                  </a:solidFill>
                </a:rPr>
                <a:t>branden</a:t>
              </a:r>
              <a:br>
                <a:rPr lang="sv-SE" sz="1800" b="0" dirty="0" smtClean="0">
                  <a:solidFill>
                    <a:schemeClr val="tx1"/>
                  </a:solidFill>
                </a:rPr>
              </a:b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342900" indent="-342900">
                <a:buClr>
                  <a:srgbClr val="00843D"/>
                </a:buClr>
                <a:buSzPct val="100000"/>
                <a:buFont typeface="+mj-lt"/>
                <a:buAutoNum type="arabicPeriod" startAt="4"/>
              </a:pPr>
              <a:r>
                <a:rPr lang="sv-SE" sz="1800" b="0" dirty="0" smtClean="0">
                  <a:solidFill>
                    <a:schemeClr val="tx1"/>
                  </a:solidFill>
                </a:rPr>
                <a:t> Stanna </a:t>
              </a:r>
              <a:r>
                <a:rPr lang="sv-SE" sz="1800" b="0" dirty="0">
                  <a:solidFill>
                    <a:schemeClr val="tx1"/>
                  </a:solidFill>
                </a:rPr>
                <a:t>ute när du kommit </a:t>
              </a:r>
              <a:r>
                <a:rPr lang="sv-SE" sz="1800" b="0" dirty="0" smtClean="0">
                  <a:solidFill>
                    <a:schemeClr val="tx1"/>
                  </a:solidFill>
                </a:rPr>
                <a:t>ut</a:t>
              </a:r>
              <a:br>
                <a:rPr lang="sv-SE" sz="1800" b="0" dirty="0" smtClean="0">
                  <a:solidFill>
                    <a:schemeClr val="tx1"/>
                  </a:solidFill>
                </a:rPr>
              </a:b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342900" indent="-342900">
                <a:buClr>
                  <a:srgbClr val="00843D"/>
                </a:buClr>
                <a:buSzPct val="100000"/>
                <a:buFont typeface="+mj-lt"/>
                <a:buAutoNum type="arabicPeriod" startAt="4"/>
              </a:pPr>
              <a:r>
                <a:rPr lang="sv-SE" sz="1800" b="0" dirty="0" smtClean="0">
                  <a:solidFill>
                    <a:schemeClr val="tx1"/>
                  </a:solidFill>
                </a:rPr>
                <a:t> Larma </a:t>
              </a:r>
              <a:r>
                <a:rPr lang="sv-SE" sz="1800" b="0" dirty="0">
                  <a:solidFill>
                    <a:schemeClr val="tx1"/>
                  </a:solidFill>
                </a:rPr>
                <a:t>112</a:t>
              </a:r>
            </a:p>
          </p:txBody>
        </p:sp>
        <p:pic>
          <p:nvPicPr>
            <p:cNvPr id="27" name="Bildobjekt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654" y="1940327"/>
              <a:ext cx="425511" cy="422687"/>
            </a:xfrm>
            <a:prstGeom prst="rect">
              <a:avLst/>
            </a:prstGeom>
          </p:spPr>
        </p:pic>
        <p:pic>
          <p:nvPicPr>
            <p:cNvPr id="28" name="Bildobjekt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654" y="2766359"/>
              <a:ext cx="425511" cy="422687"/>
            </a:xfrm>
            <a:prstGeom prst="rect">
              <a:avLst/>
            </a:prstGeom>
          </p:spPr>
        </p:pic>
        <p:pic>
          <p:nvPicPr>
            <p:cNvPr id="29" name="Bildobjekt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654" y="3573376"/>
              <a:ext cx="425511" cy="422687"/>
            </a:xfrm>
            <a:prstGeom prst="rect">
              <a:avLst/>
            </a:prstGeom>
          </p:spPr>
        </p:pic>
      </p:grpSp>
    </p:spTree>
    <p:extLst>
      <p:ext uri="{BB962C8B-B14F-4D97-AF65-F5344CB8AC3E}">
        <p14:creationId xmlns:p14="http://schemas.microsoft.com/office/powerpoint/2010/main" val="1060311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p:cNvSpPr/>
          <p:nvPr/>
        </p:nvSpPr>
        <p:spPr>
          <a:xfrm rot="10800000">
            <a:off x="3037117" y="0"/>
            <a:ext cx="6106883" cy="4223657"/>
          </a:xfrm>
          <a:prstGeom prst="rect">
            <a:avLst/>
          </a:prstGeom>
          <a:gradFill flip="none" rotWithShape="1">
            <a:gsLst>
              <a:gs pos="0">
                <a:schemeClr val="bg1"/>
              </a:gs>
              <a:gs pos="35000">
                <a:schemeClr val="accent4">
                  <a:lumMod val="20000"/>
                  <a:lumOff val="80000"/>
                </a:schemeClr>
              </a:gs>
              <a:gs pos="72000">
                <a:schemeClr val="bg2"/>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4526" y="220382"/>
            <a:ext cx="5732496" cy="4948608"/>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p:cNvSpPr txBox="1">
            <a:spLocks/>
          </p:cNvSpPr>
          <p:nvPr/>
        </p:nvSpPr>
        <p:spPr>
          <a:xfrm>
            <a:off x="566720" y="1480457"/>
            <a:ext cx="2867478" cy="320087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800" b="0" dirty="0" smtClean="0">
                <a:solidFill>
                  <a:schemeClr val="bg1"/>
                </a:solidFill>
              </a:rPr>
              <a:t>Titta efter </a:t>
            </a:r>
            <a:r>
              <a:rPr lang="sv-SE" sz="1800" b="0" dirty="0">
                <a:solidFill>
                  <a:schemeClr val="bg1"/>
                </a:solidFill>
              </a:rPr>
              <a:t>särskilda utrymningsvägar </a:t>
            </a:r>
            <a:r>
              <a:rPr lang="sv-SE" sz="1800" b="0" dirty="0" smtClean="0">
                <a:solidFill>
                  <a:schemeClr val="bg1"/>
                </a:solidFill>
              </a:rPr>
              <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b="0" dirty="0" smtClean="0">
                <a:solidFill>
                  <a:schemeClr val="bg1"/>
                </a:solidFill>
              </a:rPr>
              <a:t>Gröna skyltar </a:t>
            </a:r>
            <a:r>
              <a:rPr lang="sv-SE" sz="1800" b="0" dirty="0">
                <a:solidFill>
                  <a:schemeClr val="bg1"/>
                </a:solidFill>
              </a:rPr>
              <a:t>med vita pilar </a:t>
            </a:r>
            <a:r>
              <a:rPr lang="sv-SE" sz="1800" b="0" dirty="0" smtClean="0">
                <a:solidFill>
                  <a:schemeClr val="bg1"/>
                </a:solidFill>
              </a:rPr>
              <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b="0" dirty="0">
                <a:solidFill>
                  <a:schemeClr val="bg1"/>
                </a:solidFill>
              </a:rPr>
              <a:t>Känn med handen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om </a:t>
            </a:r>
            <a:r>
              <a:rPr lang="sv-SE" sz="1800" b="0" dirty="0">
                <a:solidFill>
                  <a:schemeClr val="bg1"/>
                </a:solidFill>
              </a:rPr>
              <a:t>dörren är varm. Är </a:t>
            </a:r>
            <a:r>
              <a:rPr lang="sv-SE" sz="1800" b="0" dirty="0" smtClean="0">
                <a:solidFill>
                  <a:schemeClr val="bg1"/>
                </a:solidFill>
              </a:rPr>
              <a:t>den varm </a:t>
            </a:r>
            <a:r>
              <a:rPr lang="sv-SE" sz="1800" b="0" dirty="0">
                <a:solidFill>
                  <a:schemeClr val="bg1"/>
                </a:solidFill>
              </a:rPr>
              <a:t>upptill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så </a:t>
            </a:r>
            <a:r>
              <a:rPr lang="sv-SE" sz="1800" b="0" dirty="0">
                <a:solidFill>
                  <a:schemeClr val="bg1"/>
                </a:solidFill>
              </a:rPr>
              <a:t>brinner det </a:t>
            </a:r>
            <a:r>
              <a:rPr lang="sv-SE" sz="1800" b="0" dirty="0" smtClean="0">
                <a:solidFill>
                  <a:schemeClr val="bg1"/>
                </a:solidFill>
              </a:rPr>
              <a:t>nog </a:t>
            </a:r>
            <a:br>
              <a:rPr lang="sv-SE" sz="1800" b="0" dirty="0" smtClean="0">
                <a:solidFill>
                  <a:schemeClr val="bg1"/>
                </a:solidFill>
              </a:rPr>
            </a:br>
            <a:r>
              <a:rPr lang="sv-SE" sz="1800" b="0" dirty="0" smtClean="0">
                <a:solidFill>
                  <a:schemeClr val="bg1"/>
                </a:solidFill>
              </a:rPr>
              <a:t>på </a:t>
            </a:r>
            <a:r>
              <a:rPr lang="sv-SE" sz="1800" b="0" dirty="0">
                <a:solidFill>
                  <a:schemeClr val="bg1"/>
                </a:solidFill>
              </a:rPr>
              <a:t>andra sidan</a:t>
            </a:r>
            <a:endParaRPr lang="sv-SE" sz="1800" b="0" dirty="0" smtClean="0">
              <a:solidFill>
                <a:schemeClr val="bg1"/>
              </a:solidFill>
            </a:endParaRPr>
          </a:p>
        </p:txBody>
      </p:sp>
      <p:sp>
        <p:nvSpPr>
          <p:cNvPr id="26" name="textruta 25"/>
          <p:cNvSpPr txBox="1"/>
          <p:nvPr/>
        </p:nvSpPr>
        <p:spPr>
          <a:xfrm>
            <a:off x="457862" y="535124"/>
            <a:ext cx="2976336" cy="369332"/>
          </a:xfrm>
          <a:prstGeom prst="rect">
            <a:avLst/>
          </a:prstGeom>
          <a:noFill/>
        </p:spPr>
        <p:txBody>
          <a:bodyPr wrap="square" rtlCol="0">
            <a:spAutoFit/>
          </a:bodyPr>
          <a:lstStyle/>
          <a:p>
            <a:r>
              <a:rPr lang="sv-SE" b="1" dirty="0" smtClean="0">
                <a:solidFill>
                  <a:schemeClr val="bg1"/>
                </a:solidFill>
                <a:latin typeface="Verdana" charset="0"/>
                <a:ea typeface="Verdana" charset="0"/>
                <a:cs typeface="Verdana" charset="0"/>
              </a:rPr>
              <a:t>Utrymningsvägar</a:t>
            </a:r>
            <a:endParaRPr lang="sv-SE" b="1" dirty="0">
              <a:solidFill>
                <a:schemeClr val="bg1"/>
              </a:solidFill>
              <a:latin typeface="Verdana" charset="0"/>
              <a:ea typeface="Verdana" charset="0"/>
              <a:cs typeface="Verdana" charset="0"/>
            </a:endParaRPr>
          </a:p>
        </p:txBody>
      </p:sp>
      <p:pic>
        <p:nvPicPr>
          <p:cNvPr id="29" name="Bildobjekt 28"/>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2068760"/>
            <a:ext cx="2486478" cy="68368"/>
          </a:xfrm>
          <a:prstGeom prst="rect">
            <a:avLst/>
          </a:prstGeom>
        </p:spPr>
      </p:pic>
      <p:pic>
        <p:nvPicPr>
          <p:cNvPr id="30" name="Bildobjekt 29"/>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2958150"/>
            <a:ext cx="2486478" cy="68368"/>
          </a:xfrm>
          <a:prstGeom prst="rect">
            <a:avLst/>
          </a:prstGeom>
        </p:spPr>
      </p:pic>
      <p:pic>
        <p:nvPicPr>
          <p:cNvPr id="31" name="Bildobjekt 30"/>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4683563"/>
            <a:ext cx="2486478" cy="68368"/>
          </a:xfrm>
          <a:prstGeom prst="rect">
            <a:avLst/>
          </a:prstGeom>
        </p:spPr>
      </p:pic>
      <p:grpSp>
        <p:nvGrpSpPr>
          <p:cNvPr id="4" name="Grupp 3"/>
          <p:cNvGrpSpPr/>
          <p:nvPr/>
        </p:nvGrpSpPr>
        <p:grpSpPr>
          <a:xfrm>
            <a:off x="4055836" y="5350288"/>
            <a:ext cx="4518252" cy="967128"/>
            <a:chOff x="4055836" y="5350288"/>
            <a:chExt cx="4518252" cy="967128"/>
          </a:xfrm>
        </p:grpSpPr>
        <p:sp>
          <p:nvSpPr>
            <p:cNvPr id="17" name="textruta 16"/>
            <p:cNvSpPr txBox="1"/>
            <p:nvPr/>
          </p:nvSpPr>
          <p:spPr>
            <a:xfrm>
              <a:off x="5029423" y="5440687"/>
              <a:ext cx="3544665" cy="830997"/>
            </a:xfrm>
            <a:prstGeom prst="rect">
              <a:avLst/>
            </a:prstGeom>
            <a:noFill/>
          </p:spPr>
          <p:txBody>
            <a:bodyPr wrap="square" rtlCol="0">
              <a:spAutoFit/>
            </a:bodyPr>
            <a:lstStyle/>
            <a:p>
              <a:r>
                <a:rPr lang="sv-SE" sz="1600" dirty="0">
                  <a:latin typeface="Verdana" charset="0"/>
                  <a:ea typeface="Verdana" charset="0"/>
                  <a:cs typeface="Verdana" charset="0"/>
                </a:rPr>
                <a:t>Skoja aldrig om att det brinner. Då kanske ingen tror dig om det brinner på riktigt</a:t>
              </a:r>
            </a:p>
          </p:txBody>
        </p:sp>
        <p:grpSp>
          <p:nvGrpSpPr>
            <p:cNvPr id="18" name="Grupp 17"/>
            <p:cNvGrpSpPr/>
            <p:nvPr/>
          </p:nvGrpSpPr>
          <p:grpSpPr>
            <a:xfrm>
              <a:off x="4055836" y="5350288"/>
              <a:ext cx="973588" cy="967128"/>
              <a:chOff x="1787856" y="2607020"/>
              <a:chExt cx="2101756" cy="2087809"/>
            </a:xfrm>
          </p:grpSpPr>
          <p:pic>
            <p:nvPicPr>
              <p:cNvPr id="20" name="Bildobjekt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1" name="Ellips 20"/>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0" b="1" dirty="0" smtClean="0">
                    <a:latin typeface="Verdana" charset="0"/>
                    <a:ea typeface="Verdana" charset="0"/>
                    <a:cs typeface="Verdana" charset="0"/>
                  </a:rPr>
                  <a:t>!</a:t>
                </a:r>
                <a:endParaRPr lang="sv-SE" sz="5000" b="1" dirty="0">
                  <a:latin typeface="Verdana" charset="0"/>
                  <a:ea typeface="Verdana" charset="0"/>
                  <a:cs typeface="Verdana" charset="0"/>
                </a:endParaRPr>
              </a:p>
            </p:txBody>
          </p:sp>
        </p:grpSp>
      </p:grpSp>
    </p:spTree>
    <p:extLst>
      <p:ext uri="{BB962C8B-B14F-4D97-AF65-F5344CB8AC3E}">
        <p14:creationId xmlns:p14="http://schemas.microsoft.com/office/powerpoint/2010/main" val="17198773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5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50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smtClean="0">
                <a:solidFill>
                  <a:schemeClr val="bg1"/>
                </a:solidFill>
              </a:rPr>
              <a:t>Hur</a:t>
            </a:r>
          </a:p>
          <a:p>
            <a:pPr algn="ctr"/>
            <a:r>
              <a:rPr lang="sv-SE" sz="4500" dirty="0">
                <a:solidFill>
                  <a:schemeClr val="bg1"/>
                </a:solidFill>
              </a:rPr>
              <a:t>s</a:t>
            </a:r>
            <a:r>
              <a:rPr lang="sv-SE" sz="4500" dirty="0" smtClean="0">
                <a:solidFill>
                  <a:schemeClr val="bg1"/>
                </a:solidFill>
              </a:rPr>
              <a:t>läcker du?</a:t>
            </a:r>
            <a:endParaRPr lang="sv-SE" sz="4500" dirty="0">
              <a:solidFill>
                <a:schemeClr val="bg1"/>
              </a:solidFill>
            </a:endParaRP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1759007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457862" y="525995"/>
            <a:ext cx="2976336" cy="369332"/>
          </a:xfrm>
          <a:prstGeom prst="rect">
            <a:avLst/>
          </a:prstGeom>
          <a:noFill/>
        </p:spPr>
        <p:txBody>
          <a:bodyPr wrap="square" rtlCol="0">
            <a:spAutoFit/>
          </a:bodyPr>
          <a:lstStyle/>
          <a:p>
            <a:r>
              <a:rPr lang="sv-SE" b="1" dirty="0" smtClean="0">
                <a:solidFill>
                  <a:schemeClr val="bg1"/>
                </a:solidFill>
                <a:latin typeface="Verdana" charset="0"/>
                <a:ea typeface="Verdana" charset="0"/>
                <a:cs typeface="Verdana" charset="0"/>
              </a:rPr>
              <a:t>Brandsläckare</a:t>
            </a:r>
            <a:endParaRPr lang="sv-SE" b="1" dirty="0">
              <a:solidFill>
                <a:schemeClr val="bg1"/>
              </a:solidFill>
              <a:latin typeface="Verdana" charset="0"/>
              <a:ea typeface="Verdana" charset="0"/>
              <a:cs typeface="Verdana" charset="0"/>
            </a:endParaRPr>
          </a:p>
        </p:txBody>
      </p:sp>
      <p:grpSp>
        <p:nvGrpSpPr>
          <p:cNvPr id="3" name="Grupp 2"/>
          <p:cNvGrpSpPr/>
          <p:nvPr/>
        </p:nvGrpSpPr>
        <p:grpSpPr>
          <a:xfrm>
            <a:off x="437802" y="1421321"/>
            <a:ext cx="2996396" cy="4906617"/>
            <a:chOff x="437802" y="1421321"/>
            <a:chExt cx="2996396" cy="4906617"/>
          </a:xfrm>
        </p:grpSpPr>
        <p:sp>
          <p:nvSpPr>
            <p:cNvPr id="22" name="Rubrik 3"/>
            <p:cNvSpPr txBox="1">
              <a:spLocks/>
            </p:cNvSpPr>
            <p:nvPr/>
          </p:nvSpPr>
          <p:spPr>
            <a:xfrm>
              <a:off x="566720" y="1480457"/>
              <a:ext cx="2867478" cy="484748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chemeClr val="bg1"/>
                </a:buClr>
                <a:buSzPct val="100000"/>
                <a:buFont typeface="+mj-lt"/>
                <a:buAutoNum type="arabicPeriod"/>
              </a:pPr>
              <a:r>
                <a:rPr lang="sv-SE" sz="1500" b="0" dirty="0">
                  <a:solidFill>
                    <a:schemeClr val="bg1"/>
                  </a:solidFill>
                </a:rPr>
                <a:t>Dra ut </a:t>
              </a:r>
              <a:r>
                <a:rPr lang="sv-SE" sz="1500" b="0" dirty="0" smtClean="0">
                  <a:solidFill>
                    <a:schemeClr val="bg1"/>
                  </a:solidFill>
                </a:rPr>
                <a:t>sprinten ur</a:t>
              </a:r>
              <a:br>
                <a:rPr lang="sv-SE" sz="1500" b="0" dirty="0" smtClean="0">
                  <a:solidFill>
                    <a:schemeClr val="bg1"/>
                  </a:solidFill>
                </a:rPr>
              </a:br>
              <a:r>
                <a:rPr lang="sv-SE" sz="1500" b="0" dirty="0" smtClean="0">
                  <a:solidFill>
                    <a:schemeClr val="bg1"/>
                  </a:solidFill>
                </a:rPr>
                <a:t>brandsläckaren</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Lossa slangen</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Rikta </a:t>
              </a:r>
              <a:r>
                <a:rPr lang="sv-SE" sz="1500" b="0" dirty="0">
                  <a:solidFill>
                    <a:schemeClr val="bg1"/>
                  </a:solidFill>
                </a:rPr>
                <a:t>munstycket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långt ner mot </a:t>
              </a:r>
              <a:r>
                <a:rPr lang="sv-SE" sz="1500" b="0" dirty="0">
                  <a:solidFill>
                    <a:schemeClr val="bg1"/>
                  </a:solidFill>
                </a:rPr>
                <a:t>det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som brinner inte </a:t>
              </a:r>
              <a:r>
                <a:rPr lang="sv-SE" sz="1500" b="0" dirty="0">
                  <a:solidFill>
                    <a:schemeClr val="bg1"/>
                  </a:solidFill>
                </a:rPr>
                <a:t>mot toppen av </a:t>
              </a:r>
              <a:r>
                <a:rPr lang="sv-SE" sz="1500" b="0" dirty="0" smtClean="0">
                  <a:solidFill>
                    <a:schemeClr val="bg1"/>
                  </a:solidFill>
                </a:rPr>
                <a:t>lågorna</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Håll </a:t>
              </a:r>
              <a:r>
                <a:rPr lang="sv-SE" sz="1500" b="0" dirty="0">
                  <a:solidFill>
                    <a:schemeClr val="bg1"/>
                  </a:solidFill>
                </a:rPr>
                <a:t>fast munstycket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längst fram</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Gå </a:t>
              </a:r>
              <a:r>
                <a:rPr lang="sv-SE" sz="1500" b="0" dirty="0">
                  <a:solidFill>
                    <a:schemeClr val="bg1"/>
                  </a:solidFill>
                </a:rPr>
                <a:t>nära branden och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huka </a:t>
              </a:r>
              <a:r>
                <a:rPr lang="sv-SE" sz="1500" b="0" dirty="0">
                  <a:solidFill>
                    <a:schemeClr val="bg1"/>
                  </a:solidFill>
                </a:rPr>
                <a:t>dig </a:t>
              </a:r>
              <a:r>
                <a:rPr lang="sv-SE" sz="1500" b="0" dirty="0" smtClean="0">
                  <a:solidFill>
                    <a:schemeClr val="bg1"/>
                  </a:solidFill>
                </a:rPr>
                <a:t>ner</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Tryck </a:t>
              </a:r>
              <a:r>
                <a:rPr lang="sv-SE" sz="1500" b="0" dirty="0">
                  <a:solidFill>
                    <a:schemeClr val="bg1"/>
                  </a:solidFill>
                </a:rPr>
                <a:t>in </a:t>
              </a:r>
              <a:r>
                <a:rPr lang="sv-SE" sz="1500" b="0" dirty="0" smtClean="0">
                  <a:solidFill>
                    <a:schemeClr val="bg1"/>
                  </a:solidFill>
                </a:rPr>
                <a:t>handtaget</a:t>
              </a:r>
              <a:br>
                <a:rPr lang="sv-SE" sz="1500" b="0" dirty="0" smtClean="0">
                  <a:solidFill>
                    <a:schemeClr val="bg1"/>
                  </a:solidFill>
                </a:rPr>
              </a:br>
              <a:endParaRPr lang="sv-SE" sz="1500" b="0" dirty="0" smtClean="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Rör </a:t>
              </a:r>
              <a:r>
                <a:rPr lang="sv-SE" sz="1500" b="0" dirty="0">
                  <a:solidFill>
                    <a:schemeClr val="bg1"/>
                  </a:solidFill>
                </a:rPr>
                <a:t>dig runt branden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så </a:t>
              </a:r>
              <a:r>
                <a:rPr lang="sv-SE" sz="1500" b="0" dirty="0">
                  <a:solidFill>
                    <a:schemeClr val="bg1"/>
                  </a:solidFill>
                </a:rPr>
                <a:t>att du kommer åt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att släcka</a:t>
              </a:r>
            </a:p>
          </p:txBody>
        </p:sp>
        <p:pic>
          <p:nvPicPr>
            <p:cNvPr id="23" name="Bildobjekt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4399496"/>
              <a:ext cx="381224" cy="378694"/>
            </a:xfrm>
            <a:prstGeom prst="rect">
              <a:avLst/>
            </a:prstGeom>
          </p:spPr>
        </p:pic>
        <p:pic>
          <p:nvPicPr>
            <p:cNvPr id="25" name="Bildobjekt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3709213"/>
              <a:ext cx="381224" cy="378694"/>
            </a:xfrm>
            <a:prstGeom prst="rect">
              <a:avLst/>
            </a:prstGeom>
          </p:spPr>
        </p:pic>
        <p:pic>
          <p:nvPicPr>
            <p:cNvPr id="28" name="Bildobjekt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2570695"/>
              <a:ext cx="381224" cy="378694"/>
            </a:xfrm>
            <a:prstGeom prst="rect">
              <a:avLst/>
            </a:prstGeom>
          </p:spPr>
        </p:pic>
        <p:pic>
          <p:nvPicPr>
            <p:cNvPr id="32" name="Bildobjekt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2103444"/>
              <a:ext cx="381224" cy="378694"/>
            </a:xfrm>
            <a:prstGeom prst="rect">
              <a:avLst/>
            </a:prstGeom>
          </p:spPr>
        </p:pic>
        <p:pic>
          <p:nvPicPr>
            <p:cNvPr id="33" name="Bildobjekt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1421321"/>
              <a:ext cx="381224" cy="378694"/>
            </a:xfrm>
            <a:prstGeom prst="rect">
              <a:avLst/>
            </a:prstGeom>
          </p:spPr>
        </p:pic>
        <p:pic>
          <p:nvPicPr>
            <p:cNvPr id="34" name="Bildobjekt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5072365"/>
              <a:ext cx="381224" cy="378694"/>
            </a:xfrm>
            <a:prstGeom prst="rect">
              <a:avLst/>
            </a:prstGeom>
          </p:spPr>
        </p:pic>
        <p:pic>
          <p:nvPicPr>
            <p:cNvPr id="35" name="Bildobjekt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802" y="5538530"/>
              <a:ext cx="381224" cy="378694"/>
            </a:xfrm>
            <a:prstGeom prst="rect">
              <a:avLst/>
            </a:prstGeom>
          </p:spPr>
        </p:pic>
      </p:grpSp>
      <p:grpSp>
        <p:nvGrpSpPr>
          <p:cNvPr id="4" name="Grupp 3"/>
          <p:cNvGrpSpPr/>
          <p:nvPr/>
        </p:nvGrpSpPr>
        <p:grpSpPr>
          <a:xfrm>
            <a:off x="4055836" y="4312621"/>
            <a:ext cx="4774399" cy="966905"/>
            <a:chOff x="4055836" y="4646947"/>
            <a:chExt cx="4774399" cy="966905"/>
          </a:xfrm>
        </p:grpSpPr>
        <p:grpSp>
          <p:nvGrpSpPr>
            <p:cNvPr id="36" name="Grupp 35"/>
            <p:cNvGrpSpPr/>
            <p:nvPr/>
          </p:nvGrpSpPr>
          <p:grpSpPr>
            <a:xfrm>
              <a:off x="4055836" y="4646947"/>
              <a:ext cx="973588" cy="966905"/>
              <a:chOff x="711200" y="5062434"/>
              <a:chExt cx="665988" cy="661416"/>
            </a:xfrm>
          </p:grpSpPr>
          <p:pic>
            <p:nvPicPr>
              <p:cNvPr id="37" name="Bildobjekt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38" name="Bildobjekt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39" name="textruta 38"/>
            <p:cNvSpPr txBox="1"/>
            <p:nvPr/>
          </p:nvSpPr>
          <p:spPr>
            <a:xfrm>
              <a:off x="5029424" y="4824777"/>
              <a:ext cx="3800811" cy="584775"/>
            </a:xfrm>
            <a:prstGeom prst="rect">
              <a:avLst/>
            </a:prstGeom>
            <a:noFill/>
          </p:spPr>
          <p:txBody>
            <a:bodyPr wrap="square" rtlCol="0">
              <a:spAutoFit/>
            </a:bodyPr>
            <a:lstStyle/>
            <a:p>
              <a:r>
                <a:rPr lang="sv-SE" sz="1600" dirty="0">
                  <a:latin typeface="Verdana" charset="0"/>
                  <a:ea typeface="Verdana" charset="0"/>
                  <a:cs typeface="Verdana" charset="0"/>
                </a:rPr>
                <a:t>Man kan bara använda </a:t>
              </a:r>
              <a:r>
                <a:rPr lang="sv-SE" sz="1600">
                  <a:latin typeface="Verdana" charset="0"/>
                  <a:ea typeface="Verdana" charset="0"/>
                  <a:cs typeface="Verdana" charset="0"/>
                </a:rPr>
                <a:t>en </a:t>
              </a:r>
              <a:r>
                <a:rPr lang="sv-SE" sz="1600" smtClean="0">
                  <a:latin typeface="Verdana" charset="0"/>
                  <a:ea typeface="Verdana" charset="0"/>
                  <a:cs typeface="Verdana" charset="0"/>
                </a:rPr>
                <a:t/>
              </a:r>
              <a:br>
                <a:rPr lang="sv-SE" sz="1600" smtClean="0">
                  <a:latin typeface="Verdana" charset="0"/>
                  <a:ea typeface="Verdana" charset="0"/>
                  <a:cs typeface="Verdana" charset="0"/>
                </a:rPr>
              </a:br>
              <a:r>
                <a:rPr lang="sv-SE" sz="1600" smtClean="0">
                  <a:latin typeface="Verdana" charset="0"/>
                  <a:ea typeface="Verdana" charset="0"/>
                  <a:cs typeface="Verdana" charset="0"/>
                </a:rPr>
                <a:t>brandsläckare </a:t>
              </a:r>
              <a:r>
                <a:rPr lang="sv-SE" sz="1600">
                  <a:latin typeface="Verdana" charset="0"/>
                  <a:ea typeface="Verdana" charset="0"/>
                  <a:cs typeface="Verdana" charset="0"/>
                </a:rPr>
                <a:t>en </a:t>
              </a:r>
              <a:r>
                <a:rPr lang="sv-SE" sz="1600" smtClean="0">
                  <a:latin typeface="Verdana" charset="0"/>
                  <a:ea typeface="Verdana" charset="0"/>
                  <a:cs typeface="Verdana" charset="0"/>
                </a:rPr>
                <a:t>gång</a:t>
              </a:r>
              <a:endParaRPr lang="sv-SE" sz="1600" dirty="0">
                <a:latin typeface="Verdana" charset="0"/>
                <a:ea typeface="Verdana" charset="0"/>
                <a:cs typeface="Verdana" charset="0"/>
              </a:endParaRPr>
            </a:p>
          </p:txBody>
        </p:sp>
      </p:grpSp>
      <p:grpSp>
        <p:nvGrpSpPr>
          <p:cNvPr id="5" name="Grupp 4"/>
          <p:cNvGrpSpPr/>
          <p:nvPr/>
        </p:nvGrpSpPr>
        <p:grpSpPr>
          <a:xfrm>
            <a:off x="4952306" y="5360810"/>
            <a:ext cx="4518252" cy="967128"/>
            <a:chOff x="4952306" y="5565205"/>
            <a:chExt cx="4518252" cy="967128"/>
          </a:xfrm>
        </p:grpSpPr>
        <p:sp>
          <p:nvSpPr>
            <p:cNvPr id="40" name="textruta 39"/>
            <p:cNvSpPr txBox="1"/>
            <p:nvPr/>
          </p:nvSpPr>
          <p:spPr>
            <a:xfrm>
              <a:off x="5925893" y="5620052"/>
              <a:ext cx="3544665" cy="830997"/>
            </a:xfrm>
            <a:prstGeom prst="rect">
              <a:avLst/>
            </a:prstGeom>
            <a:noFill/>
          </p:spPr>
          <p:txBody>
            <a:bodyPr wrap="square" rtlCol="0">
              <a:spAutoFit/>
            </a:bodyPr>
            <a:lstStyle/>
            <a:p>
              <a:r>
                <a:rPr lang="sv-SE" sz="1600">
                  <a:latin typeface="Verdana" charset="0"/>
                  <a:ea typeface="Verdana" charset="0"/>
                  <a:cs typeface="Verdana" charset="0"/>
                </a:rPr>
                <a:t>Busa aldrig med </a:t>
              </a:r>
              <a:r>
                <a:rPr lang="sv-SE" sz="1600" smtClean="0">
                  <a:latin typeface="Verdana" charset="0"/>
                  <a:ea typeface="Verdana" charset="0"/>
                  <a:cs typeface="Verdana" charset="0"/>
                </a:rPr>
                <a:t/>
              </a:r>
              <a:br>
                <a:rPr lang="sv-SE" sz="1600" smtClean="0">
                  <a:latin typeface="Verdana" charset="0"/>
                  <a:ea typeface="Verdana" charset="0"/>
                  <a:cs typeface="Verdana" charset="0"/>
                </a:rPr>
              </a:br>
              <a:r>
                <a:rPr lang="sv-SE" sz="1600" smtClean="0">
                  <a:latin typeface="Verdana" charset="0"/>
                  <a:ea typeface="Verdana" charset="0"/>
                  <a:cs typeface="Verdana" charset="0"/>
                </a:rPr>
                <a:t>släckarna – </a:t>
              </a:r>
              <a:r>
                <a:rPr lang="sv-SE" sz="1600">
                  <a:latin typeface="Verdana" charset="0"/>
                  <a:ea typeface="Verdana" charset="0"/>
                  <a:cs typeface="Verdana" charset="0"/>
                </a:rPr>
                <a:t>de måste </a:t>
              </a:r>
              <a:r>
                <a:rPr lang="sv-SE" sz="1600" smtClean="0">
                  <a:latin typeface="Verdana" charset="0"/>
                  <a:ea typeface="Verdana" charset="0"/>
                  <a:cs typeface="Verdana" charset="0"/>
                </a:rPr>
                <a:t/>
              </a:r>
              <a:br>
                <a:rPr lang="sv-SE" sz="1600" smtClean="0">
                  <a:latin typeface="Verdana" charset="0"/>
                  <a:ea typeface="Verdana" charset="0"/>
                  <a:cs typeface="Verdana" charset="0"/>
                </a:rPr>
              </a:br>
              <a:r>
                <a:rPr lang="sv-SE" sz="1600" smtClean="0">
                  <a:latin typeface="Verdana" charset="0"/>
                  <a:ea typeface="Verdana" charset="0"/>
                  <a:cs typeface="Verdana" charset="0"/>
                </a:rPr>
                <a:t>fungera </a:t>
              </a:r>
              <a:r>
                <a:rPr lang="sv-SE" sz="1600">
                  <a:latin typeface="Verdana" charset="0"/>
                  <a:ea typeface="Verdana" charset="0"/>
                  <a:cs typeface="Verdana" charset="0"/>
                </a:rPr>
                <a:t>när de behövs!</a:t>
              </a:r>
              <a:endParaRPr lang="sv-SE" sz="1600" dirty="0">
                <a:latin typeface="Verdana" charset="0"/>
                <a:ea typeface="Verdana" charset="0"/>
                <a:cs typeface="Verdana" charset="0"/>
              </a:endParaRPr>
            </a:p>
          </p:txBody>
        </p:sp>
        <p:grpSp>
          <p:nvGrpSpPr>
            <p:cNvPr id="41" name="Grupp 40"/>
            <p:cNvGrpSpPr/>
            <p:nvPr/>
          </p:nvGrpSpPr>
          <p:grpSpPr>
            <a:xfrm>
              <a:off x="4952306" y="5565205"/>
              <a:ext cx="973588" cy="967128"/>
              <a:chOff x="1787856" y="2607020"/>
              <a:chExt cx="2101756" cy="2087809"/>
            </a:xfrm>
          </p:grpSpPr>
          <p:pic>
            <p:nvPicPr>
              <p:cNvPr id="42" name="Bildobjekt 4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43" name="Ellips 42"/>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0" b="1" dirty="0" smtClean="0">
                    <a:latin typeface="Verdana" charset="0"/>
                    <a:ea typeface="Verdana" charset="0"/>
                    <a:cs typeface="Verdana" charset="0"/>
                  </a:rPr>
                  <a:t>!</a:t>
                </a:r>
                <a:endParaRPr lang="sv-SE" sz="5000" b="1" dirty="0">
                  <a:latin typeface="Verdana" charset="0"/>
                  <a:ea typeface="Verdana" charset="0"/>
                  <a:cs typeface="Verdana" charset="0"/>
                </a:endParaRPr>
              </a:p>
            </p:txBody>
          </p:sp>
        </p:grpSp>
      </p:grpSp>
      <p:pic>
        <p:nvPicPr>
          <p:cNvPr id="44" name="Bildobjekt 43"/>
          <p:cNvPicPr>
            <a:picLocks noChangeAspect="1"/>
          </p:cNvPicPr>
          <p:nvPr/>
        </p:nvPicPr>
        <p:blipFill rotWithShape="1">
          <a:blip r:embed="rId7" cstate="print">
            <a:extLst>
              <a:ext uri="{28A0092B-C50C-407E-A947-70E740481C1C}">
                <a14:useLocalDpi xmlns:a14="http://schemas.microsoft.com/office/drawing/2010/main"/>
              </a:ext>
            </a:extLst>
          </a:blip>
          <a:srcRect r="3510"/>
          <a:stretch/>
        </p:blipFill>
        <p:spPr>
          <a:xfrm>
            <a:off x="4000918" y="225140"/>
            <a:ext cx="4963887" cy="3862767"/>
          </a:xfrm>
          <a:prstGeom prst="rect">
            <a:avLst/>
          </a:prstGeom>
        </p:spPr>
      </p:pic>
    </p:spTree>
    <p:extLst>
      <p:ext uri="{BB962C8B-B14F-4D97-AF65-F5344CB8AC3E}">
        <p14:creationId xmlns:p14="http://schemas.microsoft.com/office/powerpoint/2010/main" val="1562015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53" presetClass="entr" presetSubtype="16"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801878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Om du bränner dig</a:t>
            </a:r>
            <a:endParaRPr lang="sv-SE" sz="2200" dirty="0">
              <a:solidFill>
                <a:schemeClr val="tx1"/>
              </a:solidFill>
            </a:endParaRPr>
          </a:p>
        </p:txBody>
      </p:sp>
      <p:pic>
        <p:nvPicPr>
          <p:cNvPr id="6" name="Bildobjekt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3364" y="1802906"/>
            <a:ext cx="3389585" cy="3438574"/>
          </a:xfrm>
          <a:prstGeom prst="rect">
            <a:avLst/>
          </a:prstGeom>
        </p:spPr>
      </p:pic>
      <p:grpSp>
        <p:nvGrpSpPr>
          <p:cNvPr id="4" name="Grupp 3"/>
          <p:cNvGrpSpPr/>
          <p:nvPr/>
        </p:nvGrpSpPr>
        <p:grpSpPr>
          <a:xfrm>
            <a:off x="872564" y="1998699"/>
            <a:ext cx="3623057" cy="3948419"/>
            <a:chOff x="872564" y="1998699"/>
            <a:chExt cx="3623057" cy="3948419"/>
          </a:xfrm>
        </p:grpSpPr>
        <p:sp>
          <p:nvSpPr>
            <p:cNvPr id="3" name="Rubrik 3"/>
            <p:cNvSpPr txBox="1">
              <a:spLocks/>
            </p:cNvSpPr>
            <p:nvPr/>
          </p:nvSpPr>
          <p:spPr>
            <a:xfrm>
              <a:off x="872566" y="1998699"/>
              <a:ext cx="3623055" cy="387798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800" b="0" dirty="0" smtClean="0">
                  <a:solidFill>
                    <a:schemeClr val="tx1"/>
                  </a:solidFill>
                </a:rPr>
                <a:t>Kyl omedelbart skadan </a:t>
              </a:r>
              <a:br>
                <a:rPr lang="sv-SE" sz="1800" b="0" dirty="0" smtClean="0">
                  <a:solidFill>
                    <a:schemeClr val="tx1"/>
                  </a:solidFill>
                </a:rPr>
              </a:br>
              <a:r>
                <a:rPr lang="sv-SE" sz="1800" b="0" dirty="0" smtClean="0">
                  <a:solidFill>
                    <a:schemeClr val="tx1"/>
                  </a:solidFill>
                </a:rPr>
                <a:t>med vatten</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a:solidFill>
                    <a:schemeClr val="tx1"/>
                  </a:solidFill>
                </a:rPr>
                <a:t>Skölj minst 10–15 minuter</a:t>
              </a:r>
              <a:br>
                <a:rPr lang="sv-SE" sz="1800" b="0" dirty="0">
                  <a:solidFill>
                    <a:schemeClr val="tx1"/>
                  </a:solidFill>
                </a:rPr>
              </a:b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r>
                <a:rPr lang="sv-SE" sz="1800" b="0" dirty="0" smtClean="0">
                  <a:solidFill>
                    <a:schemeClr val="tx1"/>
                  </a:solidFill>
                </a:rPr>
                <a:t>Vattnet </a:t>
              </a:r>
              <a:r>
                <a:rPr lang="sv-SE" sz="1800" b="0" dirty="0">
                  <a:solidFill>
                    <a:schemeClr val="tx1"/>
                  </a:solidFill>
                </a:rPr>
                <a:t>ska </a:t>
              </a:r>
              <a:r>
                <a:rPr lang="sv-SE" sz="1800" b="0" dirty="0" smtClean="0">
                  <a:solidFill>
                    <a:schemeClr val="tx1"/>
                  </a:solidFill>
                </a:rPr>
                <a:t>vara svalt </a:t>
              </a:r>
              <a:br>
                <a:rPr lang="sv-SE" sz="1800" b="0" dirty="0" smtClean="0">
                  <a:solidFill>
                    <a:schemeClr val="tx1"/>
                  </a:solidFill>
                </a:rPr>
              </a:br>
              <a:r>
                <a:rPr lang="sv-SE" sz="1800" b="0" dirty="0" smtClean="0">
                  <a:solidFill>
                    <a:schemeClr val="tx1"/>
                  </a:solidFill>
                </a:rPr>
                <a:t>inte iskallt</a:t>
              </a:r>
              <a:br>
                <a:rPr lang="sv-SE" sz="1800" b="0" dirty="0" smtClean="0">
                  <a:solidFill>
                    <a:schemeClr val="tx1"/>
                  </a:solidFill>
                </a:rPr>
              </a:b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r>
                <a:rPr lang="sv-SE" sz="1800" b="0" dirty="0">
                  <a:solidFill>
                    <a:schemeClr val="tx1"/>
                  </a:solidFill>
                </a:rPr>
                <a:t>Det svala vattnet hjälper mot smärtan och hindrar </a:t>
              </a:r>
              <a:r>
                <a:rPr lang="sv-SE" sz="1800" b="0" dirty="0" smtClean="0">
                  <a:solidFill>
                    <a:schemeClr val="tx1"/>
                  </a:solidFill>
                </a:rPr>
                <a:t/>
              </a:r>
              <a:br>
                <a:rPr lang="sv-SE" sz="1800" b="0" dirty="0" smtClean="0">
                  <a:solidFill>
                    <a:schemeClr val="tx1"/>
                  </a:solidFill>
                </a:rPr>
              </a:br>
              <a:r>
                <a:rPr lang="sv-SE" sz="1800" b="0" dirty="0" smtClean="0">
                  <a:solidFill>
                    <a:schemeClr val="tx1"/>
                  </a:solidFill>
                </a:rPr>
                <a:t>att </a:t>
              </a:r>
              <a:r>
                <a:rPr lang="sv-SE" sz="1800" b="0" dirty="0">
                  <a:solidFill>
                    <a:schemeClr val="tx1"/>
                  </a:solidFill>
                </a:rPr>
                <a:t>skadan blir värre</a:t>
              </a:r>
              <a:endParaRPr lang="sv-SE" sz="1800" b="0" dirty="0" smtClean="0">
                <a:solidFill>
                  <a:schemeClr val="tx1"/>
                </a:solidFill>
              </a:endParaRPr>
            </a:p>
          </p:txBody>
        </p:sp>
        <p:pic>
          <p:nvPicPr>
            <p:cNvPr id="5" name="Bildobjekt 4"/>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2572546"/>
              <a:ext cx="2844000" cy="70434"/>
            </a:xfrm>
            <a:prstGeom prst="rect">
              <a:avLst/>
            </a:prstGeom>
          </p:spPr>
        </p:pic>
        <p:pic>
          <p:nvPicPr>
            <p:cNvPr id="9" name="Bildobjekt 8"/>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4" y="3389645"/>
              <a:ext cx="3348000" cy="70434"/>
            </a:xfrm>
            <a:prstGeom prst="rect">
              <a:avLst/>
            </a:prstGeom>
          </p:spPr>
        </p:pic>
        <p:pic>
          <p:nvPicPr>
            <p:cNvPr id="10" name="Bildobjekt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872566" y="4498831"/>
              <a:ext cx="2749296" cy="70434"/>
            </a:xfrm>
            <a:prstGeom prst="rect">
              <a:avLst/>
            </a:prstGeom>
          </p:spPr>
        </p:pic>
        <p:pic>
          <p:nvPicPr>
            <p:cNvPr id="12" name="Bildobjekt 11"/>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4" y="5876684"/>
              <a:ext cx="3131999" cy="70434"/>
            </a:xfrm>
            <a:prstGeom prst="rect">
              <a:avLst/>
            </a:prstGeom>
          </p:spPr>
        </p:pic>
      </p:grpSp>
    </p:spTree>
    <p:extLst>
      <p:ext uri="{BB962C8B-B14F-4D97-AF65-F5344CB8AC3E}">
        <p14:creationId xmlns:p14="http://schemas.microsoft.com/office/powerpoint/2010/main" val="403389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1383009"/>
            <a:ext cx="5122990" cy="147732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Olika bränder släcker man </a:t>
            </a:r>
            <a:r>
              <a:rPr lang="sv-SE" sz="2400" dirty="0" smtClean="0">
                <a:solidFill>
                  <a:schemeClr val="tx1"/>
                </a:solidFill>
              </a:rPr>
              <a:t/>
            </a:r>
            <a:br>
              <a:rPr lang="sv-SE" sz="2400" dirty="0" smtClean="0">
                <a:solidFill>
                  <a:schemeClr val="tx1"/>
                </a:solidFill>
              </a:rPr>
            </a:br>
            <a:r>
              <a:rPr lang="sv-SE" sz="2400" dirty="0" smtClean="0">
                <a:solidFill>
                  <a:schemeClr val="tx1"/>
                </a:solidFill>
              </a:rPr>
              <a:t>på </a:t>
            </a:r>
            <a:r>
              <a:rPr lang="sv-SE" sz="2400" dirty="0">
                <a:solidFill>
                  <a:schemeClr val="tx1"/>
                </a:solidFill>
              </a:rPr>
              <a:t>olika sätt. Vad är det som tas bort och gör att elden slocknar i de följande fallen? </a:t>
            </a:r>
          </a:p>
        </p:txBody>
      </p:sp>
      <p:grpSp>
        <p:nvGrpSpPr>
          <p:cNvPr id="10" name="Grupp 9"/>
          <p:cNvGrpSpPr/>
          <p:nvPr/>
        </p:nvGrpSpPr>
        <p:grpSpPr>
          <a:xfrm>
            <a:off x="1524000" y="1470626"/>
            <a:ext cx="1311095" cy="1302094"/>
            <a:chOff x="1834612" y="3412629"/>
            <a:chExt cx="1433046" cy="1423208"/>
          </a:xfrm>
        </p:grpSpPr>
        <p:pic>
          <p:nvPicPr>
            <p:cNvPr id="12" name="Bildobjekt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grpSp>
        <p:nvGrpSpPr>
          <p:cNvPr id="4" name="Grupp 3"/>
          <p:cNvGrpSpPr/>
          <p:nvPr/>
        </p:nvGrpSpPr>
        <p:grpSpPr>
          <a:xfrm>
            <a:off x="2835095" y="3417369"/>
            <a:ext cx="4074459" cy="2449614"/>
            <a:chOff x="2835095" y="3417369"/>
            <a:chExt cx="4074459" cy="2449614"/>
          </a:xfrm>
        </p:grpSpPr>
        <p:pic>
          <p:nvPicPr>
            <p:cNvPr id="2" name="Bildobjekt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5095" y="3417369"/>
              <a:ext cx="4074459" cy="2449614"/>
            </a:xfrm>
            <a:prstGeom prst="rect">
              <a:avLst/>
            </a:prstGeom>
          </p:spPr>
        </p:pic>
        <p:sp>
          <p:nvSpPr>
            <p:cNvPr id="3" name="Rektangel 2"/>
            <p:cNvSpPr/>
            <p:nvPr/>
          </p:nvSpPr>
          <p:spPr>
            <a:xfrm>
              <a:off x="4216862" y="4167049"/>
              <a:ext cx="817853" cy="1323439"/>
            </a:xfrm>
            <a:prstGeom prst="rect">
              <a:avLst/>
            </a:prstGeom>
          </p:spPr>
          <p:txBody>
            <a:bodyPr wrap="none">
              <a:spAutoFit/>
            </a:bodyPr>
            <a:lstStyle/>
            <a:p>
              <a:pPr algn="ctr"/>
              <a:r>
                <a:rPr lang="sv-SE" sz="8000" b="1" dirty="0" smtClean="0">
                  <a:solidFill>
                    <a:srgbClr val="EA5D41"/>
                  </a:solidFill>
                  <a:latin typeface="Verdana" charset="0"/>
                  <a:ea typeface="Verdana" charset="0"/>
                  <a:cs typeface="Verdana" charset="0"/>
                </a:rPr>
                <a:t>?</a:t>
              </a:r>
              <a:endParaRPr lang="sv-SE" sz="8000" b="1" dirty="0">
                <a:solidFill>
                  <a:srgbClr val="EA5D41"/>
                </a:solidFill>
                <a:latin typeface="Verdana" charset="0"/>
                <a:ea typeface="Verdana" charset="0"/>
                <a:cs typeface="Verdana" charset="0"/>
              </a:endParaRPr>
            </a:p>
          </p:txBody>
        </p:sp>
      </p:grpSp>
    </p:spTree>
    <p:extLst>
      <p:ext uri="{BB962C8B-B14F-4D97-AF65-F5344CB8AC3E}">
        <p14:creationId xmlns:p14="http://schemas.microsoft.com/office/powerpoint/2010/main" val="1204294465"/>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863" y="5435549"/>
            <a:ext cx="1169728" cy="1071916"/>
          </a:xfrm>
          <a:prstGeom prst="rect">
            <a:avLst/>
          </a:prstGeom>
        </p:spPr>
      </p:pic>
      <p:pic>
        <p:nvPicPr>
          <p:cNvPr id="16" name="Bildobjekt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191" y="5278943"/>
            <a:ext cx="1162044" cy="1228522"/>
          </a:xfrm>
          <a:prstGeom prst="rect">
            <a:avLst/>
          </a:prstGeom>
        </p:spPr>
      </p:pic>
      <p:pic>
        <p:nvPicPr>
          <p:cNvPr id="17" name="Bildobjekt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542" y="5311052"/>
            <a:ext cx="1026263" cy="1196413"/>
          </a:xfrm>
          <a:prstGeom prst="rect">
            <a:avLst/>
          </a:prstGeom>
        </p:spPr>
      </p:pic>
      <p:pic>
        <p:nvPicPr>
          <p:cNvPr id="19" name="Bildobjekt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914" y="-102608"/>
            <a:ext cx="5770979" cy="5152446"/>
          </a:xfrm>
          <a:prstGeom prst="rect">
            <a:avLst/>
          </a:prstGeom>
        </p:spPr>
      </p:pic>
      <p:grpSp>
        <p:nvGrpSpPr>
          <p:cNvPr id="20" name="Grupp 19"/>
          <p:cNvGrpSpPr/>
          <p:nvPr/>
        </p:nvGrpSpPr>
        <p:grpSpPr>
          <a:xfrm>
            <a:off x="539750" y="279722"/>
            <a:ext cx="1483658" cy="891993"/>
            <a:chOff x="2835095" y="3417369"/>
            <a:chExt cx="4074459" cy="2449614"/>
          </a:xfrm>
        </p:grpSpPr>
        <p:pic>
          <p:nvPicPr>
            <p:cNvPr id="21" name="Bildobjekt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095" y="3417369"/>
              <a:ext cx="4074459" cy="2449614"/>
            </a:xfrm>
            <a:prstGeom prst="rect">
              <a:avLst/>
            </a:prstGeom>
          </p:spPr>
        </p:pic>
        <p:sp>
          <p:nvSpPr>
            <p:cNvPr id="22" name="Rektangel 21"/>
            <p:cNvSpPr/>
            <p:nvPr/>
          </p:nvSpPr>
          <p:spPr>
            <a:xfrm>
              <a:off x="4046458" y="4104293"/>
              <a:ext cx="1158663" cy="1521403"/>
            </a:xfrm>
            <a:prstGeom prst="rect">
              <a:avLst/>
            </a:prstGeom>
          </p:spPr>
          <p:txBody>
            <a:bodyPr wrap="none">
              <a:spAutoFit/>
            </a:bodyPr>
            <a:lstStyle/>
            <a:p>
              <a:pPr algn="ctr"/>
              <a:r>
                <a:rPr lang="sv-SE" sz="3000" b="1" dirty="0" smtClean="0">
                  <a:solidFill>
                    <a:srgbClr val="EA5D41"/>
                  </a:solidFill>
                  <a:latin typeface="Verdana" charset="0"/>
                  <a:ea typeface="Verdana" charset="0"/>
                  <a:cs typeface="Verdana" charset="0"/>
                </a:rPr>
                <a:t>?</a:t>
              </a:r>
              <a:endParaRPr lang="sv-SE" sz="3000" b="1" dirty="0">
                <a:solidFill>
                  <a:srgbClr val="EA5D41"/>
                </a:solidFill>
                <a:latin typeface="Verdana" charset="0"/>
                <a:ea typeface="Verdana" charset="0"/>
                <a:cs typeface="Verdana" charset="0"/>
              </a:endParaRPr>
            </a:p>
          </p:txBody>
        </p:sp>
      </p:grpSp>
    </p:spTree>
    <p:extLst>
      <p:ext uri="{BB962C8B-B14F-4D97-AF65-F5344CB8AC3E}">
        <p14:creationId xmlns:p14="http://schemas.microsoft.com/office/powerpoint/2010/main" val="4182567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361" y="235791"/>
            <a:ext cx="5253327" cy="4814047"/>
          </a:xfrm>
          <a:prstGeom prst="rect">
            <a:avLst/>
          </a:prstGeom>
        </p:spPr>
      </p:pic>
      <p:pic>
        <p:nvPicPr>
          <p:cNvPr id="16" name="Bildobjekt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191" y="5278943"/>
            <a:ext cx="1162044" cy="1228522"/>
          </a:xfrm>
          <a:prstGeom prst="rect">
            <a:avLst/>
          </a:prstGeom>
        </p:spPr>
      </p:pic>
      <p:pic>
        <p:nvPicPr>
          <p:cNvPr id="17" name="Bildobjekt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542" y="5311052"/>
            <a:ext cx="1026263" cy="1196413"/>
          </a:xfrm>
          <a:prstGeom prst="rect">
            <a:avLst/>
          </a:prstGeom>
        </p:spPr>
      </p:pic>
      <p:pic>
        <p:nvPicPr>
          <p:cNvPr id="19" name="Bildobjekt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540" y="5393364"/>
            <a:ext cx="1242560" cy="1109383"/>
          </a:xfrm>
          <a:prstGeom prst="rect">
            <a:avLst/>
          </a:prstGeom>
        </p:spPr>
      </p:pic>
      <p:grpSp>
        <p:nvGrpSpPr>
          <p:cNvPr id="20" name="Grupp 19"/>
          <p:cNvGrpSpPr/>
          <p:nvPr/>
        </p:nvGrpSpPr>
        <p:grpSpPr>
          <a:xfrm>
            <a:off x="539750" y="279722"/>
            <a:ext cx="1483658" cy="891993"/>
            <a:chOff x="2835095" y="3417369"/>
            <a:chExt cx="4074459" cy="2449614"/>
          </a:xfrm>
        </p:grpSpPr>
        <p:pic>
          <p:nvPicPr>
            <p:cNvPr id="21" name="Bildobjekt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095" y="3417369"/>
              <a:ext cx="4074459" cy="2449614"/>
            </a:xfrm>
            <a:prstGeom prst="rect">
              <a:avLst/>
            </a:prstGeom>
          </p:spPr>
        </p:pic>
        <p:sp>
          <p:nvSpPr>
            <p:cNvPr id="22" name="Rektangel 21"/>
            <p:cNvSpPr/>
            <p:nvPr/>
          </p:nvSpPr>
          <p:spPr>
            <a:xfrm>
              <a:off x="4046458" y="4104293"/>
              <a:ext cx="1158663" cy="1521403"/>
            </a:xfrm>
            <a:prstGeom prst="rect">
              <a:avLst/>
            </a:prstGeom>
          </p:spPr>
          <p:txBody>
            <a:bodyPr wrap="none">
              <a:spAutoFit/>
            </a:bodyPr>
            <a:lstStyle/>
            <a:p>
              <a:pPr algn="ctr"/>
              <a:r>
                <a:rPr lang="sv-SE" sz="3000" b="1" dirty="0" smtClean="0">
                  <a:solidFill>
                    <a:srgbClr val="EA5D41"/>
                  </a:solidFill>
                  <a:latin typeface="Verdana" charset="0"/>
                  <a:ea typeface="Verdana" charset="0"/>
                  <a:cs typeface="Verdana" charset="0"/>
                </a:rPr>
                <a:t>?</a:t>
              </a:r>
              <a:endParaRPr lang="sv-SE" sz="3000" b="1" dirty="0">
                <a:solidFill>
                  <a:srgbClr val="EA5D41"/>
                </a:solidFill>
                <a:latin typeface="Verdana" charset="0"/>
                <a:ea typeface="Verdana" charset="0"/>
                <a:cs typeface="Verdana" charset="0"/>
              </a:endParaRPr>
            </a:p>
          </p:txBody>
        </p:sp>
      </p:grpSp>
    </p:spTree>
    <p:extLst>
      <p:ext uri="{BB962C8B-B14F-4D97-AF65-F5344CB8AC3E}">
        <p14:creationId xmlns:p14="http://schemas.microsoft.com/office/powerpoint/2010/main" val="11544817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348" y="5432034"/>
            <a:ext cx="1169244" cy="1071472"/>
          </a:xfrm>
          <a:prstGeom prst="rect">
            <a:avLst/>
          </a:prstGeom>
        </p:spPr>
      </p:pic>
      <p:pic>
        <p:nvPicPr>
          <p:cNvPr id="16" name="Bildobjekt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191" y="5278943"/>
            <a:ext cx="1162044" cy="1228522"/>
          </a:xfrm>
          <a:prstGeom prst="rect">
            <a:avLst/>
          </a:prstGeom>
        </p:spPr>
      </p:pic>
      <p:pic>
        <p:nvPicPr>
          <p:cNvPr id="17" name="Bildobjekt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538" y="-338888"/>
            <a:ext cx="4622359" cy="5388726"/>
          </a:xfrm>
          <a:prstGeom prst="rect">
            <a:avLst/>
          </a:prstGeom>
        </p:spPr>
      </p:pic>
      <p:grpSp>
        <p:nvGrpSpPr>
          <p:cNvPr id="20" name="Grupp 19"/>
          <p:cNvGrpSpPr/>
          <p:nvPr/>
        </p:nvGrpSpPr>
        <p:grpSpPr>
          <a:xfrm>
            <a:off x="539750" y="279722"/>
            <a:ext cx="1483658" cy="891993"/>
            <a:chOff x="2835095" y="3417369"/>
            <a:chExt cx="4074459" cy="2449614"/>
          </a:xfrm>
        </p:grpSpPr>
        <p:pic>
          <p:nvPicPr>
            <p:cNvPr id="21" name="Bildobjekt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095" y="3417369"/>
              <a:ext cx="4074459" cy="2449614"/>
            </a:xfrm>
            <a:prstGeom prst="rect">
              <a:avLst/>
            </a:prstGeom>
          </p:spPr>
        </p:pic>
        <p:sp>
          <p:nvSpPr>
            <p:cNvPr id="22" name="Rektangel 21"/>
            <p:cNvSpPr/>
            <p:nvPr/>
          </p:nvSpPr>
          <p:spPr>
            <a:xfrm>
              <a:off x="4046458" y="4104293"/>
              <a:ext cx="1158663" cy="1521403"/>
            </a:xfrm>
            <a:prstGeom prst="rect">
              <a:avLst/>
            </a:prstGeom>
          </p:spPr>
          <p:txBody>
            <a:bodyPr wrap="none">
              <a:spAutoFit/>
            </a:bodyPr>
            <a:lstStyle/>
            <a:p>
              <a:pPr algn="ctr"/>
              <a:r>
                <a:rPr lang="sv-SE" sz="3000" b="1" dirty="0" smtClean="0">
                  <a:solidFill>
                    <a:srgbClr val="EA5D41"/>
                  </a:solidFill>
                  <a:latin typeface="Verdana" charset="0"/>
                  <a:ea typeface="Verdana" charset="0"/>
                  <a:cs typeface="Verdana" charset="0"/>
                </a:rPr>
                <a:t>?</a:t>
              </a:r>
              <a:endParaRPr lang="sv-SE" sz="3000" b="1" dirty="0">
                <a:solidFill>
                  <a:srgbClr val="EA5D41"/>
                </a:solidFill>
                <a:latin typeface="Verdana" charset="0"/>
                <a:ea typeface="Verdana" charset="0"/>
                <a:cs typeface="Verdana" charset="0"/>
              </a:endParaRPr>
            </a:p>
          </p:txBody>
        </p:sp>
      </p:grpSp>
      <p:pic>
        <p:nvPicPr>
          <p:cNvPr id="14" name="Bildobjekt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7540" y="5393364"/>
            <a:ext cx="1242560" cy="1109383"/>
          </a:xfrm>
          <a:prstGeom prst="rect">
            <a:avLst/>
          </a:prstGeom>
        </p:spPr>
      </p:pic>
    </p:spTree>
    <p:extLst>
      <p:ext uri="{BB962C8B-B14F-4D97-AF65-F5344CB8AC3E}">
        <p14:creationId xmlns:p14="http://schemas.microsoft.com/office/powerpoint/2010/main" val="17712494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rot="10800000">
            <a:off x="3037116" y="-1"/>
            <a:ext cx="6106883" cy="3796937"/>
          </a:xfrm>
          <a:prstGeom prst="rect">
            <a:avLst/>
          </a:prstGeom>
          <a:gradFill flip="none" rotWithShape="1">
            <a:gsLst>
              <a:gs pos="0">
                <a:schemeClr val="bg1"/>
              </a:gs>
              <a:gs pos="35000">
                <a:schemeClr val="accent4">
                  <a:lumMod val="20000"/>
                  <a:lumOff val="80000"/>
                </a:schemeClr>
              </a:gs>
              <a:gs pos="72000">
                <a:schemeClr val="accent1">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objekt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127178" y="529542"/>
            <a:ext cx="6016818" cy="4908741"/>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p:cNvSpPr txBox="1">
            <a:spLocks/>
          </p:cNvSpPr>
          <p:nvPr/>
        </p:nvSpPr>
        <p:spPr>
          <a:xfrm>
            <a:off x="566720" y="1484313"/>
            <a:ext cx="2725963" cy="2369880"/>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800" dirty="0" smtClean="0">
                <a:solidFill>
                  <a:schemeClr val="bg1"/>
                </a:solidFill>
              </a:rPr>
              <a:t>Vad</a:t>
            </a:r>
            <a:r>
              <a:rPr lang="sv-SE" sz="1800" b="0" dirty="0" smtClean="0">
                <a:solidFill>
                  <a:schemeClr val="bg1"/>
                </a:solidFill>
              </a:rPr>
              <a:t> som har hänt?</a:t>
            </a:r>
            <a:br>
              <a:rPr lang="sv-SE" sz="1800" b="0" dirty="0" smtClean="0">
                <a:solidFill>
                  <a:schemeClr val="bg1"/>
                </a:solidFill>
              </a:rPr>
            </a:br>
            <a:r>
              <a:rPr lang="sv-SE" sz="1800" b="0" dirty="0" smtClean="0">
                <a:solidFill>
                  <a:schemeClr val="bg1"/>
                </a:solidFill>
              </a:rPr>
              <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dirty="0" smtClean="0">
                <a:solidFill>
                  <a:schemeClr val="bg1"/>
                </a:solidFill>
              </a:rPr>
              <a:t>Var</a:t>
            </a:r>
            <a:r>
              <a:rPr lang="sv-SE" sz="1800" b="0" dirty="0" smtClean="0">
                <a:solidFill>
                  <a:schemeClr val="bg1"/>
                </a:solidFill>
              </a:rPr>
              <a:t> det har hänt?</a:t>
            </a:r>
            <a:br>
              <a:rPr lang="sv-SE" sz="1800" b="0" dirty="0" smtClean="0">
                <a:solidFill>
                  <a:schemeClr val="bg1"/>
                </a:solidFill>
              </a:rPr>
            </a:br>
            <a:r>
              <a:rPr lang="sv-SE" sz="1800" b="0" dirty="0" smtClean="0">
                <a:solidFill>
                  <a:schemeClr val="bg1"/>
                </a:solidFill>
              </a:rPr>
              <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r>
              <a:rPr lang="sv-SE" sz="1800" dirty="0" smtClean="0">
                <a:solidFill>
                  <a:schemeClr val="bg1"/>
                </a:solidFill>
              </a:rPr>
              <a:t>Vem</a:t>
            </a:r>
            <a:r>
              <a:rPr lang="sv-SE" sz="1800" b="0" dirty="0" smtClean="0">
                <a:solidFill>
                  <a:schemeClr val="bg1"/>
                </a:solidFill>
              </a:rPr>
              <a:t> du är som</a:t>
            </a:r>
            <a:br>
              <a:rPr lang="sv-SE" sz="1800" b="0" dirty="0" smtClean="0">
                <a:solidFill>
                  <a:schemeClr val="bg1"/>
                </a:solidFill>
              </a:rPr>
            </a:br>
            <a:r>
              <a:rPr lang="sv-SE" sz="1800" b="0" dirty="0" smtClean="0">
                <a:solidFill>
                  <a:schemeClr val="bg1"/>
                </a:solidFill>
              </a:rPr>
              <a:t>ringer?</a:t>
            </a:r>
            <a:endParaRPr lang="sv-SE" sz="1800" b="0" dirty="0">
              <a:solidFill>
                <a:schemeClr val="bg1"/>
              </a:solidFill>
            </a:endParaRPr>
          </a:p>
        </p:txBody>
      </p:sp>
      <p:pic>
        <p:nvPicPr>
          <p:cNvPr id="23" name="Bildobjekt 22"/>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1812101"/>
            <a:ext cx="2486478" cy="68368"/>
          </a:xfrm>
          <a:prstGeom prst="rect">
            <a:avLst/>
          </a:prstGeom>
        </p:spPr>
      </p:pic>
      <p:sp>
        <p:nvSpPr>
          <p:cNvPr id="26" name="textruta 25"/>
          <p:cNvSpPr txBox="1"/>
          <p:nvPr/>
        </p:nvSpPr>
        <p:spPr>
          <a:xfrm>
            <a:off x="457863" y="529542"/>
            <a:ext cx="1895540" cy="646331"/>
          </a:xfrm>
          <a:prstGeom prst="rect">
            <a:avLst/>
          </a:prstGeom>
          <a:noFill/>
        </p:spPr>
        <p:txBody>
          <a:bodyPr wrap="square" rtlCol="0">
            <a:spAutoFit/>
          </a:bodyPr>
          <a:lstStyle/>
          <a:p>
            <a:r>
              <a:rPr lang="sv-SE" b="1" dirty="0">
                <a:solidFill>
                  <a:schemeClr val="bg1"/>
                </a:solidFill>
                <a:latin typeface="Verdana" charset="0"/>
                <a:ea typeface="Verdana" charset="0"/>
                <a:cs typeface="Verdana" charset="0"/>
              </a:rPr>
              <a:t>Det är viktigt att tala </a:t>
            </a:r>
            <a:r>
              <a:rPr lang="sv-SE" b="1" dirty="0" smtClean="0">
                <a:solidFill>
                  <a:schemeClr val="bg1"/>
                </a:solidFill>
                <a:latin typeface="Verdana" charset="0"/>
                <a:ea typeface="Verdana" charset="0"/>
                <a:cs typeface="Verdana" charset="0"/>
              </a:rPr>
              <a:t>om:</a:t>
            </a:r>
            <a:endParaRPr lang="sv-SE" b="1" dirty="0">
              <a:solidFill>
                <a:schemeClr val="bg1"/>
              </a:solidFill>
              <a:latin typeface="Verdana" charset="0"/>
              <a:ea typeface="Verdana" charset="0"/>
              <a:cs typeface="Verdana" charset="0"/>
            </a:endParaRPr>
          </a:p>
        </p:txBody>
      </p:sp>
      <p:pic>
        <p:nvPicPr>
          <p:cNvPr id="40" name="Bildobjekt 39"/>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2701535"/>
            <a:ext cx="2486478" cy="68368"/>
          </a:xfrm>
          <a:prstGeom prst="rect">
            <a:avLst/>
          </a:prstGeom>
        </p:spPr>
      </p:pic>
      <p:pic>
        <p:nvPicPr>
          <p:cNvPr id="41" name="Bildobjekt 40"/>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3891571"/>
            <a:ext cx="2486478" cy="68368"/>
          </a:xfrm>
          <a:prstGeom prst="rect">
            <a:avLst/>
          </a:prstGeom>
        </p:spPr>
      </p:pic>
      <p:grpSp>
        <p:nvGrpSpPr>
          <p:cNvPr id="3" name="Grupp 2"/>
          <p:cNvGrpSpPr/>
          <p:nvPr/>
        </p:nvGrpSpPr>
        <p:grpSpPr>
          <a:xfrm>
            <a:off x="4055836" y="5502955"/>
            <a:ext cx="4578238" cy="966905"/>
            <a:chOff x="4055836" y="5502955"/>
            <a:chExt cx="4578238" cy="966905"/>
          </a:xfrm>
        </p:grpSpPr>
        <p:grpSp>
          <p:nvGrpSpPr>
            <p:cNvPr id="16" name="Grupp 15"/>
            <p:cNvGrpSpPr/>
            <p:nvPr/>
          </p:nvGrpSpPr>
          <p:grpSpPr>
            <a:xfrm>
              <a:off x="4055836" y="5502955"/>
              <a:ext cx="973588" cy="966905"/>
              <a:chOff x="711200" y="5062434"/>
              <a:chExt cx="665988" cy="661416"/>
            </a:xfrm>
          </p:grpSpPr>
          <p:pic>
            <p:nvPicPr>
              <p:cNvPr id="17" name="Bildobjekt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18" name="Bildobjekt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19" name="textruta 18"/>
            <p:cNvSpPr txBox="1"/>
            <p:nvPr/>
          </p:nvSpPr>
          <p:spPr>
            <a:xfrm>
              <a:off x="5029424" y="5535820"/>
              <a:ext cx="3604650" cy="923330"/>
            </a:xfrm>
            <a:prstGeom prst="rect">
              <a:avLst/>
            </a:prstGeom>
            <a:noFill/>
          </p:spPr>
          <p:txBody>
            <a:bodyPr wrap="square" rtlCol="0">
              <a:spAutoFit/>
            </a:bodyPr>
            <a:lstStyle/>
            <a:p>
              <a:r>
                <a:rPr lang="sv-SE" dirty="0">
                  <a:latin typeface="Verdana" charset="0"/>
                  <a:ea typeface="Verdana" charset="0"/>
                  <a:cs typeface="Verdana" charset="0"/>
                </a:rPr>
                <a:t>Du kan ringa 112 från </a:t>
              </a:r>
              <a:r>
                <a:rPr lang="sv-SE" dirty="0" smtClean="0">
                  <a:latin typeface="Verdana" charset="0"/>
                  <a:ea typeface="Verdana" charset="0"/>
                  <a:cs typeface="Verdana" charset="0"/>
                </a:rPr>
                <a:t/>
              </a:r>
              <a:br>
                <a:rPr lang="sv-SE" dirty="0" smtClean="0">
                  <a:latin typeface="Verdana" charset="0"/>
                  <a:ea typeface="Verdana" charset="0"/>
                  <a:cs typeface="Verdana" charset="0"/>
                </a:rPr>
              </a:br>
              <a:r>
                <a:rPr lang="sv-SE" dirty="0" smtClean="0">
                  <a:latin typeface="Verdana" charset="0"/>
                  <a:ea typeface="Verdana" charset="0"/>
                  <a:cs typeface="Verdana" charset="0"/>
                </a:rPr>
                <a:t>en </a:t>
              </a:r>
              <a:r>
                <a:rPr lang="sv-SE" dirty="0">
                  <a:latin typeface="Verdana" charset="0"/>
                  <a:ea typeface="Verdana" charset="0"/>
                  <a:cs typeface="Verdana" charset="0"/>
                </a:rPr>
                <a:t>mobil även om kontantkortet är </a:t>
              </a:r>
              <a:r>
                <a:rPr lang="sv-SE" dirty="0" smtClean="0">
                  <a:latin typeface="Verdana" charset="0"/>
                  <a:ea typeface="Verdana" charset="0"/>
                  <a:cs typeface="Verdana" charset="0"/>
                </a:rPr>
                <a:t>slut</a:t>
              </a:r>
              <a:endParaRPr lang="sv-SE" dirty="0">
                <a:latin typeface="Verdana" charset="0"/>
                <a:ea typeface="Verdana" charset="0"/>
                <a:cs typeface="Verdana" charset="0"/>
              </a:endParaRPr>
            </a:p>
          </p:txBody>
        </p:sp>
      </p:grpSp>
    </p:spTree>
    <p:extLst>
      <p:ext uri="{BB962C8B-B14F-4D97-AF65-F5344CB8AC3E}">
        <p14:creationId xmlns:p14="http://schemas.microsoft.com/office/powerpoint/2010/main" val="4939859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908" y="-562866"/>
            <a:ext cx="5308989" cy="5612704"/>
          </a:xfrm>
          <a:prstGeom prst="rect">
            <a:avLst/>
          </a:prstGeom>
        </p:spPr>
      </p:pic>
      <p:pic>
        <p:nvPicPr>
          <p:cNvPr id="17" name="Bildobjekt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349" y="5311051"/>
            <a:ext cx="1022981" cy="1192587"/>
          </a:xfrm>
          <a:prstGeom prst="rect">
            <a:avLst/>
          </a:prstGeom>
        </p:spPr>
      </p:pic>
      <p:grpSp>
        <p:nvGrpSpPr>
          <p:cNvPr id="20" name="Grupp 19"/>
          <p:cNvGrpSpPr/>
          <p:nvPr/>
        </p:nvGrpSpPr>
        <p:grpSpPr>
          <a:xfrm>
            <a:off x="539750" y="279722"/>
            <a:ext cx="1483658" cy="891993"/>
            <a:chOff x="2835095" y="3417369"/>
            <a:chExt cx="4074459" cy="2449614"/>
          </a:xfrm>
        </p:grpSpPr>
        <p:pic>
          <p:nvPicPr>
            <p:cNvPr id="21" name="Bildobjekt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5095" y="3417369"/>
              <a:ext cx="4074459" cy="2449614"/>
            </a:xfrm>
            <a:prstGeom prst="rect">
              <a:avLst/>
            </a:prstGeom>
          </p:spPr>
        </p:pic>
        <p:sp>
          <p:nvSpPr>
            <p:cNvPr id="22" name="Rektangel 21"/>
            <p:cNvSpPr/>
            <p:nvPr/>
          </p:nvSpPr>
          <p:spPr>
            <a:xfrm>
              <a:off x="4046458" y="4104293"/>
              <a:ext cx="1158663" cy="1521403"/>
            </a:xfrm>
            <a:prstGeom prst="rect">
              <a:avLst/>
            </a:prstGeom>
          </p:spPr>
          <p:txBody>
            <a:bodyPr wrap="none">
              <a:spAutoFit/>
            </a:bodyPr>
            <a:lstStyle/>
            <a:p>
              <a:pPr algn="ctr"/>
              <a:r>
                <a:rPr lang="sv-SE" sz="3000" b="1" dirty="0" smtClean="0">
                  <a:solidFill>
                    <a:srgbClr val="EA5D41"/>
                  </a:solidFill>
                  <a:latin typeface="Verdana" charset="0"/>
                  <a:ea typeface="Verdana" charset="0"/>
                  <a:cs typeface="Verdana" charset="0"/>
                </a:rPr>
                <a:t>?</a:t>
              </a:r>
              <a:endParaRPr lang="sv-SE" sz="3000" b="1" dirty="0">
                <a:solidFill>
                  <a:srgbClr val="EA5D41"/>
                </a:solidFill>
                <a:latin typeface="Verdana" charset="0"/>
                <a:ea typeface="Verdana" charset="0"/>
                <a:cs typeface="Verdana" charset="0"/>
              </a:endParaRPr>
            </a:p>
          </p:txBody>
        </p:sp>
      </p:grpSp>
      <p:pic>
        <p:nvPicPr>
          <p:cNvPr id="10" name="Bildobjekt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348" y="5432034"/>
            <a:ext cx="1169244" cy="1071472"/>
          </a:xfrm>
          <a:prstGeom prst="rect">
            <a:avLst/>
          </a:prstGeom>
        </p:spPr>
      </p:pic>
      <p:pic>
        <p:nvPicPr>
          <p:cNvPr id="11" name="Bildobjekt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7540" y="5393364"/>
            <a:ext cx="1242560" cy="1109383"/>
          </a:xfrm>
          <a:prstGeom prst="rect">
            <a:avLst/>
          </a:prstGeom>
        </p:spPr>
      </p:pic>
    </p:spTree>
    <p:extLst>
      <p:ext uri="{BB962C8B-B14F-4D97-AF65-F5344CB8AC3E}">
        <p14:creationId xmlns:p14="http://schemas.microsoft.com/office/powerpoint/2010/main" val="2042948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Att arbeta </a:t>
            </a:r>
            <a:endParaRPr lang="sv-SE" sz="4500" dirty="0" smtClean="0">
              <a:solidFill>
                <a:schemeClr val="bg1"/>
              </a:solidFill>
            </a:endParaRPr>
          </a:p>
          <a:p>
            <a:pPr algn="ctr"/>
            <a:r>
              <a:rPr lang="sv-SE" sz="4500" dirty="0" smtClean="0">
                <a:solidFill>
                  <a:schemeClr val="bg1"/>
                </a:solidFill>
              </a:rPr>
              <a:t>som brandman</a:t>
            </a:r>
            <a:endParaRPr lang="sv-SE" sz="4500" dirty="0">
              <a:solidFill>
                <a:schemeClr val="bg1"/>
              </a:solidFill>
            </a:endParaRPr>
          </a:p>
        </p:txBody>
      </p:sp>
      <p:pic>
        <p:nvPicPr>
          <p:cNvPr id="6" name="Bildobjekt 5"/>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2071861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p:cNvPicPr>
            <a:picLocks noChangeAspect="1"/>
          </p:cNvPicPr>
          <p:nvPr/>
        </p:nvPicPr>
        <p:blipFill rotWithShape="1">
          <a:blip r:embed="rId3" cstate="print">
            <a:extLst>
              <a:ext uri="{28A0092B-C50C-407E-A947-70E740481C1C}">
                <a14:useLocalDpi xmlns:a14="http://schemas.microsoft.com/office/drawing/2010/main"/>
              </a:ext>
            </a:extLst>
          </a:blip>
          <a:srcRect l="1" r="-145"/>
          <a:stretch/>
        </p:blipFill>
        <p:spPr>
          <a:xfrm>
            <a:off x="972768" y="1371600"/>
            <a:ext cx="7236050" cy="6101425"/>
          </a:xfrm>
          <a:prstGeom prst="rect">
            <a:avLst/>
          </a:prstGeom>
        </p:spPr>
      </p:pic>
      <p:sp>
        <p:nvSpPr>
          <p:cNvPr id="16" name="Rubrik 3"/>
          <p:cNvSpPr txBox="1">
            <a:spLocks/>
          </p:cNvSpPr>
          <p:nvPr/>
        </p:nvSpPr>
        <p:spPr>
          <a:xfrm>
            <a:off x="539750" y="595405"/>
            <a:ext cx="2548047" cy="55399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800" kern="1600" spc="-20" dirty="0" smtClean="0">
                <a:solidFill>
                  <a:schemeClr val="tx1"/>
                </a:solidFill>
                <a:latin typeface="Verdana" charset="0"/>
                <a:ea typeface="Verdana" charset="0"/>
                <a:cs typeface="Verdana" charset="0"/>
              </a:rPr>
              <a:t>Brandmannen Erik svarar på frågor</a:t>
            </a:r>
            <a:endParaRPr lang="sv-SE" sz="1800" dirty="0">
              <a:solidFill>
                <a:schemeClr val="tx1"/>
              </a:solidFill>
            </a:endParaRPr>
          </a:p>
        </p:txBody>
      </p:sp>
    </p:spTree>
    <p:extLst>
      <p:ext uri="{BB962C8B-B14F-4D97-AF65-F5344CB8AC3E}">
        <p14:creationId xmlns:p14="http://schemas.microsoft.com/office/powerpoint/2010/main" val="1690992417"/>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2696710"/>
            <a:ext cx="5122990" cy="1846659"/>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000" dirty="0">
                <a:solidFill>
                  <a:schemeClr val="tx1"/>
                </a:solidFill>
              </a:rPr>
              <a:t>Vilka frågor skulle du vilja </a:t>
            </a:r>
            <a:endParaRPr lang="sv-SE" sz="2000" dirty="0" smtClean="0">
              <a:solidFill>
                <a:schemeClr val="tx1"/>
              </a:solidFill>
            </a:endParaRPr>
          </a:p>
          <a:p>
            <a:r>
              <a:rPr lang="sv-SE" sz="2000" dirty="0" smtClean="0">
                <a:solidFill>
                  <a:schemeClr val="tx1"/>
                </a:solidFill>
              </a:rPr>
              <a:t>ställa till </a:t>
            </a:r>
            <a:r>
              <a:rPr lang="sv-SE" sz="2000" dirty="0">
                <a:solidFill>
                  <a:schemeClr val="tx1"/>
                </a:solidFill>
              </a:rPr>
              <a:t>en brandman? </a:t>
            </a:r>
            <a:endParaRPr lang="sv-SE" sz="2000" dirty="0" smtClean="0">
              <a:solidFill>
                <a:schemeClr val="tx1"/>
              </a:solidFill>
            </a:endParaRPr>
          </a:p>
          <a:p>
            <a:endParaRPr lang="sv-SE" sz="2000" dirty="0">
              <a:solidFill>
                <a:schemeClr val="tx1"/>
              </a:solidFill>
            </a:endParaRPr>
          </a:p>
          <a:p>
            <a:r>
              <a:rPr lang="sv-SE" sz="2000" b="0" dirty="0" smtClean="0">
                <a:solidFill>
                  <a:schemeClr val="tx1"/>
                </a:solidFill>
              </a:rPr>
              <a:t>Ta </a:t>
            </a:r>
            <a:r>
              <a:rPr lang="sv-SE" sz="2000" b="0" dirty="0">
                <a:solidFill>
                  <a:schemeClr val="tx1"/>
                </a:solidFill>
              </a:rPr>
              <a:t>gärna kontakt </a:t>
            </a:r>
            <a:r>
              <a:rPr lang="sv-SE" sz="2000" b="0" dirty="0" smtClean="0">
                <a:solidFill>
                  <a:schemeClr val="tx1"/>
                </a:solidFill>
              </a:rPr>
              <a:t>med </a:t>
            </a:r>
            <a:r>
              <a:rPr lang="sv-SE" sz="2000" b="0" dirty="0">
                <a:solidFill>
                  <a:schemeClr val="tx1"/>
                </a:solidFill>
              </a:rPr>
              <a:t>räddningstjänsten där du bor </a:t>
            </a:r>
          </a:p>
          <a:p>
            <a:r>
              <a:rPr lang="sv-SE" sz="2000" b="0" dirty="0">
                <a:solidFill>
                  <a:schemeClr val="tx1"/>
                </a:solidFill>
              </a:rPr>
              <a:t>och gör en egen intervju!</a:t>
            </a:r>
          </a:p>
        </p:txBody>
      </p:sp>
      <p:grpSp>
        <p:nvGrpSpPr>
          <p:cNvPr id="10" name="Grupp 9"/>
          <p:cNvGrpSpPr/>
          <p:nvPr/>
        </p:nvGrpSpPr>
        <p:grpSpPr>
          <a:xfrm>
            <a:off x="1524000" y="2600179"/>
            <a:ext cx="1311095" cy="1302094"/>
            <a:chOff x="1834612" y="3412629"/>
            <a:chExt cx="1433046" cy="1423208"/>
          </a:xfrm>
        </p:grpSpPr>
        <p:pic>
          <p:nvPicPr>
            <p:cNvPr id="12" name="Bildobjekt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211311156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2470115" y="1934710"/>
            <a:ext cx="5822237" cy="2769989"/>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000" b="0" dirty="0">
                <a:solidFill>
                  <a:schemeClr val="tx1"/>
                </a:solidFill>
              </a:rPr>
              <a:t>Var fjärde brand i Sverige beror på att </a:t>
            </a:r>
            <a:r>
              <a:rPr lang="sv-SE" sz="2000" b="0" dirty="0" smtClean="0">
                <a:solidFill>
                  <a:schemeClr val="tx1"/>
                </a:solidFill>
              </a:rPr>
              <a:t/>
            </a:r>
            <a:br>
              <a:rPr lang="sv-SE" sz="2000" b="0" dirty="0" smtClean="0">
                <a:solidFill>
                  <a:schemeClr val="tx1"/>
                </a:solidFill>
              </a:rPr>
            </a:br>
            <a:r>
              <a:rPr lang="sv-SE" sz="2000" b="0" dirty="0" smtClean="0">
                <a:solidFill>
                  <a:schemeClr val="tx1"/>
                </a:solidFill>
              </a:rPr>
              <a:t>någon </a:t>
            </a:r>
            <a:r>
              <a:rPr lang="sv-SE" sz="2000" b="0" dirty="0">
                <a:solidFill>
                  <a:schemeClr val="tx1"/>
                </a:solidFill>
              </a:rPr>
              <a:t>tänt på med flit. De bränderna </a:t>
            </a:r>
            <a:r>
              <a:rPr lang="sv-SE" sz="2000" b="0" dirty="0" smtClean="0">
                <a:solidFill>
                  <a:schemeClr val="tx1"/>
                </a:solidFill>
              </a:rPr>
              <a:t/>
            </a:r>
            <a:br>
              <a:rPr lang="sv-SE" sz="2000" b="0" dirty="0" smtClean="0">
                <a:solidFill>
                  <a:schemeClr val="tx1"/>
                </a:solidFill>
              </a:rPr>
            </a:br>
            <a:r>
              <a:rPr lang="sv-SE" sz="2000" b="0" dirty="0" smtClean="0">
                <a:solidFill>
                  <a:schemeClr val="tx1"/>
                </a:solidFill>
              </a:rPr>
              <a:t>kallas </a:t>
            </a:r>
            <a:r>
              <a:rPr lang="sv-SE" sz="2000" b="0" dirty="0">
                <a:solidFill>
                  <a:schemeClr val="tx1"/>
                </a:solidFill>
              </a:rPr>
              <a:t>anlagda och kostar ca 1 miljard </a:t>
            </a:r>
            <a:r>
              <a:rPr lang="sv-SE" sz="2000" b="0" dirty="0" smtClean="0">
                <a:solidFill>
                  <a:schemeClr val="tx1"/>
                </a:solidFill>
              </a:rPr>
              <a:t>kronor </a:t>
            </a:r>
            <a:r>
              <a:rPr lang="sv-SE" sz="2000" b="0" dirty="0">
                <a:solidFill>
                  <a:schemeClr val="tx1"/>
                </a:solidFill>
              </a:rPr>
              <a:t>varje år. Det är mycket pengar som skulle kunna användas till något roligare. Låt säga att en mountainbike kostar 5 000 kronor. </a:t>
            </a:r>
            <a:endParaRPr lang="sv-SE" sz="2000" b="0" dirty="0" smtClean="0">
              <a:solidFill>
                <a:schemeClr val="tx1"/>
              </a:solidFill>
            </a:endParaRPr>
          </a:p>
          <a:p>
            <a:endParaRPr lang="sv-SE" sz="2000" b="0" dirty="0">
              <a:solidFill>
                <a:schemeClr val="tx1"/>
              </a:solidFill>
            </a:endParaRPr>
          </a:p>
          <a:p>
            <a:r>
              <a:rPr lang="sv-SE" sz="2000" dirty="0" smtClean="0">
                <a:solidFill>
                  <a:schemeClr val="tx1"/>
                </a:solidFill>
              </a:rPr>
              <a:t>Hur </a:t>
            </a:r>
            <a:r>
              <a:rPr lang="sv-SE" sz="2000" dirty="0">
                <a:solidFill>
                  <a:schemeClr val="tx1"/>
                </a:solidFill>
              </a:rPr>
              <a:t>många sådana cyklar skulle man </a:t>
            </a:r>
            <a:r>
              <a:rPr lang="sv-SE" sz="2000" dirty="0" smtClean="0">
                <a:solidFill>
                  <a:schemeClr val="tx1"/>
                </a:solidFill>
              </a:rPr>
              <a:t/>
            </a:r>
            <a:br>
              <a:rPr lang="sv-SE" sz="2000" dirty="0" smtClean="0">
                <a:solidFill>
                  <a:schemeClr val="tx1"/>
                </a:solidFill>
              </a:rPr>
            </a:br>
            <a:r>
              <a:rPr lang="sv-SE" sz="2000" dirty="0" smtClean="0">
                <a:solidFill>
                  <a:schemeClr val="tx1"/>
                </a:solidFill>
              </a:rPr>
              <a:t>då </a:t>
            </a:r>
            <a:r>
              <a:rPr lang="sv-SE" sz="2000" dirty="0">
                <a:solidFill>
                  <a:schemeClr val="tx1"/>
                </a:solidFill>
              </a:rPr>
              <a:t>kunna köpa för pengarna istället?</a:t>
            </a:r>
          </a:p>
        </p:txBody>
      </p:sp>
      <p:grpSp>
        <p:nvGrpSpPr>
          <p:cNvPr id="10" name="Grupp 9"/>
          <p:cNvGrpSpPr/>
          <p:nvPr/>
        </p:nvGrpSpPr>
        <p:grpSpPr>
          <a:xfrm>
            <a:off x="977153" y="1838179"/>
            <a:ext cx="1311095" cy="1302094"/>
            <a:chOff x="1834612" y="3412629"/>
            <a:chExt cx="1433046" cy="1423208"/>
          </a:xfrm>
        </p:grpSpPr>
        <p:pic>
          <p:nvPicPr>
            <p:cNvPr id="12" name="Bildobjekt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528406528"/>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När leken </a:t>
            </a:r>
            <a:endParaRPr lang="sv-SE" sz="4500" dirty="0" smtClean="0">
              <a:solidFill>
                <a:schemeClr val="bg1"/>
              </a:solidFill>
            </a:endParaRPr>
          </a:p>
          <a:p>
            <a:pPr algn="ctr"/>
            <a:r>
              <a:rPr lang="sv-SE" sz="4500" dirty="0" smtClean="0">
                <a:solidFill>
                  <a:schemeClr val="bg1"/>
                </a:solidFill>
              </a:rPr>
              <a:t>blir </a:t>
            </a:r>
            <a:r>
              <a:rPr lang="sv-SE" sz="4500" dirty="0">
                <a:solidFill>
                  <a:schemeClr val="bg1"/>
                </a:solidFill>
              </a:rPr>
              <a:t>allvar</a:t>
            </a: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2928081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rot="10800000">
            <a:off x="3037115" y="0"/>
            <a:ext cx="6106883" cy="2698376"/>
          </a:xfrm>
          <a:prstGeom prst="rect">
            <a:avLst/>
          </a:prstGeom>
          <a:gradFill flip="none" rotWithShape="1">
            <a:gsLst>
              <a:gs pos="0">
                <a:schemeClr val="bg1"/>
              </a:gs>
              <a:gs pos="35000">
                <a:schemeClr val="accent4">
                  <a:lumMod val="20000"/>
                  <a:lumOff val="80000"/>
                </a:schemeClr>
              </a:gs>
              <a:gs pos="72000">
                <a:schemeClr val="accent1">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rotWithShape="1">
          <a:blip r:embed="rId3" cstate="print">
            <a:extLst>
              <a:ext uri="{28A0092B-C50C-407E-A947-70E740481C1C}">
                <a14:useLocalDpi xmlns:a14="http://schemas.microsoft.com/office/drawing/2010/main"/>
              </a:ext>
            </a:extLst>
          </a:blip>
          <a:srcRect r="5580"/>
          <a:stretch/>
        </p:blipFill>
        <p:spPr>
          <a:xfrm>
            <a:off x="2468685" y="438074"/>
            <a:ext cx="6675315" cy="5335197"/>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457862" y="537135"/>
            <a:ext cx="2976336" cy="369332"/>
          </a:xfrm>
          <a:prstGeom prst="rect">
            <a:avLst/>
          </a:prstGeom>
          <a:noFill/>
        </p:spPr>
        <p:txBody>
          <a:bodyPr wrap="square" rtlCol="0">
            <a:spAutoFit/>
          </a:bodyPr>
          <a:lstStyle/>
          <a:p>
            <a:r>
              <a:rPr lang="sv-SE" b="1" dirty="0" smtClean="0">
                <a:solidFill>
                  <a:schemeClr val="bg1"/>
                </a:solidFill>
                <a:latin typeface="Verdana" charset="0"/>
                <a:ea typeface="Verdana" charset="0"/>
                <a:cs typeface="Verdana" charset="0"/>
              </a:rPr>
              <a:t>Tänk på att:</a:t>
            </a:r>
            <a:endParaRPr lang="sv-SE" b="1" dirty="0">
              <a:solidFill>
                <a:schemeClr val="bg1"/>
              </a:solidFill>
              <a:latin typeface="Verdana" charset="0"/>
              <a:ea typeface="Verdana" charset="0"/>
              <a:cs typeface="Verdana" charset="0"/>
            </a:endParaRPr>
          </a:p>
        </p:txBody>
      </p:sp>
      <p:grpSp>
        <p:nvGrpSpPr>
          <p:cNvPr id="3" name="Grupp 2"/>
          <p:cNvGrpSpPr/>
          <p:nvPr/>
        </p:nvGrpSpPr>
        <p:grpSpPr>
          <a:xfrm>
            <a:off x="566719" y="1558128"/>
            <a:ext cx="2867479" cy="3436604"/>
            <a:chOff x="566719" y="1558128"/>
            <a:chExt cx="2867479" cy="3436604"/>
          </a:xfrm>
        </p:grpSpPr>
        <p:sp>
          <p:nvSpPr>
            <p:cNvPr id="22" name="Rubrik 3"/>
            <p:cNvSpPr txBox="1">
              <a:spLocks/>
            </p:cNvSpPr>
            <p:nvPr/>
          </p:nvSpPr>
          <p:spPr>
            <a:xfrm>
              <a:off x="566720" y="1558128"/>
              <a:ext cx="2867478" cy="335476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600" b="0" dirty="0" smtClean="0">
                  <a:solidFill>
                    <a:schemeClr val="bg1"/>
                  </a:solidFill>
                </a:rPr>
                <a:t>Eld kan lätt utvecklas </a:t>
              </a:r>
              <a:br>
                <a:rPr lang="sv-SE" sz="1600" b="0" dirty="0" smtClean="0">
                  <a:solidFill>
                    <a:schemeClr val="bg1"/>
                  </a:solidFill>
                </a:rPr>
              </a:br>
              <a:r>
                <a:rPr lang="sv-SE" sz="1600" b="0" dirty="0" smtClean="0">
                  <a:solidFill>
                    <a:schemeClr val="bg1"/>
                  </a:solidFill>
                </a:rPr>
                <a:t>till </a:t>
              </a:r>
              <a:r>
                <a:rPr lang="sv-SE" sz="1600" b="0" dirty="0">
                  <a:solidFill>
                    <a:schemeClr val="bg1"/>
                  </a:solidFill>
                </a:rPr>
                <a:t>en </a:t>
              </a:r>
              <a:r>
                <a:rPr lang="sv-SE" sz="1600" b="0" dirty="0" smtClean="0">
                  <a:solidFill>
                    <a:schemeClr val="bg1"/>
                  </a:solidFill>
                </a:rPr>
                <a:t>brand </a:t>
              </a:r>
              <a:br>
                <a:rPr lang="sv-SE" sz="1600" b="0" dirty="0" smtClean="0">
                  <a:solidFill>
                    <a:schemeClr val="bg1"/>
                  </a:solidFill>
                </a:rPr>
              </a:br>
              <a:r>
                <a:rPr lang="sv-SE" sz="1600" b="0" dirty="0">
                  <a:solidFill>
                    <a:schemeClr val="bg1"/>
                  </a:solidFill>
                </a:rPr>
                <a:t/>
              </a:r>
              <a:br>
                <a:rPr lang="sv-SE" sz="1600" b="0" dirty="0">
                  <a:solidFill>
                    <a:schemeClr val="bg1"/>
                  </a:solidFill>
                </a:rPr>
              </a:br>
              <a:endParaRPr lang="sv-SE" sz="1600" b="0" dirty="0">
                <a:solidFill>
                  <a:schemeClr val="bg1"/>
                </a:solidFill>
              </a:endParaRPr>
            </a:p>
            <a:p>
              <a:pPr marL="285750" indent="-285750">
                <a:spcAft>
                  <a:spcPts val="600"/>
                </a:spcAft>
                <a:buClr>
                  <a:schemeClr val="bg1"/>
                </a:buClr>
                <a:buSzPct val="150000"/>
                <a:buFont typeface="Wingdings" charset="2"/>
                <a:buChar char="ü"/>
              </a:pPr>
              <a:r>
                <a:rPr lang="sv-SE" sz="1600" b="0" dirty="0">
                  <a:solidFill>
                    <a:schemeClr val="bg1"/>
                  </a:solidFill>
                </a:rPr>
                <a:t>K</a:t>
              </a:r>
              <a:r>
                <a:rPr lang="sv-SE" sz="1600" b="0" dirty="0" smtClean="0">
                  <a:solidFill>
                    <a:schemeClr val="bg1"/>
                  </a:solidFill>
                </a:rPr>
                <a:t>alla </a:t>
              </a:r>
              <a:r>
                <a:rPr lang="sv-SE" sz="1600" b="0" dirty="0">
                  <a:solidFill>
                    <a:schemeClr val="bg1"/>
                  </a:solidFill>
                </a:rPr>
                <a:t>på </a:t>
              </a:r>
              <a:r>
                <a:rPr lang="sv-SE" sz="1600" b="0" dirty="0" smtClean="0">
                  <a:solidFill>
                    <a:schemeClr val="bg1"/>
                  </a:solidFill>
                </a:rPr>
                <a:t>hjälp om </a:t>
              </a:r>
              <a:br>
                <a:rPr lang="sv-SE" sz="1600" b="0" dirty="0" smtClean="0">
                  <a:solidFill>
                    <a:schemeClr val="bg1"/>
                  </a:solidFill>
                </a:rPr>
              </a:br>
              <a:r>
                <a:rPr lang="sv-SE" sz="1600" b="0" dirty="0" smtClean="0">
                  <a:solidFill>
                    <a:schemeClr val="bg1"/>
                  </a:solidFill>
                </a:rPr>
                <a:t>du inte </a:t>
              </a:r>
              <a:r>
                <a:rPr lang="sv-SE" sz="1600" b="0" dirty="0">
                  <a:solidFill>
                    <a:schemeClr val="bg1"/>
                  </a:solidFill>
                </a:rPr>
                <a:t>kan släcka </a:t>
              </a:r>
              <a:r>
                <a:rPr lang="sv-SE" sz="1600" b="0" dirty="0" smtClean="0">
                  <a:solidFill>
                    <a:schemeClr val="bg1"/>
                  </a:solidFill>
                </a:rPr>
                <a:t>branden själv!</a:t>
              </a:r>
              <a:br>
                <a:rPr lang="sv-SE" sz="1600" b="0" dirty="0" smtClean="0">
                  <a:solidFill>
                    <a:schemeClr val="bg1"/>
                  </a:solidFill>
                </a:rPr>
              </a:br>
              <a:r>
                <a:rPr lang="sv-SE" sz="1600" b="0" dirty="0" smtClean="0">
                  <a:solidFill>
                    <a:schemeClr val="bg1"/>
                  </a:solidFill>
                </a:rPr>
                <a:t/>
              </a:r>
              <a:br>
                <a:rPr lang="sv-SE" sz="1600" b="0" dirty="0" smtClean="0">
                  <a:solidFill>
                    <a:schemeClr val="bg1"/>
                  </a:solidFill>
                </a:rPr>
              </a:br>
              <a:endParaRPr lang="sv-SE" sz="1600" b="0" dirty="0" smtClean="0">
                <a:solidFill>
                  <a:schemeClr val="bg1"/>
                </a:solidFill>
              </a:endParaRPr>
            </a:p>
            <a:p>
              <a:pPr marL="285750" indent="-285750">
                <a:spcAft>
                  <a:spcPts val="600"/>
                </a:spcAft>
                <a:buClr>
                  <a:schemeClr val="bg1"/>
                </a:buClr>
                <a:buSzPct val="150000"/>
                <a:buFont typeface="Wingdings" charset="2"/>
                <a:buChar char="ü"/>
              </a:pPr>
              <a:r>
                <a:rPr lang="sv-SE" sz="1600" b="0" dirty="0" smtClean="0">
                  <a:solidFill>
                    <a:schemeClr val="bg1"/>
                  </a:solidFill>
                </a:rPr>
                <a:t>Starta en brand är </a:t>
              </a:r>
              <a:br>
                <a:rPr lang="sv-SE" sz="1600" b="0" dirty="0" smtClean="0">
                  <a:solidFill>
                    <a:schemeClr val="bg1"/>
                  </a:solidFill>
                </a:rPr>
              </a:br>
              <a:r>
                <a:rPr lang="sv-SE" sz="1600" b="0" dirty="0" smtClean="0">
                  <a:solidFill>
                    <a:schemeClr val="bg1"/>
                  </a:solidFill>
                </a:rPr>
                <a:t>ett allvarligt och straffbart brott även </a:t>
              </a:r>
              <a:br>
                <a:rPr lang="sv-SE" sz="1600" b="0" dirty="0" smtClean="0">
                  <a:solidFill>
                    <a:schemeClr val="bg1"/>
                  </a:solidFill>
                </a:rPr>
              </a:br>
              <a:r>
                <a:rPr lang="sv-SE" sz="1600" b="0" dirty="0" smtClean="0">
                  <a:solidFill>
                    <a:schemeClr val="bg1"/>
                  </a:solidFill>
                </a:rPr>
                <a:t>för minderåriga</a:t>
              </a:r>
            </a:p>
          </p:txBody>
        </p:sp>
        <p:pic>
          <p:nvPicPr>
            <p:cNvPr id="29" name="Bildobjekt 28"/>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2103743"/>
              <a:ext cx="2486478" cy="68368"/>
            </a:xfrm>
            <a:prstGeom prst="rect">
              <a:avLst/>
            </a:prstGeom>
          </p:spPr>
        </p:pic>
        <p:pic>
          <p:nvPicPr>
            <p:cNvPr id="30" name="Bildobjekt 29"/>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3383688"/>
              <a:ext cx="2486478" cy="68368"/>
            </a:xfrm>
            <a:prstGeom prst="rect">
              <a:avLst/>
            </a:prstGeom>
          </p:spPr>
        </p:pic>
        <p:pic>
          <p:nvPicPr>
            <p:cNvPr id="31" name="Bildobjekt 30"/>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566719" y="4926364"/>
              <a:ext cx="2486478" cy="68368"/>
            </a:xfrm>
            <a:prstGeom prst="rect">
              <a:avLst/>
            </a:prstGeom>
          </p:spPr>
        </p:pic>
      </p:grpSp>
      <p:grpSp>
        <p:nvGrpSpPr>
          <p:cNvPr id="4" name="Grupp 3"/>
          <p:cNvGrpSpPr/>
          <p:nvPr/>
        </p:nvGrpSpPr>
        <p:grpSpPr>
          <a:xfrm>
            <a:off x="4055836" y="5413264"/>
            <a:ext cx="4711646" cy="966905"/>
            <a:chOff x="4055836" y="5413264"/>
            <a:chExt cx="4711646" cy="966905"/>
          </a:xfrm>
        </p:grpSpPr>
        <p:grpSp>
          <p:nvGrpSpPr>
            <p:cNvPr id="19" name="Grupp 18"/>
            <p:cNvGrpSpPr/>
            <p:nvPr/>
          </p:nvGrpSpPr>
          <p:grpSpPr>
            <a:xfrm>
              <a:off x="4055836" y="5413264"/>
              <a:ext cx="973588" cy="966905"/>
              <a:chOff x="711200" y="5062434"/>
              <a:chExt cx="665988" cy="661416"/>
            </a:xfrm>
          </p:grpSpPr>
          <p:pic>
            <p:nvPicPr>
              <p:cNvPr id="23" name="Bildobjekt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24" name="Bildobjekt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25" name="textruta 24"/>
            <p:cNvSpPr txBox="1"/>
            <p:nvPr/>
          </p:nvSpPr>
          <p:spPr>
            <a:xfrm>
              <a:off x="5029424" y="5419662"/>
              <a:ext cx="3738058" cy="954107"/>
            </a:xfrm>
            <a:prstGeom prst="rect">
              <a:avLst/>
            </a:prstGeom>
            <a:noFill/>
          </p:spPr>
          <p:txBody>
            <a:bodyPr wrap="square" rtlCol="0">
              <a:spAutoFit/>
            </a:bodyPr>
            <a:lstStyle/>
            <a:p>
              <a:r>
                <a:rPr lang="sv-SE" sz="1400" dirty="0">
                  <a:latin typeface="Verdana" charset="0"/>
                  <a:ea typeface="Verdana" charset="0"/>
                  <a:cs typeface="Verdana" charset="0"/>
                </a:rPr>
                <a:t>Det är förbjudet för personer under </a:t>
              </a:r>
              <a:r>
                <a:rPr lang="sv-SE" sz="1400" dirty="0" smtClean="0">
                  <a:latin typeface="Verdana" charset="0"/>
                  <a:ea typeface="Verdana" charset="0"/>
                  <a:cs typeface="Verdana" charset="0"/>
                </a:rPr>
                <a:t/>
              </a:r>
              <a:br>
                <a:rPr lang="sv-SE" sz="1400" dirty="0" smtClean="0">
                  <a:latin typeface="Verdana" charset="0"/>
                  <a:ea typeface="Verdana" charset="0"/>
                  <a:cs typeface="Verdana" charset="0"/>
                </a:rPr>
              </a:br>
              <a:r>
                <a:rPr lang="sv-SE" sz="1400" dirty="0" smtClean="0">
                  <a:latin typeface="Verdana" charset="0"/>
                  <a:ea typeface="Verdana" charset="0"/>
                  <a:cs typeface="Verdana" charset="0"/>
                </a:rPr>
                <a:t>18 </a:t>
              </a:r>
              <a:r>
                <a:rPr lang="sv-SE" sz="1400" dirty="0">
                  <a:latin typeface="Verdana" charset="0"/>
                  <a:ea typeface="Verdana" charset="0"/>
                  <a:cs typeface="Verdana" charset="0"/>
                </a:rPr>
                <a:t>år att använda fyrverkerier. </a:t>
              </a:r>
              <a:r>
                <a:rPr lang="sv-SE" sz="1400" dirty="0" smtClean="0">
                  <a:latin typeface="Verdana" charset="0"/>
                  <a:ea typeface="Verdana" charset="0"/>
                  <a:cs typeface="Verdana" charset="0"/>
                </a:rPr>
                <a:t/>
              </a:r>
              <a:br>
                <a:rPr lang="sv-SE" sz="1400" dirty="0" smtClean="0">
                  <a:latin typeface="Verdana" charset="0"/>
                  <a:ea typeface="Verdana" charset="0"/>
                  <a:cs typeface="Verdana" charset="0"/>
                </a:rPr>
              </a:br>
              <a:r>
                <a:rPr lang="sv-SE" sz="1400" dirty="0" smtClean="0">
                  <a:latin typeface="Verdana" charset="0"/>
                  <a:ea typeface="Verdana" charset="0"/>
                  <a:cs typeface="Verdana" charset="0"/>
                </a:rPr>
                <a:t>Smällare är </a:t>
              </a:r>
              <a:r>
                <a:rPr lang="sv-SE" sz="1400" dirty="0">
                  <a:latin typeface="Verdana" charset="0"/>
                  <a:ea typeface="Verdana" charset="0"/>
                  <a:cs typeface="Verdana" charset="0"/>
                </a:rPr>
                <a:t>helt förbjudna, både att </a:t>
              </a:r>
              <a:r>
                <a:rPr lang="sv-SE" sz="1400" dirty="0" smtClean="0">
                  <a:latin typeface="Verdana" charset="0"/>
                  <a:ea typeface="Verdana" charset="0"/>
                  <a:cs typeface="Verdana" charset="0"/>
                </a:rPr>
                <a:t/>
              </a:r>
              <a:br>
                <a:rPr lang="sv-SE" sz="1400" dirty="0" smtClean="0">
                  <a:latin typeface="Verdana" charset="0"/>
                  <a:ea typeface="Verdana" charset="0"/>
                  <a:cs typeface="Verdana" charset="0"/>
                </a:rPr>
              </a:br>
              <a:r>
                <a:rPr lang="sv-SE" sz="1400" dirty="0" smtClean="0">
                  <a:latin typeface="Verdana" charset="0"/>
                  <a:ea typeface="Verdana" charset="0"/>
                  <a:cs typeface="Verdana" charset="0"/>
                </a:rPr>
                <a:t>sälja </a:t>
              </a:r>
              <a:r>
                <a:rPr lang="sv-SE" sz="1400" dirty="0">
                  <a:latin typeface="Verdana" charset="0"/>
                  <a:ea typeface="Verdana" charset="0"/>
                  <a:cs typeface="Verdana" charset="0"/>
                </a:rPr>
                <a:t>och att </a:t>
              </a:r>
              <a:r>
                <a:rPr lang="sv-SE" sz="1400" dirty="0" smtClean="0">
                  <a:latin typeface="Verdana" charset="0"/>
                  <a:ea typeface="Verdana" charset="0"/>
                  <a:cs typeface="Verdana" charset="0"/>
                </a:rPr>
                <a:t>använda</a:t>
              </a:r>
              <a:endParaRPr lang="sv-SE" sz="1400" dirty="0">
                <a:latin typeface="Verdana" charset="0"/>
                <a:ea typeface="Verdana" charset="0"/>
                <a:cs typeface="Verdana" charset="0"/>
              </a:endParaRPr>
            </a:p>
          </p:txBody>
        </p:sp>
      </p:grpSp>
    </p:spTree>
    <p:extLst>
      <p:ext uri="{BB962C8B-B14F-4D97-AF65-F5344CB8AC3E}">
        <p14:creationId xmlns:p14="http://schemas.microsoft.com/office/powerpoint/2010/main" val="1164501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142468" y="1934710"/>
            <a:ext cx="4764403" cy="307776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000" dirty="0">
                <a:solidFill>
                  <a:schemeClr val="tx1"/>
                </a:solidFill>
              </a:rPr>
              <a:t>Allt som förstörs i bränder </a:t>
            </a:r>
            <a:r>
              <a:rPr lang="sv-SE" sz="2000" dirty="0" smtClean="0">
                <a:solidFill>
                  <a:schemeClr val="tx1"/>
                </a:solidFill>
              </a:rPr>
              <a:t/>
            </a:r>
            <a:br>
              <a:rPr lang="sv-SE" sz="2000" dirty="0" smtClean="0">
                <a:solidFill>
                  <a:schemeClr val="tx1"/>
                </a:solidFill>
              </a:rPr>
            </a:br>
            <a:r>
              <a:rPr lang="sv-SE" sz="2000" dirty="0" smtClean="0">
                <a:solidFill>
                  <a:schemeClr val="tx1"/>
                </a:solidFill>
              </a:rPr>
              <a:t>går </a:t>
            </a:r>
            <a:r>
              <a:rPr lang="sv-SE" sz="2000" dirty="0">
                <a:solidFill>
                  <a:schemeClr val="tx1"/>
                </a:solidFill>
              </a:rPr>
              <a:t>inte </a:t>
            </a:r>
            <a:r>
              <a:rPr lang="sv-SE" sz="2000" dirty="0" smtClean="0">
                <a:solidFill>
                  <a:schemeClr val="tx1"/>
                </a:solidFill>
              </a:rPr>
              <a:t>att </a:t>
            </a:r>
            <a:r>
              <a:rPr lang="sv-SE" sz="2000" dirty="0">
                <a:solidFill>
                  <a:schemeClr val="tx1"/>
                </a:solidFill>
              </a:rPr>
              <a:t>ersätta. </a:t>
            </a:r>
            <a:r>
              <a:rPr lang="sv-SE" sz="2000" dirty="0" smtClean="0">
                <a:solidFill>
                  <a:schemeClr val="tx1"/>
                </a:solidFill>
              </a:rPr>
              <a:t/>
            </a:r>
            <a:br>
              <a:rPr lang="sv-SE" sz="2000" dirty="0" smtClean="0">
                <a:solidFill>
                  <a:schemeClr val="tx1"/>
                </a:solidFill>
              </a:rPr>
            </a:br>
            <a:r>
              <a:rPr lang="sv-SE" sz="2000" dirty="0" smtClean="0">
                <a:solidFill>
                  <a:schemeClr val="tx1"/>
                </a:solidFill>
              </a:rPr>
              <a:t>Vad </a:t>
            </a:r>
            <a:r>
              <a:rPr lang="sv-SE" sz="2000" dirty="0">
                <a:solidFill>
                  <a:schemeClr val="tx1"/>
                </a:solidFill>
              </a:rPr>
              <a:t>är oersättligt för dig?</a:t>
            </a:r>
          </a:p>
          <a:p>
            <a:endParaRPr lang="sv-SE" sz="2000" dirty="0">
              <a:solidFill>
                <a:schemeClr val="tx1"/>
              </a:solidFill>
            </a:endParaRPr>
          </a:p>
          <a:p>
            <a:r>
              <a:rPr lang="sv-SE" sz="2000" dirty="0">
                <a:solidFill>
                  <a:schemeClr val="tx1"/>
                </a:solidFill>
              </a:rPr>
              <a:t>Varför tycker en del att </a:t>
            </a:r>
            <a:r>
              <a:rPr lang="sv-SE" sz="2000" dirty="0" smtClean="0">
                <a:solidFill>
                  <a:schemeClr val="tx1"/>
                </a:solidFill>
              </a:rPr>
              <a:t/>
            </a:r>
            <a:br>
              <a:rPr lang="sv-SE" sz="2000" dirty="0" smtClean="0">
                <a:solidFill>
                  <a:schemeClr val="tx1"/>
                </a:solidFill>
              </a:rPr>
            </a:br>
            <a:r>
              <a:rPr lang="sv-SE" sz="2000" dirty="0" smtClean="0">
                <a:solidFill>
                  <a:schemeClr val="tx1"/>
                </a:solidFill>
              </a:rPr>
              <a:t>det </a:t>
            </a:r>
            <a:r>
              <a:rPr lang="sv-SE" sz="2000" dirty="0">
                <a:solidFill>
                  <a:schemeClr val="tx1"/>
                </a:solidFill>
              </a:rPr>
              <a:t>är tufft </a:t>
            </a:r>
            <a:r>
              <a:rPr lang="sv-SE" sz="2000" dirty="0" smtClean="0">
                <a:solidFill>
                  <a:schemeClr val="tx1"/>
                </a:solidFill>
              </a:rPr>
              <a:t>att </a:t>
            </a:r>
            <a:r>
              <a:rPr lang="sv-SE" sz="2000" dirty="0">
                <a:solidFill>
                  <a:schemeClr val="tx1"/>
                </a:solidFill>
              </a:rPr>
              <a:t>elda?</a:t>
            </a:r>
          </a:p>
          <a:p>
            <a:endParaRPr lang="sv-SE" sz="2000" dirty="0">
              <a:solidFill>
                <a:schemeClr val="tx1"/>
              </a:solidFill>
            </a:endParaRPr>
          </a:p>
          <a:p>
            <a:r>
              <a:rPr lang="sv-SE" sz="2000" dirty="0">
                <a:solidFill>
                  <a:schemeClr val="tx1"/>
                </a:solidFill>
              </a:rPr>
              <a:t>Varför kan det vara svårt </a:t>
            </a:r>
            <a:r>
              <a:rPr lang="sv-SE" sz="2000" dirty="0" smtClean="0">
                <a:solidFill>
                  <a:schemeClr val="tx1"/>
                </a:solidFill>
              </a:rPr>
              <a:t/>
            </a:r>
            <a:br>
              <a:rPr lang="sv-SE" sz="2000" dirty="0" smtClean="0">
                <a:solidFill>
                  <a:schemeClr val="tx1"/>
                </a:solidFill>
              </a:rPr>
            </a:br>
            <a:r>
              <a:rPr lang="sv-SE" sz="2000" dirty="0" smtClean="0">
                <a:solidFill>
                  <a:schemeClr val="tx1"/>
                </a:solidFill>
              </a:rPr>
              <a:t>att </a:t>
            </a:r>
            <a:r>
              <a:rPr lang="sv-SE" sz="2000" dirty="0">
                <a:solidFill>
                  <a:schemeClr val="tx1"/>
                </a:solidFill>
              </a:rPr>
              <a:t>säga </a:t>
            </a:r>
            <a:r>
              <a:rPr lang="sv-SE" sz="2000" dirty="0" smtClean="0">
                <a:solidFill>
                  <a:schemeClr val="tx1"/>
                </a:solidFill>
              </a:rPr>
              <a:t>att </a:t>
            </a:r>
            <a:r>
              <a:rPr lang="sv-SE" sz="2000" dirty="0">
                <a:solidFill>
                  <a:schemeClr val="tx1"/>
                </a:solidFill>
              </a:rPr>
              <a:t>man inte </a:t>
            </a:r>
            <a:r>
              <a:rPr lang="sv-SE" sz="2000" dirty="0" smtClean="0">
                <a:solidFill>
                  <a:schemeClr val="tx1"/>
                </a:solidFill>
              </a:rPr>
              <a:t/>
            </a:r>
            <a:br>
              <a:rPr lang="sv-SE" sz="2000" dirty="0" smtClean="0">
                <a:solidFill>
                  <a:schemeClr val="tx1"/>
                </a:solidFill>
              </a:rPr>
            </a:br>
            <a:r>
              <a:rPr lang="sv-SE" sz="2000" dirty="0" smtClean="0">
                <a:solidFill>
                  <a:schemeClr val="tx1"/>
                </a:solidFill>
              </a:rPr>
              <a:t>vill </a:t>
            </a:r>
            <a:r>
              <a:rPr lang="sv-SE" sz="2000" dirty="0">
                <a:solidFill>
                  <a:schemeClr val="tx1"/>
                </a:solidFill>
              </a:rPr>
              <a:t>vara med?</a:t>
            </a:r>
          </a:p>
        </p:txBody>
      </p:sp>
      <p:grpSp>
        <p:nvGrpSpPr>
          <p:cNvPr id="17" name="Grupp 16"/>
          <p:cNvGrpSpPr/>
          <p:nvPr/>
        </p:nvGrpSpPr>
        <p:grpSpPr>
          <a:xfrm>
            <a:off x="1649505" y="1828312"/>
            <a:ext cx="1311095" cy="1302094"/>
            <a:chOff x="660903" y="1999477"/>
            <a:chExt cx="1862177" cy="1849393"/>
          </a:xfrm>
        </p:grpSpPr>
        <p:pic>
          <p:nvPicPr>
            <p:cNvPr id="18" name="Bildobjekt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03" y="1999477"/>
              <a:ext cx="1862177" cy="1849393"/>
            </a:xfrm>
            <a:prstGeom prst="rect">
              <a:avLst/>
            </a:prstGeom>
          </p:spPr>
        </p:pic>
        <p:pic>
          <p:nvPicPr>
            <p:cNvPr id="19" name="Bildobjekt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8389" y="2519588"/>
              <a:ext cx="969098" cy="845383"/>
            </a:xfrm>
            <a:prstGeom prst="rect">
              <a:avLst/>
            </a:prstGeom>
          </p:spPr>
        </p:pic>
      </p:grpSp>
    </p:spTree>
    <p:extLst>
      <p:ext uri="{BB962C8B-B14F-4D97-AF65-F5344CB8AC3E}">
        <p14:creationId xmlns:p14="http://schemas.microsoft.com/office/powerpoint/2010/main" val="12237300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Det går </a:t>
            </a:r>
            <a:r>
              <a:rPr lang="sv-SE" sz="4500" dirty="0" smtClean="0">
                <a:solidFill>
                  <a:schemeClr val="bg1"/>
                </a:solidFill>
              </a:rPr>
              <a:t>inte </a:t>
            </a:r>
          </a:p>
          <a:p>
            <a:pPr algn="ctr"/>
            <a:r>
              <a:rPr lang="sv-SE" sz="4500" dirty="0" smtClean="0">
                <a:solidFill>
                  <a:schemeClr val="bg1"/>
                </a:solidFill>
              </a:rPr>
              <a:t>att </a:t>
            </a:r>
            <a:r>
              <a:rPr lang="sv-SE" sz="4500" dirty="0">
                <a:solidFill>
                  <a:schemeClr val="bg1"/>
                </a:solidFill>
              </a:rPr>
              <a:t>se om </a:t>
            </a:r>
            <a:endParaRPr lang="sv-SE" sz="4500" dirty="0" smtClean="0">
              <a:solidFill>
                <a:schemeClr val="bg1"/>
              </a:solidFill>
            </a:endParaRPr>
          </a:p>
          <a:p>
            <a:pPr algn="ctr"/>
            <a:r>
              <a:rPr lang="sv-SE" sz="4500" dirty="0" smtClean="0">
                <a:solidFill>
                  <a:schemeClr val="bg1"/>
                </a:solidFill>
              </a:rPr>
              <a:t>isen </a:t>
            </a:r>
            <a:r>
              <a:rPr lang="sv-SE" sz="4500" dirty="0">
                <a:solidFill>
                  <a:schemeClr val="bg1"/>
                </a:solidFill>
              </a:rPr>
              <a:t>håller</a:t>
            </a: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10160217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51890" y="584200"/>
            <a:ext cx="8144054" cy="55399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800" dirty="0">
                <a:solidFill>
                  <a:schemeClr val="tx1"/>
                </a:solidFill>
              </a:rPr>
              <a:t>Det är svårt att se var isen kommer att hålla. </a:t>
            </a:r>
            <a:r>
              <a:rPr lang="sv-SE" sz="1800" dirty="0" smtClean="0">
                <a:solidFill>
                  <a:schemeClr val="tx1"/>
                </a:solidFill>
              </a:rPr>
              <a:t/>
            </a:r>
            <a:br>
              <a:rPr lang="sv-SE" sz="1800" dirty="0" smtClean="0">
                <a:solidFill>
                  <a:schemeClr val="tx1"/>
                </a:solidFill>
              </a:rPr>
            </a:br>
            <a:r>
              <a:rPr lang="sv-SE" sz="1800" dirty="0" smtClean="0">
                <a:solidFill>
                  <a:schemeClr val="tx1"/>
                </a:solidFill>
              </a:rPr>
              <a:t>På </a:t>
            </a:r>
            <a:r>
              <a:rPr lang="sv-SE" sz="1800" dirty="0">
                <a:solidFill>
                  <a:schemeClr val="tx1"/>
                </a:solidFill>
              </a:rPr>
              <a:t>vissa ställen är isen ofta extra tunn och </a:t>
            </a:r>
            <a:r>
              <a:rPr lang="sv-SE" sz="1800" dirty="0" smtClean="0">
                <a:solidFill>
                  <a:schemeClr val="tx1"/>
                </a:solidFill>
              </a:rPr>
              <a:t>farlig:</a:t>
            </a:r>
            <a:endParaRPr lang="sv-SE" sz="1800" dirty="0">
              <a:solidFill>
                <a:schemeClr val="tx1"/>
              </a:solidFill>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31" y="2957820"/>
            <a:ext cx="9206753" cy="3469923"/>
          </a:xfrm>
          <a:prstGeom prst="rect">
            <a:avLst/>
          </a:prstGeom>
        </p:spPr>
      </p:pic>
      <p:grpSp>
        <p:nvGrpSpPr>
          <p:cNvPr id="22" name="Grupp 21"/>
          <p:cNvGrpSpPr/>
          <p:nvPr/>
        </p:nvGrpSpPr>
        <p:grpSpPr>
          <a:xfrm>
            <a:off x="4176030" y="1452907"/>
            <a:ext cx="3986939" cy="958595"/>
            <a:chOff x="4176030" y="1452907"/>
            <a:chExt cx="3986939" cy="958595"/>
          </a:xfrm>
        </p:grpSpPr>
        <p:sp>
          <p:nvSpPr>
            <p:cNvPr id="6" name="Rubrik 3"/>
            <p:cNvSpPr txBox="1">
              <a:spLocks/>
            </p:cNvSpPr>
            <p:nvPr/>
          </p:nvSpPr>
          <p:spPr>
            <a:xfrm>
              <a:off x="4689343" y="1505640"/>
              <a:ext cx="3473626" cy="830997"/>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rgbClr val="00843D"/>
                </a:buClr>
                <a:buSzPct val="150000"/>
              </a:pPr>
              <a:r>
                <a:rPr lang="sv-SE" sz="1800" b="0" dirty="0">
                  <a:solidFill>
                    <a:schemeClr val="tx1"/>
                  </a:solidFill>
                </a:rPr>
                <a:t>Där avlopp rinner ut </a:t>
              </a: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a:buClr>
                  <a:srgbClr val="00843D"/>
                </a:buClr>
                <a:buSzPct val="150000"/>
              </a:pPr>
              <a:r>
                <a:rPr lang="sv-SE" sz="1800" b="0" dirty="0">
                  <a:solidFill>
                    <a:schemeClr val="tx1"/>
                  </a:solidFill>
                </a:rPr>
                <a:t>D</a:t>
              </a:r>
              <a:r>
                <a:rPr lang="sv-SE" sz="1800" b="0" dirty="0" smtClean="0">
                  <a:solidFill>
                    <a:schemeClr val="tx1"/>
                  </a:solidFill>
                </a:rPr>
                <a:t>är </a:t>
              </a:r>
              <a:r>
                <a:rPr lang="sv-SE" sz="1800" b="0" dirty="0">
                  <a:solidFill>
                    <a:schemeClr val="tx1"/>
                  </a:solidFill>
                </a:rPr>
                <a:t>det ligger snö på isen</a:t>
              </a:r>
            </a:p>
          </p:txBody>
        </p:sp>
        <p:grpSp>
          <p:nvGrpSpPr>
            <p:cNvPr id="13" name="Grupp 12"/>
            <p:cNvGrpSpPr/>
            <p:nvPr/>
          </p:nvGrpSpPr>
          <p:grpSpPr>
            <a:xfrm>
              <a:off x="4176030" y="1452907"/>
              <a:ext cx="414499" cy="411748"/>
              <a:chOff x="1787856" y="2607020"/>
              <a:chExt cx="2101756" cy="2087809"/>
            </a:xfrm>
          </p:grpSpPr>
          <p:pic>
            <p:nvPicPr>
              <p:cNvPr id="14" name="Bildobjekt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15" name="Ellips 14"/>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16" name="Grupp 15"/>
            <p:cNvGrpSpPr/>
            <p:nvPr/>
          </p:nvGrpSpPr>
          <p:grpSpPr>
            <a:xfrm>
              <a:off x="4176030" y="1999754"/>
              <a:ext cx="414499" cy="411748"/>
              <a:chOff x="1787856" y="2607020"/>
              <a:chExt cx="2101756" cy="2087809"/>
            </a:xfrm>
          </p:grpSpPr>
          <p:pic>
            <p:nvPicPr>
              <p:cNvPr id="17" name="Bildobjekt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18" name="Ellips 17"/>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grpSp>
        <p:nvGrpSpPr>
          <p:cNvPr id="3" name="Grupp 2"/>
          <p:cNvGrpSpPr/>
          <p:nvPr/>
        </p:nvGrpSpPr>
        <p:grpSpPr>
          <a:xfrm>
            <a:off x="551890" y="1452907"/>
            <a:ext cx="3433525" cy="1488365"/>
            <a:chOff x="551890" y="1452907"/>
            <a:chExt cx="3433525" cy="1488365"/>
          </a:xfrm>
        </p:grpSpPr>
        <p:sp>
          <p:nvSpPr>
            <p:cNvPr id="5" name="Rubrik 3"/>
            <p:cNvSpPr txBox="1">
              <a:spLocks/>
            </p:cNvSpPr>
            <p:nvPr/>
          </p:nvSpPr>
          <p:spPr>
            <a:xfrm>
              <a:off x="1075054" y="1505640"/>
              <a:ext cx="291036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rgbClr val="00843D"/>
                </a:buClr>
                <a:buSzPct val="150000"/>
              </a:pPr>
              <a:r>
                <a:rPr lang="sv-SE" sz="1800" b="0" dirty="0">
                  <a:solidFill>
                    <a:schemeClr val="tx1"/>
                  </a:solidFill>
                </a:rPr>
                <a:t>V</a:t>
              </a:r>
              <a:r>
                <a:rPr lang="sv-SE" sz="1800" b="0" dirty="0" smtClean="0">
                  <a:solidFill>
                    <a:schemeClr val="tx1"/>
                  </a:solidFill>
                </a:rPr>
                <a:t>id bryggor</a:t>
              </a:r>
              <a:br>
                <a:rPr lang="sv-SE" sz="1800" b="0" dirty="0" smtClean="0">
                  <a:solidFill>
                    <a:schemeClr val="tx1"/>
                  </a:solidFill>
                </a:rPr>
              </a:br>
              <a:endParaRPr lang="sv-SE" sz="1800" b="0" dirty="0" smtClean="0">
                <a:solidFill>
                  <a:schemeClr val="tx1"/>
                </a:solidFill>
              </a:endParaRPr>
            </a:p>
            <a:p>
              <a:pPr>
                <a:buClr>
                  <a:srgbClr val="00843D"/>
                </a:buClr>
                <a:buSzPct val="150000"/>
              </a:pPr>
              <a:r>
                <a:rPr lang="sv-SE" sz="1800" b="0" dirty="0" smtClean="0">
                  <a:solidFill>
                    <a:schemeClr val="tx1"/>
                  </a:solidFill>
                </a:rPr>
                <a:t>Under </a:t>
              </a:r>
              <a:r>
                <a:rPr lang="sv-SE" sz="1800" b="0" dirty="0">
                  <a:solidFill>
                    <a:schemeClr val="tx1"/>
                  </a:solidFill>
                </a:rPr>
                <a:t>broar</a:t>
              </a:r>
              <a:endParaRPr lang="sv-SE" sz="1800" b="0" dirty="0" smtClean="0">
                <a:solidFill>
                  <a:schemeClr val="tx1"/>
                </a:solidFill>
              </a:endParaRPr>
            </a:p>
            <a:p>
              <a:pPr>
                <a:buClr>
                  <a:srgbClr val="00843D"/>
                </a:buClr>
                <a:buSzPct val="150000"/>
              </a:pPr>
              <a:endParaRPr lang="sv-SE" sz="1800" b="0" dirty="0" smtClean="0">
                <a:solidFill>
                  <a:schemeClr val="tx1"/>
                </a:solidFill>
              </a:endParaRPr>
            </a:p>
            <a:p>
              <a:pPr>
                <a:buClr>
                  <a:srgbClr val="00843D"/>
                </a:buClr>
                <a:buSzPct val="150000"/>
              </a:pPr>
              <a:r>
                <a:rPr lang="sv-SE" sz="1800" b="0" dirty="0" smtClean="0">
                  <a:solidFill>
                    <a:schemeClr val="tx1"/>
                  </a:solidFill>
                </a:rPr>
                <a:t>Där det är strömt</a:t>
              </a:r>
            </a:p>
          </p:txBody>
        </p:sp>
        <p:grpSp>
          <p:nvGrpSpPr>
            <p:cNvPr id="7" name="Grupp 6"/>
            <p:cNvGrpSpPr/>
            <p:nvPr/>
          </p:nvGrpSpPr>
          <p:grpSpPr>
            <a:xfrm>
              <a:off x="551890" y="1452907"/>
              <a:ext cx="414499" cy="411748"/>
              <a:chOff x="1787856" y="2607020"/>
              <a:chExt cx="2101756" cy="2087809"/>
            </a:xfrm>
          </p:grpSpPr>
          <p:pic>
            <p:nvPicPr>
              <p:cNvPr id="8" name="Bildobjekt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9" name="Ellips 8"/>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10" name="Grupp 9"/>
            <p:cNvGrpSpPr/>
            <p:nvPr/>
          </p:nvGrpSpPr>
          <p:grpSpPr>
            <a:xfrm>
              <a:off x="551890" y="1999754"/>
              <a:ext cx="414499" cy="411748"/>
              <a:chOff x="1787856" y="2607020"/>
              <a:chExt cx="2101756" cy="2087809"/>
            </a:xfrm>
          </p:grpSpPr>
          <p:pic>
            <p:nvPicPr>
              <p:cNvPr id="11" name="Bildobjekt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12" name="Ellips 11"/>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19" name="Grupp 18"/>
            <p:cNvGrpSpPr/>
            <p:nvPr/>
          </p:nvGrpSpPr>
          <p:grpSpPr>
            <a:xfrm>
              <a:off x="551890" y="2529524"/>
              <a:ext cx="414499" cy="411748"/>
              <a:chOff x="1787856" y="2607020"/>
              <a:chExt cx="2101756" cy="2087809"/>
            </a:xfrm>
          </p:grpSpPr>
          <p:pic>
            <p:nvPicPr>
              <p:cNvPr id="20" name="Bildobjekt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1" name="Ellips 20"/>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spTree>
    <p:extLst>
      <p:ext uri="{BB962C8B-B14F-4D97-AF65-F5344CB8AC3E}">
        <p14:creationId xmlns:p14="http://schemas.microsoft.com/office/powerpoint/2010/main" val="13965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 22"/>
          <p:cNvSpPr/>
          <p:nvPr/>
        </p:nvSpPr>
        <p:spPr>
          <a:xfrm>
            <a:off x="722159" y="1873059"/>
            <a:ext cx="3091542" cy="3091542"/>
          </a:xfrm>
          <a:prstGeom prst="ellipse">
            <a:avLst/>
          </a:prstGeom>
          <a:gradFill flip="none" rotWithShape="1">
            <a:gsLst>
              <a:gs pos="0">
                <a:schemeClr val="bg1"/>
              </a:gs>
              <a:gs pos="60000">
                <a:schemeClr val="accent5">
                  <a:lumMod val="20000"/>
                  <a:lumOff val="80000"/>
                </a:schemeClr>
              </a:gs>
              <a:gs pos="100000">
                <a:schemeClr val="accent5">
                  <a:lumMod val="60000"/>
                  <a:lumOff val="40000"/>
                </a:schemeClr>
              </a:gs>
            </a:gsLst>
            <a:path path="circle">
              <a:fillToRect l="50000" t="130000" r="50000" b="-30000"/>
            </a:path>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p:cNvGrpSpPr/>
          <p:nvPr/>
        </p:nvGrpSpPr>
        <p:grpSpPr>
          <a:xfrm>
            <a:off x="4348040" y="422039"/>
            <a:ext cx="2483788" cy="2440688"/>
            <a:chOff x="4136571" y="604380"/>
            <a:chExt cx="2483788" cy="2440688"/>
          </a:xfrm>
        </p:grpSpPr>
        <p:pic>
          <p:nvPicPr>
            <p:cNvPr id="21" name="Bildobjekt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6571" y="604380"/>
              <a:ext cx="2456992" cy="2440688"/>
            </a:xfrm>
            <a:prstGeom prst="rect">
              <a:avLst/>
            </a:prstGeom>
          </p:spPr>
        </p:pic>
        <p:pic>
          <p:nvPicPr>
            <p:cNvPr id="2" name="Bildobjekt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1701" y="992115"/>
              <a:ext cx="2081863" cy="1039741"/>
            </a:xfrm>
            <a:prstGeom prst="rect">
              <a:avLst/>
            </a:prstGeom>
          </p:spPr>
        </p:pic>
        <p:sp>
          <p:nvSpPr>
            <p:cNvPr id="5" name="Rubrik 3"/>
            <p:cNvSpPr txBox="1">
              <a:spLocks/>
            </p:cNvSpPr>
            <p:nvPr/>
          </p:nvSpPr>
          <p:spPr>
            <a:xfrm>
              <a:off x="4163367" y="2141366"/>
              <a:ext cx="2456992" cy="55399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buClr>
                  <a:srgbClr val="00843D"/>
                </a:buClr>
                <a:buSzPct val="150000"/>
              </a:pPr>
              <a:r>
                <a:rPr lang="sv-SE" sz="1800" b="0" dirty="0" smtClean="0">
                  <a:solidFill>
                    <a:schemeClr val="tx1"/>
                  </a:solidFill>
                </a:rPr>
                <a:t>Räddnings-</a:t>
              </a:r>
            </a:p>
            <a:p>
              <a:pPr algn="ctr">
                <a:buClr>
                  <a:srgbClr val="00843D"/>
                </a:buClr>
                <a:buSzPct val="150000"/>
              </a:pPr>
              <a:r>
                <a:rPr lang="sv-SE" sz="1800" b="0" dirty="0" smtClean="0">
                  <a:solidFill>
                    <a:schemeClr val="tx1"/>
                  </a:solidFill>
                </a:rPr>
                <a:t>tjänsten</a:t>
              </a:r>
            </a:p>
          </p:txBody>
        </p:sp>
      </p:grpSp>
      <p:grpSp>
        <p:nvGrpSpPr>
          <p:cNvPr id="13" name="Grupp 12"/>
          <p:cNvGrpSpPr/>
          <p:nvPr/>
        </p:nvGrpSpPr>
        <p:grpSpPr>
          <a:xfrm>
            <a:off x="4348040" y="3985515"/>
            <a:ext cx="2665589" cy="2440688"/>
            <a:chOff x="4348040" y="3985515"/>
            <a:chExt cx="2665589" cy="2440688"/>
          </a:xfrm>
        </p:grpSpPr>
        <p:pic>
          <p:nvPicPr>
            <p:cNvPr id="20" name="Bildobjekt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8040" y="3985515"/>
              <a:ext cx="2456992" cy="2440688"/>
            </a:xfrm>
            <a:prstGeom prst="rect">
              <a:avLst/>
            </a:prstGeom>
          </p:spPr>
        </p:pic>
        <p:pic>
          <p:nvPicPr>
            <p:cNvPr id="4" name="Bildobjekt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59687" y="4515032"/>
              <a:ext cx="2553942" cy="1062440"/>
            </a:xfrm>
            <a:prstGeom prst="rect">
              <a:avLst/>
            </a:prstGeom>
          </p:spPr>
        </p:pic>
        <p:sp>
          <p:nvSpPr>
            <p:cNvPr id="11" name="Rubrik 3"/>
            <p:cNvSpPr txBox="1">
              <a:spLocks/>
            </p:cNvSpPr>
            <p:nvPr/>
          </p:nvSpPr>
          <p:spPr>
            <a:xfrm>
              <a:off x="4388233" y="5682772"/>
              <a:ext cx="2456992" cy="276999"/>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spcAft>
                  <a:spcPts val="600"/>
                </a:spcAft>
                <a:buClr>
                  <a:srgbClr val="00843D"/>
                </a:buClr>
                <a:buSzPct val="150000"/>
              </a:pPr>
              <a:r>
                <a:rPr lang="sv-SE" sz="1800" b="0" dirty="0" smtClean="0">
                  <a:solidFill>
                    <a:schemeClr val="tx1"/>
                  </a:solidFill>
                </a:rPr>
                <a:t>Polisen </a:t>
              </a:r>
              <a:endParaRPr lang="sv-SE" sz="1800" b="0" dirty="0">
                <a:solidFill>
                  <a:schemeClr val="tx1"/>
                </a:solidFill>
              </a:endParaRPr>
            </a:p>
          </p:txBody>
        </p:sp>
      </p:grpSp>
      <p:grpSp>
        <p:nvGrpSpPr>
          <p:cNvPr id="10" name="Grupp 9"/>
          <p:cNvGrpSpPr/>
          <p:nvPr/>
        </p:nvGrpSpPr>
        <p:grpSpPr>
          <a:xfrm>
            <a:off x="6395476" y="2195922"/>
            <a:ext cx="2552581" cy="2440688"/>
            <a:chOff x="6395476" y="2195922"/>
            <a:chExt cx="2552581" cy="2440688"/>
          </a:xfrm>
        </p:grpSpPr>
        <p:pic>
          <p:nvPicPr>
            <p:cNvPr id="16" name="Bildobjekt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5476" y="2195922"/>
              <a:ext cx="2456992" cy="2440688"/>
            </a:xfrm>
            <a:prstGeom prst="rect">
              <a:avLst/>
            </a:prstGeom>
          </p:spPr>
        </p:pic>
        <p:pic>
          <p:nvPicPr>
            <p:cNvPr id="3" name="Bildobjekt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3563" y="2725440"/>
              <a:ext cx="2354494" cy="996416"/>
            </a:xfrm>
            <a:prstGeom prst="rect">
              <a:avLst/>
            </a:prstGeom>
          </p:spPr>
        </p:pic>
        <p:sp>
          <p:nvSpPr>
            <p:cNvPr id="12" name="Rubrik 3"/>
            <p:cNvSpPr txBox="1">
              <a:spLocks/>
            </p:cNvSpPr>
            <p:nvPr/>
          </p:nvSpPr>
          <p:spPr>
            <a:xfrm>
              <a:off x="6435669" y="3801649"/>
              <a:ext cx="2456992" cy="276999"/>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spcAft>
                  <a:spcPts val="600"/>
                </a:spcAft>
                <a:buClr>
                  <a:srgbClr val="00843D"/>
                </a:buClr>
                <a:buSzPct val="150000"/>
              </a:pPr>
              <a:r>
                <a:rPr lang="sv-SE" sz="1800" b="0" dirty="0" smtClean="0">
                  <a:solidFill>
                    <a:schemeClr val="tx1"/>
                  </a:solidFill>
                </a:rPr>
                <a:t>Ambulansen </a:t>
              </a:r>
              <a:endParaRPr lang="sv-SE" sz="1800" b="0" dirty="0">
                <a:solidFill>
                  <a:schemeClr val="tx1"/>
                </a:solidFill>
              </a:endParaRPr>
            </a:p>
          </p:txBody>
        </p:sp>
      </p:grpSp>
      <p:sp>
        <p:nvSpPr>
          <p:cNvPr id="6" name="textruta 5"/>
          <p:cNvSpPr txBox="1"/>
          <p:nvPr/>
        </p:nvSpPr>
        <p:spPr>
          <a:xfrm>
            <a:off x="520660" y="1294362"/>
            <a:ext cx="3254187" cy="578697"/>
          </a:xfrm>
          <a:prstGeom prst="rect">
            <a:avLst/>
          </a:prstGeom>
          <a:noFill/>
        </p:spPr>
        <p:txBody>
          <a:bodyPr wrap="square" lIns="360000" tIns="144000" rIns="144000" bIns="144000" rtlCol="0">
            <a:noAutofit/>
          </a:bodyPr>
          <a:lstStyle/>
          <a:p>
            <a:r>
              <a:rPr lang="sv-SE" b="1" dirty="0" smtClean="0">
                <a:latin typeface="Verdana" charset="0"/>
                <a:ea typeface="Verdana" charset="0"/>
                <a:cs typeface="Verdana" charset="0"/>
              </a:rPr>
              <a:t>Larmet går vidare till</a:t>
            </a:r>
            <a:endParaRPr lang="sv-SE" b="1" dirty="0">
              <a:latin typeface="Verdana" charset="0"/>
              <a:ea typeface="Verdana" charset="0"/>
              <a:cs typeface="Verdana" charset="0"/>
            </a:endParaRPr>
          </a:p>
        </p:txBody>
      </p:sp>
      <p:pic>
        <p:nvPicPr>
          <p:cNvPr id="24" name="Bildobjekt 23"/>
          <p:cNvPicPr>
            <a:picLocks/>
          </p:cNvPicPr>
          <p:nvPr/>
        </p:nvPicPr>
        <p:blipFill>
          <a:blip r:embed="rId7" cstate="print">
            <a:extLst>
              <a:ext uri="{28A0092B-C50C-407E-A947-70E740481C1C}">
                <a14:useLocalDpi xmlns:a14="http://schemas.microsoft.com/office/drawing/2010/main"/>
              </a:ext>
            </a:extLst>
          </a:blip>
          <a:stretch>
            <a:fillRect/>
          </a:stretch>
        </p:blipFill>
        <p:spPr>
          <a:xfrm rot="10800000">
            <a:off x="3912028" y="3385214"/>
            <a:ext cx="2376000" cy="70434"/>
          </a:xfrm>
          <a:prstGeom prst="rect">
            <a:avLst/>
          </a:prstGeom>
        </p:spPr>
      </p:pic>
      <p:pic>
        <p:nvPicPr>
          <p:cNvPr id="27" name="Bildobjekt 26"/>
          <p:cNvPicPr>
            <a:picLocks/>
          </p:cNvPicPr>
          <p:nvPr/>
        </p:nvPicPr>
        <p:blipFill>
          <a:blip r:embed="rId8" cstate="print">
            <a:extLst>
              <a:ext uri="{28A0092B-C50C-407E-A947-70E740481C1C}">
                <a14:useLocalDpi xmlns:a14="http://schemas.microsoft.com/office/drawing/2010/main"/>
              </a:ext>
            </a:extLst>
          </a:blip>
          <a:stretch>
            <a:fillRect/>
          </a:stretch>
        </p:blipFill>
        <p:spPr>
          <a:xfrm rot="12371747">
            <a:off x="3589303" y="4449150"/>
            <a:ext cx="828000" cy="70434"/>
          </a:xfrm>
          <a:prstGeom prst="rect">
            <a:avLst/>
          </a:prstGeom>
        </p:spPr>
      </p:pic>
      <p:pic>
        <p:nvPicPr>
          <p:cNvPr id="25" name="Bildobjekt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99679" y="1740766"/>
            <a:ext cx="3327600" cy="3294191"/>
          </a:xfrm>
          <a:prstGeom prst="rect">
            <a:avLst/>
          </a:prstGeom>
        </p:spPr>
      </p:pic>
      <p:pic>
        <p:nvPicPr>
          <p:cNvPr id="26" name="Bildobjekt 25"/>
          <p:cNvPicPr>
            <a:picLocks/>
          </p:cNvPicPr>
          <p:nvPr/>
        </p:nvPicPr>
        <p:blipFill>
          <a:blip r:embed="rId8" cstate="print">
            <a:extLst>
              <a:ext uri="{28A0092B-C50C-407E-A947-70E740481C1C}">
                <a14:useLocalDpi xmlns:a14="http://schemas.microsoft.com/office/drawing/2010/main"/>
              </a:ext>
            </a:extLst>
          </a:blip>
          <a:stretch>
            <a:fillRect/>
          </a:stretch>
        </p:blipFill>
        <p:spPr>
          <a:xfrm rot="8918522">
            <a:off x="3570068" y="2290123"/>
            <a:ext cx="828000" cy="70434"/>
          </a:xfrm>
          <a:prstGeom prst="rect">
            <a:avLst/>
          </a:prstGeom>
        </p:spPr>
      </p:pic>
    </p:spTree>
    <p:extLst>
      <p:ext uri="{BB962C8B-B14F-4D97-AF65-F5344CB8AC3E}">
        <p14:creationId xmlns:p14="http://schemas.microsoft.com/office/powerpoint/2010/main" val="961373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5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nodeType="withEffect">
                                  <p:stCondLst>
                                    <p:cond delay="50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50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801878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Om du går ut på isen tänk på att:</a:t>
            </a:r>
            <a:endParaRPr lang="sv-SE" sz="2200" dirty="0">
              <a:solidFill>
                <a:schemeClr val="tx1"/>
              </a:solidFill>
            </a:endParaRPr>
          </a:p>
        </p:txBody>
      </p:sp>
      <p:pic>
        <p:nvPicPr>
          <p:cNvPr id="6" name="Bildobjekt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35" y="1854199"/>
            <a:ext cx="3608832" cy="4443984"/>
          </a:xfrm>
          <a:prstGeom prst="rect">
            <a:avLst/>
          </a:prstGeom>
        </p:spPr>
      </p:pic>
      <p:grpSp>
        <p:nvGrpSpPr>
          <p:cNvPr id="4" name="Grupp 3"/>
          <p:cNvGrpSpPr/>
          <p:nvPr/>
        </p:nvGrpSpPr>
        <p:grpSpPr>
          <a:xfrm>
            <a:off x="872563" y="1998699"/>
            <a:ext cx="3623058" cy="4269691"/>
            <a:chOff x="872563" y="1998699"/>
            <a:chExt cx="3623058" cy="4269691"/>
          </a:xfrm>
        </p:grpSpPr>
        <p:sp>
          <p:nvSpPr>
            <p:cNvPr id="3" name="Rubrik 3"/>
            <p:cNvSpPr txBox="1">
              <a:spLocks/>
            </p:cNvSpPr>
            <p:nvPr/>
          </p:nvSpPr>
          <p:spPr>
            <a:xfrm>
              <a:off x="872566" y="1998699"/>
              <a:ext cx="3623055" cy="415498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800" b="0" dirty="0" smtClean="0">
                  <a:solidFill>
                    <a:schemeClr val="tx1"/>
                  </a:solidFill>
                </a:rPr>
                <a:t>Alltid ha </a:t>
              </a:r>
              <a:r>
                <a:rPr lang="sv-SE" sz="1800" b="0" dirty="0">
                  <a:solidFill>
                    <a:schemeClr val="tx1"/>
                  </a:solidFill>
                </a:rPr>
                <a:t>med </a:t>
              </a:r>
              <a:r>
                <a:rPr lang="sv-SE" sz="1800" b="0" dirty="0" smtClean="0">
                  <a:solidFill>
                    <a:schemeClr val="tx1"/>
                  </a:solidFill>
                </a:rPr>
                <a:t>en vuxen</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smtClean="0">
                  <a:solidFill>
                    <a:schemeClr val="tx1"/>
                  </a:solidFill>
                </a:rPr>
                <a:t>Ha </a:t>
              </a:r>
              <a:r>
                <a:rPr lang="sv-SE" sz="1800" b="0" dirty="0">
                  <a:solidFill>
                    <a:schemeClr val="tx1"/>
                  </a:solidFill>
                </a:rPr>
                <a:t>på dig isdubbar</a:t>
              </a:r>
              <a:r>
                <a:rPr lang="sv-SE" sz="1800" b="0" dirty="0" smtClean="0">
                  <a:solidFill>
                    <a:schemeClr val="tx1"/>
                  </a:solidFill>
                </a:rPr>
                <a:t>!</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a:solidFill>
                    <a:schemeClr val="tx1"/>
                  </a:solidFill>
                </a:rPr>
                <a:t>Flytväst eller </a:t>
              </a:r>
              <a:r>
                <a:rPr lang="sv-SE" sz="1800" b="0" dirty="0" smtClean="0">
                  <a:solidFill>
                    <a:schemeClr val="tx1"/>
                  </a:solidFill>
                </a:rPr>
                <a:t>flytoverall </a:t>
              </a:r>
              <a:br>
                <a:rPr lang="sv-SE" sz="1800" b="0" dirty="0" smtClean="0">
                  <a:solidFill>
                    <a:schemeClr val="tx1"/>
                  </a:solidFill>
                </a:rPr>
              </a:br>
              <a:r>
                <a:rPr lang="sv-SE" sz="1800" b="0" dirty="0" smtClean="0">
                  <a:solidFill>
                    <a:schemeClr val="tx1"/>
                  </a:solidFill>
                </a:rPr>
                <a:t>är bra att ha på sig</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a:solidFill>
                    <a:schemeClr val="tx1"/>
                  </a:solidFill>
                </a:rPr>
                <a:t>En ryggsäck med torra kläder i plastpåsar kan också fungera som </a:t>
              </a:r>
              <a:r>
                <a:rPr lang="sv-SE" sz="1800" b="0" dirty="0" err="1">
                  <a:solidFill>
                    <a:schemeClr val="tx1"/>
                  </a:solidFill>
                </a:rPr>
                <a:t>flythjälp</a:t>
              </a:r>
              <a:r>
                <a:rPr lang="sv-SE" sz="1800" b="0" dirty="0">
                  <a:solidFill>
                    <a:schemeClr val="tx1"/>
                  </a:solidFill>
                </a:rPr>
                <a:t>, men bara om den har en fastsatt </a:t>
              </a:r>
              <a:r>
                <a:rPr lang="sv-SE" sz="1800" b="0" dirty="0" err="1">
                  <a:solidFill>
                    <a:schemeClr val="tx1"/>
                  </a:solidFill>
                </a:rPr>
                <a:t>grenrem</a:t>
              </a:r>
              <a:endParaRPr lang="sv-SE" sz="1800" b="0" dirty="0" smtClean="0">
                <a:solidFill>
                  <a:schemeClr val="tx1"/>
                </a:solidFill>
              </a:endParaRPr>
            </a:p>
          </p:txBody>
        </p:sp>
        <p:pic>
          <p:nvPicPr>
            <p:cNvPr id="5" name="Bildobjekt 4"/>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4" y="2307278"/>
              <a:ext cx="2988000" cy="70434"/>
            </a:xfrm>
            <a:prstGeom prst="rect">
              <a:avLst/>
            </a:prstGeom>
          </p:spPr>
        </p:pic>
        <p:pic>
          <p:nvPicPr>
            <p:cNvPr id="9" name="Bildobjekt 8"/>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3141781"/>
              <a:ext cx="2592000" cy="70434"/>
            </a:xfrm>
            <a:prstGeom prst="rect">
              <a:avLst/>
            </a:prstGeom>
          </p:spPr>
        </p:pic>
        <p:pic>
          <p:nvPicPr>
            <p:cNvPr id="12" name="Bildobjekt 11"/>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4" y="4243300"/>
              <a:ext cx="2988000" cy="70434"/>
            </a:xfrm>
            <a:prstGeom prst="rect">
              <a:avLst/>
            </a:prstGeom>
          </p:spPr>
        </p:pic>
        <p:pic>
          <p:nvPicPr>
            <p:cNvPr id="13" name="Bildobjekt 12"/>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3" y="6197956"/>
              <a:ext cx="3384000" cy="70434"/>
            </a:xfrm>
            <a:prstGeom prst="rect">
              <a:avLst/>
            </a:prstGeom>
          </p:spPr>
        </p:pic>
      </p:grpSp>
    </p:spTree>
    <p:extLst>
      <p:ext uri="{BB962C8B-B14F-4D97-AF65-F5344CB8AC3E}">
        <p14:creationId xmlns:p14="http://schemas.microsoft.com/office/powerpoint/2010/main" val="173439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rot="10800000">
            <a:off x="3037112" y="-3"/>
            <a:ext cx="6106883" cy="3496237"/>
          </a:xfrm>
          <a:prstGeom prst="rect">
            <a:avLst/>
          </a:prstGeom>
          <a:gradFill flip="none" rotWithShape="1">
            <a:gsLst>
              <a:gs pos="0">
                <a:schemeClr val="bg1"/>
              </a:gs>
              <a:gs pos="50000">
                <a:schemeClr val="accent5">
                  <a:lumMod val="20000"/>
                  <a:lumOff val="80000"/>
                </a:schemeClr>
              </a:gs>
              <a:gs pos="72000">
                <a:schemeClr val="accent1">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a:ext>
            </a:extLst>
          </a:blip>
          <a:srcRect r="8756"/>
          <a:stretch/>
        </p:blipFill>
        <p:spPr>
          <a:xfrm>
            <a:off x="2185635" y="2179809"/>
            <a:ext cx="6958365" cy="2874207"/>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457862" y="518545"/>
            <a:ext cx="2976336" cy="923330"/>
          </a:xfrm>
          <a:prstGeom prst="rect">
            <a:avLst/>
          </a:prstGeom>
          <a:noFill/>
        </p:spPr>
        <p:txBody>
          <a:bodyPr wrap="square" rtlCol="0">
            <a:spAutoFit/>
          </a:bodyPr>
          <a:lstStyle/>
          <a:p>
            <a:r>
              <a:rPr lang="sv-SE" b="1" dirty="0">
                <a:solidFill>
                  <a:schemeClr val="bg1"/>
                </a:solidFill>
                <a:latin typeface="Verdana" charset="0"/>
                <a:ea typeface="Verdana" charset="0"/>
                <a:cs typeface="Verdana" charset="0"/>
              </a:rPr>
              <a:t>Om du skulle gå genom isen ska du komma ihåg att:</a:t>
            </a:r>
          </a:p>
        </p:txBody>
      </p:sp>
      <p:grpSp>
        <p:nvGrpSpPr>
          <p:cNvPr id="4" name="Grupp 3"/>
          <p:cNvGrpSpPr/>
          <p:nvPr/>
        </p:nvGrpSpPr>
        <p:grpSpPr>
          <a:xfrm>
            <a:off x="437802" y="1683231"/>
            <a:ext cx="2996396" cy="4444952"/>
            <a:chOff x="437802" y="1421321"/>
            <a:chExt cx="2996396" cy="4444952"/>
          </a:xfrm>
        </p:grpSpPr>
        <p:sp>
          <p:nvSpPr>
            <p:cNvPr id="22" name="Rubrik 3"/>
            <p:cNvSpPr txBox="1">
              <a:spLocks/>
            </p:cNvSpPr>
            <p:nvPr/>
          </p:nvSpPr>
          <p:spPr>
            <a:xfrm>
              <a:off x="566720" y="1480457"/>
              <a:ext cx="2867478" cy="438581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chemeClr val="bg1"/>
                </a:buClr>
                <a:buSzPct val="100000"/>
                <a:buFont typeface="+mj-lt"/>
                <a:buAutoNum type="arabicPeriod"/>
              </a:pPr>
              <a:r>
                <a:rPr lang="sv-SE" sz="1500" b="0" dirty="0" smtClean="0">
                  <a:solidFill>
                    <a:schemeClr val="bg1"/>
                  </a:solidFill>
                </a:rPr>
                <a:t>Andas lugnt</a:t>
              </a:r>
              <a:endParaRPr lang="sv-SE" sz="1500" b="0" dirty="0">
                <a:solidFill>
                  <a:schemeClr val="bg1"/>
                </a:solidFill>
              </a:endParaRPr>
            </a:p>
            <a:p>
              <a:pPr marL="342900" indent="-342900">
                <a:buClr>
                  <a:schemeClr val="bg1"/>
                </a:buClr>
                <a:buSzPct val="100000"/>
                <a:buFont typeface="+mj-lt"/>
                <a:buAutoNum type="arabicPeriod"/>
              </a:pPr>
              <a:endParaRPr lang="sv-SE" sz="1500" b="0" dirty="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Vända </a:t>
              </a:r>
              <a:r>
                <a:rPr lang="sv-SE" sz="1500" b="0" dirty="0">
                  <a:solidFill>
                    <a:schemeClr val="bg1"/>
                  </a:solidFill>
                </a:rPr>
                <a:t>dig åt det håll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du </a:t>
              </a:r>
              <a:r>
                <a:rPr lang="sv-SE" sz="1500" b="0" dirty="0">
                  <a:solidFill>
                    <a:schemeClr val="bg1"/>
                  </a:solidFill>
                </a:rPr>
                <a:t>kom ifrån </a:t>
              </a:r>
              <a:r>
                <a:rPr lang="sv-SE" sz="1500" b="0" dirty="0" smtClean="0">
                  <a:solidFill>
                    <a:schemeClr val="bg1"/>
                  </a:solidFill>
                </a:rPr>
                <a:t>– </a:t>
              </a:r>
              <a:r>
                <a:rPr lang="sv-SE" sz="1500" b="0" dirty="0">
                  <a:solidFill>
                    <a:schemeClr val="bg1"/>
                  </a:solidFill>
                </a:rPr>
                <a:t>där vet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du </a:t>
              </a:r>
              <a:r>
                <a:rPr lang="sv-SE" sz="1500" b="0" dirty="0">
                  <a:solidFill>
                    <a:schemeClr val="bg1"/>
                  </a:solidFill>
                </a:rPr>
                <a:t>att isen </a:t>
              </a:r>
              <a:r>
                <a:rPr lang="sv-SE" sz="1500" b="0" dirty="0" smtClean="0">
                  <a:solidFill>
                    <a:schemeClr val="bg1"/>
                  </a:solidFill>
                </a:rPr>
                <a:t>håller</a:t>
              </a:r>
              <a:endParaRPr lang="sv-SE" sz="1500" b="0" dirty="0">
                <a:solidFill>
                  <a:schemeClr val="bg1"/>
                </a:solidFill>
              </a:endParaRPr>
            </a:p>
            <a:p>
              <a:pPr marL="342900" indent="-342900">
                <a:buClr>
                  <a:schemeClr val="bg1"/>
                </a:buClr>
                <a:buSzPct val="100000"/>
                <a:buFont typeface="+mj-lt"/>
                <a:buAutoNum type="arabicPeriod"/>
              </a:pPr>
              <a:endParaRPr lang="sv-SE" sz="1500" b="0" dirty="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Slappna </a:t>
              </a:r>
              <a:r>
                <a:rPr lang="sv-SE" sz="1500" b="0" dirty="0">
                  <a:solidFill>
                    <a:schemeClr val="bg1"/>
                  </a:solidFill>
                </a:rPr>
                <a:t>av, ligga stilla och hålla dig i </a:t>
              </a:r>
              <a:r>
                <a:rPr lang="sv-SE" sz="1500" b="0" dirty="0" smtClean="0">
                  <a:solidFill>
                    <a:schemeClr val="bg1"/>
                  </a:solidFill>
                </a:rPr>
                <a:t>iskanten</a:t>
              </a:r>
              <a:endParaRPr lang="sv-SE" sz="1500" b="0" dirty="0">
                <a:solidFill>
                  <a:schemeClr val="bg1"/>
                </a:solidFill>
              </a:endParaRPr>
            </a:p>
            <a:p>
              <a:pPr marL="342900" indent="-342900">
                <a:buClr>
                  <a:schemeClr val="bg1"/>
                </a:buClr>
                <a:buSzPct val="100000"/>
                <a:buFont typeface="+mj-lt"/>
                <a:buAutoNum type="arabicPeriod"/>
              </a:pPr>
              <a:endParaRPr lang="sv-SE" sz="1500" b="0" dirty="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Ropa </a:t>
              </a:r>
              <a:r>
                <a:rPr lang="sv-SE" sz="1500" b="0" dirty="0">
                  <a:solidFill>
                    <a:schemeClr val="bg1"/>
                  </a:solidFill>
                </a:rPr>
                <a:t>på </a:t>
              </a:r>
              <a:r>
                <a:rPr lang="sv-SE" sz="1500" b="0" dirty="0" smtClean="0">
                  <a:solidFill>
                    <a:schemeClr val="bg1"/>
                  </a:solidFill>
                </a:rPr>
                <a:t>hjälp</a:t>
              </a:r>
              <a:endParaRPr lang="sv-SE" sz="1500" b="0" dirty="0">
                <a:solidFill>
                  <a:schemeClr val="bg1"/>
                </a:solidFill>
              </a:endParaRPr>
            </a:p>
            <a:p>
              <a:pPr marL="342900" indent="-342900">
                <a:buClr>
                  <a:schemeClr val="bg1"/>
                </a:buClr>
                <a:buSzPct val="100000"/>
                <a:buFont typeface="+mj-lt"/>
                <a:buAutoNum type="arabicPeriod"/>
              </a:pPr>
              <a:endParaRPr lang="sv-SE" sz="1500" b="0" dirty="0">
                <a:solidFill>
                  <a:schemeClr val="bg1"/>
                </a:solidFill>
              </a:endParaRPr>
            </a:p>
            <a:p>
              <a:pPr marL="342900" indent="-342900">
                <a:buClr>
                  <a:schemeClr val="bg1"/>
                </a:buClr>
                <a:buSzPct val="100000"/>
                <a:buFont typeface="+mj-lt"/>
                <a:buAutoNum type="arabicPeriod"/>
              </a:pPr>
              <a:r>
                <a:rPr lang="sv-SE" sz="1500" b="0" dirty="0" smtClean="0">
                  <a:solidFill>
                    <a:schemeClr val="bg1"/>
                  </a:solidFill>
                </a:rPr>
                <a:t>Försöka </a:t>
              </a:r>
              <a:r>
                <a:rPr lang="sv-SE" sz="1500" b="0" dirty="0">
                  <a:solidFill>
                    <a:schemeClr val="bg1"/>
                  </a:solidFill>
                </a:rPr>
                <a:t>hala dig upp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med </a:t>
              </a:r>
              <a:r>
                <a:rPr lang="sv-SE" sz="1500" b="0" dirty="0">
                  <a:solidFill>
                    <a:schemeClr val="bg1"/>
                  </a:solidFill>
                </a:rPr>
                <a:t>hjälp av isdubbarna. Behåll vantarna på även om det är svårt att få grepp om dubbarna, då fryser du inte lika fort.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Ta </a:t>
              </a:r>
              <a:r>
                <a:rPr lang="sv-SE" sz="1500" b="0" dirty="0">
                  <a:solidFill>
                    <a:schemeClr val="bg1"/>
                  </a:solidFill>
                </a:rPr>
                <a:t>simtag med benen </a:t>
              </a:r>
              <a:r>
                <a:rPr lang="sv-SE" sz="1500" b="0" dirty="0" smtClean="0">
                  <a:solidFill>
                    <a:schemeClr val="bg1"/>
                  </a:solidFill>
                </a:rPr>
                <a:t/>
              </a:r>
              <a:br>
                <a:rPr lang="sv-SE" sz="1500" b="0" dirty="0" smtClean="0">
                  <a:solidFill>
                    <a:schemeClr val="bg1"/>
                  </a:solidFill>
                </a:rPr>
              </a:br>
              <a:r>
                <a:rPr lang="sv-SE" sz="1500" b="0" dirty="0" smtClean="0">
                  <a:solidFill>
                    <a:schemeClr val="bg1"/>
                  </a:solidFill>
                </a:rPr>
                <a:t>för </a:t>
              </a:r>
              <a:r>
                <a:rPr lang="sv-SE" sz="1500" b="0" dirty="0">
                  <a:solidFill>
                    <a:schemeClr val="bg1"/>
                  </a:solidFill>
                </a:rPr>
                <a:t>att få mer </a:t>
              </a:r>
              <a:r>
                <a:rPr lang="sv-SE" sz="1500" b="0" dirty="0" smtClean="0">
                  <a:solidFill>
                    <a:schemeClr val="bg1"/>
                  </a:solidFill>
                </a:rPr>
                <a:t>fart</a:t>
              </a:r>
            </a:p>
          </p:txBody>
        </p:sp>
        <p:pic>
          <p:nvPicPr>
            <p:cNvPr id="23" name="Bildobjekt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02" y="3942242"/>
              <a:ext cx="381224" cy="378694"/>
            </a:xfrm>
            <a:prstGeom prst="rect">
              <a:avLst/>
            </a:prstGeom>
          </p:spPr>
        </p:pic>
        <p:pic>
          <p:nvPicPr>
            <p:cNvPr id="25" name="Bildobjekt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02" y="3478700"/>
              <a:ext cx="381224" cy="378694"/>
            </a:xfrm>
            <a:prstGeom prst="rect">
              <a:avLst/>
            </a:prstGeom>
          </p:spPr>
        </p:pic>
        <p:pic>
          <p:nvPicPr>
            <p:cNvPr id="28" name="Bildobjekt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02" y="2786678"/>
              <a:ext cx="381224" cy="378694"/>
            </a:xfrm>
            <a:prstGeom prst="rect">
              <a:avLst/>
            </a:prstGeom>
          </p:spPr>
        </p:pic>
        <p:pic>
          <p:nvPicPr>
            <p:cNvPr id="32" name="Bildobjekt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02" y="1880412"/>
              <a:ext cx="381224" cy="378694"/>
            </a:xfrm>
            <a:prstGeom prst="rect">
              <a:avLst/>
            </a:prstGeom>
          </p:spPr>
        </p:pic>
        <p:pic>
          <p:nvPicPr>
            <p:cNvPr id="33" name="Bildobjekt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802" y="1421321"/>
              <a:ext cx="381224" cy="378694"/>
            </a:xfrm>
            <a:prstGeom prst="rect">
              <a:avLst/>
            </a:prstGeom>
          </p:spPr>
        </p:pic>
      </p:grpSp>
      <p:grpSp>
        <p:nvGrpSpPr>
          <p:cNvPr id="5" name="Grupp 4"/>
          <p:cNvGrpSpPr/>
          <p:nvPr/>
        </p:nvGrpSpPr>
        <p:grpSpPr>
          <a:xfrm>
            <a:off x="3894472" y="5382820"/>
            <a:ext cx="5088159" cy="966905"/>
            <a:chOff x="3894472" y="5382820"/>
            <a:chExt cx="5088159" cy="966905"/>
          </a:xfrm>
        </p:grpSpPr>
        <p:grpSp>
          <p:nvGrpSpPr>
            <p:cNvPr id="36" name="Grupp 35"/>
            <p:cNvGrpSpPr/>
            <p:nvPr/>
          </p:nvGrpSpPr>
          <p:grpSpPr>
            <a:xfrm>
              <a:off x="3894472" y="5382820"/>
              <a:ext cx="973588" cy="966905"/>
              <a:chOff x="711200" y="5062434"/>
              <a:chExt cx="665988" cy="661416"/>
            </a:xfrm>
          </p:grpSpPr>
          <p:pic>
            <p:nvPicPr>
              <p:cNvPr id="37" name="Bildobjekt 3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38" name="Bildobjekt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39" name="textruta 38"/>
            <p:cNvSpPr txBox="1"/>
            <p:nvPr/>
          </p:nvSpPr>
          <p:spPr>
            <a:xfrm>
              <a:off x="4868060" y="5437539"/>
              <a:ext cx="4114571" cy="830997"/>
            </a:xfrm>
            <a:prstGeom prst="rect">
              <a:avLst/>
            </a:prstGeom>
            <a:noFill/>
          </p:spPr>
          <p:txBody>
            <a:bodyPr wrap="square" rtlCol="0">
              <a:spAutoFit/>
            </a:bodyPr>
            <a:lstStyle/>
            <a:p>
              <a:r>
                <a:rPr lang="sv-SE" sz="1600" dirty="0">
                  <a:latin typeface="Verdana" charset="0"/>
                  <a:ea typeface="Verdana" charset="0"/>
                  <a:cs typeface="Verdana" charset="0"/>
                </a:rPr>
                <a:t>En frisk person som ramlar i </a:t>
              </a:r>
              <a:r>
                <a:rPr lang="sv-SE" sz="1600" dirty="0" smtClean="0">
                  <a:latin typeface="Verdana" charset="0"/>
                  <a:ea typeface="Verdana" charset="0"/>
                  <a:cs typeface="Verdana" charset="0"/>
                </a:rPr>
                <a:t>vattnet </a:t>
              </a:r>
              <a:r>
                <a:rPr lang="sv-SE" sz="1600" dirty="0">
                  <a:latin typeface="Verdana" charset="0"/>
                  <a:ea typeface="Verdana" charset="0"/>
                  <a:cs typeface="Verdana" charset="0"/>
                </a:rPr>
                <a:t>klarar sig längre i kallt vatten om </a:t>
              </a:r>
              <a:r>
                <a:rPr lang="sv-SE" sz="1600" dirty="0" smtClean="0">
                  <a:latin typeface="Verdana" charset="0"/>
                  <a:ea typeface="Verdana" charset="0"/>
                  <a:cs typeface="Verdana" charset="0"/>
                </a:rPr>
                <a:t/>
              </a:r>
              <a:br>
                <a:rPr lang="sv-SE" sz="1600" dirty="0" smtClean="0">
                  <a:latin typeface="Verdana" charset="0"/>
                  <a:ea typeface="Verdana" charset="0"/>
                  <a:cs typeface="Verdana" charset="0"/>
                </a:rPr>
              </a:br>
              <a:r>
                <a:rPr lang="sv-SE" sz="1600" dirty="0" smtClean="0">
                  <a:latin typeface="Verdana" charset="0"/>
                  <a:ea typeface="Verdana" charset="0"/>
                  <a:cs typeface="Verdana" charset="0"/>
                </a:rPr>
                <a:t>han </a:t>
              </a:r>
              <a:r>
                <a:rPr lang="sv-SE" sz="1600" dirty="0">
                  <a:latin typeface="Verdana" charset="0"/>
                  <a:ea typeface="Verdana" charset="0"/>
                  <a:cs typeface="Verdana" charset="0"/>
                </a:rPr>
                <a:t>eller hon håller sig stilla.</a:t>
              </a:r>
            </a:p>
          </p:txBody>
        </p:sp>
      </p:grpSp>
    </p:spTree>
    <p:extLst>
      <p:ext uri="{BB962C8B-B14F-4D97-AF65-F5344CB8AC3E}">
        <p14:creationId xmlns:p14="http://schemas.microsoft.com/office/powerpoint/2010/main" val="15013305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16"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Ha alltid </a:t>
            </a:r>
            <a:endParaRPr lang="sv-SE" sz="4500" dirty="0" smtClean="0">
              <a:solidFill>
                <a:schemeClr val="bg1"/>
              </a:solidFill>
            </a:endParaRPr>
          </a:p>
          <a:p>
            <a:pPr algn="ctr"/>
            <a:r>
              <a:rPr lang="sv-SE" sz="4500" dirty="0" smtClean="0">
                <a:solidFill>
                  <a:schemeClr val="bg1"/>
                </a:solidFill>
              </a:rPr>
              <a:t>sällskap </a:t>
            </a:r>
            <a:r>
              <a:rPr lang="sv-SE" sz="4500" dirty="0">
                <a:solidFill>
                  <a:schemeClr val="bg1"/>
                </a:solidFill>
              </a:rPr>
              <a:t>när </a:t>
            </a:r>
            <a:endParaRPr lang="sv-SE" sz="4500" dirty="0" smtClean="0">
              <a:solidFill>
                <a:schemeClr val="bg1"/>
              </a:solidFill>
            </a:endParaRPr>
          </a:p>
          <a:p>
            <a:pPr algn="ctr"/>
            <a:r>
              <a:rPr lang="sv-SE" sz="4500" dirty="0" smtClean="0">
                <a:solidFill>
                  <a:schemeClr val="bg1"/>
                </a:solidFill>
              </a:rPr>
              <a:t>du </a:t>
            </a:r>
            <a:r>
              <a:rPr lang="sv-SE" sz="4500" dirty="0">
                <a:solidFill>
                  <a:schemeClr val="bg1"/>
                </a:solidFill>
              </a:rPr>
              <a:t>badar</a:t>
            </a: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3818020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rot="10800000">
            <a:off x="3037112" y="-3"/>
            <a:ext cx="6106883" cy="3496237"/>
          </a:xfrm>
          <a:prstGeom prst="rect">
            <a:avLst/>
          </a:prstGeom>
          <a:gradFill flip="none" rotWithShape="1">
            <a:gsLst>
              <a:gs pos="0">
                <a:schemeClr val="bg1"/>
              </a:gs>
              <a:gs pos="32000">
                <a:schemeClr val="bg1"/>
              </a:gs>
              <a:gs pos="72000">
                <a:schemeClr val="accent1">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0354" y="845723"/>
            <a:ext cx="5893646" cy="3814462"/>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457862" y="561240"/>
            <a:ext cx="2976336" cy="646331"/>
          </a:xfrm>
          <a:prstGeom prst="rect">
            <a:avLst/>
          </a:prstGeom>
          <a:noFill/>
        </p:spPr>
        <p:txBody>
          <a:bodyPr wrap="square" rtlCol="0">
            <a:spAutoFit/>
          </a:bodyPr>
          <a:lstStyle/>
          <a:p>
            <a:r>
              <a:rPr lang="sv-SE" b="1" dirty="0">
                <a:solidFill>
                  <a:schemeClr val="bg1"/>
                </a:solidFill>
                <a:latin typeface="Verdana" charset="0"/>
                <a:ea typeface="Verdana" charset="0"/>
                <a:cs typeface="Verdana" charset="0"/>
              </a:rPr>
              <a:t>Det är svårare att simma: </a:t>
            </a:r>
          </a:p>
        </p:txBody>
      </p:sp>
      <p:grpSp>
        <p:nvGrpSpPr>
          <p:cNvPr id="4" name="Grupp 3"/>
          <p:cNvGrpSpPr/>
          <p:nvPr/>
        </p:nvGrpSpPr>
        <p:grpSpPr>
          <a:xfrm>
            <a:off x="3894472" y="5022455"/>
            <a:ext cx="5088159" cy="1251388"/>
            <a:chOff x="3894472" y="5022455"/>
            <a:chExt cx="5088159" cy="1251388"/>
          </a:xfrm>
        </p:grpSpPr>
        <p:grpSp>
          <p:nvGrpSpPr>
            <p:cNvPr id="36" name="Grupp 35"/>
            <p:cNvGrpSpPr/>
            <p:nvPr/>
          </p:nvGrpSpPr>
          <p:grpSpPr>
            <a:xfrm>
              <a:off x="3894472" y="5022455"/>
              <a:ext cx="973588" cy="966905"/>
              <a:chOff x="711200" y="5062434"/>
              <a:chExt cx="665988" cy="661416"/>
            </a:xfrm>
          </p:grpSpPr>
          <p:pic>
            <p:nvPicPr>
              <p:cNvPr id="37" name="Bildobjekt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38" name="Bildobjekt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39" name="textruta 38"/>
            <p:cNvSpPr txBox="1"/>
            <p:nvPr/>
          </p:nvSpPr>
          <p:spPr>
            <a:xfrm>
              <a:off x="4868060" y="5027348"/>
              <a:ext cx="4114571" cy="1246495"/>
            </a:xfrm>
            <a:prstGeom prst="rect">
              <a:avLst/>
            </a:prstGeom>
            <a:noFill/>
          </p:spPr>
          <p:txBody>
            <a:bodyPr wrap="square" rtlCol="0">
              <a:spAutoFit/>
            </a:bodyPr>
            <a:lstStyle/>
            <a:p>
              <a:r>
                <a:rPr lang="sv-SE" sz="1500" dirty="0">
                  <a:latin typeface="Verdana" charset="0"/>
                  <a:ea typeface="Verdana" charset="0"/>
                  <a:cs typeface="Verdana" charset="0"/>
                </a:rPr>
                <a:t>Du anses vara simkunnig om du kan hoppa ner i vattnet så att huvudet kommer under ytan och sedan när </a:t>
              </a:r>
              <a:r>
                <a:rPr lang="sv-SE" sz="1500" dirty="0" smtClean="0">
                  <a:latin typeface="Verdana" charset="0"/>
                  <a:ea typeface="Verdana" charset="0"/>
                  <a:cs typeface="Verdana" charset="0"/>
                </a:rPr>
                <a:t/>
              </a:r>
              <a:br>
                <a:rPr lang="sv-SE" sz="1500" dirty="0" smtClean="0">
                  <a:latin typeface="Verdana" charset="0"/>
                  <a:ea typeface="Verdana" charset="0"/>
                  <a:cs typeface="Verdana" charset="0"/>
                </a:rPr>
              </a:br>
              <a:r>
                <a:rPr lang="sv-SE" sz="1500" dirty="0" smtClean="0">
                  <a:latin typeface="Verdana" charset="0"/>
                  <a:ea typeface="Verdana" charset="0"/>
                  <a:cs typeface="Verdana" charset="0"/>
                </a:rPr>
                <a:t>du </a:t>
              </a:r>
              <a:r>
                <a:rPr lang="sv-SE" sz="1500" dirty="0">
                  <a:latin typeface="Verdana" charset="0"/>
                  <a:ea typeface="Verdana" charset="0"/>
                  <a:cs typeface="Verdana" charset="0"/>
                </a:rPr>
                <a:t>kommit upp till ytan simma 200 meter varav 50 meter på </a:t>
              </a:r>
              <a:r>
                <a:rPr lang="sv-SE" sz="1500" dirty="0" smtClean="0">
                  <a:latin typeface="Verdana" charset="0"/>
                  <a:ea typeface="Verdana" charset="0"/>
                  <a:cs typeface="Verdana" charset="0"/>
                </a:rPr>
                <a:t>rygg</a:t>
              </a:r>
              <a:endParaRPr lang="sv-SE" sz="1500" dirty="0">
                <a:latin typeface="Verdana" charset="0"/>
                <a:ea typeface="Verdana" charset="0"/>
                <a:cs typeface="Verdana" charset="0"/>
              </a:endParaRPr>
            </a:p>
          </p:txBody>
        </p:sp>
      </p:grpSp>
      <p:grpSp>
        <p:nvGrpSpPr>
          <p:cNvPr id="3" name="Grupp 2"/>
          <p:cNvGrpSpPr/>
          <p:nvPr/>
        </p:nvGrpSpPr>
        <p:grpSpPr>
          <a:xfrm>
            <a:off x="457861" y="1480457"/>
            <a:ext cx="2976337" cy="3108269"/>
            <a:chOff x="457861" y="1480457"/>
            <a:chExt cx="2976337" cy="3108269"/>
          </a:xfrm>
        </p:grpSpPr>
        <p:sp>
          <p:nvSpPr>
            <p:cNvPr id="22" name="Rubrik 3"/>
            <p:cNvSpPr txBox="1">
              <a:spLocks/>
            </p:cNvSpPr>
            <p:nvPr/>
          </p:nvSpPr>
          <p:spPr>
            <a:xfrm>
              <a:off x="566720" y="1480457"/>
              <a:ext cx="2867478" cy="304698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chemeClr val="bg1"/>
                </a:buClr>
                <a:buSzPct val="100000"/>
              </a:pPr>
              <a:r>
                <a:rPr lang="sv-SE" sz="1800" b="0" dirty="0" smtClean="0">
                  <a:solidFill>
                    <a:schemeClr val="bg1"/>
                  </a:solidFill>
                </a:rPr>
                <a:t>Om </a:t>
              </a:r>
              <a:r>
                <a:rPr lang="sv-SE" sz="1800" b="0" dirty="0">
                  <a:solidFill>
                    <a:schemeClr val="bg1"/>
                  </a:solidFill>
                </a:rPr>
                <a:t>det är kallt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i </a:t>
              </a:r>
              <a:r>
                <a:rPr lang="sv-SE" sz="1800" b="0" dirty="0">
                  <a:solidFill>
                    <a:schemeClr val="bg1"/>
                  </a:solidFill>
                </a:rPr>
                <a:t>vattnet </a:t>
              </a:r>
            </a:p>
            <a:p>
              <a:pPr>
                <a:buClr>
                  <a:schemeClr val="bg1"/>
                </a:buClr>
                <a:buSzPct val="100000"/>
              </a:pPr>
              <a:endParaRPr lang="sv-SE" sz="1800" b="0" dirty="0" smtClean="0">
                <a:solidFill>
                  <a:schemeClr val="bg1"/>
                </a:solidFill>
              </a:endParaRPr>
            </a:p>
            <a:p>
              <a:pPr>
                <a:buClr>
                  <a:schemeClr val="bg1"/>
                </a:buClr>
                <a:buSzPct val="100000"/>
              </a:pPr>
              <a:endParaRPr lang="sv-SE" sz="1800" b="0" dirty="0" smtClean="0">
                <a:solidFill>
                  <a:schemeClr val="bg1"/>
                </a:solidFill>
              </a:endParaRPr>
            </a:p>
            <a:p>
              <a:pPr>
                <a:buClr>
                  <a:schemeClr val="bg1"/>
                </a:buClr>
                <a:buSzPct val="100000"/>
              </a:pPr>
              <a:r>
                <a:rPr lang="sv-SE" sz="1800" b="0" dirty="0">
                  <a:solidFill>
                    <a:schemeClr val="bg1"/>
                  </a:solidFill>
                </a:rPr>
                <a:t>O</a:t>
              </a:r>
              <a:r>
                <a:rPr lang="sv-SE" sz="1800" b="0" dirty="0" smtClean="0">
                  <a:solidFill>
                    <a:schemeClr val="bg1"/>
                  </a:solidFill>
                </a:rPr>
                <a:t>m </a:t>
              </a:r>
              <a:r>
                <a:rPr lang="sv-SE" sz="1800" b="0" dirty="0">
                  <a:solidFill>
                    <a:schemeClr val="bg1"/>
                  </a:solidFill>
                </a:rPr>
                <a:t>det går höga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vågor </a:t>
              </a:r>
              <a:r>
                <a:rPr lang="sv-SE" sz="1800" b="0" dirty="0">
                  <a:solidFill>
                    <a:schemeClr val="bg1"/>
                  </a:solidFill>
                </a:rPr>
                <a:t>som ger dig kallsupar</a:t>
              </a:r>
            </a:p>
            <a:p>
              <a:pPr>
                <a:buClr>
                  <a:schemeClr val="bg1"/>
                </a:buClr>
                <a:buSzPct val="100000"/>
              </a:pPr>
              <a:endParaRPr lang="sv-SE" sz="1800" b="0" dirty="0" smtClean="0">
                <a:solidFill>
                  <a:schemeClr val="bg1"/>
                </a:solidFill>
              </a:endParaRPr>
            </a:p>
            <a:p>
              <a:pPr>
                <a:buClr>
                  <a:schemeClr val="bg1"/>
                </a:buClr>
                <a:buSzPct val="100000"/>
              </a:pPr>
              <a:endParaRPr lang="sv-SE" sz="1800" b="0" dirty="0">
                <a:solidFill>
                  <a:schemeClr val="bg1"/>
                </a:solidFill>
              </a:endParaRPr>
            </a:p>
            <a:p>
              <a:pPr>
                <a:buClr>
                  <a:schemeClr val="bg1"/>
                </a:buClr>
                <a:buSzPct val="100000"/>
              </a:pPr>
              <a:r>
                <a:rPr lang="sv-SE" sz="1800" b="0" dirty="0">
                  <a:solidFill>
                    <a:schemeClr val="bg1"/>
                  </a:solidFill>
                </a:rPr>
                <a:t>M</a:t>
              </a:r>
              <a:r>
                <a:rPr lang="sv-SE" sz="1800" b="0" dirty="0" smtClean="0">
                  <a:solidFill>
                    <a:schemeClr val="bg1"/>
                  </a:solidFill>
                </a:rPr>
                <a:t>ed </a:t>
              </a:r>
              <a:r>
                <a:rPr lang="sv-SE" sz="1800" b="0" dirty="0">
                  <a:solidFill>
                    <a:schemeClr val="bg1"/>
                  </a:solidFill>
                </a:rPr>
                <a:t>kläder och skor eller stövlar </a:t>
              </a:r>
              <a:r>
                <a:rPr lang="sv-SE" sz="1800" b="0" dirty="0" smtClean="0">
                  <a:solidFill>
                    <a:schemeClr val="bg1"/>
                  </a:solidFill>
                </a:rPr>
                <a:t>på </a:t>
              </a:r>
            </a:p>
          </p:txBody>
        </p:sp>
        <p:pic>
          <p:nvPicPr>
            <p:cNvPr id="16" name="Bildobjekt 15"/>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457862" y="2081333"/>
              <a:ext cx="1908000" cy="68368"/>
            </a:xfrm>
            <a:prstGeom prst="rect">
              <a:avLst/>
            </a:prstGeom>
          </p:spPr>
        </p:pic>
        <p:pic>
          <p:nvPicPr>
            <p:cNvPr id="17" name="Bildobjekt 16"/>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457861" y="3436831"/>
              <a:ext cx="2268000" cy="68368"/>
            </a:xfrm>
            <a:prstGeom prst="rect">
              <a:avLst/>
            </a:prstGeom>
          </p:spPr>
        </p:pic>
        <p:pic>
          <p:nvPicPr>
            <p:cNvPr id="18" name="Bildobjekt 17"/>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462356" y="4520358"/>
              <a:ext cx="2486478" cy="68368"/>
            </a:xfrm>
            <a:prstGeom prst="rect">
              <a:avLst/>
            </a:prstGeom>
          </p:spPr>
        </p:pic>
      </p:grpSp>
    </p:spTree>
    <p:extLst>
      <p:ext uri="{BB962C8B-B14F-4D97-AF65-F5344CB8AC3E}">
        <p14:creationId xmlns:p14="http://schemas.microsoft.com/office/powerpoint/2010/main" val="17759531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2696710"/>
            <a:ext cx="5122990"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Kan du komma på flera tillfällen när man inte </a:t>
            </a:r>
            <a:r>
              <a:rPr lang="sv-SE" sz="2400" dirty="0" smtClean="0">
                <a:solidFill>
                  <a:schemeClr val="tx1"/>
                </a:solidFill>
              </a:rPr>
              <a:t/>
            </a:r>
            <a:br>
              <a:rPr lang="sv-SE" sz="2400" dirty="0" smtClean="0">
                <a:solidFill>
                  <a:schemeClr val="tx1"/>
                </a:solidFill>
              </a:rPr>
            </a:br>
            <a:r>
              <a:rPr lang="sv-SE" sz="2400" dirty="0" smtClean="0">
                <a:solidFill>
                  <a:schemeClr val="tx1"/>
                </a:solidFill>
              </a:rPr>
              <a:t>simmar </a:t>
            </a:r>
            <a:r>
              <a:rPr lang="sv-SE" sz="2400" dirty="0">
                <a:solidFill>
                  <a:schemeClr val="tx1"/>
                </a:solidFill>
              </a:rPr>
              <a:t>lika bra som annars</a:t>
            </a:r>
            <a:r>
              <a:rPr lang="sv-SE" sz="2400" dirty="0" smtClean="0">
                <a:solidFill>
                  <a:schemeClr val="tx1"/>
                </a:solidFill>
              </a:rPr>
              <a:t>?</a:t>
            </a:r>
            <a:endParaRPr lang="sv-SE" sz="2400" dirty="0">
              <a:solidFill>
                <a:schemeClr val="tx1"/>
              </a:solidFill>
            </a:endParaRPr>
          </a:p>
        </p:txBody>
      </p:sp>
      <p:grpSp>
        <p:nvGrpSpPr>
          <p:cNvPr id="10" name="Grupp 9"/>
          <p:cNvGrpSpPr/>
          <p:nvPr/>
        </p:nvGrpSpPr>
        <p:grpSpPr>
          <a:xfrm>
            <a:off x="1524000" y="2600179"/>
            <a:ext cx="1311095" cy="1302094"/>
            <a:chOff x="1834612" y="3412629"/>
            <a:chExt cx="1433046" cy="1423208"/>
          </a:xfrm>
        </p:grpSpPr>
        <p:pic>
          <p:nvPicPr>
            <p:cNvPr id="12" name="Bildobjekt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1048372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3287058"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a:solidFill>
                  <a:schemeClr val="tx1"/>
                </a:solidFill>
                <a:latin typeface="Verdana" charset="0"/>
                <a:ea typeface="Verdana" charset="0"/>
                <a:cs typeface="Verdana" charset="0"/>
              </a:rPr>
              <a:t>Du ska alltid: </a:t>
            </a:r>
            <a:endParaRPr lang="sv-SE" sz="2200" dirty="0">
              <a:solidFill>
                <a:schemeClr val="tx1"/>
              </a:solidFill>
            </a:endParaRPr>
          </a:p>
        </p:txBody>
      </p:sp>
      <p:sp>
        <p:nvSpPr>
          <p:cNvPr id="11" name="Rubrik 3"/>
          <p:cNvSpPr txBox="1">
            <a:spLocks/>
          </p:cNvSpPr>
          <p:nvPr/>
        </p:nvSpPr>
        <p:spPr>
          <a:xfrm>
            <a:off x="4495621" y="1078026"/>
            <a:ext cx="3287058"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a:solidFill>
                  <a:schemeClr val="tx1"/>
                </a:solidFill>
                <a:latin typeface="Verdana" charset="0"/>
                <a:ea typeface="Verdana" charset="0"/>
                <a:cs typeface="Verdana" charset="0"/>
              </a:rPr>
              <a:t>Du ska aldrig: </a:t>
            </a:r>
            <a:endParaRPr lang="sv-SE" sz="2200" dirty="0">
              <a:solidFill>
                <a:schemeClr val="tx1"/>
              </a:solidFill>
            </a:endParaRPr>
          </a:p>
        </p:txBody>
      </p:sp>
      <p:grpSp>
        <p:nvGrpSpPr>
          <p:cNvPr id="6" name="Grupp 5"/>
          <p:cNvGrpSpPr/>
          <p:nvPr/>
        </p:nvGrpSpPr>
        <p:grpSpPr>
          <a:xfrm>
            <a:off x="4382218" y="1903224"/>
            <a:ext cx="4492317" cy="3542573"/>
            <a:chOff x="4382218" y="1903224"/>
            <a:chExt cx="4492317" cy="3542573"/>
          </a:xfrm>
        </p:grpSpPr>
        <p:sp>
          <p:nvSpPr>
            <p:cNvPr id="4" name="Rubrik 3"/>
            <p:cNvSpPr txBox="1">
              <a:spLocks/>
            </p:cNvSpPr>
            <p:nvPr/>
          </p:nvSpPr>
          <p:spPr>
            <a:xfrm>
              <a:off x="4876800" y="1998699"/>
              <a:ext cx="3997735" cy="344709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rgbClr val="00843D"/>
                </a:buClr>
                <a:buSzPct val="150000"/>
              </a:pPr>
              <a:r>
                <a:rPr lang="sv-SE" sz="1600" b="0" dirty="0">
                  <a:solidFill>
                    <a:schemeClr val="tx1"/>
                  </a:solidFill>
                </a:rPr>
                <a:t>Bada </a:t>
              </a:r>
              <a:r>
                <a:rPr lang="sv-SE" sz="1600" b="0" dirty="0" smtClean="0">
                  <a:solidFill>
                    <a:schemeClr val="tx1"/>
                  </a:solidFill>
                </a:rPr>
                <a:t>ensam</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a:buClr>
                  <a:srgbClr val="00843D"/>
                </a:buClr>
                <a:buSzPct val="150000"/>
              </a:pPr>
              <a:r>
                <a:rPr lang="sv-SE" sz="1600" b="0" dirty="0">
                  <a:solidFill>
                    <a:schemeClr val="tx1"/>
                  </a:solidFill>
                </a:rPr>
                <a:t>Hålla fast någon under </a:t>
              </a:r>
              <a:r>
                <a:rPr lang="sv-SE" sz="1600" b="0" dirty="0" smtClean="0">
                  <a:solidFill>
                    <a:schemeClr val="tx1"/>
                  </a:solidFill>
                </a:rPr>
                <a:t>vattnet</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a:buClr>
                  <a:srgbClr val="00843D"/>
                </a:buClr>
                <a:buSzPct val="150000"/>
              </a:pPr>
              <a:r>
                <a:rPr lang="sv-SE" sz="1600" b="0" dirty="0">
                  <a:solidFill>
                    <a:schemeClr val="tx1"/>
                  </a:solidFill>
                </a:rPr>
                <a:t>Knuffa ner någon i </a:t>
              </a:r>
              <a:r>
                <a:rPr lang="sv-SE" sz="1600" b="0" dirty="0" smtClean="0">
                  <a:solidFill>
                    <a:schemeClr val="tx1"/>
                  </a:solidFill>
                </a:rPr>
                <a:t>vattnet</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a:buClr>
                  <a:srgbClr val="00843D"/>
                </a:buClr>
                <a:buSzPct val="150000"/>
              </a:pPr>
              <a:r>
                <a:rPr lang="sv-SE" sz="1600" b="0" dirty="0">
                  <a:solidFill>
                    <a:schemeClr val="tx1"/>
                  </a:solidFill>
                </a:rPr>
                <a:t>Leka med </a:t>
              </a:r>
              <a:r>
                <a:rPr lang="sv-SE" sz="1600" b="0" dirty="0" smtClean="0">
                  <a:solidFill>
                    <a:schemeClr val="tx1"/>
                  </a:solidFill>
                </a:rPr>
                <a:t>livräddningsredskapen</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a:buClr>
                  <a:srgbClr val="00843D"/>
                </a:buClr>
                <a:buSzPct val="150000"/>
              </a:pPr>
              <a:r>
                <a:rPr lang="sv-SE" sz="1600" b="0" dirty="0">
                  <a:solidFill>
                    <a:schemeClr val="tx1"/>
                  </a:solidFill>
                </a:rPr>
                <a:t>Dyka med huvudet före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i </a:t>
              </a:r>
              <a:r>
                <a:rPr lang="sv-SE" sz="1600" b="0" dirty="0">
                  <a:solidFill>
                    <a:schemeClr val="tx1"/>
                  </a:solidFill>
                </a:rPr>
                <a:t>okänt vatten</a:t>
              </a:r>
              <a:endParaRPr lang="sv-SE" sz="1600" b="0" dirty="0" smtClean="0">
                <a:solidFill>
                  <a:schemeClr val="tx1"/>
                </a:solidFill>
              </a:endParaRPr>
            </a:p>
          </p:txBody>
        </p:sp>
        <p:grpSp>
          <p:nvGrpSpPr>
            <p:cNvPr id="21" name="Grupp 20"/>
            <p:cNvGrpSpPr/>
            <p:nvPr/>
          </p:nvGrpSpPr>
          <p:grpSpPr>
            <a:xfrm>
              <a:off x="4382218" y="1903224"/>
              <a:ext cx="414499" cy="411748"/>
              <a:chOff x="1787856" y="2607020"/>
              <a:chExt cx="2101756" cy="2087809"/>
            </a:xfrm>
          </p:grpSpPr>
          <p:pic>
            <p:nvPicPr>
              <p:cNvPr id="22" name="Bildobjekt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3" name="Ellips 22"/>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24" name="Grupp 23"/>
            <p:cNvGrpSpPr/>
            <p:nvPr/>
          </p:nvGrpSpPr>
          <p:grpSpPr>
            <a:xfrm>
              <a:off x="4382218" y="2638223"/>
              <a:ext cx="414499" cy="411748"/>
              <a:chOff x="1787856" y="2607020"/>
              <a:chExt cx="2101756" cy="2087809"/>
            </a:xfrm>
          </p:grpSpPr>
          <p:pic>
            <p:nvPicPr>
              <p:cNvPr id="25" name="Bildobjekt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6" name="Ellips 25"/>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27" name="Grupp 26"/>
            <p:cNvGrpSpPr/>
            <p:nvPr/>
          </p:nvGrpSpPr>
          <p:grpSpPr>
            <a:xfrm>
              <a:off x="4382218" y="3384298"/>
              <a:ext cx="414499" cy="411748"/>
              <a:chOff x="1787856" y="2607020"/>
              <a:chExt cx="2101756" cy="2087809"/>
            </a:xfrm>
          </p:grpSpPr>
          <p:pic>
            <p:nvPicPr>
              <p:cNvPr id="28" name="Bildobjekt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9" name="Ellips 28"/>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30" name="Grupp 29"/>
            <p:cNvGrpSpPr/>
            <p:nvPr/>
          </p:nvGrpSpPr>
          <p:grpSpPr>
            <a:xfrm>
              <a:off x="4382218" y="4130373"/>
              <a:ext cx="414499" cy="411748"/>
              <a:chOff x="1787856" y="2607020"/>
              <a:chExt cx="2101756" cy="2087809"/>
            </a:xfrm>
          </p:grpSpPr>
          <p:pic>
            <p:nvPicPr>
              <p:cNvPr id="31" name="Bildobjekt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32" name="Ellips 31"/>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nvGrpSpPr>
            <p:cNvPr id="33" name="Grupp 32"/>
            <p:cNvGrpSpPr/>
            <p:nvPr/>
          </p:nvGrpSpPr>
          <p:grpSpPr>
            <a:xfrm>
              <a:off x="4382218" y="4864857"/>
              <a:ext cx="414499" cy="411748"/>
              <a:chOff x="1787856" y="2607020"/>
              <a:chExt cx="2101756" cy="2087809"/>
            </a:xfrm>
          </p:grpSpPr>
          <p:pic>
            <p:nvPicPr>
              <p:cNvPr id="34" name="Bildobjekt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35" name="Ellips 34"/>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000" b="1" dirty="0" smtClean="0">
                    <a:latin typeface="Verdana" charset="0"/>
                    <a:ea typeface="Verdana" charset="0"/>
                    <a:cs typeface="Verdana" charset="0"/>
                  </a:rPr>
                  <a:t>!</a:t>
                </a:r>
                <a:endParaRPr lang="sv-SE" sz="2000" b="1" dirty="0">
                  <a:latin typeface="Verdana" charset="0"/>
                  <a:ea typeface="Verdana" charset="0"/>
                  <a:cs typeface="Verdana" charset="0"/>
                </a:endParaRPr>
              </a:p>
            </p:txBody>
          </p:sp>
        </p:grpSp>
      </p:grpSp>
      <p:grpSp>
        <p:nvGrpSpPr>
          <p:cNvPr id="5" name="Grupp 4"/>
          <p:cNvGrpSpPr/>
          <p:nvPr/>
        </p:nvGrpSpPr>
        <p:grpSpPr>
          <a:xfrm>
            <a:off x="872564" y="1998699"/>
            <a:ext cx="3623057" cy="3043662"/>
            <a:chOff x="872564" y="1998699"/>
            <a:chExt cx="3623057" cy="3043662"/>
          </a:xfrm>
        </p:grpSpPr>
        <p:sp>
          <p:nvSpPr>
            <p:cNvPr id="3" name="Rubrik 3"/>
            <p:cNvSpPr txBox="1">
              <a:spLocks/>
            </p:cNvSpPr>
            <p:nvPr/>
          </p:nvSpPr>
          <p:spPr>
            <a:xfrm>
              <a:off x="872566" y="1998699"/>
              <a:ext cx="3623055" cy="295465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600" b="0" dirty="0">
                  <a:solidFill>
                    <a:schemeClr val="tx1"/>
                  </a:solidFill>
                </a:rPr>
                <a:t>Ha sällskap med </a:t>
              </a:r>
              <a:r>
                <a:rPr lang="sv-SE" sz="1600" b="0" dirty="0" smtClean="0">
                  <a:solidFill>
                    <a:schemeClr val="tx1"/>
                  </a:solidFill>
                </a:rPr>
                <a:t>någon</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marL="285750" indent="-285750">
                <a:buClr>
                  <a:srgbClr val="00843D"/>
                </a:buClr>
                <a:buSzPct val="150000"/>
                <a:buFont typeface="Wingdings" charset="2"/>
                <a:buChar char="ü"/>
              </a:pPr>
              <a:r>
                <a:rPr lang="sv-SE" sz="1600" b="0" dirty="0">
                  <a:solidFill>
                    <a:schemeClr val="tx1"/>
                  </a:solidFill>
                </a:rPr>
                <a:t>Simma längs </a:t>
              </a:r>
              <a:r>
                <a:rPr lang="sv-SE" sz="1600" b="0" dirty="0" smtClean="0">
                  <a:solidFill>
                    <a:schemeClr val="tx1"/>
                  </a:solidFill>
                </a:rPr>
                <a:t>stranden</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Tala </a:t>
              </a:r>
              <a:r>
                <a:rPr lang="sv-SE" sz="1600" b="0" dirty="0">
                  <a:solidFill>
                    <a:schemeClr val="tx1"/>
                  </a:solidFill>
                </a:rPr>
                <a:t>om var du ska </a:t>
              </a:r>
              <a:r>
                <a:rPr lang="sv-SE" sz="1600" b="0" dirty="0" smtClean="0">
                  <a:solidFill>
                    <a:schemeClr val="tx1"/>
                  </a:solidFill>
                </a:rPr>
                <a:t>bada </a:t>
              </a:r>
              <a:br>
                <a:rPr lang="sv-SE" sz="1600" b="0" dirty="0" smtClean="0">
                  <a:solidFill>
                    <a:schemeClr val="tx1"/>
                  </a:solidFill>
                </a:rPr>
              </a:br>
              <a:r>
                <a:rPr lang="sv-SE" sz="1600" b="0" dirty="0" smtClean="0">
                  <a:solidFill>
                    <a:schemeClr val="tx1"/>
                  </a:solidFill>
                </a:rPr>
                <a:t>och </a:t>
              </a:r>
              <a:r>
                <a:rPr lang="sv-SE" sz="1600" b="0" dirty="0">
                  <a:solidFill>
                    <a:schemeClr val="tx1"/>
                  </a:solidFill>
                </a:rPr>
                <a:t>när du </a:t>
              </a:r>
              <a:r>
                <a:rPr lang="sv-SE" sz="1600" b="0" dirty="0" smtClean="0">
                  <a:solidFill>
                    <a:schemeClr val="tx1"/>
                  </a:solidFill>
                </a:rPr>
                <a:t>kommer tillbaka</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a:solidFill>
                  <a:schemeClr val="tx1"/>
                </a:solidFill>
              </a:endParaRPr>
            </a:p>
            <a:p>
              <a:pPr marL="285750" indent="-285750">
                <a:buClr>
                  <a:srgbClr val="00843D"/>
                </a:buClr>
                <a:buSzPct val="150000"/>
                <a:buFont typeface="Wingdings" charset="2"/>
                <a:buChar char="ü"/>
              </a:pPr>
              <a:r>
                <a:rPr lang="sv-SE" sz="1600" b="0" dirty="0">
                  <a:solidFill>
                    <a:schemeClr val="tx1"/>
                  </a:solidFill>
                </a:rPr>
                <a:t>Respektera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dykförbudsskyltar</a:t>
              </a:r>
            </a:p>
          </p:txBody>
        </p:sp>
        <p:pic>
          <p:nvPicPr>
            <p:cNvPr id="15" name="Bildobjekt 14"/>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2275869"/>
              <a:ext cx="2664000" cy="70434"/>
            </a:xfrm>
            <a:prstGeom prst="rect">
              <a:avLst/>
            </a:prstGeom>
          </p:spPr>
        </p:pic>
        <p:pic>
          <p:nvPicPr>
            <p:cNvPr id="18" name="Bildobjekt 17"/>
            <p:cNvPicPr>
              <a:picLocks/>
            </p:cNvPicPr>
            <p:nvPr/>
          </p:nvPicPr>
          <p:blipFill>
            <a:blip r:embed="rId4" cstate="print">
              <a:extLst>
                <a:ext uri="{28A0092B-C50C-407E-A947-70E740481C1C}">
                  <a14:useLocalDpi xmlns:a14="http://schemas.microsoft.com/office/drawing/2010/main"/>
                </a:ext>
              </a:extLst>
            </a:blip>
            <a:stretch>
              <a:fillRect/>
            </a:stretch>
          </p:blipFill>
          <p:spPr>
            <a:xfrm rot="10800000">
              <a:off x="872565" y="3025402"/>
              <a:ext cx="2664000" cy="70434"/>
            </a:xfrm>
            <a:prstGeom prst="rect">
              <a:avLst/>
            </a:prstGeom>
          </p:spPr>
        </p:pic>
        <p:pic>
          <p:nvPicPr>
            <p:cNvPr id="20" name="Bildobjekt 19"/>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872564" y="4971927"/>
              <a:ext cx="2160000" cy="70434"/>
            </a:xfrm>
            <a:prstGeom prst="rect">
              <a:avLst/>
            </a:prstGeom>
          </p:spPr>
        </p:pic>
        <p:pic>
          <p:nvPicPr>
            <p:cNvPr id="36" name="Bildobjekt 35"/>
            <p:cNvPicPr>
              <a:picLocks/>
            </p:cNvPicPr>
            <p:nvPr/>
          </p:nvPicPr>
          <p:blipFill>
            <a:blip r:embed="rId6" cstate="print">
              <a:extLst>
                <a:ext uri="{28A0092B-C50C-407E-A947-70E740481C1C}">
                  <a14:useLocalDpi xmlns:a14="http://schemas.microsoft.com/office/drawing/2010/main"/>
                </a:ext>
              </a:extLst>
            </a:blip>
            <a:stretch>
              <a:fillRect/>
            </a:stretch>
          </p:blipFill>
          <p:spPr>
            <a:xfrm rot="10800000">
              <a:off x="872564" y="3991111"/>
              <a:ext cx="3131999" cy="70434"/>
            </a:xfrm>
            <a:prstGeom prst="rect">
              <a:avLst/>
            </a:prstGeom>
          </p:spPr>
        </p:pic>
      </p:grpSp>
    </p:spTree>
    <p:extLst>
      <p:ext uri="{BB962C8B-B14F-4D97-AF65-F5344CB8AC3E}">
        <p14:creationId xmlns:p14="http://schemas.microsoft.com/office/powerpoint/2010/main" val="18739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872566" y="1078026"/>
            <a:ext cx="801878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a:solidFill>
                  <a:schemeClr val="tx1"/>
                </a:solidFill>
                <a:latin typeface="Verdana" charset="0"/>
                <a:ea typeface="Verdana" charset="0"/>
                <a:cs typeface="Verdana" charset="0"/>
              </a:rPr>
              <a:t>V</a:t>
            </a:r>
            <a:r>
              <a:rPr lang="sv-SE" sz="2200" kern="1600" spc="-20" dirty="0" smtClean="0">
                <a:solidFill>
                  <a:schemeClr val="tx1"/>
                </a:solidFill>
                <a:latin typeface="Verdana" charset="0"/>
                <a:ea typeface="Verdana" charset="0"/>
                <a:cs typeface="Verdana" charset="0"/>
              </a:rPr>
              <a:t>iktigt </a:t>
            </a:r>
            <a:r>
              <a:rPr lang="sv-SE" sz="2200" kern="1600" spc="-20" dirty="0">
                <a:solidFill>
                  <a:schemeClr val="tx1"/>
                </a:solidFill>
                <a:latin typeface="Verdana" charset="0"/>
                <a:ea typeface="Verdana" charset="0"/>
                <a:cs typeface="Verdana" charset="0"/>
              </a:rPr>
              <a:t>att tänka på när </a:t>
            </a:r>
            <a:r>
              <a:rPr lang="sv-SE" sz="2200" kern="1600" spc="-20" dirty="0" smtClean="0">
                <a:solidFill>
                  <a:schemeClr val="tx1"/>
                </a:solidFill>
                <a:latin typeface="Verdana" charset="0"/>
                <a:ea typeface="Verdana" charset="0"/>
                <a:cs typeface="Verdana" charset="0"/>
              </a:rPr>
              <a:t>man åker båt:</a:t>
            </a:r>
            <a:endParaRPr lang="sv-SE" sz="2200" dirty="0">
              <a:solidFill>
                <a:schemeClr val="tx1"/>
              </a:solidFill>
            </a:endParaRPr>
          </a:p>
        </p:txBody>
      </p:sp>
      <p:grpSp>
        <p:nvGrpSpPr>
          <p:cNvPr id="4" name="Grupp 3"/>
          <p:cNvGrpSpPr/>
          <p:nvPr/>
        </p:nvGrpSpPr>
        <p:grpSpPr>
          <a:xfrm>
            <a:off x="872566" y="1998699"/>
            <a:ext cx="6828116" cy="3100778"/>
            <a:chOff x="872566" y="1998699"/>
            <a:chExt cx="6828116" cy="3100778"/>
          </a:xfrm>
        </p:grpSpPr>
        <p:sp>
          <p:nvSpPr>
            <p:cNvPr id="3" name="Rubrik 3"/>
            <p:cNvSpPr txBox="1">
              <a:spLocks/>
            </p:cNvSpPr>
            <p:nvPr/>
          </p:nvSpPr>
          <p:spPr>
            <a:xfrm>
              <a:off x="872566" y="1998699"/>
              <a:ext cx="6828116" cy="304698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800" b="0" dirty="0">
                  <a:solidFill>
                    <a:schemeClr val="tx1"/>
                  </a:solidFill>
                </a:rPr>
                <a:t>När </a:t>
              </a:r>
              <a:r>
                <a:rPr lang="sv-SE" sz="1800" b="0" dirty="0" smtClean="0">
                  <a:solidFill>
                    <a:schemeClr val="tx1"/>
                  </a:solidFill>
                </a:rPr>
                <a:t>ni åker </a:t>
              </a:r>
              <a:r>
                <a:rPr lang="sv-SE" sz="1800" b="0" dirty="0">
                  <a:solidFill>
                    <a:schemeClr val="tx1"/>
                  </a:solidFill>
                </a:rPr>
                <a:t>båt ska alla i båten ha flytväst </a:t>
              </a: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smtClean="0">
                  <a:solidFill>
                    <a:schemeClr val="tx1"/>
                  </a:solidFill>
                </a:rPr>
                <a:t>Sitt </a:t>
              </a:r>
              <a:r>
                <a:rPr lang="sv-SE" sz="1800" b="0" dirty="0">
                  <a:solidFill>
                    <a:schemeClr val="tx1"/>
                  </a:solidFill>
                </a:rPr>
                <a:t>ner i båten hela </a:t>
              </a:r>
              <a:r>
                <a:rPr lang="sv-SE" sz="1800" b="0" dirty="0" smtClean="0">
                  <a:solidFill>
                    <a:schemeClr val="tx1"/>
                  </a:solidFill>
                </a:rPr>
                <a:t>tiden</a:t>
              </a:r>
              <a:br>
                <a:rPr lang="sv-SE" sz="1800" b="0" dirty="0" smtClean="0">
                  <a:solidFill>
                    <a:schemeClr val="tx1"/>
                  </a:solidFill>
                </a:rPr>
              </a:br>
              <a:r>
                <a:rPr lang="sv-SE" sz="1800" b="0" dirty="0" smtClean="0">
                  <a:solidFill>
                    <a:schemeClr val="tx1"/>
                  </a:solidFill>
                </a:rPr>
                <a:t/>
              </a:r>
              <a:br>
                <a:rPr lang="sv-SE" sz="1800" b="0" dirty="0" smtClean="0">
                  <a:solidFill>
                    <a:schemeClr val="tx1"/>
                  </a:solidFill>
                </a:rPr>
              </a:br>
              <a:endParaRPr lang="sv-SE" sz="1800" b="0" dirty="0">
                <a:solidFill>
                  <a:schemeClr val="tx1"/>
                </a:solidFill>
              </a:endParaRPr>
            </a:p>
            <a:p>
              <a:pPr marL="285750" indent="-285750">
                <a:buClr>
                  <a:srgbClr val="00843D"/>
                </a:buClr>
                <a:buSzPct val="150000"/>
                <a:buFont typeface="Wingdings" charset="2"/>
                <a:buChar char="ü"/>
              </a:pPr>
              <a:r>
                <a:rPr lang="sv-SE" sz="1800" b="0" dirty="0" smtClean="0">
                  <a:solidFill>
                    <a:schemeClr val="tx1"/>
                  </a:solidFill>
                </a:rPr>
                <a:t>Om </a:t>
              </a:r>
              <a:r>
                <a:rPr lang="sv-SE" sz="1800" b="0" dirty="0">
                  <a:solidFill>
                    <a:schemeClr val="tx1"/>
                  </a:solidFill>
                </a:rPr>
                <a:t>du skulle trilla i vattnet ska du stanna vid båten </a:t>
              </a:r>
              <a:r>
                <a:rPr lang="sv-SE" sz="1800" b="0" dirty="0" smtClean="0">
                  <a:solidFill>
                    <a:schemeClr val="tx1"/>
                  </a:solidFill>
                </a:rPr>
                <a:t/>
              </a:r>
              <a:br>
                <a:rPr lang="sv-SE" sz="1800" b="0" dirty="0" smtClean="0">
                  <a:solidFill>
                    <a:schemeClr val="tx1"/>
                  </a:solidFill>
                </a:rPr>
              </a:br>
              <a:endParaRPr lang="sv-SE" sz="1800" b="0" dirty="0" smtClean="0">
                <a:solidFill>
                  <a:schemeClr val="tx1"/>
                </a:solidFill>
              </a:endParaRPr>
            </a:p>
            <a:p>
              <a:pPr marL="285750" indent="-285750">
                <a:buClr>
                  <a:srgbClr val="00843D"/>
                </a:buClr>
                <a:buSzPct val="150000"/>
                <a:buFont typeface="Wingdings" charset="2"/>
                <a:buChar char="ü"/>
              </a:pPr>
              <a:endParaRPr lang="sv-SE" sz="1800" b="0" dirty="0">
                <a:solidFill>
                  <a:schemeClr val="tx1"/>
                </a:solidFill>
              </a:endParaRPr>
            </a:p>
            <a:p>
              <a:pPr marL="285750" indent="-285750">
                <a:buClr>
                  <a:srgbClr val="00843D"/>
                </a:buClr>
                <a:buSzPct val="150000"/>
                <a:buFont typeface="Wingdings" charset="2"/>
                <a:buChar char="ü"/>
              </a:pPr>
              <a:r>
                <a:rPr lang="sv-SE" sz="1800" b="0" dirty="0" smtClean="0">
                  <a:solidFill>
                    <a:schemeClr val="tx1"/>
                  </a:solidFill>
                </a:rPr>
                <a:t>Om </a:t>
              </a:r>
              <a:r>
                <a:rPr lang="sv-SE" sz="1800" b="0" dirty="0">
                  <a:solidFill>
                    <a:schemeClr val="tx1"/>
                  </a:solidFill>
                </a:rPr>
                <a:t>man ska hjälpa någon som fallit i vattnet upp </a:t>
              </a:r>
              <a:r>
                <a:rPr lang="sv-SE" sz="1800" b="0" dirty="0" smtClean="0">
                  <a:solidFill>
                    <a:schemeClr val="tx1"/>
                  </a:solidFill>
                </a:rPr>
                <a:t/>
              </a:r>
              <a:br>
                <a:rPr lang="sv-SE" sz="1800" b="0" dirty="0" smtClean="0">
                  <a:solidFill>
                    <a:schemeClr val="tx1"/>
                  </a:solidFill>
                </a:rPr>
              </a:br>
              <a:r>
                <a:rPr lang="sv-SE" sz="1800" b="0" dirty="0" smtClean="0">
                  <a:solidFill>
                    <a:schemeClr val="tx1"/>
                  </a:solidFill>
                </a:rPr>
                <a:t>i </a:t>
              </a:r>
              <a:r>
                <a:rPr lang="sv-SE" sz="1800" b="0" dirty="0">
                  <a:solidFill>
                    <a:schemeClr val="tx1"/>
                  </a:solidFill>
                </a:rPr>
                <a:t>båten, gör man det från båtens akter</a:t>
              </a:r>
              <a:endParaRPr lang="sv-SE" sz="1800" b="0" dirty="0" smtClean="0">
                <a:solidFill>
                  <a:schemeClr val="tx1"/>
                </a:solidFill>
              </a:endParaRPr>
            </a:p>
          </p:txBody>
        </p:sp>
        <p:pic>
          <p:nvPicPr>
            <p:cNvPr id="9" name="Bildobjekt 8"/>
            <p:cNvPicPr>
              <a:picLocks/>
            </p:cNvPicPr>
            <p:nvPr/>
          </p:nvPicPr>
          <p:blipFill>
            <a:blip r:embed="rId3" cstate="print">
              <a:extLst>
                <a:ext uri="{28A0092B-C50C-407E-A947-70E740481C1C}">
                  <a14:useLocalDpi xmlns:a14="http://schemas.microsoft.com/office/drawing/2010/main"/>
                </a:ext>
              </a:extLst>
            </a:blip>
            <a:stretch>
              <a:fillRect/>
            </a:stretch>
          </p:blipFill>
          <p:spPr>
            <a:xfrm rot="10800000">
              <a:off x="935713" y="3116915"/>
              <a:ext cx="3240000" cy="70434"/>
            </a:xfrm>
            <a:prstGeom prst="rect">
              <a:avLst/>
            </a:prstGeom>
          </p:spPr>
        </p:pic>
        <p:pic>
          <p:nvPicPr>
            <p:cNvPr id="17" name="Bildobjekt 16"/>
            <p:cNvPicPr>
              <a:picLocks/>
            </p:cNvPicPr>
            <p:nvPr/>
          </p:nvPicPr>
          <p:blipFill>
            <a:blip r:embed="rId4">
              <a:extLst>
                <a:ext uri="{28A0092B-C50C-407E-A947-70E740481C1C}">
                  <a14:useLocalDpi xmlns:a14="http://schemas.microsoft.com/office/drawing/2010/main"/>
                </a:ext>
              </a:extLst>
            </a:blip>
            <a:stretch>
              <a:fillRect/>
            </a:stretch>
          </p:blipFill>
          <p:spPr>
            <a:xfrm rot="10800000">
              <a:off x="935712" y="3936789"/>
              <a:ext cx="6264000" cy="70434"/>
            </a:xfrm>
            <a:prstGeom prst="rect">
              <a:avLst/>
            </a:prstGeom>
          </p:spPr>
        </p:pic>
        <p:pic>
          <p:nvPicPr>
            <p:cNvPr id="11" name="Bildobjekt 10"/>
            <p:cNvPicPr>
              <a:picLocks/>
            </p:cNvPicPr>
            <p:nvPr/>
          </p:nvPicPr>
          <p:blipFill>
            <a:blip r:embed="rId4">
              <a:extLst>
                <a:ext uri="{28A0092B-C50C-407E-A947-70E740481C1C}">
                  <a14:useLocalDpi xmlns:a14="http://schemas.microsoft.com/office/drawing/2010/main"/>
                </a:ext>
              </a:extLst>
            </a:blip>
            <a:stretch>
              <a:fillRect/>
            </a:stretch>
          </p:blipFill>
          <p:spPr>
            <a:xfrm rot="10800000">
              <a:off x="935711" y="5029043"/>
              <a:ext cx="5976000" cy="70434"/>
            </a:xfrm>
            <a:prstGeom prst="rect">
              <a:avLst/>
            </a:prstGeom>
          </p:spPr>
        </p:pic>
        <p:pic>
          <p:nvPicPr>
            <p:cNvPr id="13" name="Bildobjekt 12"/>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935712" y="2297041"/>
              <a:ext cx="5112000" cy="70434"/>
            </a:xfrm>
            <a:prstGeom prst="rect">
              <a:avLst/>
            </a:prstGeom>
          </p:spPr>
        </p:pic>
      </p:grpSp>
    </p:spTree>
    <p:extLst>
      <p:ext uri="{BB962C8B-B14F-4D97-AF65-F5344CB8AC3E}">
        <p14:creationId xmlns:p14="http://schemas.microsoft.com/office/powerpoint/2010/main" val="1708750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3434198" y="5737413"/>
            <a:ext cx="5709802" cy="1120588"/>
          </a:xfrm>
          <a:prstGeom prst="rect">
            <a:avLst/>
          </a:prstGeom>
          <a:gradFill flip="none" rotWithShape="1">
            <a:gsLst>
              <a:gs pos="33000">
                <a:srgbClr val="DEBB98"/>
              </a:gs>
              <a:gs pos="98000">
                <a:srgbClr val="9F8067"/>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Bildobjekt 1"/>
          <p:cNvPicPr>
            <a:picLocks noChangeAspect="1"/>
          </p:cNvPicPr>
          <p:nvPr/>
        </p:nvPicPr>
        <p:blipFill rotWithShape="1">
          <a:blip r:embed="rId3" cstate="print">
            <a:extLst>
              <a:ext uri="{28A0092B-C50C-407E-A947-70E740481C1C}">
                <a14:useLocalDpi xmlns:a14="http://schemas.microsoft.com/office/drawing/2010/main"/>
              </a:ext>
            </a:extLst>
          </a:blip>
          <a:srcRect t="-1" r="2876" b="568"/>
          <a:stretch/>
        </p:blipFill>
        <p:spPr>
          <a:xfrm>
            <a:off x="3219657" y="140781"/>
            <a:ext cx="5924343" cy="5631369"/>
          </a:xfrm>
          <a:prstGeom prst="rect">
            <a:avLst/>
          </a:prstGeom>
        </p:spPr>
      </p:pic>
      <p:sp>
        <p:nvSpPr>
          <p:cNvPr id="3" name="Rektangel 2"/>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p:cNvSpPr txBox="1"/>
          <p:nvPr/>
        </p:nvSpPr>
        <p:spPr>
          <a:xfrm>
            <a:off x="457862" y="561240"/>
            <a:ext cx="2976336" cy="646331"/>
          </a:xfrm>
          <a:prstGeom prst="rect">
            <a:avLst/>
          </a:prstGeom>
          <a:noFill/>
        </p:spPr>
        <p:txBody>
          <a:bodyPr wrap="square" rtlCol="0">
            <a:spAutoFit/>
          </a:bodyPr>
          <a:lstStyle/>
          <a:p>
            <a:r>
              <a:rPr lang="sv-SE" b="1" dirty="0" smtClean="0">
                <a:solidFill>
                  <a:schemeClr val="bg1"/>
                </a:solidFill>
                <a:latin typeface="Verdana" charset="0"/>
                <a:ea typeface="Verdana" charset="0"/>
                <a:cs typeface="Verdana" charset="0"/>
              </a:rPr>
              <a:t>Livräddnings-</a:t>
            </a:r>
            <a:br>
              <a:rPr lang="sv-SE" b="1" dirty="0" smtClean="0">
                <a:solidFill>
                  <a:schemeClr val="bg1"/>
                </a:solidFill>
                <a:latin typeface="Verdana" charset="0"/>
                <a:ea typeface="Verdana" charset="0"/>
                <a:cs typeface="Verdana" charset="0"/>
              </a:rPr>
            </a:br>
            <a:r>
              <a:rPr lang="sv-SE" b="1" dirty="0" smtClean="0">
                <a:solidFill>
                  <a:schemeClr val="bg1"/>
                </a:solidFill>
                <a:latin typeface="Verdana" charset="0"/>
                <a:ea typeface="Verdana" charset="0"/>
                <a:cs typeface="Verdana" charset="0"/>
              </a:rPr>
              <a:t>redskap</a:t>
            </a:r>
            <a:endParaRPr lang="sv-SE" b="1" dirty="0">
              <a:solidFill>
                <a:schemeClr val="bg1"/>
              </a:solidFill>
              <a:latin typeface="Verdana" charset="0"/>
              <a:ea typeface="Verdana" charset="0"/>
              <a:cs typeface="Verdana" charset="0"/>
            </a:endParaRPr>
          </a:p>
        </p:txBody>
      </p:sp>
      <p:sp>
        <p:nvSpPr>
          <p:cNvPr id="10" name="textruta 9"/>
          <p:cNvSpPr txBox="1"/>
          <p:nvPr/>
        </p:nvSpPr>
        <p:spPr>
          <a:xfrm>
            <a:off x="3850979" y="5796057"/>
            <a:ext cx="840294" cy="323165"/>
          </a:xfrm>
          <a:prstGeom prst="rect">
            <a:avLst/>
          </a:prstGeom>
          <a:noFill/>
        </p:spPr>
        <p:txBody>
          <a:bodyPr wrap="none" rtlCol="0">
            <a:spAutoFit/>
          </a:bodyPr>
          <a:lstStyle/>
          <a:p>
            <a:pPr algn="ctr"/>
            <a:r>
              <a:rPr lang="sv-SE" sz="1500" b="1" dirty="0">
                <a:latin typeface="Verdana" charset="0"/>
                <a:ea typeface="Verdana" charset="0"/>
                <a:cs typeface="Verdana" charset="0"/>
              </a:rPr>
              <a:t>Livboj</a:t>
            </a:r>
          </a:p>
        </p:txBody>
      </p:sp>
      <p:sp>
        <p:nvSpPr>
          <p:cNvPr id="11" name="textruta 10"/>
          <p:cNvSpPr txBox="1"/>
          <p:nvPr/>
        </p:nvSpPr>
        <p:spPr>
          <a:xfrm>
            <a:off x="5415632" y="5796057"/>
            <a:ext cx="1670649" cy="553998"/>
          </a:xfrm>
          <a:prstGeom prst="rect">
            <a:avLst/>
          </a:prstGeom>
          <a:noFill/>
        </p:spPr>
        <p:txBody>
          <a:bodyPr wrap="none" rtlCol="0">
            <a:spAutoFit/>
          </a:bodyPr>
          <a:lstStyle/>
          <a:p>
            <a:pPr algn="ctr"/>
            <a:r>
              <a:rPr lang="sv-SE" sz="1500" b="1" dirty="0" smtClean="0">
                <a:latin typeface="Verdana" charset="0"/>
                <a:ea typeface="Verdana" charset="0"/>
                <a:cs typeface="Verdana" charset="0"/>
              </a:rPr>
              <a:t>Livräddnings-</a:t>
            </a:r>
            <a:br>
              <a:rPr lang="sv-SE" sz="1500" b="1" dirty="0" smtClean="0">
                <a:latin typeface="Verdana" charset="0"/>
                <a:ea typeface="Verdana" charset="0"/>
                <a:cs typeface="Verdana" charset="0"/>
              </a:rPr>
            </a:br>
            <a:r>
              <a:rPr lang="sv-SE" sz="1500" b="1" dirty="0" smtClean="0">
                <a:latin typeface="Verdana" charset="0"/>
                <a:ea typeface="Verdana" charset="0"/>
                <a:cs typeface="Verdana" charset="0"/>
              </a:rPr>
              <a:t>båt/flotte</a:t>
            </a:r>
            <a:endParaRPr lang="sv-SE" sz="1500" b="1" dirty="0">
              <a:latin typeface="Verdana" charset="0"/>
              <a:ea typeface="Verdana" charset="0"/>
              <a:cs typeface="Verdana" charset="0"/>
            </a:endParaRPr>
          </a:p>
        </p:txBody>
      </p:sp>
      <p:sp>
        <p:nvSpPr>
          <p:cNvPr id="12" name="textruta 11"/>
          <p:cNvSpPr txBox="1"/>
          <p:nvPr/>
        </p:nvSpPr>
        <p:spPr>
          <a:xfrm>
            <a:off x="7315178" y="5796057"/>
            <a:ext cx="1670649" cy="553998"/>
          </a:xfrm>
          <a:prstGeom prst="rect">
            <a:avLst/>
          </a:prstGeom>
          <a:noFill/>
        </p:spPr>
        <p:txBody>
          <a:bodyPr wrap="none" rtlCol="0">
            <a:spAutoFit/>
          </a:bodyPr>
          <a:lstStyle/>
          <a:p>
            <a:pPr algn="ctr"/>
            <a:r>
              <a:rPr lang="sv-SE" sz="1500" b="1" smtClean="0">
                <a:latin typeface="Verdana" charset="0"/>
                <a:ea typeface="Verdana" charset="0"/>
                <a:cs typeface="Verdana" charset="0"/>
              </a:rPr>
              <a:t>Livräddnings-</a:t>
            </a:r>
            <a:br>
              <a:rPr lang="sv-SE" sz="1500" b="1" smtClean="0">
                <a:latin typeface="Verdana" charset="0"/>
                <a:ea typeface="Verdana" charset="0"/>
                <a:cs typeface="Verdana" charset="0"/>
              </a:rPr>
            </a:br>
            <a:r>
              <a:rPr lang="sv-SE" sz="1500" b="1" smtClean="0">
                <a:latin typeface="Verdana" charset="0"/>
                <a:ea typeface="Verdana" charset="0"/>
                <a:cs typeface="Verdana" charset="0"/>
              </a:rPr>
              <a:t>stege</a:t>
            </a:r>
            <a:endParaRPr lang="sv-SE" sz="1500" b="1" dirty="0">
              <a:latin typeface="Verdana" charset="0"/>
              <a:ea typeface="Verdana" charset="0"/>
              <a:cs typeface="Verdana" charset="0"/>
            </a:endParaRPr>
          </a:p>
        </p:txBody>
      </p:sp>
      <p:grpSp>
        <p:nvGrpSpPr>
          <p:cNvPr id="16" name="Grupp 15"/>
          <p:cNvGrpSpPr/>
          <p:nvPr/>
        </p:nvGrpSpPr>
        <p:grpSpPr>
          <a:xfrm>
            <a:off x="457860" y="1480457"/>
            <a:ext cx="2976338" cy="3136138"/>
            <a:chOff x="457860" y="1480457"/>
            <a:chExt cx="2976338" cy="3136138"/>
          </a:xfrm>
        </p:grpSpPr>
        <p:sp>
          <p:nvSpPr>
            <p:cNvPr id="4" name="Rubrik 3"/>
            <p:cNvSpPr txBox="1">
              <a:spLocks/>
            </p:cNvSpPr>
            <p:nvPr/>
          </p:nvSpPr>
          <p:spPr>
            <a:xfrm>
              <a:off x="566720" y="1480457"/>
              <a:ext cx="2867478" cy="304698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chemeClr val="bg1"/>
                </a:buClr>
                <a:buSzPct val="100000"/>
              </a:pPr>
              <a:r>
                <a:rPr lang="sv-SE" sz="1800" b="0" dirty="0">
                  <a:solidFill>
                    <a:schemeClr val="bg1"/>
                  </a:solidFill>
                </a:rPr>
                <a:t>De får bara användas för att </a:t>
              </a:r>
              <a:r>
                <a:rPr lang="sv-SE" sz="1800" b="0" dirty="0" smtClean="0">
                  <a:solidFill>
                    <a:schemeClr val="bg1"/>
                  </a:solidFill>
                </a:rPr>
                <a:t>rädda</a:t>
              </a:r>
            </a:p>
            <a:p>
              <a:pPr>
                <a:buClr>
                  <a:schemeClr val="bg1"/>
                </a:buClr>
                <a:buSzPct val="100000"/>
              </a:pPr>
              <a:endParaRPr lang="sv-SE" sz="1800" b="0" dirty="0" smtClean="0">
                <a:solidFill>
                  <a:schemeClr val="bg1"/>
                </a:solidFill>
              </a:endParaRPr>
            </a:p>
            <a:p>
              <a:pPr>
                <a:buClr>
                  <a:schemeClr val="bg1"/>
                </a:buClr>
                <a:buSzPct val="100000"/>
              </a:pPr>
              <a:endParaRPr lang="sv-SE" sz="1800" b="0" dirty="0">
                <a:solidFill>
                  <a:schemeClr val="bg1"/>
                </a:solidFill>
              </a:endParaRPr>
            </a:p>
            <a:p>
              <a:pPr>
                <a:buClr>
                  <a:schemeClr val="bg1"/>
                </a:buClr>
                <a:buSzPct val="100000"/>
              </a:pPr>
              <a:r>
                <a:rPr lang="sv-SE" sz="1800" b="0" dirty="0" smtClean="0">
                  <a:solidFill>
                    <a:schemeClr val="bg1"/>
                  </a:solidFill>
                </a:rPr>
                <a:t>Redskapen </a:t>
              </a:r>
              <a:r>
                <a:rPr lang="sv-SE" sz="1800" b="0" dirty="0">
                  <a:solidFill>
                    <a:schemeClr val="bg1"/>
                  </a:solidFill>
                </a:rPr>
                <a:t>ska </a:t>
              </a:r>
              <a:endParaRPr lang="sv-SE" sz="1800" b="0" dirty="0" smtClean="0">
                <a:solidFill>
                  <a:schemeClr val="bg1"/>
                </a:solidFill>
              </a:endParaRPr>
            </a:p>
            <a:p>
              <a:pPr>
                <a:buClr>
                  <a:schemeClr val="bg1"/>
                </a:buClr>
                <a:buSzPct val="100000"/>
              </a:pPr>
              <a:r>
                <a:rPr lang="sv-SE" sz="1800" b="0" dirty="0" smtClean="0">
                  <a:solidFill>
                    <a:schemeClr val="bg1"/>
                  </a:solidFill>
                </a:rPr>
                <a:t>fungera </a:t>
              </a:r>
              <a:r>
                <a:rPr lang="sv-SE" sz="1800" b="0" dirty="0">
                  <a:solidFill>
                    <a:schemeClr val="bg1"/>
                  </a:solidFill>
                </a:rPr>
                <a:t>året </a:t>
              </a:r>
              <a:r>
                <a:rPr lang="sv-SE" sz="1800" b="0" dirty="0" smtClean="0">
                  <a:solidFill>
                    <a:schemeClr val="bg1"/>
                  </a:solidFill>
                </a:rPr>
                <a:t>om</a:t>
              </a:r>
            </a:p>
            <a:p>
              <a:pPr>
                <a:buClr>
                  <a:schemeClr val="bg1"/>
                </a:buClr>
                <a:buSzPct val="100000"/>
              </a:pPr>
              <a:endParaRPr lang="sv-SE" sz="1800" b="0" dirty="0" smtClean="0">
                <a:solidFill>
                  <a:schemeClr val="bg1"/>
                </a:solidFill>
              </a:endParaRPr>
            </a:p>
            <a:p>
              <a:pPr>
                <a:buClr>
                  <a:schemeClr val="bg1"/>
                </a:buClr>
                <a:buSzPct val="100000"/>
              </a:pPr>
              <a:endParaRPr lang="sv-SE" sz="1800" b="0" dirty="0">
                <a:solidFill>
                  <a:schemeClr val="bg1"/>
                </a:solidFill>
              </a:endParaRPr>
            </a:p>
            <a:p>
              <a:pPr>
                <a:buClr>
                  <a:schemeClr val="bg1"/>
                </a:buClr>
                <a:buSzPct val="100000"/>
              </a:pPr>
              <a:r>
                <a:rPr lang="sv-SE" sz="1800" b="0" dirty="0" smtClean="0">
                  <a:solidFill>
                    <a:schemeClr val="bg1"/>
                  </a:solidFill>
                </a:rPr>
                <a:t>På </a:t>
              </a:r>
              <a:r>
                <a:rPr lang="sv-SE" sz="1800" b="0" dirty="0">
                  <a:solidFill>
                    <a:schemeClr val="bg1"/>
                  </a:solidFill>
                </a:rPr>
                <a:t>vintern är de till </a:t>
              </a:r>
              <a:endParaRPr lang="sv-SE" sz="1800" b="0" dirty="0" smtClean="0">
                <a:solidFill>
                  <a:schemeClr val="bg1"/>
                </a:solidFill>
              </a:endParaRPr>
            </a:p>
            <a:p>
              <a:pPr>
                <a:buClr>
                  <a:schemeClr val="bg1"/>
                </a:buClr>
                <a:buSzPct val="100000"/>
              </a:pPr>
              <a:r>
                <a:rPr lang="sv-SE" sz="1800" b="0" dirty="0" smtClean="0">
                  <a:solidFill>
                    <a:schemeClr val="bg1"/>
                  </a:solidFill>
                </a:rPr>
                <a:t>stor </a:t>
              </a:r>
              <a:r>
                <a:rPr lang="sv-SE" sz="1800" b="0" dirty="0">
                  <a:solidFill>
                    <a:schemeClr val="bg1"/>
                  </a:solidFill>
                </a:rPr>
                <a:t>hjälp om någon </a:t>
              </a:r>
              <a:endParaRPr lang="sv-SE" sz="1800" b="0" dirty="0" smtClean="0">
                <a:solidFill>
                  <a:schemeClr val="bg1"/>
                </a:solidFill>
              </a:endParaRPr>
            </a:p>
            <a:p>
              <a:pPr>
                <a:buClr>
                  <a:schemeClr val="bg1"/>
                </a:buClr>
                <a:buSzPct val="100000"/>
              </a:pPr>
              <a:r>
                <a:rPr lang="sv-SE" sz="1800" b="0" dirty="0" smtClean="0">
                  <a:solidFill>
                    <a:schemeClr val="bg1"/>
                  </a:solidFill>
                </a:rPr>
                <a:t>går </a:t>
              </a:r>
              <a:r>
                <a:rPr lang="sv-SE" sz="1800" b="0" dirty="0">
                  <a:solidFill>
                    <a:schemeClr val="bg1"/>
                  </a:solidFill>
                </a:rPr>
                <a:t>igenom </a:t>
              </a:r>
              <a:r>
                <a:rPr lang="sv-SE" sz="1800" b="0" dirty="0" smtClean="0">
                  <a:solidFill>
                    <a:schemeClr val="bg1"/>
                  </a:solidFill>
                </a:rPr>
                <a:t>isen</a:t>
              </a:r>
            </a:p>
          </p:txBody>
        </p:sp>
        <p:pic>
          <p:nvPicPr>
            <p:cNvPr id="13" name="Bildobjekt 12"/>
            <p:cNvPicPr>
              <a:picLocks/>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457861" y="2086012"/>
              <a:ext cx="2628000" cy="68368"/>
            </a:xfrm>
            <a:prstGeom prst="rect">
              <a:avLst/>
            </a:prstGeom>
          </p:spPr>
        </p:pic>
        <p:pic>
          <p:nvPicPr>
            <p:cNvPr id="14" name="Bildobjekt 13"/>
            <p:cNvPicPr>
              <a:picLocks/>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457860" y="4548227"/>
              <a:ext cx="2376000" cy="68368"/>
            </a:xfrm>
            <a:prstGeom prst="rect">
              <a:avLst/>
            </a:prstGeom>
          </p:spPr>
        </p:pic>
        <p:pic>
          <p:nvPicPr>
            <p:cNvPr id="15" name="Bildobjekt 14"/>
            <p:cNvPicPr>
              <a:picLocks/>
            </p:cNvPicPr>
            <p:nvPr/>
          </p:nvPicPr>
          <p:blipFill>
            <a:blip r:embed="rId4" cstate="print">
              <a:alphaModFix/>
              <a:extLst>
                <a:ext uri="{28A0092B-C50C-407E-A947-70E740481C1C}">
                  <a14:useLocalDpi xmlns:a14="http://schemas.microsoft.com/office/drawing/2010/main"/>
                </a:ext>
              </a:extLst>
            </a:blip>
            <a:stretch>
              <a:fillRect/>
            </a:stretch>
          </p:blipFill>
          <p:spPr>
            <a:xfrm rot="10800000">
              <a:off x="457860" y="3166236"/>
              <a:ext cx="1980000" cy="68368"/>
            </a:xfrm>
            <a:prstGeom prst="rect">
              <a:avLst/>
            </a:prstGeom>
          </p:spPr>
        </p:pic>
      </p:grpSp>
    </p:spTree>
    <p:extLst>
      <p:ext uri="{BB962C8B-B14F-4D97-AF65-F5344CB8AC3E}">
        <p14:creationId xmlns:p14="http://schemas.microsoft.com/office/powerpoint/2010/main" val="19836522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450" decel="100000" fill="hold"/>
                                        <p:tgtEl>
                                          <p:spTgt spid="10"/>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450" decel="100000" fill="hold"/>
                                        <p:tgtEl>
                                          <p:spTgt spid="11"/>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7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450" decel="100000" fill="hold"/>
                                        <p:tgtEl>
                                          <p:spTgt spid="1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2464513" y="1934710"/>
            <a:ext cx="5316354" cy="2769989"/>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000" dirty="0">
                <a:solidFill>
                  <a:schemeClr val="tx1"/>
                </a:solidFill>
              </a:rPr>
              <a:t>Varför ska man ha flytväst </a:t>
            </a:r>
            <a:r>
              <a:rPr lang="sv-SE" sz="2000" dirty="0" smtClean="0">
                <a:solidFill>
                  <a:schemeClr val="tx1"/>
                </a:solidFill>
              </a:rPr>
              <a:t>på sig </a:t>
            </a:r>
            <a:br>
              <a:rPr lang="sv-SE" sz="2000" dirty="0" smtClean="0">
                <a:solidFill>
                  <a:schemeClr val="tx1"/>
                </a:solidFill>
              </a:rPr>
            </a:br>
            <a:r>
              <a:rPr lang="sv-SE" sz="2000" dirty="0" smtClean="0">
                <a:solidFill>
                  <a:schemeClr val="tx1"/>
                </a:solidFill>
              </a:rPr>
              <a:t>i </a:t>
            </a:r>
            <a:r>
              <a:rPr lang="sv-SE" sz="2000" dirty="0">
                <a:solidFill>
                  <a:schemeClr val="tx1"/>
                </a:solidFill>
              </a:rPr>
              <a:t>båten även om man </a:t>
            </a:r>
            <a:r>
              <a:rPr lang="sv-SE" sz="2000" dirty="0" smtClean="0">
                <a:solidFill>
                  <a:schemeClr val="tx1"/>
                </a:solidFill>
              </a:rPr>
              <a:t>kan </a:t>
            </a:r>
            <a:r>
              <a:rPr lang="sv-SE" sz="2000" dirty="0">
                <a:solidFill>
                  <a:schemeClr val="tx1"/>
                </a:solidFill>
              </a:rPr>
              <a:t>simma</a:t>
            </a:r>
            <a:r>
              <a:rPr lang="sv-SE" sz="2000" dirty="0" smtClean="0">
                <a:solidFill>
                  <a:schemeClr val="tx1"/>
                </a:solidFill>
              </a:rPr>
              <a:t>?</a:t>
            </a:r>
          </a:p>
          <a:p>
            <a:endParaRPr lang="sv-SE" sz="2000" dirty="0">
              <a:solidFill>
                <a:schemeClr val="tx1"/>
              </a:solidFill>
            </a:endParaRPr>
          </a:p>
          <a:p>
            <a:r>
              <a:rPr lang="sv-SE" sz="2000" dirty="0">
                <a:solidFill>
                  <a:schemeClr val="tx1"/>
                </a:solidFill>
              </a:rPr>
              <a:t>Varför är det dumt att låtsas </a:t>
            </a:r>
            <a:endParaRPr lang="sv-SE" sz="2000" dirty="0" smtClean="0">
              <a:solidFill>
                <a:schemeClr val="tx1"/>
              </a:solidFill>
            </a:endParaRPr>
          </a:p>
          <a:p>
            <a:r>
              <a:rPr lang="sv-SE" sz="2000" dirty="0" smtClean="0">
                <a:solidFill>
                  <a:schemeClr val="tx1"/>
                </a:solidFill>
              </a:rPr>
              <a:t>att </a:t>
            </a:r>
            <a:r>
              <a:rPr lang="sv-SE" sz="2000" dirty="0">
                <a:solidFill>
                  <a:schemeClr val="tx1"/>
                </a:solidFill>
              </a:rPr>
              <a:t>man håller på att drunkna</a:t>
            </a:r>
            <a:r>
              <a:rPr lang="sv-SE" sz="2000" dirty="0" smtClean="0">
                <a:solidFill>
                  <a:schemeClr val="tx1"/>
                </a:solidFill>
              </a:rPr>
              <a:t>?</a:t>
            </a:r>
          </a:p>
          <a:p>
            <a:endParaRPr lang="sv-SE" sz="2000" dirty="0">
              <a:solidFill>
                <a:schemeClr val="tx1"/>
              </a:solidFill>
            </a:endParaRPr>
          </a:p>
          <a:p>
            <a:r>
              <a:rPr lang="sv-SE" sz="2000" dirty="0">
                <a:solidFill>
                  <a:schemeClr val="tx1"/>
                </a:solidFill>
              </a:rPr>
              <a:t>Finns det andra saker du kan </a:t>
            </a:r>
            <a:r>
              <a:rPr lang="sv-SE" sz="2000" dirty="0" smtClean="0">
                <a:solidFill>
                  <a:schemeClr val="tx1"/>
                </a:solidFill>
              </a:rPr>
              <a:t/>
            </a:r>
            <a:br>
              <a:rPr lang="sv-SE" sz="2000" dirty="0" smtClean="0">
                <a:solidFill>
                  <a:schemeClr val="tx1"/>
                </a:solidFill>
              </a:rPr>
            </a:br>
            <a:r>
              <a:rPr lang="sv-SE" sz="2000" dirty="0" smtClean="0">
                <a:solidFill>
                  <a:schemeClr val="tx1"/>
                </a:solidFill>
              </a:rPr>
              <a:t>använda </a:t>
            </a:r>
            <a:r>
              <a:rPr lang="sv-SE" sz="2000" dirty="0">
                <a:solidFill>
                  <a:schemeClr val="tx1"/>
                </a:solidFill>
              </a:rPr>
              <a:t>som ”förlängda armen” </a:t>
            </a:r>
            <a:r>
              <a:rPr lang="sv-SE" sz="2000" dirty="0" smtClean="0">
                <a:solidFill>
                  <a:schemeClr val="tx1"/>
                </a:solidFill>
              </a:rPr>
              <a:t/>
            </a:r>
            <a:br>
              <a:rPr lang="sv-SE" sz="2000" dirty="0" smtClean="0">
                <a:solidFill>
                  <a:schemeClr val="tx1"/>
                </a:solidFill>
              </a:rPr>
            </a:br>
            <a:r>
              <a:rPr lang="sv-SE" sz="2000" dirty="0" smtClean="0">
                <a:solidFill>
                  <a:schemeClr val="tx1"/>
                </a:solidFill>
              </a:rPr>
              <a:t>om </a:t>
            </a:r>
            <a:r>
              <a:rPr lang="sv-SE" sz="2000" dirty="0">
                <a:solidFill>
                  <a:schemeClr val="tx1"/>
                </a:solidFill>
              </a:rPr>
              <a:t>du skulle behöva rädda någon?</a:t>
            </a:r>
          </a:p>
        </p:txBody>
      </p:sp>
      <p:grpSp>
        <p:nvGrpSpPr>
          <p:cNvPr id="17" name="Grupp 16"/>
          <p:cNvGrpSpPr/>
          <p:nvPr/>
        </p:nvGrpSpPr>
        <p:grpSpPr>
          <a:xfrm>
            <a:off x="971550" y="1828312"/>
            <a:ext cx="1311095" cy="1302094"/>
            <a:chOff x="660903" y="1999477"/>
            <a:chExt cx="1862177" cy="1849393"/>
          </a:xfrm>
        </p:grpSpPr>
        <p:pic>
          <p:nvPicPr>
            <p:cNvPr id="18" name="Bildobjekt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03" y="1999477"/>
              <a:ext cx="1862177" cy="1849393"/>
            </a:xfrm>
            <a:prstGeom prst="rect">
              <a:avLst/>
            </a:prstGeom>
          </p:spPr>
        </p:pic>
        <p:pic>
          <p:nvPicPr>
            <p:cNvPr id="19" name="Bildobjekt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8389" y="2519588"/>
              <a:ext cx="969098" cy="845383"/>
            </a:xfrm>
            <a:prstGeom prst="rect">
              <a:avLst/>
            </a:prstGeom>
          </p:spPr>
        </p:pic>
      </p:grpSp>
    </p:spTree>
    <p:extLst>
      <p:ext uri="{BB962C8B-B14F-4D97-AF65-F5344CB8AC3E}">
        <p14:creationId xmlns:p14="http://schemas.microsoft.com/office/powerpoint/2010/main" val="166374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087437"/>
            <a:ext cx="8018781" cy="207749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Farliga </a:t>
            </a:r>
            <a:endParaRPr lang="sv-SE" sz="4500" dirty="0" smtClean="0">
              <a:solidFill>
                <a:schemeClr val="bg1"/>
              </a:solidFill>
            </a:endParaRPr>
          </a:p>
          <a:p>
            <a:pPr algn="ctr"/>
            <a:r>
              <a:rPr lang="sv-SE" sz="4500" dirty="0" smtClean="0">
                <a:solidFill>
                  <a:schemeClr val="bg1"/>
                </a:solidFill>
              </a:rPr>
              <a:t>ämnen </a:t>
            </a:r>
            <a:r>
              <a:rPr lang="sv-SE" sz="4500" dirty="0">
                <a:solidFill>
                  <a:schemeClr val="bg1"/>
                </a:solidFill>
              </a:rPr>
              <a:t>finns </a:t>
            </a:r>
            <a:endParaRPr lang="sv-SE" sz="4500" dirty="0" smtClean="0">
              <a:solidFill>
                <a:schemeClr val="bg1"/>
              </a:solidFill>
            </a:endParaRPr>
          </a:p>
          <a:p>
            <a:pPr algn="ctr"/>
            <a:r>
              <a:rPr lang="sv-SE" sz="4500" dirty="0" smtClean="0">
                <a:solidFill>
                  <a:schemeClr val="bg1"/>
                </a:solidFill>
              </a:rPr>
              <a:t>överallt</a:t>
            </a:r>
            <a:endParaRPr lang="sv-SE" sz="4500" dirty="0">
              <a:solidFill>
                <a:schemeClr val="bg1"/>
              </a:solidFill>
            </a:endParaRP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517010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rot="10800000">
            <a:off x="3037117" y="0"/>
            <a:ext cx="6106883" cy="4223657"/>
          </a:xfrm>
          <a:prstGeom prst="rect">
            <a:avLst/>
          </a:prstGeom>
          <a:gradFill flip="none" rotWithShape="1">
            <a:gsLst>
              <a:gs pos="0">
                <a:schemeClr val="bg1"/>
              </a:gs>
              <a:gs pos="35000">
                <a:schemeClr val="accent4">
                  <a:lumMod val="20000"/>
                  <a:lumOff val="80000"/>
                </a:schemeClr>
              </a:gs>
              <a:gs pos="72000">
                <a:schemeClr val="accent1">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a:ext>
            </a:extLst>
          </a:blip>
          <a:srcRect r="25119"/>
          <a:stretch/>
        </p:blipFill>
        <p:spPr>
          <a:xfrm>
            <a:off x="2296886" y="894241"/>
            <a:ext cx="6847114" cy="5458984"/>
          </a:xfrm>
          <a:prstGeom prst="rect">
            <a:avLst/>
          </a:prstGeom>
        </p:spPr>
      </p:pic>
      <p:pic>
        <p:nvPicPr>
          <p:cNvPr id="17" name="Bildobjekt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74571" y="0"/>
            <a:ext cx="544286" cy="1480456"/>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p:cNvSpPr txBox="1">
            <a:spLocks/>
          </p:cNvSpPr>
          <p:nvPr/>
        </p:nvSpPr>
        <p:spPr>
          <a:xfrm>
            <a:off x="566720" y="1448101"/>
            <a:ext cx="2867478" cy="417037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600" b="0" dirty="0">
                <a:solidFill>
                  <a:schemeClr val="bg1"/>
                </a:solidFill>
              </a:rPr>
              <a:t>Möt och visa vägen </a:t>
            </a:r>
            <a:r>
              <a:rPr lang="sv-SE" sz="1600" b="0" dirty="0" smtClean="0">
                <a:solidFill>
                  <a:schemeClr val="bg1"/>
                </a:solidFill>
              </a:rPr>
              <a:t/>
            </a:r>
            <a:br>
              <a:rPr lang="sv-SE" sz="1600" b="0" dirty="0" smtClean="0">
                <a:solidFill>
                  <a:schemeClr val="bg1"/>
                </a:solidFill>
              </a:rPr>
            </a:br>
            <a:r>
              <a:rPr lang="sv-SE" sz="1600" b="0" dirty="0" smtClean="0">
                <a:solidFill>
                  <a:schemeClr val="bg1"/>
                </a:solidFill>
              </a:rPr>
              <a:t>sista biten</a:t>
            </a:r>
            <a:br>
              <a:rPr lang="sv-SE" sz="1600" b="0" dirty="0" smtClean="0">
                <a:solidFill>
                  <a:schemeClr val="bg1"/>
                </a:solidFill>
              </a:rPr>
            </a:br>
            <a:endParaRPr lang="sv-SE" sz="1600" b="0" dirty="0" smtClean="0">
              <a:solidFill>
                <a:schemeClr val="bg1"/>
              </a:solidFill>
            </a:endParaRPr>
          </a:p>
          <a:p>
            <a:pPr marL="285750" indent="-285750">
              <a:spcAft>
                <a:spcPts val="600"/>
              </a:spcAft>
              <a:buClr>
                <a:schemeClr val="bg1"/>
              </a:buClr>
              <a:buSzPct val="150000"/>
              <a:buFont typeface="Wingdings" charset="2"/>
              <a:buChar char="ü"/>
            </a:pPr>
            <a:r>
              <a:rPr lang="sv-SE" sz="1600" b="0" dirty="0">
                <a:solidFill>
                  <a:schemeClr val="bg1"/>
                </a:solidFill>
              </a:rPr>
              <a:t>Stanna kvar hos den skadade och </a:t>
            </a:r>
            <a:r>
              <a:rPr lang="sv-SE" sz="1600" b="0" dirty="0" smtClean="0">
                <a:solidFill>
                  <a:schemeClr val="bg1"/>
                </a:solidFill>
              </a:rPr>
              <a:t>var </a:t>
            </a:r>
            <a:r>
              <a:rPr lang="sv-SE" sz="1600" b="0" dirty="0">
                <a:solidFill>
                  <a:schemeClr val="bg1"/>
                </a:solidFill>
              </a:rPr>
              <a:t>så </a:t>
            </a:r>
            <a:r>
              <a:rPr lang="sv-SE" sz="1600" b="0" dirty="0" smtClean="0">
                <a:solidFill>
                  <a:schemeClr val="bg1"/>
                </a:solidFill>
              </a:rPr>
              <a:t/>
            </a:r>
            <a:br>
              <a:rPr lang="sv-SE" sz="1600" b="0" dirty="0" smtClean="0">
                <a:solidFill>
                  <a:schemeClr val="bg1"/>
                </a:solidFill>
              </a:rPr>
            </a:br>
            <a:r>
              <a:rPr lang="sv-SE" sz="1600" b="0" dirty="0" smtClean="0">
                <a:solidFill>
                  <a:schemeClr val="bg1"/>
                </a:solidFill>
              </a:rPr>
              <a:t>lugn </a:t>
            </a:r>
            <a:r>
              <a:rPr lang="sv-SE" sz="1600" b="0" dirty="0">
                <a:solidFill>
                  <a:schemeClr val="bg1"/>
                </a:solidFill>
              </a:rPr>
              <a:t>som möjligt</a:t>
            </a:r>
            <a:r>
              <a:rPr lang="sv-SE" sz="1600" b="0" dirty="0" smtClean="0">
                <a:solidFill>
                  <a:schemeClr val="bg1"/>
                </a:solidFill>
              </a:rPr>
              <a:t/>
            </a:r>
            <a:br>
              <a:rPr lang="sv-SE" sz="1600" b="0" dirty="0" smtClean="0">
                <a:solidFill>
                  <a:schemeClr val="bg1"/>
                </a:solidFill>
              </a:rPr>
            </a:br>
            <a:endParaRPr lang="sv-SE" sz="1600" b="0" dirty="0" smtClean="0">
              <a:solidFill>
                <a:schemeClr val="bg1"/>
              </a:solidFill>
            </a:endParaRPr>
          </a:p>
          <a:p>
            <a:pPr marL="285750" indent="-285750">
              <a:spcAft>
                <a:spcPts val="600"/>
              </a:spcAft>
              <a:buClr>
                <a:schemeClr val="bg1"/>
              </a:buClr>
              <a:buSzPct val="150000"/>
              <a:buFont typeface="Wingdings" charset="2"/>
              <a:buChar char="ü"/>
            </a:pPr>
            <a:r>
              <a:rPr lang="sv-SE" sz="1600" b="0" dirty="0">
                <a:solidFill>
                  <a:schemeClr val="bg1"/>
                </a:solidFill>
              </a:rPr>
              <a:t>Håll gärna personen </a:t>
            </a:r>
            <a:r>
              <a:rPr lang="sv-SE" sz="1600" b="0" dirty="0" smtClean="0">
                <a:solidFill>
                  <a:schemeClr val="bg1"/>
                </a:solidFill>
              </a:rPr>
              <a:t/>
            </a:r>
            <a:br>
              <a:rPr lang="sv-SE" sz="1600" b="0" dirty="0" smtClean="0">
                <a:solidFill>
                  <a:schemeClr val="bg1"/>
                </a:solidFill>
              </a:rPr>
            </a:br>
            <a:r>
              <a:rPr lang="sv-SE" sz="1600" b="0" dirty="0" smtClean="0">
                <a:solidFill>
                  <a:schemeClr val="bg1"/>
                </a:solidFill>
              </a:rPr>
              <a:t>i </a:t>
            </a:r>
            <a:r>
              <a:rPr lang="sv-SE" sz="1600" b="0" dirty="0">
                <a:solidFill>
                  <a:schemeClr val="bg1"/>
                </a:solidFill>
              </a:rPr>
              <a:t>handen och </a:t>
            </a:r>
            <a:r>
              <a:rPr lang="sv-SE" sz="1600" b="0" dirty="0" smtClean="0">
                <a:solidFill>
                  <a:schemeClr val="bg1"/>
                </a:solidFill>
              </a:rPr>
              <a:t>lägg </a:t>
            </a:r>
            <a:r>
              <a:rPr lang="sv-SE" sz="1600" b="0" dirty="0">
                <a:solidFill>
                  <a:schemeClr val="bg1"/>
                </a:solidFill>
              </a:rPr>
              <a:t>en jacka eller något annat </a:t>
            </a:r>
            <a:r>
              <a:rPr lang="sv-SE" sz="1600" b="0" dirty="0" smtClean="0">
                <a:solidFill>
                  <a:schemeClr val="bg1"/>
                </a:solidFill>
              </a:rPr>
              <a:t>som </a:t>
            </a:r>
            <a:r>
              <a:rPr lang="sv-SE" sz="1600" b="0" dirty="0">
                <a:solidFill>
                  <a:schemeClr val="bg1"/>
                </a:solidFill>
              </a:rPr>
              <a:t>värmer över </a:t>
            </a:r>
            <a:r>
              <a:rPr lang="sv-SE" sz="1600" b="0" dirty="0" smtClean="0">
                <a:solidFill>
                  <a:schemeClr val="bg1"/>
                </a:solidFill>
              </a:rPr>
              <a:t>personen</a:t>
            </a:r>
            <a:br>
              <a:rPr lang="sv-SE" sz="1600" b="0" dirty="0" smtClean="0">
                <a:solidFill>
                  <a:schemeClr val="bg1"/>
                </a:solidFill>
              </a:rPr>
            </a:br>
            <a:endParaRPr lang="sv-SE" sz="1600" b="0" dirty="0" smtClean="0">
              <a:solidFill>
                <a:schemeClr val="bg1"/>
              </a:solidFill>
            </a:endParaRPr>
          </a:p>
          <a:p>
            <a:pPr marL="285750" indent="-285750">
              <a:spcAft>
                <a:spcPts val="600"/>
              </a:spcAft>
              <a:buClr>
                <a:schemeClr val="bg1"/>
              </a:buClr>
              <a:buSzPct val="150000"/>
              <a:buFont typeface="Wingdings" charset="2"/>
              <a:buChar char="ü"/>
            </a:pPr>
            <a:r>
              <a:rPr lang="sv-SE" sz="1600" b="0" dirty="0">
                <a:solidFill>
                  <a:schemeClr val="bg1"/>
                </a:solidFill>
              </a:rPr>
              <a:t>I väntan på </a:t>
            </a:r>
            <a:r>
              <a:rPr lang="sv-SE" sz="1600" b="0" dirty="0" smtClean="0">
                <a:solidFill>
                  <a:schemeClr val="bg1"/>
                </a:solidFill>
              </a:rPr>
              <a:t>ambulans </a:t>
            </a:r>
            <a:r>
              <a:rPr lang="sv-SE" sz="1600" b="0" dirty="0">
                <a:solidFill>
                  <a:schemeClr val="bg1"/>
                </a:solidFill>
              </a:rPr>
              <a:t>kan du få </a:t>
            </a:r>
            <a:r>
              <a:rPr lang="sv-SE" sz="1600" b="0" dirty="0" smtClean="0">
                <a:solidFill>
                  <a:schemeClr val="bg1"/>
                </a:solidFill>
              </a:rPr>
              <a:t>råd </a:t>
            </a:r>
            <a:r>
              <a:rPr lang="sv-SE" sz="1600" b="0" dirty="0">
                <a:solidFill>
                  <a:schemeClr val="bg1"/>
                </a:solidFill>
              </a:rPr>
              <a:t>av SOS-operatören</a:t>
            </a:r>
          </a:p>
        </p:txBody>
      </p:sp>
      <p:pic>
        <p:nvPicPr>
          <p:cNvPr id="23" name="Bildobjekt 22"/>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rot="10800000">
            <a:off x="566719" y="1979480"/>
            <a:ext cx="2486478" cy="68368"/>
          </a:xfrm>
          <a:prstGeom prst="rect">
            <a:avLst/>
          </a:prstGeom>
        </p:spPr>
      </p:pic>
      <p:sp>
        <p:nvSpPr>
          <p:cNvPr id="26" name="textruta 25"/>
          <p:cNvSpPr txBox="1"/>
          <p:nvPr/>
        </p:nvSpPr>
        <p:spPr>
          <a:xfrm>
            <a:off x="457862" y="546735"/>
            <a:ext cx="2976336" cy="646331"/>
          </a:xfrm>
          <a:prstGeom prst="rect">
            <a:avLst/>
          </a:prstGeom>
          <a:noFill/>
        </p:spPr>
        <p:txBody>
          <a:bodyPr wrap="square" rtlCol="0">
            <a:spAutoFit/>
          </a:bodyPr>
          <a:lstStyle/>
          <a:p>
            <a:r>
              <a:rPr lang="sv-SE" b="1" dirty="0" smtClean="0">
                <a:solidFill>
                  <a:schemeClr val="bg1"/>
                </a:solidFill>
                <a:latin typeface="Verdana" charset="0"/>
                <a:ea typeface="Verdana" charset="0"/>
                <a:cs typeface="Verdana" charset="0"/>
              </a:rPr>
              <a:t>Hjälp kommer så </a:t>
            </a:r>
          </a:p>
          <a:p>
            <a:r>
              <a:rPr lang="sv-SE" b="1" dirty="0" smtClean="0">
                <a:solidFill>
                  <a:schemeClr val="bg1"/>
                </a:solidFill>
                <a:latin typeface="Verdana" charset="0"/>
                <a:ea typeface="Verdana" charset="0"/>
                <a:cs typeface="Verdana" charset="0"/>
              </a:rPr>
              <a:t>fort som möjligt</a:t>
            </a:r>
            <a:endParaRPr lang="sv-SE" b="1" dirty="0">
              <a:solidFill>
                <a:schemeClr val="bg1"/>
              </a:solidFill>
              <a:latin typeface="Verdana" charset="0"/>
              <a:ea typeface="Verdana" charset="0"/>
              <a:cs typeface="Verdana" charset="0"/>
            </a:endParaRPr>
          </a:p>
        </p:txBody>
      </p:sp>
      <p:pic>
        <p:nvPicPr>
          <p:cNvPr id="40" name="Bildobjekt 39"/>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rot="10800000">
            <a:off x="566719" y="4580224"/>
            <a:ext cx="2486478" cy="68368"/>
          </a:xfrm>
          <a:prstGeom prst="rect">
            <a:avLst/>
          </a:prstGeom>
        </p:spPr>
      </p:pic>
      <p:pic>
        <p:nvPicPr>
          <p:cNvPr id="41" name="Bildobjekt 40"/>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rot="10800000">
            <a:off x="566719" y="3030799"/>
            <a:ext cx="2486478" cy="68368"/>
          </a:xfrm>
          <a:prstGeom prst="rect">
            <a:avLst/>
          </a:prstGeom>
        </p:spPr>
      </p:pic>
      <p:pic>
        <p:nvPicPr>
          <p:cNvPr id="18" name="Bildobjekt 17"/>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rot="10800000">
            <a:off x="566719" y="5636579"/>
            <a:ext cx="2486478" cy="68368"/>
          </a:xfrm>
          <a:prstGeom prst="rect">
            <a:avLst/>
          </a:prstGeom>
        </p:spPr>
      </p:pic>
    </p:spTree>
    <p:extLst>
      <p:ext uri="{BB962C8B-B14F-4D97-AF65-F5344CB8AC3E}">
        <p14:creationId xmlns:p14="http://schemas.microsoft.com/office/powerpoint/2010/main" val="55317584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0-#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decel="5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8158" y="148814"/>
            <a:ext cx="5964376" cy="4791269"/>
          </a:xfrm>
          <a:prstGeom prst="rect">
            <a:avLst/>
          </a:prstGeom>
        </p:spPr>
      </p:pic>
      <p:sp>
        <p:nvSpPr>
          <p:cNvPr id="2" name="Rektangel 1"/>
          <p:cNvSpPr/>
          <p:nvPr/>
        </p:nvSpPr>
        <p:spPr>
          <a:xfrm>
            <a:off x="0" y="0"/>
            <a:ext cx="3516086" cy="6858000"/>
          </a:xfrm>
          <a:prstGeom prst="rect">
            <a:avLst/>
          </a:prstGeom>
          <a:solidFill>
            <a:srgbClr val="00843D"/>
          </a:solidFill>
          <a:ln>
            <a:noFill/>
          </a:ln>
          <a:effectLst>
            <a:outerShdw blurRad="12700" dist="508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p:cNvSpPr txBox="1"/>
          <p:nvPr/>
        </p:nvSpPr>
        <p:spPr>
          <a:xfrm>
            <a:off x="457862" y="541546"/>
            <a:ext cx="2976336" cy="923330"/>
          </a:xfrm>
          <a:prstGeom prst="rect">
            <a:avLst/>
          </a:prstGeom>
          <a:noFill/>
        </p:spPr>
        <p:txBody>
          <a:bodyPr wrap="square" rtlCol="0">
            <a:spAutoFit/>
          </a:bodyPr>
          <a:lstStyle/>
          <a:p>
            <a:r>
              <a:rPr lang="sv-SE" b="1" dirty="0">
                <a:solidFill>
                  <a:schemeClr val="bg1"/>
                </a:solidFill>
                <a:latin typeface="Verdana" charset="0"/>
                <a:ea typeface="Verdana" charset="0"/>
                <a:cs typeface="Verdana" charset="0"/>
              </a:rPr>
              <a:t>Ämnen som finns </a:t>
            </a:r>
            <a:endParaRPr lang="sv-SE" b="1" dirty="0" smtClean="0">
              <a:solidFill>
                <a:schemeClr val="bg1"/>
              </a:solidFill>
              <a:latin typeface="Verdana" charset="0"/>
              <a:ea typeface="Verdana" charset="0"/>
              <a:cs typeface="Verdana" charset="0"/>
            </a:endParaRPr>
          </a:p>
          <a:p>
            <a:r>
              <a:rPr lang="sv-SE" b="1" dirty="0" smtClean="0">
                <a:solidFill>
                  <a:schemeClr val="bg1"/>
                </a:solidFill>
                <a:latin typeface="Verdana" charset="0"/>
                <a:ea typeface="Verdana" charset="0"/>
                <a:cs typeface="Verdana" charset="0"/>
              </a:rPr>
              <a:t>hemma och som </a:t>
            </a:r>
          </a:p>
          <a:p>
            <a:r>
              <a:rPr lang="sv-SE" b="1" dirty="0" smtClean="0">
                <a:solidFill>
                  <a:schemeClr val="bg1"/>
                </a:solidFill>
                <a:latin typeface="Verdana" charset="0"/>
                <a:ea typeface="Verdana" charset="0"/>
                <a:cs typeface="Verdana" charset="0"/>
              </a:rPr>
              <a:t>är </a:t>
            </a:r>
            <a:r>
              <a:rPr lang="sv-SE" b="1" dirty="0">
                <a:solidFill>
                  <a:schemeClr val="bg1"/>
                </a:solidFill>
                <a:latin typeface="Verdana" charset="0"/>
                <a:ea typeface="Verdana" charset="0"/>
                <a:cs typeface="Verdana" charset="0"/>
              </a:rPr>
              <a:t>skadliga</a:t>
            </a:r>
          </a:p>
        </p:txBody>
      </p:sp>
      <p:grpSp>
        <p:nvGrpSpPr>
          <p:cNvPr id="3" name="Grupp 2"/>
          <p:cNvGrpSpPr/>
          <p:nvPr/>
        </p:nvGrpSpPr>
        <p:grpSpPr>
          <a:xfrm>
            <a:off x="3894472" y="5185393"/>
            <a:ext cx="5088159" cy="1131937"/>
            <a:chOff x="3894472" y="5382820"/>
            <a:chExt cx="5088159" cy="1131937"/>
          </a:xfrm>
        </p:grpSpPr>
        <p:grpSp>
          <p:nvGrpSpPr>
            <p:cNvPr id="36" name="Grupp 35"/>
            <p:cNvGrpSpPr/>
            <p:nvPr/>
          </p:nvGrpSpPr>
          <p:grpSpPr>
            <a:xfrm>
              <a:off x="3894472" y="5382820"/>
              <a:ext cx="973588" cy="966905"/>
              <a:chOff x="711200" y="5062434"/>
              <a:chExt cx="665988" cy="661416"/>
            </a:xfrm>
          </p:grpSpPr>
          <p:pic>
            <p:nvPicPr>
              <p:cNvPr id="37" name="Bildobjekt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200" y="5062434"/>
                <a:ext cx="665988" cy="661416"/>
              </a:xfrm>
              <a:prstGeom prst="rect">
                <a:avLst/>
              </a:prstGeom>
            </p:spPr>
          </p:pic>
          <p:pic>
            <p:nvPicPr>
              <p:cNvPr id="38" name="Bildobjekt 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046" y="5195875"/>
                <a:ext cx="82296" cy="376428"/>
              </a:xfrm>
              <a:prstGeom prst="rect">
                <a:avLst/>
              </a:prstGeom>
            </p:spPr>
          </p:pic>
        </p:grpSp>
        <p:sp>
          <p:nvSpPr>
            <p:cNvPr id="39" name="textruta 38"/>
            <p:cNvSpPr txBox="1"/>
            <p:nvPr/>
          </p:nvSpPr>
          <p:spPr>
            <a:xfrm>
              <a:off x="4868060" y="5437539"/>
              <a:ext cx="4114571" cy="1077218"/>
            </a:xfrm>
            <a:prstGeom prst="rect">
              <a:avLst/>
            </a:prstGeom>
            <a:noFill/>
          </p:spPr>
          <p:txBody>
            <a:bodyPr wrap="square" rtlCol="0">
              <a:spAutoFit/>
            </a:bodyPr>
            <a:lstStyle/>
            <a:p>
              <a:r>
                <a:rPr lang="sv-SE" sz="1600" dirty="0" smtClean="0">
                  <a:latin typeface="Verdana" charset="0"/>
                  <a:ea typeface="Verdana" charset="0"/>
                  <a:cs typeface="Verdana" charset="0"/>
                </a:rPr>
                <a:t>Medel som </a:t>
              </a:r>
              <a:r>
                <a:rPr lang="sv-SE" sz="1600" dirty="0">
                  <a:latin typeface="Verdana" charset="0"/>
                  <a:ea typeface="Verdana" charset="0"/>
                  <a:cs typeface="Verdana" charset="0"/>
                </a:rPr>
                <a:t>innehåller farliga ämnen ska vara märkta med en symbol. Farosymbolerna ser olika ut beroende på vad det är som är </a:t>
              </a:r>
              <a:r>
                <a:rPr lang="sv-SE" sz="1600" dirty="0" smtClean="0">
                  <a:latin typeface="Verdana" charset="0"/>
                  <a:ea typeface="Verdana" charset="0"/>
                  <a:cs typeface="Verdana" charset="0"/>
                </a:rPr>
                <a:t>farligt</a:t>
              </a:r>
              <a:endParaRPr lang="sv-SE" sz="1600" dirty="0">
                <a:latin typeface="Verdana" charset="0"/>
                <a:ea typeface="Verdana" charset="0"/>
                <a:cs typeface="Verdana" charset="0"/>
              </a:endParaRPr>
            </a:p>
          </p:txBody>
        </p:sp>
      </p:grpSp>
      <p:grpSp>
        <p:nvGrpSpPr>
          <p:cNvPr id="5" name="Grupp 4"/>
          <p:cNvGrpSpPr/>
          <p:nvPr/>
        </p:nvGrpSpPr>
        <p:grpSpPr>
          <a:xfrm>
            <a:off x="564438" y="1796541"/>
            <a:ext cx="2869760" cy="3843122"/>
            <a:chOff x="564438" y="1796541"/>
            <a:chExt cx="2869760" cy="3843122"/>
          </a:xfrm>
        </p:grpSpPr>
        <p:sp>
          <p:nvSpPr>
            <p:cNvPr id="16" name="Rubrik 3"/>
            <p:cNvSpPr txBox="1">
              <a:spLocks/>
            </p:cNvSpPr>
            <p:nvPr/>
          </p:nvSpPr>
          <p:spPr>
            <a:xfrm>
              <a:off x="566720" y="1796541"/>
              <a:ext cx="2867478" cy="3785652"/>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spcAft>
                  <a:spcPts val="600"/>
                </a:spcAft>
                <a:buClr>
                  <a:schemeClr val="bg1"/>
                </a:buClr>
                <a:buSzPct val="150000"/>
                <a:buFont typeface="Wingdings" charset="2"/>
                <a:buChar char="ü"/>
              </a:pPr>
              <a:r>
                <a:rPr lang="sv-SE" sz="1800" b="0" dirty="0" smtClean="0">
                  <a:solidFill>
                    <a:schemeClr val="bg1"/>
                  </a:solidFill>
                </a:rPr>
                <a:t>Medel </a:t>
              </a:r>
              <a:r>
                <a:rPr lang="sv-SE" sz="1800" b="0" dirty="0">
                  <a:solidFill>
                    <a:schemeClr val="bg1"/>
                  </a:solidFill>
                </a:rPr>
                <a:t>för att ta </a:t>
              </a:r>
              <a:r>
                <a:rPr lang="sv-SE" sz="1800" b="0" dirty="0" smtClean="0">
                  <a:solidFill>
                    <a:schemeClr val="bg1"/>
                  </a:solidFill>
                </a:rPr>
                <a:t/>
              </a:r>
              <a:br>
                <a:rPr lang="sv-SE" sz="1800" b="0" dirty="0" smtClean="0">
                  <a:solidFill>
                    <a:schemeClr val="bg1"/>
                  </a:solidFill>
                </a:rPr>
              </a:br>
              <a:r>
                <a:rPr lang="sv-SE" sz="1800" b="0" dirty="0" smtClean="0">
                  <a:solidFill>
                    <a:schemeClr val="bg1"/>
                  </a:solidFill>
                </a:rPr>
                <a:t>bort fläckar</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endParaRPr lang="sv-SE" sz="1800" b="0" dirty="0">
                <a:solidFill>
                  <a:schemeClr val="bg1"/>
                </a:solidFill>
              </a:endParaRPr>
            </a:p>
            <a:p>
              <a:pPr marL="285750" indent="-285750">
                <a:spcAft>
                  <a:spcPts val="600"/>
                </a:spcAft>
                <a:buClr>
                  <a:schemeClr val="bg1"/>
                </a:buClr>
                <a:buSzPct val="150000"/>
                <a:buFont typeface="Wingdings" charset="2"/>
                <a:buChar char="ü"/>
              </a:pPr>
              <a:r>
                <a:rPr lang="sv-SE" sz="1800" b="0" dirty="0">
                  <a:solidFill>
                    <a:schemeClr val="bg1"/>
                  </a:solidFill>
                </a:rPr>
                <a:t>M</a:t>
              </a:r>
              <a:r>
                <a:rPr lang="sv-SE" sz="1800" b="0" dirty="0" smtClean="0">
                  <a:solidFill>
                    <a:schemeClr val="bg1"/>
                  </a:solidFill>
                </a:rPr>
                <a:t>edel </a:t>
              </a:r>
              <a:r>
                <a:rPr lang="sv-SE" sz="1800" b="0" dirty="0">
                  <a:solidFill>
                    <a:schemeClr val="bg1"/>
                  </a:solidFill>
                </a:rPr>
                <a:t>för att tvätta </a:t>
              </a:r>
              <a:r>
                <a:rPr lang="sv-SE" sz="1800" b="0" dirty="0" smtClean="0">
                  <a:solidFill>
                    <a:schemeClr val="bg1"/>
                  </a:solidFill>
                </a:rPr>
                <a:t>penslar</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endParaRPr lang="sv-SE" sz="1800" b="0" dirty="0">
                <a:solidFill>
                  <a:schemeClr val="bg1"/>
                </a:solidFill>
              </a:endParaRPr>
            </a:p>
            <a:p>
              <a:pPr marL="285750" indent="-285750">
                <a:spcAft>
                  <a:spcPts val="600"/>
                </a:spcAft>
                <a:buClr>
                  <a:schemeClr val="bg1"/>
                </a:buClr>
                <a:buSzPct val="150000"/>
                <a:buFont typeface="Wingdings" charset="2"/>
                <a:buChar char="ü"/>
              </a:pPr>
              <a:r>
                <a:rPr lang="sv-SE" sz="1800" b="0" dirty="0" smtClean="0">
                  <a:solidFill>
                    <a:schemeClr val="bg1"/>
                  </a:solidFill>
                </a:rPr>
                <a:t>Rengöringsmedel</a:t>
              </a:r>
              <a:br>
                <a:rPr lang="sv-SE" sz="1800" b="0" dirty="0" smtClean="0">
                  <a:solidFill>
                    <a:schemeClr val="bg1"/>
                  </a:solidFill>
                </a:rPr>
              </a:br>
              <a:endParaRPr lang="sv-SE" sz="1800" b="0" dirty="0" smtClean="0">
                <a:solidFill>
                  <a:schemeClr val="bg1"/>
                </a:solidFill>
              </a:endParaRPr>
            </a:p>
            <a:p>
              <a:pPr marL="285750" indent="-285750">
                <a:spcAft>
                  <a:spcPts val="600"/>
                </a:spcAft>
                <a:buClr>
                  <a:schemeClr val="bg1"/>
                </a:buClr>
                <a:buSzPct val="150000"/>
                <a:buFont typeface="Wingdings" charset="2"/>
                <a:buChar char="ü"/>
              </a:pPr>
              <a:endParaRPr lang="sv-SE" sz="1800" b="0" dirty="0">
                <a:solidFill>
                  <a:schemeClr val="bg1"/>
                </a:solidFill>
              </a:endParaRPr>
            </a:p>
            <a:p>
              <a:pPr marL="285750" indent="-285750">
                <a:spcAft>
                  <a:spcPts val="600"/>
                </a:spcAft>
                <a:buClr>
                  <a:schemeClr val="bg1"/>
                </a:buClr>
                <a:buSzPct val="150000"/>
                <a:buFont typeface="Wingdings" charset="2"/>
                <a:buChar char="ü"/>
              </a:pPr>
              <a:r>
                <a:rPr lang="sv-SE" sz="1800" b="0" dirty="0">
                  <a:solidFill>
                    <a:schemeClr val="bg1"/>
                  </a:solidFill>
                </a:rPr>
                <a:t>T</a:t>
              </a:r>
              <a:r>
                <a:rPr lang="sv-SE" sz="1800" b="0" dirty="0" smtClean="0">
                  <a:solidFill>
                    <a:schemeClr val="bg1"/>
                  </a:solidFill>
                </a:rPr>
                <a:t>ändvätska</a:t>
              </a:r>
            </a:p>
          </p:txBody>
        </p:sp>
        <p:pic>
          <p:nvPicPr>
            <p:cNvPr id="17" name="Bildobjekt 16"/>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4438" y="2359332"/>
              <a:ext cx="2088000" cy="68368"/>
            </a:xfrm>
            <a:prstGeom prst="rect">
              <a:avLst/>
            </a:prstGeom>
          </p:spPr>
        </p:pic>
        <p:pic>
          <p:nvPicPr>
            <p:cNvPr id="18" name="Bildobjekt 17"/>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4438" y="3609057"/>
              <a:ext cx="2520000" cy="68368"/>
            </a:xfrm>
            <a:prstGeom prst="rect">
              <a:avLst/>
            </a:prstGeom>
          </p:spPr>
        </p:pic>
        <p:pic>
          <p:nvPicPr>
            <p:cNvPr id="19" name="Bildobjekt 18"/>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6718" y="4597013"/>
              <a:ext cx="2304000" cy="68368"/>
            </a:xfrm>
            <a:prstGeom prst="rect">
              <a:avLst/>
            </a:prstGeom>
          </p:spPr>
        </p:pic>
        <p:pic>
          <p:nvPicPr>
            <p:cNvPr id="30" name="Bildobjekt 29"/>
            <p:cNvPicPr>
              <a:picLocks/>
            </p:cNvPicPr>
            <p:nvPr/>
          </p:nvPicPr>
          <p:blipFill>
            <a:blip r:embed="rId6" cstate="print">
              <a:alphaModFix/>
              <a:extLst>
                <a:ext uri="{28A0092B-C50C-407E-A947-70E740481C1C}">
                  <a14:useLocalDpi xmlns:a14="http://schemas.microsoft.com/office/drawing/2010/main"/>
                </a:ext>
              </a:extLst>
            </a:blip>
            <a:stretch>
              <a:fillRect/>
            </a:stretch>
          </p:blipFill>
          <p:spPr>
            <a:xfrm rot="10800000">
              <a:off x="566718" y="5571295"/>
              <a:ext cx="1655999" cy="68368"/>
            </a:xfrm>
            <a:prstGeom prst="rect">
              <a:avLst/>
            </a:prstGeom>
          </p:spPr>
        </p:pic>
      </p:grpSp>
    </p:spTree>
    <p:extLst>
      <p:ext uri="{BB962C8B-B14F-4D97-AF65-F5344CB8AC3E}">
        <p14:creationId xmlns:p14="http://schemas.microsoft.com/office/powerpoint/2010/main" val="9424086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1501227"/>
            <a:ext cx="5122990" cy="923330"/>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000" dirty="0">
                <a:solidFill>
                  <a:schemeClr val="tx1"/>
                </a:solidFill>
              </a:rPr>
              <a:t>Gå in på Kemikalieinspektionens </a:t>
            </a:r>
            <a:endParaRPr lang="sv-SE" sz="2000" dirty="0" smtClean="0">
              <a:solidFill>
                <a:schemeClr val="tx1"/>
              </a:solidFill>
            </a:endParaRPr>
          </a:p>
          <a:p>
            <a:r>
              <a:rPr lang="sv-SE" sz="2000" dirty="0" smtClean="0">
                <a:solidFill>
                  <a:schemeClr val="tx1"/>
                </a:solidFill>
              </a:rPr>
              <a:t>sida </a:t>
            </a:r>
            <a:r>
              <a:rPr lang="sv-SE" sz="2000" dirty="0">
                <a:solidFill>
                  <a:schemeClr val="tx1"/>
                </a:solidFill>
              </a:rPr>
              <a:t>på </a:t>
            </a:r>
            <a:r>
              <a:rPr lang="sv-SE" sz="2000" dirty="0" smtClean="0">
                <a:solidFill>
                  <a:schemeClr val="tx1"/>
                </a:solidFill>
              </a:rPr>
              <a:t>internet </a:t>
            </a:r>
            <a:r>
              <a:rPr lang="sv-SE" sz="2000" dirty="0">
                <a:solidFill>
                  <a:schemeClr val="tx1"/>
                </a:solidFill>
              </a:rPr>
              <a:t>och ta reda på </a:t>
            </a:r>
            <a:endParaRPr lang="sv-SE" sz="2000" dirty="0" smtClean="0">
              <a:solidFill>
                <a:schemeClr val="tx1"/>
              </a:solidFill>
            </a:endParaRPr>
          </a:p>
          <a:p>
            <a:r>
              <a:rPr lang="sv-SE" sz="2000" dirty="0" smtClean="0">
                <a:solidFill>
                  <a:schemeClr val="tx1"/>
                </a:solidFill>
              </a:rPr>
              <a:t>vad </a:t>
            </a:r>
            <a:r>
              <a:rPr lang="sv-SE" sz="2000" dirty="0">
                <a:solidFill>
                  <a:schemeClr val="tx1"/>
                </a:solidFill>
              </a:rPr>
              <a:t>de här symbolerna betyder.</a:t>
            </a:r>
          </a:p>
        </p:txBody>
      </p:sp>
      <p:grpSp>
        <p:nvGrpSpPr>
          <p:cNvPr id="10" name="Grupp 9"/>
          <p:cNvGrpSpPr/>
          <p:nvPr/>
        </p:nvGrpSpPr>
        <p:grpSpPr>
          <a:xfrm>
            <a:off x="1524000" y="1321712"/>
            <a:ext cx="1311095" cy="1302094"/>
            <a:chOff x="1834612" y="3412629"/>
            <a:chExt cx="1433046" cy="1423208"/>
          </a:xfrm>
        </p:grpSpPr>
        <p:pic>
          <p:nvPicPr>
            <p:cNvPr id="12" name="Bildobjekt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13" name="Bildobjekt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pic>
        <p:nvPicPr>
          <p:cNvPr id="6" name="Bildobjekt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2932" y="3259635"/>
            <a:ext cx="1790801" cy="1790203"/>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5043" y="3259635"/>
            <a:ext cx="1789606" cy="1790203"/>
          </a:xfrm>
          <a:prstGeom prst="rect">
            <a:avLst/>
          </a:prstGeom>
        </p:spPr>
      </p:pic>
      <p:pic>
        <p:nvPicPr>
          <p:cNvPr id="9" name="Bildobjekt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16555" y="3259635"/>
            <a:ext cx="1790203" cy="1790203"/>
          </a:xfrm>
          <a:prstGeom prst="rect">
            <a:avLst/>
          </a:prstGeom>
        </p:spPr>
      </p:pic>
      <p:pic>
        <p:nvPicPr>
          <p:cNvPr id="11" name="Bildobjekt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8067" y="3259635"/>
            <a:ext cx="1790203" cy="1790203"/>
          </a:xfrm>
          <a:prstGeom prst="rect">
            <a:avLst/>
          </a:prstGeom>
        </p:spPr>
      </p:pic>
      <p:sp>
        <p:nvSpPr>
          <p:cNvPr id="14" name="Rubrik 3"/>
          <p:cNvSpPr txBox="1">
            <a:spLocks/>
          </p:cNvSpPr>
          <p:nvPr/>
        </p:nvSpPr>
        <p:spPr>
          <a:xfrm>
            <a:off x="618067" y="5190631"/>
            <a:ext cx="1790203" cy="24622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600" dirty="0" smtClean="0">
                <a:solidFill>
                  <a:schemeClr val="tx1"/>
                </a:solidFill>
              </a:rPr>
              <a:t>Giftigt</a:t>
            </a:r>
            <a:endParaRPr lang="sv-SE" sz="1600" dirty="0">
              <a:solidFill>
                <a:schemeClr val="tx1"/>
              </a:solidFill>
            </a:endParaRPr>
          </a:p>
        </p:txBody>
      </p:sp>
      <p:sp>
        <p:nvSpPr>
          <p:cNvPr id="15" name="Rubrik 3"/>
          <p:cNvSpPr txBox="1">
            <a:spLocks/>
          </p:cNvSpPr>
          <p:nvPr/>
        </p:nvSpPr>
        <p:spPr>
          <a:xfrm>
            <a:off x="2716555" y="5190631"/>
            <a:ext cx="1790203" cy="24622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600" dirty="0" smtClean="0">
                <a:solidFill>
                  <a:schemeClr val="tx1"/>
                </a:solidFill>
              </a:rPr>
              <a:t>Hälsofarligt</a:t>
            </a:r>
            <a:endParaRPr lang="sv-SE" sz="1600" dirty="0">
              <a:solidFill>
                <a:schemeClr val="tx1"/>
              </a:solidFill>
            </a:endParaRPr>
          </a:p>
        </p:txBody>
      </p:sp>
      <p:sp>
        <p:nvSpPr>
          <p:cNvPr id="16" name="Rubrik 3"/>
          <p:cNvSpPr txBox="1">
            <a:spLocks/>
          </p:cNvSpPr>
          <p:nvPr/>
        </p:nvSpPr>
        <p:spPr>
          <a:xfrm>
            <a:off x="4815043" y="5190631"/>
            <a:ext cx="1790203" cy="24622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600" dirty="0" smtClean="0">
                <a:solidFill>
                  <a:schemeClr val="tx1"/>
                </a:solidFill>
              </a:rPr>
              <a:t>Frätande</a:t>
            </a:r>
            <a:endParaRPr lang="sv-SE" sz="1600" dirty="0">
              <a:solidFill>
                <a:schemeClr val="tx1"/>
              </a:solidFill>
            </a:endParaRPr>
          </a:p>
        </p:txBody>
      </p:sp>
      <p:sp>
        <p:nvSpPr>
          <p:cNvPr id="17" name="Rubrik 3"/>
          <p:cNvSpPr txBox="1">
            <a:spLocks/>
          </p:cNvSpPr>
          <p:nvPr/>
        </p:nvSpPr>
        <p:spPr>
          <a:xfrm>
            <a:off x="6913530" y="5190631"/>
            <a:ext cx="1790203" cy="24622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600" dirty="0" smtClean="0">
                <a:solidFill>
                  <a:schemeClr val="tx1"/>
                </a:solidFill>
              </a:rPr>
              <a:t>Brandfarligt</a:t>
            </a:r>
            <a:endParaRPr lang="sv-SE" sz="1600" dirty="0">
              <a:solidFill>
                <a:schemeClr val="tx1"/>
              </a:solidFill>
            </a:endParaRPr>
          </a:p>
        </p:txBody>
      </p:sp>
      <p:grpSp>
        <p:nvGrpSpPr>
          <p:cNvPr id="18" name="Grupp 17"/>
          <p:cNvGrpSpPr/>
          <p:nvPr/>
        </p:nvGrpSpPr>
        <p:grpSpPr>
          <a:xfrm>
            <a:off x="7808332" y="5577645"/>
            <a:ext cx="1113205" cy="1105562"/>
            <a:chOff x="2876721" y="5567665"/>
            <a:chExt cx="1225245" cy="1216833"/>
          </a:xfrm>
        </p:grpSpPr>
        <p:pic>
          <p:nvPicPr>
            <p:cNvPr id="19" name="Bildobjekt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6721" y="5567665"/>
              <a:ext cx="1225245" cy="1216833"/>
            </a:xfrm>
            <a:prstGeom prst="rect">
              <a:avLst/>
            </a:prstGeom>
          </p:spPr>
        </p:pic>
        <p:sp>
          <p:nvSpPr>
            <p:cNvPr id="20" name="textruta 19"/>
            <p:cNvSpPr txBox="1"/>
            <p:nvPr/>
          </p:nvSpPr>
          <p:spPr>
            <a:xfrm>
              <a:off x="2991396" y="6009443"/>
              <a:ext cx="976445" cy="338754"/>
            </a:xfrm>
            <a:prstGeom prst="rect">
              <a:avLst/>
            </a:prstGeom>
            <a:noFill/>
          </p:spPr>
          <p:txBody>
            <a:bodyPr wrap="square" rtlCol="0">
              <a:spAutoFit/>
            </a:bodyPr>
            <a:lstStyle/>
            <a:p>
              <a:pPr algn="ctr"/>
              <a:r>
                <a:rPr lang="sv-SE" sz="1400" b="1" dirty="0" smtClean="0">
                  <a:solidFill>
                    <a:schemeClr val="bg1"/>
                  </a:solidFill>
                  <a:latin typeface="Verdana" charset="0"/>
                  <a:ea typeface="Verdana" charset="0"/>
                  <a:cs typeface="Verdana" charset="0"/>
                </a:rPr>
                <a:t>RÄTTA</a:t>
              </a:r>
              <a:endParaRPr lang="sv-SE" sz="1400" b="1" dirty="0">
                <a:solidFill>
                  <a:schemeClr val="bg1"/>
                </a:solidFill>
                <a:latin typeface="Verdana" charset="0"/>
                <a:ea typeface="Verdana" charset="0"/>
                <a:cs typeface="Verdana" charset="0"/>
              </a:endParaRPr>
            </a:p>
          </p:txBody>
        </p:sp>
      </p:grpSp>
    </p:spTree>
    <p:extLst>
      <p:ext uri="{BB962C8B-B14F-4D97-AF65-F5344CB8AC3E}">
        <p14:creationId xmlns:p14="http://schemas.microsoft.com/office/powerpoint/2010/main" val="6873618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6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450" decel="100000" fill="hold"/>
                                        <p:tgtEl>
                                          <p:spTgt spid="9"/>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7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450" decel="100000" fill="hold"/>
                                        <p:tgtEl>
                                          <p:spTgt spid="7"/>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8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450" decel="100000" fill="hold"/>
                                        <p:tgtEl>
                                          <p:spTgt spid="6"/>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29" fill="hold">
                            <p:stCondLst>
                              <p:cond delay="1300"/>
                            </p:stCondLst>
                            <p:childTnLst>
                              <p:par>
                                <p:cTn id="30" presetID="23" presetClass="entr" presetSubtype="16" fill="hold" nodeType="afterEffect">
                                  <p:stCondLst>
                                    <p:cond delay="5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fltVal val="0"/>
                                          </p:val>
                                        </p:tav>
                                      </p:tavLst>
                                    </p:anim>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5"/>
                                        </p:tgtEl>
                                        <p:attrNameLst>
                                          <p:attrName>ppt_w</p:attrName>
                                        </p:attrNameLst>
                                      </p:cBhvr>
                                      <p:tavLst>
                                        <p:tav tm="0">
                                          <p:val>
                                            <p:strVal val="ppt_w"/>
                                          </p:val>
                                        </p:tav>
                                        <p:tav tm="100000">
                                          <p:val>
                                            <p:fltVal val="0"/>
                                          </p:val>
                                        </p:tav>
                                      </p:tavLst>
                                    </p:anim>
                                    <p:anim calcmode="lin" valueType="num">
                                      <p:cBhvr>
                                        <p:cTn id="66" dur="500"/>
                                        <p:tgtEl>
                                          <p:spTgt spid="15"/>
                                        </p:tgtEl>
                                        <p:attrNameLst>
                                          <p:attrName>ppt_h</p:attrName>
                                        </p:attrNameLst>
                                      </p:cBhvr>
                                      <p:tavLst>
                                        <p:tav tm="0">
                                          <p:val>
                                            <p:strVal val="ppt_h"/>
                                          </p:val>
                                        </p:tav>
                                        <p:tav tm="100000">
                                          <p:val>
                                            <p:fltVal val="0"/>
                                          </p:val>
                                        </p:tav>
                                      </p:tavLst>
                                    </p:anim>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6"/>
                                        </p:tgtEl>
                                        <p:attrNameLst>
                                          <p:attrName>ppt_w</p:attrName>
                                        </p:attrNameLst>
                                      </p:cBhvr>
                                      <p:tavLst>
                                        <p:tav tm="0">
                                          <p:val>
                                            <p:strVal val="ppt_w"/>
                                          </p:val>
                                        </p:tav>
                                        <p:tav tm="100000">
                                          <p:val>
                                            <p:fltVal val="0"/>
                                          </p:val>
                                        </p:tav>
                                      </p:tavLst>
                                    </p:anim>
                                    <p:anim calcmode="lin" valueType="num">
                                      <p:cBhvr>
                                        <p:cTn id="71" dur="500"/>
                                        <p:tgtEl>
                                          <p:spTgt spid="16"/>
                                        </p:tgtEl>
                                        <p:attrNameLst>
                                          <p:attrName>ppt_h</p:attrName>
                                        </p:attrNameLst>
                                      </p:cBhvr>
                                      <p:tavLst>
                                        <p:tav tm="0">
                                          <p:val>
                                            <p:strVal val="ppt_h"/>
                                          </p:val>
                                        </p:tav>
                                        <p:tav tm="100000">
                                          <p:val>
                                            <p:fltVal val="0"/>
                                          </p:val>
                                        </p:tav>
                                      </p:tavLst>
                                    </p:anim>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17"/>
                                        </p:tgtEl>
                                        <p:attrNameLst>
                                          <p:attrName>ppt_w</p:attrName>
                                        </p:attrNameLst>
                                      </p:cBhvr>
                                      <p:tavLst>
                                        <p:tav tm="0">
                                          <p:val>
                                            <p:strVal val="ppt_w"/>
                                          </p:val>
                                        </p:tav>
                                        <p:tav tm="100000">
                                          <p:val>
                                            <p:fltVal val="0"/>
                                          </p:val>
                                        </p:tav>
                                      </p:tavLst>
                                    </p:anim>
                                    <p:anim calcmode="lin" valueType="num">
                                      <p:cBhvr>
                                        <p:cTn id="76" dur="500"/>
                                        <p:tgtEl>
                                          <p:spTgt spid="17"/>
                                        </p:tgtEl>
                                        <p:attrNameLst>
                                          <p:attrName>ppt_h</p:attrName>
                                        </p:attrNameLst>
                                      </p:cBhvr>
                                      <p:tavLst>
                                        <p:tav tm="0">
                                          <p:val>
                                            <p:strVal val="ppt_h"/>
                                          </p:val>
                                        </p:tav>
                                        <p:tav tm="100000">
                                          <p:val>
                                            <p:fltVal val="0"/>
                                          </p:val>
                                        </p:tav>
                                      </p:tavLst>
                                    </p:anim>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p:bldP spid="14" grpId="1"/>
      <p:bldP spid="15" grpId="0"/>
      <p:bldP spid="15" grpId="1"/>
      <p:bldP spid="16" grpId="0"/>
      <p:bldP spid="16" grpId="1"/>
      <p:bldP spid="17" grpId="0"/>
      <p:bldP spid="1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2696710"/>
            <a:ext cx="5122990"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Vad kan man tänka på att göra för att ingen ska skadas av farliga ämnen hemma?</a:t>
            </a:r>
          </a:p>
        </p:txBody>
      </p:sp>
      <p:grpSp>
        <p:nvGrpSpPr>
          <p:cNvPr id="11" name="Grupp 10"/>
          <p:cNvGrpSpPr/>
          <p:nvPr/>
        </p:nvGrpSpPr>
        <p:grpSpPr>
          <a:xfrm>
            <a:off x="1523999" y="2590312"/>
            <a:ext cx="1311095" cy="1302094"/>
            <a:chOff x="660903" y="1999477"/>
            <a:chExt cx="1862177" cy="1849393"/>
          </a:xfrm>
        </p:grpSpPr>
        <p:pic>
          <p:nvPicPr>
            <p:cNvPr id="14" name="Bildobjekt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03" y="1999477"/>
              <a:ext cx="1862177" cy="1849393"/>
            </a:xfrm>
            <a:prstGeom prst="rect">
              <a:avLst/>
            </a:prstGeom>
          </p:spPr>
        </p:pic>
        <p:pic>
          <p:nvPicPr>
            <p:cNvPr id="15" name="Bildobjekt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8389" y="2519588"/>
              <a:ext cx="969098" cy="845383"/>
            </a:xfrm>
            <a:prstGeom prst="rect">
              <a:avLst/>
            </a:prstGeom>
          </p:spPr>
        </p:pic>
      </p:grpSp>
    </p:spTree>
    <p:extLst>
      <p:ext uri="{BB962C8B-B14F-4D97-AF65-F5344CB8AC3E}">
        <p14:creationId xmlns:p14="http://schemas.microsoft.com/office/powerpoint/2010/main" val="390674546"/>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793" y="620713"/>
            <a:ext cx="4866378" cy="4859532"/>
          </a:xfrm>
          <a:prstGeom prst="rect">
            <a:avLst/>
          </a:prstGeom>
        </p:spPr>
      </p:pic>
      <p:sp>
        <p:nvSpPr>
          <p:cNvPr id="3" name="Rubrik 3"/>
          <p:cNvSpPr txBox="1">
            <a:spLocks/>
          </p:cNvSpPr>
          <p:nvPr/>
        </p:nvSpPr>
        <p:spPr>
          <a:xfrm>
            <a:off x="539750" y="588569"/>
            <a:ext cx="3287058" cy="67710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Fordon med </a:t>
            </a:r>
            <a:br>
              <a:rPr lang="sv-SE" sz="2200" kern="1600" spc="-20" dirty="0" smtClean="0">
                <a:solidFill>
                  <a:schemeClr val="tx1"/>
                </a:solidFill>
                <a:latin typeface="Verdana" charset="0"/>
                <a:ea typeface="Verdana" charset="0"/>
                <a:cs typeface="Verdana" charset="0"/>
              </a:rPr>
            </a:br>
            <a:r>
              <a:rPr lang="sv-SE" sz="2200" kern="1600" spc="-20" dirty="0" smtClean="0">
                <a:solidFill>
                  <a:schemeClr val="tx1"/>
                </a:solidFill>
                <a:latin typeface="Verdana" charset="0"/>
                <a:ea typeface="Verdana" charset="0"/>
                <a:cs typeface="Verdana" charset="0"/>
              </a:rPr>
              <a:t>farligt gods</a:t>
            </a:r>
            <a:endParaRPr lang="sv-SE" sz="2200" dirty="0">
              <a:solidFill>
                <a:schemeClr val="tx1"/>
              </a:solidFill>
            </a:endParaRPr>
          </a:p>
        </p:txBody>
      </p:sp>
      <p:sp>
        <p:nvSpPr>
          <p:cNvPr id="16" name="Rubrik 3"/>
          <p:cNvSpPr txBox="1">
            <a:spLocks/>
          </p:cNvSpPr>
          <p:nvPr/>
        </p:nvSpPr>
        <p:spPr>
          <a:xfrm>
            <a:off x="4727351" y="1127640"/>
            <a:ext cx="2025697" cy="64633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400" b="0" kern="1600" spc="-20" dirty="0" smtClean="0">
                <a:solidFill>
                  <a:schemeClr val="tx1"/>
                </a:solidFill>
                <a:latin typeface="Verdana" charset="0"/>
                <a:ea typeface="Verdana" charset="0"/>
                <a:cs typeface="Verdana" charset="0"/>
              </a:rPr>
              <a:t>Mycket </a:t>
            </a:r>
          </a:p>
          <a:p>
            <a:pPr algn="ctr"/>
            <a:r>
              <a:rPr lang="sv-SE" sz="1400" b="0" kern="1600" spc="-20" dirty="0" smtClean="0">
                <a:solidFill>
                  <a:schemeClr val="tx1"/>
                </a:solidFill>
                <a:latin typeface="Verdana" charset="0"/>
                <a:ea typeface="Verdana" charset="0"/>
                <a:cs typeface="Verdana" charset="0"/>
              </a:rPr>
              <a:t>brandfarlig </a:t>
            </a:r>
          </a:p>
          <a:p>
            <a:pPr algn="ctr"/>
            <a:r>
              <a:rPr lang="sv-SE" sz="1400" b="0" kern="1600" spc="-20" dirty="0" smtClean="0">
                <a:solidFill>
                  <a:schemeClr val="tx1"/>
                </a:solidFill>
                <a:latin typeface="Verdana" charset="0"/>
                <a:ea typeface="Verdana" charset="0"/>
                <a:cs typeface="Verdana" charset="0"/>
              </a:rPr>
              <a:t>vätska</a:t>
            </a:r>
            <a:endParaRPr lang="sv-SE" sz="1400" b="0" dirty="0">
              <a:solidFill>
                <a:schemeClr val="tx1"/>
              </a:solidFill>
            </a:endParaRPr>
          </a:p>
        </p:txBody>
      </p:sp>
      <p:sp>
        <p:nvSpPr>
          <p:cNvPr id="17" name="Rubrik 3"/>
          <p:cNvSpPr txBox="1">
            <a:spLocks/>
          </p:cNvSpPr>
          <p:nvPr/>
        </p:nvSpPr>
        <p:spPr>
          <a:xfrm>
            <a:off x="5398212" y="2065454"/>
            <a:ext cx="1495206" cy="21544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400" b="0" kern="1600" spc="-20" dirty="0" smtClean="0">
                <a:solidFill>
                  <a:schemeClr val="tx1"/>
                </a:solidFill>
                <a:latin typeface="Verdana" charset="0"/>
                <a:ea typeface="Verdana" charset="0"/>
                <a:cs typeface="Verdana" charset="0"/>
              </a:rPr>
              <a:t>Bensin</a:t>
            </a:r>
            <a:endParaRPr lang="sv-SE" sz="1400" b="0" dirty="0">
              <a:solidFill>
                <a:schemeClr val="tx1"/>
              </a:solidFill>
            </a:endParaRPr>
          </a:p>
        </p:txBody>
      </p:sp>
      <p:grpSp>
        <p:nvGrpSpPr>
          <p:cNvPr id="5" name="Grupp 4"/>
          <p:cNvGrpSpPr/>
          <p:nvPr/>
        </p:nvGrpSpPr>
        <p:grpSpPr>
          <a:xfrm>
            <a:off x="539750" y="5506682"/>
            <a:ext cx="4871835" cy="967128"/>
            <a:chOff x="539750" y="5223266"/>
            <a:chExt cx="4871835" cy="967128"/>
          </a:xfrm>
        </p:grpSpPr>
        <p:sp>
          <p:nvSpPr>
            <p:cNvPr id="18" name="textruta 17"/>
            <p:cNvSpPr txBox="1"/>
            <p:nvPr/>
          </p:nvSpPr>
          <p:spPr>
            <a:xfrm>
              <a:off x="1513337" y="5278113"/>
              <a:ext cx="3898248" cy="830997"/>
            </a:xfrm>
            <a:prstGeom prst="rect">
              <a:avLst/>
            </a:prstGeom>
            <a:noFill/>
          </p:spPr>
          <p:txBody>
            <a:bodyPr wrap="square" rtlCol="0">
              <a:spAutoFit/>
            </a:bodyPr>
            <a:lstStyle/>
            <a:p>
              <a:r>
                <a:rPr lang="sv-SE" sz="1600" dirty="0">
                  <a:latin typeface="Verdana" charset="0"/>
                  <a:ea typeface="Verdana" charset="0"/>
                  <a:cs typeface="Verdana" charset="0"/>
                </a:rPr>
                <a:t>Respektera avspärrningar </a:t>
              </a:r>
              <a:endParaRPr lang="sv-SE" sz="1600" dirty="0" smtClean="0">
                <a:latin typeface="Verdana" charset="0"/>
                <a:ea typeface="Verdana" charset="0"/>
                <a:cs typeface="Verdana" charset="0"/>
              </a:endParaRPr>
            </a:p>
            <a:p>
              <a:r>
                <a:rPr lang="sv-SE" sz="1600" dirty="0" smtClean="0">
                  <a:latin typeface="Verdana" charset="0"/>
                  <a:ea typeface="Verdana" charset="0"/>
                  <a:cs typeface="Verdana" charset="0"/>
                </a:rPr>
                <a:t>som </a:t>
              </a:r>
              <a:r>
                <a:rPr lang="sv-SE" sz="1600" dirty="0">
                  <a:latin typeface="Verdana" charset="0"/>
                  <a:ea typeface="Verdana" charset="0"/>
                  <a:cs typeface="Verdana" charset="0"/>
                </a:rPr>
                <a:t>räddningstjänstpersonal </a:t>
              </a:r>
              <a:endParaRPr lang="sv-SE" sz="1600" dirty="0" smtClean="0">
                <a:latin typeface="Verdana" charset="0"/>
                <a:ea typeface="Verdana" charset="0"/>
                <a:cs typeface="Verdana" charset="0"/>
              </a:endParaRPr>
            </a:p>
            <a:p>
              <a:r>
                <a:rPr lang="sv-SE" sz="1600" dirty="0" smtClean="0">
                  <a:latin typeface="Verdana" charset="0"/>
                  <a:ea typeface="Verdana" charset="0"/>
                  <a:cs typeface="Verdana" charset="0"/>
                </a:rPr>
                <a:t>sätter </a:t>
              </a:r>
              <a:r>
                <a:rPr lang="sv-SE" sz="1600" dirty="0">
                  <a:latin typeface="Verdana" charset="0"/>
                  <a:ea typeface="Verdana" charset="0"/>
                  <a:cs typeface="Verdana" charset="0"/>
                </a:rPr>
                <a:t>upp runt olycksområdet!</a:t>
              </a:r>
            </a:p>
          </p:txBody>
        </p:sp>
        <p:grpSp>
          <p:nvGrpSpPr>
            <p:cNvPr id="19" name="Grupp 18"/>
            <p:cNvGrpSpPr/>
            <p:nvPr/>
          </p:nvGrpSpPr>
          <p:grpSpPr>
            <a:xfrm>
              <a:off x="539750" y="5223266"/>
              <a:ext cx="973588" cy="967128"/>
              <a:chOff x="1787856" y="2607020"/>
              <a:chExt cx="2101756" cy="2087809"/>
            </a:xfrm>
          </p:grpSpPr>
          <p:pic>
            <p:nvPicPr>
              <p:cNvPr id="20" name="Bildobjekt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1" name="Ellips 20"/>
              <p:cNvSpPr/>
              <p:nvPr/>
            </p:nvSpPr>
            <p:spPr>
              <a:xfrm>
                <a:off x="1910688" y="2690930"/>
                <a:ext cx="1862920" cy="1862920"/>
              </a:xfrm>
              <a:prstGeom prst="ellipse">
                <a:avLst/>
              </a:prstGeom>
              <a:solidFill>
                <a:srgbClr val="EA5D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5000" b="1" dirty="0" smtClean="0">
                    <a:latin typeface="Verdana" charset="0"/>
                    <a:ea typeface="Verdana" charset="0"/>
                    <a:cs typeface="Verdana" charset="0"/>
                  </a:rPr>
                  <a:t>!</a:t>
                </a:r>
                <a:endParaRPr lang="sv-SE" sz="5000" b="1" dirty="0">
                  <a:latin typeface="Verdana" charset="0"/>
                  <a:ea typeface="Verdana" charset="0"/>
                  <a:cs typeface="Verdana" charset="0"/>
                </a:endParaRPr>
              </a:p>
            </p:txBody>
          </p:sp>
        </p:grpSp>
      </p:grpSp>
      <p:grpSp>
        <p:nvGrpSpPr>
          <p:cNvPr id="26" name="Grupp 25"/>
          <p:cNvGrpSpPr/>
          <p:nvPr/>
        </p:nvGrpSpPr>
        <p:grpSpPr>
          <a:xfrm>
            <a:off x="539750" y="1599988"/>
            <a:ext cx="3623055" cy="3525021"/>
            <a:chOff x="539750" y="1599988"/>
            <a:chExt cx="3623055" cy="3525021"/>
          </a:xfrm>
        </p:grpSpPr>
        <p:sp>
          <p:nvSpPr>
            <p:cNvPr id="4" name="Rubrik 3"/>
            <p:cNvSpPr txBox="1">
              <a:spLocks/>
            </p:cNvSpPr>
            <p:nvPr/>
          </p:nvSpPr>
          <p:spPr>
            <a:xfrm>
              <a:off x="539750" y="1599988"/>
              <a:ext cx="3623055" cy="344709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285750" indent="-285750">
                <a:buClr>
                  <a:srgbClr val="00843D"/>
                </a:buClr>
                <a:buSzPct val="150000"/>
                <a:buFont typeface="Wingdings" charset="2"/>
                <a:buChar char="ü"/>
              </a:pPr>
              <a:r>
                <a:rPr lang="sv-SE" sz="1600" b="0" dirty="0" smtClean="0">
                  <a:solidFill>
                    <a:schemeClr val="tx1"/>
                  </a:solidFill>
                </a:rPr>
                <a:t>Orangea skyltar</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Siffror visar vilket ämne </a:t>
              </a:r>
              <a:br>
                <a:rPr lang="sv-SE" sz="1600" b="0" dirty="0" smtClean="0">
                  <a:solidFill>
                    <a:schemeClr val="tx1"/>
                  </a:solidFill>
                </a:rPr>
              </a:br>
              <a:r>
                <a:rPr lang="sv-SE" sz="1600" b="0" dirty="0" smtClean="0">
                  <a:solidFill>
                    <a:schemeClr val="tx1"/>
                  </a:solidFill>
                </a:rPr>
                <a:t>som transporteras</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Siffrorna visar också på </a:t>
              </a:r>
              <a:br>
                <a:rPr lang="sv-SE" sz="1600" b="0" dirty="0" smtClean="0">
                  <a:solidFill>
                    <a:schemeClr val="tx1"/>
                  </a:solidFill>
                </a:rPr>
              </a:br>
              <a:r>
                <a:rPr lang="sv-SE" sz="1600" b="0" dirty="0" smtClean="0">
                  <a:solidFill>
                    <a:schemeClr val="tx1"/>
                  </a:solidFill>
                </a:rPr>
                <a:t>vilket sätt ämnet är farligt</a:t>
              </a:r>
              <a:br>
                <a:rPr lang="sv-SE" sz="1600" b="0" dirty="0" smtClean="0">
                  <a:solidFill>
                    <a:schemeClr val="tx1"/>
                  </a:solidFill>
                </a:rPr>
              </a:br>
              <a:r>
                <a:rPr lang="sv-SE" sz="1600" b="0" dirty="0" smtClean="0">
                  <a:solidFill>
                    <a:schemeClr val="tx1"/>
                  </a:solidFill>
                </a:rPr>
                <a:t/>
              </a:r>
              <a:br>
                <a:rPr lang="sv-SE" sz="1600" b="0" dirty="0" smtClean="0">
                  <a:solidFill>
                    <a:schemeClr val="tx1"/>
                  </a:solidFill>
                </a:rPr>
              </a:br>
              <a:endParaRPr lang="sv-SE" sz="1600" b="0" dirty="0" smtClean="0">
                <a:solidFill>
                  <a:schemeClr val="tx1"/>
                </a:solidFill>
              </a:endParaRPr>
            </a:p>
            <a:p>
              <a:pPr marL="285750" indent="-285750">
                <a:buClr>
                  <a:srgbClr val="00843D"/>
                </a:buClr>
                <a:buSzPct val="150000"/>
                <a:buFont typeface="Wingdings" charset="2"/>
                <a:buChar char="ü"/>
              </a:pPr>
              <a:r>
                <a:rPr lang="sv-SE" sz="1600" b="0" dirty="0" smtClean="0">
                  <a:solidFill>
                    <a:schemeClr val="tx1"/>
                  </a:solidFill>
                </a:rPr>
                <a:t>Vid en olycka med ett </a:t>
              </a:r>
              <a:br>
                <a:rPr lang="sv-SE" sz="1600" b="0" dirty="0" smtClean="0">
                  <a:solidFill>
                    <a:schemeClr val="tx1"/>
                  </a:solidFill>
                </a:rPr>
              </a:br>
              <a:r>
                <a:rPr lang="sv-SE" sz="1600" b="0" dirty="0" smtClean="0">
                  <a:solidFill>
                    <a:schemeClr val="tx1"/>
                  </a:solidFill>
                </a:rPr>
                <a:t>sådant fordon ska du </a:t>
              </a:r>
              <a:br>
                <a:rPr lang="sv-SE" sz="1600" b="0" dirty="0" smtClean="0">
                  <a:solidFill>
                    <a:schemeClr val="tx1"/>
                  </a:solidFill>
                </a:rPr>
              </a:br>
              <a:r>
                <a:rPr lang="sv-SE" sz="1600" b="0" dirty="0" smtClean="0">
                  <a:solidFill>
                    <a:schemeClr val="tx1"/>
                  </a:solidFill>
                </a:rPr>
                <a:t>hålla dig på avstånd</a:t>
              </a:r>
            </a:p>
          </p:txBody>
        </p:sp>
        <p:pic>
          <p:nvPicPr>
            <p:cNvPr id="22" name="Bildobjekt 21"/>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559462" y="1893349"/>
              <a:ext cx="1908000" cy="70434"/>
            </a:xfrm>
            <a:prstGeom prst="rect">
              <a:avLst/>
            </a:prstGeom>
          </p:spPr>
        </p:pic>
        <p:pic>
          <p:nvPicPr>
            <p:cNvPr id="23" name="Bildobjekt 22"/>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553247" y="2868365"/>
              <a:ext cx="2736000" cy="70434"/>
            </a:xfrm>
            <a:prstGeom prst="rect">
              <a:avLst/>
            </a:prstGeom>
          </p:spPr>
        </p:pic>
        <p:pic>
          <p:nvPicPr>
            <p:cNvPr id="24" name="Bildobjekt 23"/>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553247" y="3830480"/>
              <a:ext cx="2988000" cy="70434"/>
            </a:xfrm>
            <a:prstGeom prst="rect">
              <a:avLst/>
            </a:prstGeom>
          </p:spPr>
        </p:pic>
        <p:pic>
          <p:nvPicPr>
            <p:cNvPr id="25" name="Bildobjekt 24"/>
            <p:cNvPicPr>
              <a:picLocks/>
            </p:cNvPicPr>
            <p:nvPr/>
          </p:nvPicPr>
          <p:blipFill>
            <a:blip r:embed="rId5" cstate="print">
              <a:extLst>
                <a:ext uri="{28A0092B-C50C-407E-A947-70E740481C1C}">
                  <a14:useLocalDpi xmlns:a14="http://schemas.microsoft.com/office/drawing/2010/main"/>
                </a:ext>
              </a:extLst>
            </a:blip>
            <a:stretch>
              <a:fillRect/>
            </a:stretch>
          </p:blipFill>
          <p:spPr>
            <a:xfrm rot="10800000">
              <a:off x="553247" y="5054575"/>
              <a:ext cx="2556000" cy="70434"/>
            </a:xfrm>
            <a:prstGeom prst="rect">
              <a:avLst/>
            </a:prstGeom>
          </p:spPr>
        </p:pic>
      </p:grpSp>
      <p:cxnSp>
        <p:nvCxnSpPr>
          <p:cNvPr id="27" name="Rak pil 26"/>
          <p:cNvCxnSpPr/>
          <p:nvPr/>
        </p:nvCxnSpPr>
        <p:spPr>
          <a:xfrm flipH="1">
            <a:off x="5314951" y="1828818"/>
            <a:ext cx="425248" cy="7302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 31"/>
          <p:cNvCxnSpPr/>
          <p:nvPr/>
        </p:nvCxnSpPr>
        <p:spPr>
          <a:xfrm flipH="1">
            <a:off x="5651501" y="2363074"/>
            <a:ext cx="475863" cy="57572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ubrik 3"/>
          <p:cNvSpPr txBox="1">
            <a:spLocks/>
          </p:cNvSpPr>
          <p:nvPr/>
        </p:nvSpPr>
        <p:spPr>
          <a:xfrm>
            <a:off x="6241403" y="1679580"/>
            <a:ext cx="1495206" cy="21544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400" b="0" kern="1600" spc="-20" smtClean="0">
                <a:solidFill>
                  <a:schemeClr val="tx1"/>
                </a:solidFill>
                <a:latin typeface="Verdana" charset="0"/>
                <a:ea typeface="Verdana" charset="0"/>
                <a:cs typeface="Verdana" charset="0"/>
              </a:rPr>
              <a:t>Brandfarligt</a:t>
            </a:r>
            <a:endParaRPr lang="sv-SE" sz="1400" b="0" dirty="0">
              <a:solidFill>
                <a:schemeClr val="tx1"/>
              </a:solidFill>
            </a:endParaRPr>
          </a:p>
        </p:txBody>
      </p:sp>
      <p:cxnSp>
        <p:nvCxnSpPr>
          <p:cNvPr id="29" name="Rak pil 28"/>
          <p:cNvCxnSpPr/>
          <p:nvPr/>
        </p:nvCxnSpPr>
        <p:spPr>
          <a:xfrm>
            <a:off x="6990980" y="1963784"/>
            <a:ext cx="313830" cy="48318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73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16" fill="hold" grpId="0" nodeType="after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250"/>
                                        <p:tgtEl>
                                          <p:spTgt spid="27"/>
                                        </p:tgtEl>
                                      </p:cBhvr>
                                    </p:animEffect>
                                  </p:childTnLst>
                                </p:cTn>
                              </p:par>
                              <p:par>
                                <p:cTn id="30" presetID="22" presetClass="entr" presetSubtype="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250"/>
                                        <p:tgtEl>
                                          <p:spTgt spid="32"/>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250"/>
                                        <p:tgtEl>
                                          <p:spTgt spid="29"/>
                                        </p:tgtEl>
                                      </p:cBhvr>
                                    </p:animEffect>
                                  </p:childTnLst>
                                </p:cTn>
                              </p:par>
                            </p:childTnLst>
                          </p:cTn>
                        </p:par>
                        <p:par>
                          <p:cTn id="36" fill="hold">
                            <p:stCondLst>
                              <p:cond delay="1750"/>
                            </p:stCondLst>
                            <p:childTnLst>
                              <p:par>
                                <p:cTn id="37" presetID="23" presetClass="entr" presetSubtype="16" fill="hold" nodeType="afterEffect">
                                  <p:stCondLst>
                                    <p:cond delay="50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a:solidFill>
                  <a:schemeClr val="bg1"/>
                </a:solidFill>
              </a:rPr>
              <a:t>Larmet </a:t>
            </a:r>
            <a:endParaRPr lang="sv-SE" sz="4500" dirty="0" smtClean="0">
              <a:solidFill>
                <a:schemeClr val="bg1"/>
              </a:solidFill>
            </a:endParaRPr>
          </a:p>
          <a:p>
            <a:pPr algn="ctr"/>
            <a:r>
              <a:rPr lang="sv-SE" sz="4500" dirty="0" smtClean="0">
                <a:solidFill>
                  <a:schemeClr val="bg1"/>
                </a:solidFill>
              </a:rPr>
              <a:t>Viktigt </a:t>
            </a:r>
            <a:r>
              <a:rPr lang="sv-SE" sz="4500" dirty="0">
                <a:solidFill>
                  <a:schemeClr val="bg1"/>
                </a:solidFill>
              </a:rPr>
              <a:t>meddelande</a:t>
            </a:r>
          </a:p>
        </p:txBody>
      </p:sp>
      <p:pic>
        <p:nvPicPr>
          <p:cNvPr id="5" name="Bildobjekt 4"/>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17337201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p:cNvGrpSpPr/>
          <p:nvPr/>
        </p:nvGrpSpPr>
        <p:grpSpPr>
          <a:xfrm>
            <a:off x="539751" y="1835533"/>
            <a:ext cx="8201862" cy="2385434"/>
            <a:chOff x="539751" y="1835533"/>
            <a:chExt cx="8201862" cy="2385434"/>
          </a:xfrm>
        </p:grpSpPr>
        <p:pic>
          <p:nvPicPr>
            <p:cNvPr id="23" name="Bildobjekt 2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5557" y="1835533"/>
              <a:ext cx="2176056" cy="2385434"/>
            </a:xfrm>
            <a:prstGeom prst="rect">
              <a:avLst/>
            </a:prstGeom>
          </p:spPr>
        </p:pic>
        <p:pic>
          <p:nvPicPr>
            <p:cNvPr id="9" name="Bildobjekt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6917" y="1835533"/>
              <a:ext cx="2176056" cy="2385434"/>
            </a:xfrm>
            <a:prstGeom prst="rect">
              <a:avLst/>
            </a:prstGeom>
          </p:spPr>
        </p:pic>
        <p:pic>
          <p:nvPicPr>
            <p:cNvPr id="17" name="Bildobjekt 16"/>
            <p:cNvPicPr>
              <a:picLocks noChangeAspect="1"/>
            </p:cNvPicPr>
            <p:nvPr/>
          </p:nvPicPr>
          <p:blipFill rotWithShape="1">
            <a:blip r:embed="rId4" cstate="print">
              <a:extLst>
                <a:ext uri="{28A0092B-C50C-407E-A947-70E740481C1C}">
                  <a14:useLocalDpi xmlns:a14="http://schemas.microsoft.com/office/drawing/2010/main"/>
                </a:ext>
              </a:extLst>
            </a:blip>
            <a:srcRect r="140"/>
            <a:stretch/>
          </p:blipFill>
          <p:spPr>
            <a:xfrm>
              <a:off x="539751" y="1835534"/>
              <a:ext cx="4772082" cy="2385433"/>
            </a:xfrm>
            <a:prstGeom prst="rect">
              <a:avLst/>
            </a:prstGeom>
          </p:spPr>
        </p:pic>
        <p:pic>
          <p:nvPicPr>
            <p:cNvPr id="21" name="Bildobjekt 20"/>
            <p:cNvPicPr>
              <a:picLocks noChangeAspect="1"/>
            </p:cNvPicPr>
            <p:nvPr/>
          </p:nvPicPr>
          <p:blipFill rotWithShape="1">
            <a:blip r:embed="rId4" cstate="print">
              <a:extLst>
                <a:ext uri="{28A0092B-C50C-407E-A947-70E740481C1C}">
                  <a14:useLocalDpi xmlns:a14="http://schemas.microsoft.com/office/drawing/2010/main"/>
                </a:ext>
              </a:extLst>
            </a:blip>
            <a:srcRect r="31521"/>
            <a:stretch/>
          </p:blipFill>
          <p:spPr>
            <a:xfrm>
              <a:off x="5311833" y="1835534"/>
              <a:ext cx="3272464" cy="2385433"/>
            </a:xfrm>
            <a:prstGeom prst="rect">
              <a:avLst/>
            </a:prstGeom>
          </p:spPr>
        </p:pic>
        <p:grpSp>
          <p:nvGrpSpPr>
            <p:cNvPr id="26" name="Grupp 25"/>
            <p:cNvGrpSpPr/>
            <p:nvPr/>
          </p:nvGrpSpPr>
          <p:grpSpPr>
            <a:xfrm>
              <a:off x="3858171" y="1902566"/>
              <a:ext cx="39594" cy="2227032"/>
              <a:chOff x="3858171" y="1587857"/>
              <a:chExt cx="39594" cy="2227032"/>
            </a:xfrm>
          </p:grpSpPr>
          <p:pic>
            <p:nvPicPr>
              <p:cNvPr id="24" name="Bildobjekt 23"/>
              <p:cNvPicPr>
                <a:picLocks noChangeAspect="1"/>
              </p:cNvPicPr>
              <p:nvPr/>
            </p:nvPicPr>
            <p:blipFill>
              <a:blip r:embed="rId5" cstate="print">
                <a:alphaModFix/>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16200000">
                <a:off x="3157968" y="2288060"/>
                <a:ext cx="1440000" cy="39594"/>
              </a:xfrm>
              <a:prstGeom prst="rect">
                <a:avLst/>
              </a:prstGeom>
            </p:spPr>
          </p:pic>
          <p:pic>
            <p:nvPicPr>
              <p:cNvPr id="25" name="Bildobjekt 24"/>
              <p:cNvPicPr>
                <a:picLocks noChangeAspect="1"/>
              </p:cNvPicPr>
              <p:nvPr/>
            </p:nvPicPr>
            <p:blipFill>
              <a:blip r:embed="rId5" cstate="print">
                <a:alphaModFix/>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3157968" y="3075092"/>
                <a:ext cx="1440000" cy="39594"/>
              </a:xfrm>
              <a:prstGeom prst="rect">
                <a:avLst/>
              </a:prstGeom>
            </p:spPr>
          </p:pic>
        </p:grpSp>
        <p:grpSp>
          <p:nvGrpSpPr>
            <p:cNvPr id="27" name="Grupp 26"/>
            <p:cNvGrpSpPr/>
            <p:nvPr/>
          </p:nvGrpSpPr>
          <p:grpSpPr>
            <a:xfrm>
              <a:off x="5370693" y="1902566"/>
              <a:ext cx="39594" cy="2227032"/>
              <a:chOff x="3858171" y="1587857"/>
              <a:chExt cx="39594" cy="2227032"/>
            </a:xfrm>
          </p:grpSpPr>
          <p:pic>
            <p:nvPicPr>
              <p:cNvPr id="28" name="Bildobjekt 27"/>
              <p:cNvPicPr>
                <a:picLocks noChangeAspect="1"/>
              </p:cNvPicPr>
              <p:nvPr/>
            </p:nvPicPr>
            <p:blipFill>
              <a:blip r:embed="rId5" cstate="print">
                <a:alphaModFix/>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16200000">
                <a:off x="3157968" y="2288060"/>
                <a:ext cx="1440000" cy="39594"/>
              </a:xfrm>
              <a:prstGeom prst="rect">
                <a:avLst/>
              </a:prstGeom>
            </p:spPr>
          </p:pic>
          <p:pic>
            <p:nvPicPr>
              <p:cNvPr id="29" name="Bildobjekt 28"/>
              <p:cNvPicPr>
                <a:picLocks noChangeAspect="1"/>
              </p:cNvPicPr>
              <p:nvPr/>
            </p:nvPicPr>
            <p:blipFill>
              <a:blip r:embed="rId5" cstate="print">
                <a:alphaModFix/>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5400000">
                <a:off x="3157968" y="3075092"/>
                <a:ext cx="1440000" cy="39594"/>
              </a:xfrm>
              <a:prstGeom prst="rect">
                <a:avLst/>
              </a:prstGeom>
            </p:spPr>
          </p:pic>
        </p:grpSp>
      </p:grpSp>
      <p:sp>
        <p:nvSpPr>
          <p:cNvPr id="10" name="Rubrik 3"/>
          <p:cNvSpPr txBox="1">
            <a:spLocks/>
          </p:cNvSpPr>
          <p:nvPr/>
        </p:nvSpPr>
        <p:spPr>
          <a:xfrm>
            <a:off x="1647919" y="2868788"/>
            <a:ext cx="2166675" cy="318924"/>
          </a:xfrm>
          <a:prstGeom prst="rect">
            <a:avLst/>
          </a:prstGeom>
          <a:solidFill>
            <a:srgbClr val="E0F3FB"/>
          </a:solidFill>
        </p:spPr>
        <p:txBody>
          <a:bodyPr wrap="square" lIns="72000" tIns="36000" rIns="0" bIns="36000" anchor="ctr" anchorCtr="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600" b="0" dirty="0" smtClean="0">
                <a:solidFill>
                  <a:schemeClr val="tx1"/>
                </a:solidFill>
              </a:rPr>
              <a:t>Signal i 7 sekunder</a:t>
            </a:r>
            <a:endParaRPr lang="sv-SE" sz="1600" b="0" dirty="0">
              <a:solidFill>
                <a:schemeClr val="tx1"/>
              </a:solidFill>
            </a:endParaRPr>
          </a:p>
        </p:txBody>
      </p:sp>
      <p:sp>
        <p:nvSpPr>
          <p:cNvPr id="11" name="Rubrik 3"/>
          <p:cNvSpPr txBox="1">
            <a:spLocks/>
          </p:cNvSpPr>
          <p:nvPr/>
        </p:nvSpPr>
        <p:spPr>
          <a:xfrm>
            <a:off x="3805541" y="2622566"/>
            <a:ext cx="1642795" cy="565146"/>
          </a:xfrm>
          <a:prstGeom prst="rect">
            <a:avLst/>
          </a:prstGeom>
          <a:noFill/>
        </p:spPr>
        <p:txBody>
          <a:bodyPr wrap="square" lIns="72000" tIns="36000" rIns="72000" bIns="36000" anchor="ctr" anchorCtr="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1600" b="0" dirty="0" smtClean="0">
                <a:solidFill>
                  <a:schemeClr val="tx1"/>
                </a:solidFill>
              </a:rPr>
              <a:t>Tyst i </a:t>
            </a:r>
          </a:p>
          <a:p>
            <a:pPr algn="ctr"/>
            <a:r>
              <a:rPr lang="sv-SE" sz="1600" b="0" dirty="0" smtClean="0">
                <a:solidFill>
                  <a:schemeClr val="tx1"/>
                </a:solidFill>
              </a:rPr>
              <a:t>14 sekunder</a:t>
            </a:r>
            <a:endParaRPr lang="sv-SE" sz="1600" b="0" dirty="0">
              <a:solidFill>
                <a:schemeClr val="tx1"/>
              </a:solidFill>
            </a:endParaRPr>
          </a:p>
        </p:txBody>
      </p:sp>
      <p:sp>
        <p:nvSpPr>
          <p:cNvPr id="22" name="Rubrik 3"/>
          <p:cNvSpPr txBox="1">
            <a:spLocks/>
          </p:cNvSpPr>
          <p:nvPr/>
        </p:nvSpPr>
        <p:spPr>
          <a:xfrm>
            <a:off x="6420001" y="2868788"/>
            <a:ext cx="2244436" cy="318924"/>
          </a:xfrm>
          <a:prstGeom prst="rect">
            <a:avLst/>
          </a:prstGeom>
          <a:solidFill>
            <a:srgbClr val="E0F3FB"/>
          </a:solidFill>
        </p:spPr>
        <p:txBody>
          <a:bodyPr wrap="square" lIns="72000" tIns="36000" rIns="72000" bIns="36000" anchor="ctr" anchorCtr="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600" b="0" dirty="0" smtClean="0">
                <a:solidFill>
                  <a:schemeClr val="tx1"/>
                </a:solidFill>
              </a:rPr>
              <a:t>Signal i 7 sekunder</a:t>
            </a:r>
            <a:endParaRPr lang="sv-SE" sz="1600" b="0" dirty="0">
              <a:solidFill>
                <a:schemeClr val="tx1"/>
              </a:solidFill>
            </a:endParaRPr>
          </a:p>
        </p:txBody>
      </p:sp>
      <p:sp>
        <p:nvSpPr>
          <p:cNvPr id="30" name="Rubrik 3"/>
          <p:cNvSpPr txBox="1">
            <a:spLocks/>
          </p:cNvSpPr>
          <p:nvPr/>
        </p:nvSpPr>
        <p:spPr>
          <a:xfrm>
            <a:off x="539750" y="587569"/>
            <a:ext cx="5586730" cy="677108"/>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a:solidFill>
                  <a:schemeClr val="tx1"/>
                </a:solidFill>
                <a:latin typeface="Verdana" charset="0"/>
                <a:ea typeface="Verdana" charset="0"/>
                <a:cs typeface="Verdana" charset="0"/>
              </a:rPr>
              <a:t>När allmänheten snabbt </a:t>
            </a:r>
            <a:endParaRPr lang="sv-SE" sz="2200" kern="1600" spc="-20" smtClean="0">
              <a:solidFill>
                <a:schemeClr val="tx1"/>
              </a:solidFill>
              <a:latin typeface="Verdana" charset="0"/>
              <a:ea typeface="Verdana" charset="0"/>
              <a:cs typeface="Verdana" charset="0"/>
            </a:endParaRPr>
          </a:p>
          <a:p>
            <a:r>
              <a:rPr lang="sv-SE" sz="2200" kern="1600" spc="-20" dirty="0" smtClean="0">
                <a:solidFill>
                  <a:schemeClr val="tx1"/>
                </a:solidFill>
                <a:latin typeface="Verdana" charset="0"/>
                <a:ea typeface="Verdana" charset="0"/>
                <a:cs typeface="Verdana" charset="0"/>
              </a:rPr>
              <a:t>behöver </a:t>
            </a:r>
            <a:r>
              <a:rPr lang="sv-SE" sz="2200" kern="1600" spc="-20" dirty="0">
                <a:solidFill>
                  <a:schemeClr val="tx1"/>
                </a:solidFill>
                <a:latin typeface="Verdana" charset="0"/>
                <a:ea typeface="Verdana" charset="0"/>
                <a:cs typeface="Verdana" charset="0"/>
              </a:rPr>
              <a:t>varnas går ett larm</a:t>
            </a:r>
            <a:endParaRPr lang="sv-SE" sz="2200" dirty="0">
              <a:solidFill>
                <a:schemeClr val="tx1"/>
              </a:solidFill>
            </a:endParaRPr>
          </a:p>
        </p:txBody>
      </p:sp>
      <p:grpSp>
        <p:nvGrpSpPr>
          <p:cNvPr id="3" name="Grupp 2"/>
          <p:cNvGrpSpPr/>
          <p:nvPr/>
        </p:nvGrpSpPr>
        <p:grpSpPr>
          <a:xfrm>
            <a:off x="2351015" y="4940967"/>
            <a:ext cx="4871833" cy="966905"/>
            <a:chOff x="2351015" y="4940967"/>
            <a:chExt cx="4871833" cy="966905"/>
          </a:xfrm>
        </p:grpSpPr>
        <p:grpSp>
          <p:nvGrpSpPr>
            <p:cNvPr id="31" name="Grupp 30"/>
            <p:cNvGrpSpPr/>
            <p:nvPr/>
          </p:nvGrpSpPr>
          <p:grpSpPr>
            <a:xfrm>
              <a:off x="2351015" y="4940967"/>
              <a:ext cx="973588" cy="966905"/>
              <a:chOff x="846556" y="3896234"/>
              <a:chExt cx="973588" cy="966905"/>
            </a:xfrm>
          </p:grpSpPr>
          <p:pic>
            <p:nvPicPr>
              <p:cNvPr id="32" name="Bildobjekt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6556" y="3896234"/>
                <a:ext cx="973588" cy="966905"/>
              </a:xfrm>
              <a:prstGeom prst="rect">
                <a:avLst/>
              </a:prstGeom>
            </p:spPr>
          </p:pic>
          <p:pic>
            <p:nvPicPr>
              <p:cNvPr id="33" name="Bildobjekt 32">
                <a:hlinkClick r:id="" action="ppaction://noaction">
                  <a:snd r:embed="rId7" name="viktigtmeddelande_ljud.wav"/>
                </a:hlinkClick>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0890" y="4136558"/>
                <a:ext cx="564920" cy="482948"/>
              </a:xfrm>
              <a:prstGeom prst="rect">
                <a:avLst/>
              </a:prstGeom>
            </p:spPr>
          </p:pic>
        </p:grpSp>
        <p:sp>
          <p:nvSpPr>
            <p:cNvPr id="36" name="textruta 35">
              <a:hlinkClick r:id="rId9"/>
            </p:cNvPr>
            <p:cNvSpPr txBox="1"/>
            <p:nvPr/>
          </p:nvSpPr>
          <p:spPr>
            <a:xfrm>
              <a:off x="3324600" y="5130377"/>
              <a:ext cx="3898248" cy="584775"/>
            </a:xfrm>
            <a:prstGeom prst="rect">
              <a:avLst/>
            </a:prstGeom>
            <a:noFill/>
          </p:spPr>
          <p:txBody>
            <a:bodyPr wrap="square" rtlCol="0">
              <a:spAutoFit/>
            </a:bodyPr>
            <a:lstStyle/>
            <a:p>
              <a:r>
                <a:rPr lang="sv-SE" sz="1600" dirty="0">
                  <a:latin typeface="Verdana" charset="0"/>
                  <a:ea typeface="Verdana" charset="0"/>
                  <a:cs typeface="Verdana" charset="0"/>
                </a:rPr>
                <a:t>Lyssna på larmet här eller </a:t>
              </a:r>
              <a:endParaRPr lang="sv-SE" sz="1600" dirty="0" smtClean="0">
                <a:latin typeface="Verdana" charset="0"/>
                <a:ea typeface="Verdana" charset="0"/>
                <a:cs typeface="Verdana" charset="0"/>
              </a:endParaRPr>
            </a:p>
            <a:p>
              <a:r>
                <a:rPr lang="sv-SE" sz="1600" dirty="0" smtClean="0">
                  <a:latin typeface="Verdana" charset="0"/>
                  <a:ea typeface="Verdana" charset="0"/>
                  <a:cs typeface="Verdana" charset="0"/>
                </a:rPr>
                <a:t>gå </a:t>
              </a:r>
              <a:r>
                <a:rPr lang="sv-SE" sz="1600" dirty="0">
                  <a:latin typeface="Verdana" charset="0"/>
                  <a:ea typeface="Verdana" charset="0"/>
                  <a:cs typeface="Verdana" charset="0"/>
                </a:rPr>
                <a:t>in på </a:t>
              </a:r>
              <a:r>
                <a:rPr lang="sv-SE" sz="1600" b="1" dirty="0" err="1">
                  <a:latin typeface="Verdana" charset="0"/>
                  <a:ea typeface="Verdana" charset="0"/>
                  <a:cs typeface="Verdana" charset="0"/>
                </a:rPr>
                <a:t>www.msb.se</a:t>
              </a:r>
              <a:r>
                <a:rPr lang="sv-SE" sz="1600" b="1" dirty="0">
                  <a:latin typeface="Verdana" charset="0"/>
                  <a:ea typeface="Verdana" charset="0"/>
                  <a:cs typeface="Verdana" charset="0"/>
                </a:rPr>
                <a:t>/VMA</a:t>
              </a:r>
            </a:p>
          </p:txBody>
        </p:sp>
      </p:grpSp>
    </p:spTree>
    <p:extLst>
      <p:ext uri="{BB962C8B-B14F-4D97-AF65-F5344CB8AC3E}">
        <p14:creationId xmlns:p14="http://schemas.microsoft.com/office/powerpoint/2010/main" val="578681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nodeType="after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3"/>
          <p:cNvSpPr txBox="1">
            <a:spLocks/>
          </p:cNvSpPr>
          <p:nvPr/>
        </p:nvSpPr>
        <p:spPr>
          <a:xfrm>
            <a:off x="539750" y="593554"/>
            <a:ext cx="3287058"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a:solidFill>
                  <a:schemeClr val="tx1"/>
                </a:solidFill>
                <a:latin typeface="Verdana" charset="0"/>
                <a:ea typeface="Verdana" charset="0"/>
                <a:cs typeface="Verdana" charset="0"/>
              </a:rPr>
              <a:t>M</a:t>
            </a:r>
            <a:r>
              <a:rPr lang="sv-SE" sz="2200" kern="1600" spc="-20" dirty="0" smtClean="0">
                <a:solidFill>
                  <a:schemeClr val="tx1"/>
                </a:solidFill>
                <a:latin typeface="Verdana" charset="0"/>
                <a:ea typeface="Verdana" charset="0"/>
                <a:cs typeface="Verdana" charset="0"/>
              </a:rPr>
              <a:t>åndag klockan 15</a:t>
            </a:r>
            <a:endParaRPr lang="sv-SE" sz="2200" dirty="0">
              <a:solidFill>
                <a:schemeClr val="tx1"/>
              </a:solidFill>
            </a:endParaRPr>
          </a:p>
        </p:txBody>
      </p:sp>
      <p:sp>
        <p:nvSpPr>
          <p:cNvPr id="4" name="Rubrik 3"/>
          <p:cNvSpPr txBox="1">
            <a:spLocks/>
          </p:cNvSpPr>
          <p:nvPr/>
        </p:nvSpPr>
        <p:spPr>
          <a:xfrm>
            <a:off x="539750" y="1486049"/>
            <a:ext cx="6633827" cy="98488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buClr>
                <a:srgbClr val="00843D"/>
              </a:buClr>
              <a:buSzPct val="150000"/>
            </a:pPr>
            <a:r>
              <a:rPr lang="sv-SE" sz="1600" b="0" dirty="0" smtClean="0">
                <a:solidFill>
                  <a:schemeClr val="tx1"/>
                </a:solidFill>
              </a:rPr>
              <a:t>Fyra gånger per år, alltid en måndag klockan 15, testas larmet.</a:t>
            </a:r>
            <a:endParaRPr lang="sv-SE" sz="1600" b="0" dirty="0">
              <a:solidFill>
                <a:schemeClr val="tx1"/>
              </a:solidFill>
            </a:endParaRPr>
          </a:p>
          <a:p>
            <a:pPr>
              <a:buClr>
                <a:srgbClr val="00843D"/>
              </a:buClr>
              <a:buSzPct val="150000"/>
            </a:pPr>
            <a:r>
              <a:rPr lang="sv-SE" sz="1600" b="0" dirty="0">
                <a:solidFill>
                  <a:schemeClr val="tx1"/>
                </a:solidFill>
              </a:rPr>
              <a:t>Om du hör larmet vid en annan tidpunkt ska du</a:t>
            </a:r>
            <a:r>
              <a:rPr lang="sv-SE" sz="1600" b="0" dirty="0" smtClean="0">
                <a:solidFill>
                  <a:schemeClr val="tx1"/>
                </a:solidFill>
              </a:rPr>
              <a:t>:</a:t>
            </a:r>
            <a:br>
              <a:rPr lang="sv-SE" sz="1600" b="0" dirty="0" smtClean="0">
                <a:solidFill>
                  <a:schemeClr val="tx1"/>
                </a:solidFill>
              </a:rPr>
            </a:br>
            <a:endParaRPr lang="sv-SE" sz="1600" b="0" dirty="0" smtClean="0">
              <a:solidFill>
                <a:schemeClr val="tx1"/>
              </a:solidFill>
            </a:endParaRPr>
          </a:p>
          <a:p>
            <a:pPr>
              <a:buClr>
                <a:srgbClr val="00843D"/>
              </a:buClr>
              <a:buSzPct val="150000"/>
            </a:pPr>
            <a:endParaRPr lang="sv-SE" sz="1600" b="0" dirty="0" smtClean="0">
              <a:solidFill>
                <a:schemeClr val="tx1"/>
              </a:solidFill>
            </a:endParaRPr>
          </a:p>
        </p:txBody>
      </p:sp>
      <p:grpSp>
        <p:nvGrpSpPr>
          <p:cNvPr id="2" name="Grupp 1"/>
          <p:cNvGrpSpPr/>
          <p:nvPr/>
        </p:nvGrpSpPr>
        <p:grpSpPr>
          <a:xfrm>
            <a:off x="-92215" y="1963044"/>
            <a:ext cx="3665108" cy="3665108"/>
            <a:chOff x="-92215" y="1963044"/>
            <a:chExt cx="3665108" cy="3665108"/>
          </a:xfrm>
        </p:grpSpPr>
        <p:pic>
          <p:nvPicPr>
            <p:cNvPr id="6" name="Bildobjekt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15" y="1963044"/>
              <a:ext cx="3665108" cy="3665108"/>
            </a:xfrm>
            <a:prstGeom prst="rect">
              <a:avLst/>
            </a:prstGeom>
          </p:spPr>
        </p:pic>
        <p:sp>
          <p:nvSpPr>
            <p:cNvPr id="10" name="Rubrik 3"/>
            <p:cNvSpPr txBox="1">
              <a:spLocks/>
            </p:cNvSpPr>
            <p:nvPr/>
          </p:nvSpPr>
          <p:spPr>
            <a:xfrm>
              <a:off x="657728" y="5155818"/>
              <a:ext cx="2180583" cy="246221"/>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rgbClr val="00843D"/>
                </a:buClr>
                <a:buSzPct val="100000"/>
                <a:buFont typeface="+mj-lt"/>
                <a:buAutoNum type="arabicPeriod"/>
              </a:pPr>
              <a:r>
                <a:rPr lang="sv-SE" sz="1600" b="0">
                  <a:solidFill>
                    <a:schemeClr val="tx1"/>
                  </a:solidFill>
                </a:rPr>
                <a:t>Gå </a:t>
              </a:r>
              <a:r>
                <a:rPr lang="sv-SE" sz="1600" b="0" smtClean="0">
                  <a:solidFill>
                    <a:schemeClr val="tx1"/>
                  </a:solidFill>
                </a:rPr>
                <a:t>inomhus</a:t>
              </a:r>
              <a:endParaRPr lang="sv-SE" sz="1600" b="0" dirty="0">
                <a:solidFill>
                  <a:schemeClr val="tx1"/>
                </a:solidFill>
              </a:endParaRPr>
            </a:p>
          </p:txBody>
        </p:sp>
        <p:pic>
          <p:nvPicPr>
            <p:cNvPr id="11" name="Bildobjekt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968" y="5097446"/>
              <a:ext cx="380937" cy="378409"/>
            </a:xfrm>
            <a:prstGeom prst="rect">
              <a:avLst/>
            </a:prstGeom>
          </p:spPr>
        </p:pic>
      </p:grpSp>
      <p:grpSp>
        <p:nvGrpSpPr>
          <p:cNvPr id="5" name="Grupp 4"/>
          <p:cNvGrpSpPr/>
          <p:nvPr/>
        </p:nvGrpSpPr>
        <p:grpSpPr>
          <a:xfrm>
            <a:off x="2743149" y="1963044"/>
            <a:ext cx="3938643" cy="3940187"/>
            <a:chOff x="2743149" y="1963044"/>
            <a:chExt cx="3938643" cy="3940187"/>
          </a:xfrm>
        </p:grpSpPr>
        <p:pic>
          <p:nvPicPr>
            <p:cNvPr id="7" name="Bildobjekt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43149" y="1963044"/>
              <a:ext cx="3665108" cy="3665108"/>
            </a:xfrm>
            <a:prstGeom prst="rect">
              <a:avLst/>
            </a:prstGeom>
          </p:spPr>
        </p:pic>
        <p:sp>
          <p:nvSpPr>
            <p:cNvPr id="13" name="Rubrik 3"/>
            <p:cNvSpPr txBox="1">
              <a:spLocks/>
            </p:cNvSpPr>
            <p:nvPr/>
          </p:nvSpPr>
          <p:spPr>
            <a:xfrm>
              <a:off x="3508096" y="5164567"/>
              <a:ext cx="3173696" cy="73866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rgbClr val="00843D"/>
                </a:buClr>
                <a:buSzPct val="100000"/>
                <a:buFont typeface="+mj-lt"/>
                <a:buAutoNum type="arabicPeriod" startAt="2"/>
              </a:pPr>
              <a:r>
                <a:rPr lang="sv-SE" sz="1600" b="0" dirty="0">
                  <a:solidFill>
                    <a:schemeClr val="tx1"/>
                  </a:solidFill>
                </a:rPr>
                <a:t>Stänga alla dörrar,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fönster</a:t>
              </a:r>
              <a:r>
                <a:rPr lang="sv-SE" sz="1600" b="0" dirty="0">
                  <a:solidFill>
                    <a:schemeClr val="tx1"/>
                  </a:solidFill>
                </a:rPr>
                <a:t>, ventiler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och </a:t>
              </a:r>
              <a:r>
                <a:rPr lang="sv-SE" sz="1600" b="0" dirty="0">
                  <a:solidFill>
                    <a:schemeClr val="tx1"/>
                  </a:solidFill>
                </a:rPr>
                <a:t>fläktar.</a:t>
              </a:r>
            </a:p>
          </p:txBody>
        </p:sp>
        <p:pic>
          <p:nvPicPr>
            <p:cNvPr id="14" name="Bildobjekt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94336" y="5106195"/>
              <a:ext cx="380937" cy="378409"/>
            </a:xfrm>
            <a:prstGeom prst="rect">
              <a:avLst/>
            </a:prstGeom>
          </p:spPr>
        </p:pic>
      </p:grpSp>
      <p:grpSp>
        <p:nvGrpSpPr>
          <p:cNvPr id="9" name="Grupp 8"/>
          <p:cNvGrpSpPr/>
          <p:nvPr/>
        </p:nvGrpSpPr>
        <p:grpSpPr>
          <a:xfrm>
            <a:off x="5578514" y="1963044"/>
            <a:ext cx="3926731" cy="3987521"/>
            <a:chOff x="5578514" y="1963044"/>
            <a:chExt cx="3926731" cy="3987521"/>
          </a:xfrm>
        </p:grpSpPr>
        <p:pic>
          <p:nvPicPr>
            <p:cNvPr id="8" name="Bildobjekt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78514" y="1963044"/>
              <a:ext cx="3665108" cy="3665108"/>
            </a:xfrm>
            <a:prstGeom prst="rect">
              <a:avLst/>
            </a:prstGeom>
          </p:spPr>
        </p:pic>
        <p:sp>
          <p:nvSpPr>
            <p:cNvPr id="15" name="Rubrik 3"/>
            <p:cNvSpPr txBox="1">
              <a:spLocks/>
            </p:cNvSpPr>
            <p:nvPr/>
          </p:nvSpPr>
          <p:spPr>
            <a:xfrm>
              <a:off x="6331549" y="5211901"/>
              <a:ext cx="3173696" cy="73866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buClr>
                  <a:srgbClr val="00843D"/>
                </a:buClr>
                <a:buSzPct val="100000"/>
                <a:buFont typeface="+mj-lt"/>
                <a:buAutoNum type="arabicPeriod" startAt="3"/>
              </a:pPr>
              <a:r>
                <a:rPr lang="sv-SE" sz="1600" b="0" dirty="0">
                  <a:solidFill>
                    <a:schemeClr val="tx1"/>
                  </a:solidFill>
                </a:rPr>
                <a:t>Lyssna på radio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eller </a:t>
              </a:r>
              <a:r>
                <a:rPr lang="sv-SE" sz="1600" b="0" dirty="0">
                  <a:solidFill>
                    <a:schemeClr val="tx1"/>
                  </a:solidFill>
                </a:rPr>
                <a:t>se på teve, </a:t>
              </a:r>
              <a:r>
                <a:rPr lang="sv-SE" sz="1600" b="0" dirty="0" smtClean="0">
                  <a:solidFill>
                    <a:schemeClr val="tx1"/>
                  </a:solidFill>
                </a:rPr>
                <a:t/>
              </a:r>
              <a:br>
                <a:rPr lang="sv-SE" sz="1600" b="0" dirty="0" smtClean="0">
                  <a:solidFill>
                    <a:schemeClr val="tx1"/>
                  </a:solidFill>
                </a:rPr>
              </a:br>
              <a:r>
                <a:rPr lang="sv-SE" sz="1600" b="0" dirty="0" smtClean="0">
                  <a:solidFill>
                    <a:schemeClr val="tx1"/>
                  </a:solidFill>
                </a:rPr>
                <a:t>där </a:t>
              </a:r>
              <a:r>
                <a:rPr lang="sv-SE" sz="1600" b="0" dirty="0">
                  <a:solidFill>
                    <a:schemeClr val="tx1"/>
                  </a:solidFill>
                </a:rPr>
                <a:t>får du veta mer.</a:t>
              </a:r>
            </a:p>
          </p:txBody>
        </p:sp>
        <p:pic>
          <p:nvPicPr>
            <p:cNvPr id="16" name="Bildobjekt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7789" y="5153529"/>
              <a:ext cx="380937" cy="378409"/>
            </a:xfrm>
            <a:prstGeom prst="rect">
              <a:avLst/>
            </a:prstGeom>
          </p:spPr>
        </p:pic>
      </p:grpSp>
    </p:spTree>
    <p:extLst>
      <p:ext uri="{BB962C8B-B14F-4D97-AF65-F5344CB8AC3E}">
        <p14:creationId xmlns:p14="http://schemas.microsoft.com/office/powerpoint/2010/main" val="1538313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9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450" decel="100000" fill="hold"/>
                                        <p:tgtEl>
                                          <p:spTgt spid="9"/>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p:cNvSpPr txBox="1">
            <a:spLocks/>
          </p:cNvSpPr>
          <p:nvPr/>
        </p:nvSpPr>
        <p:spPr>
          <a:xfrm>
            <a:off x="3016963" y="2696710"/>
            <a:ext cx="5122990"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a:solidFill>
                  <a:schemeClr val="tx1"/>
                </a:solidFill>
              </a:rPr>
              <a:t>Ta reda på om det </a:t>
            </a:r>
            <a:endParaRPr lang="sv-SE" sz="2400" dirty="0" smtClean="0">
              <a:solidFill>
                <a:schemeClr val="tx1"/>
              </a:solidFill>
            </a:endParaRPr>
          </a:p>
          <a:p>
            <a:r>
              <a:rPr lang="sv-SE" sz="2400" dirty="0" smtClean="0">
                <a:solidFill>
                  <a:schemeClr val="tx1"/>
                </a:solidFill>
              </a:rPr>
              <a:t>finns ett </a:t>
            </a:r>
            <a:r>
              <a:rPr lang="sv-SE" sz="2400" dirty="0">
                <a:solidFill>
                  <a:schemeClr val="tx1"/>
                </a:solidFill>
              </a:rPr>
              <a:t>sådant larm i kommunen där du bor!</a:t>
            </a:r>
          </a:p>
        </p:txBody>
      </p:sp>
      <p:grpSp>
        <p:nvGrpSpPr>
          <p:cNvPr id="10" name="Grupp 9"/>
          <p:cNvGrpSpPr/>
          <p:nvPr/>
        </p:nvGrpSpPr>
        <p:grpSpPr>
          <a:xfrm>
            <a:off x="1524000" y="2600178"/>
            <a:ext cx="1311095" cy="1302094"/>
            <a:chOff x="1834612" y="3412628"/>
            <a:chExt cx="1433046" cy="1423208"/>
          </a:xfrm>
        </p:grpSpPr>
        <p:pic>
          <p:nvPicPr>
            <p:cNvPr id="12" name="Bildobjekt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8"/>
              <a:ext cx="1433046" cy="1423208"/>
            </a:xfrm>
            <a:prstGeom prst="rect">
              <a:avLst/>
            </a:prstGeom>
          </p:spPr>
        </p:pic>
        <p:pic>
          <p:nvPicPr>
            <p:cNvPr id="13" name="Bildobjekt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751245433"/>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0154" y="316871"/>
            <a:ext cx="5152652" cy="5911913"/>
          </a:xfrm>
          <a:prstGeom prst="rect">
            <a:avLst/>
          </a:prstGeom>
        </p:spPr>
      </p:pic>
      <p:sp>
        <p:nvSpPr>
          <p:cNvPr id="5" name="Rubrik 3"/>
          <p:cNvSpPr txBox="1">
            <a:spLocks/>
          </p:cNvSpPr>
          <p:nvPr/>
        </p:nvSpPr>
        <p:spPr>
          <a:xfrm>
            <a:off x="539750" y="1099926"/>
            <a:ext cx="4298736" cy="478592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342900" indent="-342900">
              <a:spcAft>
                <a:spcPts val="900"/>
              </a:spcAft>
              <a:buClr>
                <a:srgbClr val="00843D"/>
              </a:buClr>
              <a:buSzPct val="100000"/>
              <a:buFont typeface="+mj-lt"/>
              <a:buAutoNum type="arabicPeriod"/>
            </a:pPr>
            <a:r>
              <a:rPr lang="sv-SE" sz="1300" b="0" dirty="0">
                <a:solidFill>
                  <a:schemeClr val="tx1"/>
                </a:solidFill>
              </a:rPr>
              <a:t>Bra att ha i taket utanför </a:t>
            </a:r>
            <a:r>
              <a:rPr lang="sv-SE" sz="1300" b="0" dirty="0" smtClean="0">
                <a:solidFill>
                  <a:schemeClr val="tx1"/>
                </a:solidFill>
              </a:rPr>
              <a:t>sovrummet</a:t>
            </a:r>
          </a:p>
          <a:p>
            <a:pPr marL="342900" indent="-342900">
              <a:spcAft>
                <a:spcPts val="900"/>
              </a:spcAft>
              <a:buClr>
                <a:srgbClr val="00843D"/>
              </a:buClr>
              <a:buSzPct val="100000"/>
              <a:buFont typeface="+mj-lt"/>
              <a:buAutoNum type="arabicPeriod"/>
            </a:pPr>
            <a:r>
              <a:rPr lang="sv-SE" sz="1300" b="0" dirty="0" smtClean="0">
                <a:solidFill>
                  <a:schemeClr val="tx1"/>
                </a:solidFill>
              </a:rPr>
              <a:t>Vid </a:t>
            </a:r>
            <a:r>
              <a:rPr lang="sv-SE" sz="1300" b="0" dirty="0">
                <a:solidFill>
                  <a:schemeClr val="tx1"/>
                </a:solidFill>
              </a:rPr>
              <a:t>en sådan kan isen vara </a:t>
            </a:r>
            <a:r>
              <a:rPr lang="sv-SE" sz="1300" b="0" dirty="0" smtClean="0">
                <a:solidFill>
                  <a:schemeClr val="tx1"/>
                </a:solidFill>
              </a:rPr>
              <a:t>svag</a:t>
            </a:r>
          </a:p>
          <a:p>
            <a:pPr marL="342900" indent="-342900">
              <a:spcAft>
                <a:spcPts val="900"/>
              </a:spcAft>
              <a:buClr>
                <a:srgbClr val="00843D"/>
              </a:buClr>
              <a:buSzPct val="100000"/>
              <a:buFont typeface="+mj-lt"/>
              <a:buAutoNum type="arabicPeriod"/>
            </a:pPr>
            <a:r>
              <a:rPr lang="sv-SE" sz="1300" b="0" dirty="0" smtClean="0">
                <a:solidFill>
                  <a:schemeClr val="tx1"/>
                </a:solidFill>
              </a:rPr>
              <a:t>En </a:t>
            </a:r>
            <a:r>
              <a:rPr lang="sv-SE" sz="1300" b="0" dirty="0">
                <a:solidFill>
                  <a:schemeClr val="tx1"/>
                </a:solidFill>
              </a:rPr>
              <a:t>livboj kan användas som </a:t>
            </a:r>
            <a:r>
              <a:rPr lang="sv-SE" sz="1300" b="0" dirty="0" smtClean="0">
                <a:solidFill>
                  <a:schemeClr val="tx1"/>
                </a:solidFill>
              </a:rPr>
              <a:t>den </a:t>
            </a:r>
            <a:r>
              <a:rPr lang="sv-SE" sz="1300" b="0" dirty="0">
                <a:solidFill>
                  <a:schemeClr val="tx1"/>
                </a:solidFill>
              </a:rPr>
              <a:t>förlängda</a:t>
            </a:r>
            <a:r>
              <a:rPr lang="sv-SE" sz="1300" b="0" dirty="0" smtClean="0">
                <a:solidFill>
                  <a:schemeClr val="tx1"/>
                </a:solidFill>
              </a:rPr>
              <a:t>…</a:t>
            </a:r>
          </a:p>
          <a:p>
            <a:pPr marL="342900" indent="-342900">
              <a:spcAft>
                <a:spcPts val="900"/>
              </a:spcAft>
              <a:buClr>
                <a:srgbClr val="00843D"/>
              </a:buClr>
              <a:buSzPct val="100000"/>
              <a:buFont typeface="+mj-lt"/>
              <a:buAutoNum type="arabicPeriod"/>
            </a:pPr>
            <a:r>
              <a:rPr lang="sv-SE" sz="1300" b="0" dirty="0" smtClean="0">
                <a:solidFill>
                  <a:schemeClr val="tx1"/>
                </a:solidFill>
              </a:rPr>
              <a:t>Är </a:t>
            </a:r>
            <a:r>
              <a:rPr lang="sv-SE" sz="1300" b="0" dirty="0">
                <a:solidFill>
                  <a:schemeClr val="tx1"/>
                </a:solidFill>
              </a:rPr>
              <a:t>en brand som någon </a:t>
            </a:r>
            <a:r>
              <a:rPr lang="sv-SE" sz="1300" b="0" dirty="0" smtClean="0">
                <a:solidFill>
                  <a:schemeClr val="tx1"/>
                </a:solidFill>
              </a:rPr>
              <a:t>tänt</a:t>
            </a:r>
            <a:r>
              <a:rPr lang="sv-SE" sz="1300" b="0" dirty="0">
                <a:solidFill>
                  <a:schemeClr val="tx1"/>
                </a:solidFill>
              </a:rPr>
              <a:t> </a:t>
            </a:r>
            <a:r>
              <a:rPr lang="sv-SE" sz="1300" b="0" dirty="0" smtClean="0">
                <a:solidFill>
                  <a:schemeClr val="tx1"/>
                </a:solidFill>
              </a:rPr>
              <a:t>på </a:t>
            </a:r>
            <a:r>
              <a:rPr lang="sv-SE" sz="1300" b="0" dirty="0">
                <a:solidFill>
                  <a:schemeClr val="tx1"/>
                </a:solidFill>
              </a:rPr>
              <a:t>med </a:t>
            </a:r>
            <a:r>
              <a:rPr lang="sv-SE" sz="1300" b="0" dirty="0" smtClean="0">
                <a:solidFill>
                  <a:schemeClr val="tx1"/>
                </a:solidFill>
              </a:rPr>
              <a:t>flit</a:t>
            </a:r>
          </a:p>
          <a:p>
            <a:pPr marL="342900" indent="-342900">
              <a:spcAft>
                <a:spcPts val="900"/>
              </a:spcAft>
              <a:buClr>
                <a:srgbClr val="00843D"/>
              </a:buClr>
              <a:buSzPct val="100000"/>
              <a:buFont typeface="+mj-lt"/>
              <a:buAutoNum type="arabicPeriod"/>
            </a:pPr>
            <a:r>
              <a:rPr lang="sv-SE" sz="1300" b="0" dirty="0" smtClean="0">
                <a:solidFill>
                  <a:schemeClr val="tx1"/>
                </a:solidFill>
              </a:rPr>
              <a:t>Kan </a:t>
            </a:r>
            <a:r>
              <a:rPr lang="sv-SE" sz="1300" b="0" dirty="0">
                <a:solidFill>
                  <a:schemeClr val="tx1"/>
                </a:solidFill>
              </a:rPr>
              <a:t>eld utvecklas </a:t>
            </a:r>
            <a:r>
              <a:rPr lang="sv-SE" sz="1300" b="0" dirty="0" smtClean="0">
                <a:solidFill>
                  <a:schemeClr val="tx1"/>
                </a:solidFill>
              </a:rPr>
              <a:t>till</a:t>
            </a:r>
          </a:p>
          <a:p>
            <a:pPr marL="342900" indent="-342900">
              <a:spcAft>
                <a:spcPts val="900"/>
              </a:spcAft>
              <a:buClr>
                <a:srgbClr val="00843D"/>
              </a:buClr>
              <a:buSzPct val="100000"/>
              <a:buFont typeface="+mj-lt"/>
              <a:buAutoNum type="arabicPeriod"/>
            </a:pPr>
            <a:r>
              <a:rPr lang="sv-SE" sz="1300" b="0" dirty="0" smtClean="0">
                <a:solidFill>
                  <a:schemeClr val="tx1"/>
                </a:solidFill>
              </a:rPr>
              <a:t>Ska </a:t>
            </a:r>
            <a:r>
              <a:rPr lang="sv-SE" sz="1300" b="0" dirty="0">
                <a:solidFill>
                  <a:schemeClr val="tx1"/>
                </a:solidFill>
              </a:rPr>
              <a:t>man ha med sig ut på </a:t>
            </a:r>
            <a:r>
              <a:rPr lang="sv-SE" sz="1300" b="0" dirty="0" smtClean="0">
                <a:solidFill>
                  <a:schemeClr val="tx1"/>
                </a:solidFill>
              </a:rPr>
              <a:t/>
            </a:r>
            <a:br>
              <a:rPr lang="sv-SE" sz="1300" b="0" dirty="0" smtClean="0">
                <a:solidFill>
                  <a:schemeClr val="tx1"/>
                </a:solidFill>
              </a:rPr>
            </a:br>
            <a:r>
              <a:rPr lang="sv-SE" sz="1300" b="0" dirty="0" smtClean="0">
                <a:solidFill>
                  <a:schemeClr val="tx1"/>
                </a:solidFill>
              </a:rPr>
              <a:t>det hala</a:t>
            </a:r>
          </a:p>
          <a:p>
            <a:pPr marL="342900" indent="-342900">
              <a:spcAft>
                <a:spcPts val="900"/>
              </a:spcAft>
              <a:buClr>
                <a:srgbClr val="00843D"/>
              </a:buClr>
              <a:buSzPct val="100000"/>
              <a:buFont typeface="+mj-lt"/>
              <a:buAutoNum type="arabicPeriod"/>
            </a:pPr>
            <a:r>
              <a:rPr lang="sv-SE" sz="1300" b="0" dirty="0" smtClean="0">
                <a:solidFill>
                  <a:schemeClr val="tx1"/>
                </a:solidFill>
              </a:rPr>
              <a:t>I </a:t>
            </a:r>
            <a:r>
              <a:rPr lang="sv-SE" sz="1300" b="0" dirty="0">
                <a:solidFill>
                  <a:schemeClr val="tx1"/>
                </a:solidFill>
              </a:rPr>
              <a:t>sådant vatten sköljer man </a:t>
            </a:r>
            <a:r>
              <a:rPr lang="sv-SE" sz="1300" b="0" dirty="0" smtClean="0">
                <a:solidFill>
                  <a:schemeClr val="tx1"/>
                </a:solidFill>
              </a:rPr>
              <a:t/>
            </a:r>
            <a:br>
              <a:rPr lang="sv-SE" sz="1300" b="0" dirty="0" smtClean="0">
                <a:solidFill>
                  <a:schemeClr val="tx1"/>
                </a:solidFill>
              </a:rPr>
            </a:br>
            <a:r>
              <a:rPr lang="sv-SE" sz="1300" b="0" dirty="0" smtClean="0">
                <a:solidFill>
                  <a:schemeClr val="tx1"/>
                </a:solidFill>
              </a:rPr>
              <a:t>en brännskada</a:t>
            </a:r>
          </a:p>
          <a:p>
            <a:pPr marL="342900" indent="-342900">
              <a:spcAft>
                <a:spcPts val="900"/>
              </a:spcAft>
              <a:buClr>
                <a:srgbClr val="00843D"/>
              </a:buClr>
              <a:buSzPct val="100000"/>
              <a:buFont typeface="+mj-lt"/>
              <a:buAutoNum type="arabicPeriod"/>
            </a:pPr>
            <a:r>
              <a:rPr lang="sv-SE" sz="1300" b="0" dirty="0" smtClean="0">
                <a:solidFill>
                  <a:schemeClr val="tx1"/>
                </a:solidFill>
              </a:rPr>
              <a:t>Kan </a:t>
            </a:r>
            <a:r>
              <a:rPr lang="sv-SE" sz="1300" b="0" dirty="0">
                <a:solidFill>
                  <a:schemeClr val="tx1"/>
                </a:solidFill>
              </a:rPr>
              <a:t>användas för att släcka </a:t>
            </a:r>
            <a:r>
              <a:rPr lang="sv-SE" sz="1300" b="0" dirty="0" smtClean="0">
                <a:solidFill>
                  <a:schemeClr val="tx1"/>
                </a:solidFill>
              </a:rPr>
              <a:t>en lägereld</a:t>
            </a:r>
          </a:p>
          <a:p>
            <a:pPr marL="342900" indent="-342900">
              <a:spcAft>
                <a:spcPts val="900"/>
              </a:spcAft>
              <a:buClr>
                <a:srgbClr val="00843D"/>
              </a:buClr>
              <a:buSzPct val="100000"/>
              <a:buFont typeface="+mj-lt"/>
              <a:buAutoNum type="arabicPeriod"/>
            </a:pPr>
            <a:r>
              <a:rPr lang="sv-SE" sz="1300" b="0" dirty="0" smtClean="0">
                <a:solidFill>
                  <a:schemeClr val="tx1"/>
                </a:solidFill>
              </a:rPr>
              <a:t>Måste </a:t>
            </a:r>
            <a:r>
              <a:rPr lang="sv-SE" sz="1300" b="0" dirty="0">
                <a:solidFill>
                  <a:schemeClr val="tx1"/>
                </a:solidFill>
              </a:rPr>
              <a:t>finnas för att det ska </a:t>
            </a:r>
            <a:r>
              <a:rPr lang="sv-SE" sz="1300" b="0" dirty="0" smtClean="0">
                <a:solidFill>
                  <a:schemeClr val="tx1"/>
                </a:solidFill>
              </a:rPr>
              <a:t>brinna</a:t>
            </a:r>
          </a:p>
          <a:p>
            <a:pPr marL="342900" indent="-342900">
              <a:spcAft>
                <a:spcPts val="900"/>
              </a:spcAft>
              <a:buClr>
                <a:srgbClr val="00843D"/>
              </a:buClr>
              <a:buSzPct val="100000"/>
              <a:buFont typeface="+mj-lt"/>
              <a:buAutoNum type="arabicPeriod"/>
            </a:pPr>
            <a:r>
              <a:rPr lang="sv-SE" sz="1300" b="0" dirty="0" smtClean="0">
                <a:solidFill>
                  <a:schemeClr val="tx1"/>
                </a:solidFill>
              </a:rPr>
              <a:t>Dag </a:t>
            </a:r>
            <a:r>
              <a:rPr lang="sv-SE" sz="1300" b="0" dirty="0">
                <a:solidFill>
                  <a:schemeClr val="tx1"/>
                </a:solidFill>
              </a:rPr>
              <a:t>för test av larmet </a:t>
            </a:r>
            <a:r>
              <a:rPr lang="sv-SE" sz="1300" b="0" dirty="0" smtClean="0">
                <a:solidFill>
                  <a:schemeClr val="tx1"/>
                </a:solidFill>
              </a:rPr>
              <a:t/>
            </a:r>
            <a:br>
              <a:rPr lang="sv-SE" sz="1300" b="0" dirty="0" smtClean="0">
                <a:solidFill>
                  <a:schemeClr val="tx1"/>
                </a:solidFill>
              </a:rPr>
            </a:br>
            <a:r>
              <a:rPr lang="sv-SE" sz="1300" b="0" dirty="0" smtClean="0">
                <a:solidFill>
                  <a:schemeClr val="tx1"/>
                </a:solidFill>
              </a:rPr>
              <a:t>”</a:t>
            </a:r>
            <a:r>
              <a:rPr lang="sv-SE" sz="1300" b="0" dirty="0">
                <a:solidFill>
                  <a:schemeClr val="tx1"/>
                </a:solidFill>
              </a:rPr>
              <a:t>viktigt meddelande</a:t>
            </a:r>
            <a:r>
              <a:rPr lang="sv-SE" sz="1300" b="0" dirty="0" smtClean="0">
                <a:solidFill>
                  <a:schemeClr val="tx1"/>
                </a:solidFill>
              </a:rPr>
              <a:t>”</a:t>
            </a:r>
          </a:p>
          <a:p>
            <a:pPr marL="342900" indent="-342900">
              <a:spcAft>
                <a:spcPts val="900"/>
              </a:spcAft>
              <a:buClr>
                <a:srgbClr val="00843D"/>
              </a:buClr>
              <a:buSzPct val="100000"/>
              <a:buFont typeface="+mj-lt"/>
              <a:buAutoNum type="arabicPeriod"/>
            </a:pPr>
            <a:r>
              <a:rPr lang="sv-SE" sz="1300" b="0" dirty="0" smtClean="0">
                <a:solidFill>
                  <a:schemeClr val="tx1"/>
                </a:solidFill>
              </a:rPr>
              <a:t>Dra </a:t>
            </a:r>
            <a:r>
              <a:rPr lang="sv-SE" sz="1300" b="0" dirty="0">
                <a:solidFill>
                  <a:schemeClr val="tx1"/>
                </a:solidFill>
              </a:rPr>
              <a:t>ut tevens…… </a:t>
            </a:r>
            <a:r>
              <a:rPr lang="sv-SE" sz="1300" b="0" dirty="0" smtClean="0">
                <a:solidFill>
                  <a:schemeClr val="tx1"/>
                </a:solidFill>
              </a:rPr>
              <a:t>när det åskar</a:t>
            </a:r>
          </a:p>
          <a:p>
            <a:pPr marL="342900" indent="-342900">
              <a:spcAft>
                <a:spcPts val="900"/>
              </a:spcAft>
              <a:buClr>
                <a:srgbClr val="00843D"/>
              </a:buClr>
              <a:buSzPct val="100000"/>
              <a:buFont typeface="+mj-lt"/>
              <a:buAutoNum type="arabicPeriod"/>
            </a:pPr>
            <a:r>
              <a:rPr lang="sv-SE" sz="1300" b="0" dirty="0" smtClean="0">
                <a:solidFill>
                  <a:schemeClr val="tx1"/>
                </a:solidFill>
              </a:rPr>
              <a:t>Färg </a:t>
            </a:r>
            <a:r>
              <a:rPr lang="sv-SE" sz="1300" b="0" dirty="0">
                <a:solidFill>
                  <a:schemeClr val="tx1"/>
                </a:solidFill>
              </a:rPr>
              <a:t>på skylt som </a:t>
            </a:r>
            <a:r>
              <a:rPr lang="sv-SE" sz="1300" b="0" dirty="0" smtClean="0">
                <a:solidFill>
                  <a:schemeClr val="tx1"/>
                </a:solidFill>
              </a:rPr>
              <a:t>varnar </a:t>
            </a:r>
            <a:br>
              <a:rPr lang="sv-SE" sz="1300" b="0" dirty="0" smtClean="0">
                <a:solidFill>
                  <a:schemeClr val="tx1"/>
                </a:solidFill>
              </a:rPr>
            </a:br>
            <a:r>
              <a:rPr lang="sv-SE" sz="1300" b="0" dirty="0" smtClean="0">
                <a:solidFill>
                  <a:schemeClr val="tx1"/>
                </a:solidFill>
              </a:rPr>
              <a:t>för farligt gods</a:t>
            </a:r>
          </a:p>
          <a:p>
            <a:pPr marL="342900" indent="-342900">
              <a:spcAft>
                <a:spcPts val="900"/>
              </a:spcAft>
              <a:buClr>
                <a:srgbClr val="00843D"/>
              </a:buClr>
              <a:buSzPct val="100000"/>
              <a:buFont typeface="+mj-lt"/>
              <a:buAutoNum type="arabicPeriod"/>
            </a:pPr>
            <a:r>
              <a:rPr lang="sv-SE" sz="1300" b="0" dirty="0" smtClean="0">
                <a:solidFill>
                  <a:schemeClr val="tx1"/>
                </a:solidFill>
              </a:rPr>
              <a:t>Brandfarligt tröjmaterial</a:t>
            </a:r>
            <a:endParaRPr lang="sv-SE" sz="1300" b="0" dirty="0">
              <a:solidFill>
                <a:schemeClr val="tx1"/>
              </a:solidFill>
            </a:endParaRPr>
          </a:p>
        </p:txBody>
      </p:sp>
      <p:sp>
        <p:nvSpPr>
          <p:cNvPr id="20" name="Rubrik 3"/>
          <p:cNvSpPr txBox="1">
            <a:spLocks/>
          </p:cNvSpPr>
          <p:nvPr/>
        </p:nvSpPr>
        <p:spPr>
          <a:xfrm>
            <a:off x="539750" y="558399"/>
            <a:ext cx="5586730"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200" kern="1600" spc="-20" dirty="0" smtClean="0">
                <a:solidFill>
                  <a:schemeClr val="tx1"/>
                </a:solidFill>
                <a:latin typeface="Verdana" charset="0"/>
                <a:ea typeface="Verdana" charset="0"/>
                <a:cs typeface="Verdana" charset="0"/>
              </a:rPr>
              <a:t>Korsord</a:t>
            </a:r>
            <a:endParaRPr lang="sv-SE" sz="2200" dirty="0">
              <a:solidFill>
                <a:schemeClr val="tx1"/>
              </a:solidFill>
            </a:endParaRPr>
          </a:p>
        </p:txBody>
      </p:sp>
      <p:grpSp>
        <p:nvGrpSpPr>
          <p:cNvPr id="2" name="Grupp 1"/>
          <p:cNvGrpSpPr/>
          <p:nvPr/>
        </p:nvGrpSpPr>
        <p:grpSpPr>
          <a:xfrm>
            <a:off x="4438686" y="1000338"/>
            <a:ext cx="4599159" cy="5191165"/>
            <a:chOff x="4544841" y="1090873"/>
            <a:chExt cx="4599159" cy="5191165"/>
          </a:xfrm>
        </p:grpSpPr>
        <p:sp>
          <p:nvSpPr>
            <p:cNvPr id="7" name="Rubrik 3"/>
            <p:cNvSpPr txBox="1">
              <a:spLocks/>
            </p:cNvSpPr>
            <p:nvPr/>
          </p:nvSpPr>
          <p:spPr>
            <a:xfrm>
              <a:off x="6298731" y="1090873"/>
              <a:ext cx="2670806"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bg1"/>
                  </a:solidFill>
                  <a:latin typeface="Verdana" charset="0"/>
                  <a:ea typeface="Verdana" charset="0"/>
                  <a:cs typeface="Verdana" charset="0"/>
                </a:rPr>
                <a:t>B</a:t>
              </a:r>
              <a:r>
                <a:rPr lang="sv-SE" sz="2200" kern="1600" spc="1700" dirty="0" smtClean="0">
                  <a:solidFill>
                    <a:schemeClr val="tx1"/>
                  </a:solidFill>
                  <a:latin typeface="Verdana" charset="0"/>
                  <a:ea typeface="Verdana" charset="0"/>
                  <a:cs typeface="Verdana" charset="0"/>
                </a:rPr>
                <a:t>RYGGA</a:t>
              </a:r>
              <a:endParaRPr lang="sv-SE" sz="2200" spc="1700" dirty="0">
                <a:solidFill>
                  <a:schemeClr val="tx1"/>
                </a:solidFill>
              </a:endParaRPr>
            </a:p>
          </p:txBody>
        </p:sp>
        <p:sp>
          <p:nvSpPr>
            <p:cNvPr id="9" name="Rubrik 3"/>
            <p:cNvSpPr txBox="1">
              <a:spLocks/>
            </p:cNvSpPr>
            <p:nvPr/>
          </p:nvSpPr>
          <p:spPr>
            <a:xfrm>
              <a:off x="5846057" y="1525441"/>
              <a:ext cx="2437863"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A</a:t>
              </a:r>
              <a:r>
                <a:rPr lang="sv-SE" sz="2200" kern="1600" spc="1700" dirty="0" smtClean="0">
                  <a:solidFill>
                    <a:schemeClr val="bg1"/>
                  </a:solidFill>
                  <a:latin typeface="Verdana" charset="0"/>
                  <a:ea typeface="Verdana" charset="0"/>
                  <a:cs typeface="Verdana" charset="0"/>
                </a:rPr>
                <a:t>R</a:t>
              </a:r>
              <a:r>
                <a:rPr lang="sv-SE" sz="2200" kern="1600" spc="1700" dirty="0" smtClean="0">
                  <a:solidFill>
                    <a:schemeClr val="tx1"/>
                  </a:solidFill>
                  <a:latin typeface="Verdana" charset="0"/>
                  <a:ea typeface="Verdana" charset="0"/>
                  <a:cs typeface="Verdana" charset="0"/>
                </a:rPr>
                <a:t>MEN</a:t>
              </a:r>
              <a:endParaRPr lang="sv-SE" sz="2200" spc="1700" dirty="0">
                <a:solidFill>
                  <a:schemeClr val="tx1"/>
                </a:solidFill>
              </a:endParaRPr>
            </a:p>
          </p:txBody>
        </p:sp>
        <p:sp>
          <p:nvSpPr>
            <p:cNvPr id="10" name="Rubrik 3"/>
            <p:cNvSpPr txBox="1">
              <a:spLocks/>
            </p:cNvSpPr>
            <p:nvPr/>
          </p:nvSpPr>
          <p:spPr>
            <a:xfrm>
              <a:off x="6298731" y="1960007"/>
              <a:ext cx="2670806"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bg1"/>
                  </a:solidFill>
                  <a:latin typeface="Verdana" charset="0"/>
                  <a:ea typeface="Verdana" charset="0"/>
                  <a:cs typeface="Verdana" charset="0"/>
                </a:rPr>
                <a:t>A</a:t>
              </a:r>
              <a:r>
                <a:rPr lang="sv-SE" sz="2200" kern="1600" spc="1700" dirty="0" smtClean="0">
                  <a:solidFill>
                    <a:schemeClr val="tx1"/>
                  </a:solidFill>
                  <a:latin typeface="Verdana" charset="0"/>
                  <a:ea typeface="Verdana" charset="0"/>
                  <a:cs typeface="Verdana" charset="0"/>
                </a:rPr>
                <a:t>NLAGD</a:t>
              </a:r>
              <a:endParaRPr lang="sv-SE" sz="2200" spc="1700" dirty="0">
                <a:solidFill>
                  <a:schemeClr val="tx1"/>
                </a:solidFill>
              </a:endParaRPr>
            </a:p>
          </p:txBody>
        </p:sp>
        <p:sp>
          <p:nvSpPr>
            <p:cNvPr id="11" name="Rubrik 3"/>
            <p:cNvSpPr txBox="1">
              <a:spLocks/>
            </p:cNvSpPr>
            <p:nvPr/>
          </p:nvSpPr>
          <p:spPr>
            <a:xfrm>
              <a:off x="4981434" y="2387238"/>
              <a:ext cx="2670806"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BRA</a:t>
              </a:r>
              <a:r>
                <a:rPr lang="sv-SE" sz="2200" kern="1600" spc="1700" dirty="0" smtClean="0">
                  <a:solidFill>
                    <a:schemeClr val="bg1"/>
                  </a:solidFill>
                  <a:latin typeface="Verdana" charset="0"/>
                  <a:ea typeface="Verdana" charset="0"/>
                  <a:cs typeface="Verdana" charset="0"/>
                </a:rPr>
                <a:t>N</a:t>
              </a:r>
              <a:r>
                <a:rPr lang="sv-SE" sz="2200" kern="1600" spc="1700" dirty="0" smtClean="0">
                  <a:solidFill>
                    <a:schemeClr val="tx1"/>
                  </a:solidFill>
                  <a:latin typeface="Verdana" charset="0"/>
                  <a:ea typeface="Verdana" charset="0"/>
                  <a:cs typeface="Verdana" charset="0"/>
                </a:rPr>
                <a:t>D</a:t>
              </a:r>
              <a:endParaRPr lang="sv-SE" sz="2200" spc="1700" dirty="0">
                <a:solidFill>
                  <a:schemeClr val="tx1"/>
                </a:solidFill>
              </a:endParaRPr>
            </a:p>
          </p:txBody>
        </p:sp>
        <p:sp>
          <p:nvSpPr>
            <p:cNvPr id="12" name="Rubrik 3"/>
            <p:cNvSpPr txBox="1">
              <a:spLocks/>
            </p:cNvSpPr>
            <p:nvPr/>
          </p:nvSpPr>
          <p:spPr>
            <a:xfrm>
              <a:off x="5479375" y="2841569"/>
              <a:ext cx="3664625"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IS</a:t>
              </a:r>
              <a:r>
                <a:rPr lang="sv-SE" sz="2200" kern="1600" spc="1700" dirty="0" smtClean="0">
                  <a:solidFill>
                    <a:schemeClr val="bg1"/>
                  </a:solidFill>
                  <a:latin typeface="Verdana" charset="0"/>
                  <a:ea typeface="Verdana" charset="0"/>
                  <a:cs typeface="Verdana" charset="0"/>
                </a:rPr>
                <a:t>D</a:t>
              </a:r>
              <a:r>
                <a:rPr lang="sv-SE" sz="2200" kern="1600" spc="1700" dirty="0" smtClean="0">
                  <a:solidFill>
                    <a:schemeClr val="tx1"/>
                  </a:solidFill>
                  <a:latin typeface="Verdana" charset="0"/>
                  <a:ea typeface="Verdana" charset="0"/>
                  <a:cs typeface="Verdana" charset="0"/>
                </a:rPr>
                <a:t>UBBAR</a:t>
              </a:r>
              <a:endParaRPr lang="sv-SE" sz="2200" spc="1700" dirty="0">
                <a:solidFill>
                  <a:schemeClr val="tx1"/>
                </a:solidFill>
              </a:endParaRPr>
            </a:p>
          </p:txBody>
        </p:sp>
        <p:sp>
          <p:nvSpPr>
            <p:cNvPr id="13" name="Rubrik 3"/>
            <p:cNvSpPr txBox="1">
              <a:spLocks/>
            </p:cNvSpPr>
            <p:nvPr/>
          </p:nvSpPr>
          <p:spPr>
            <a:xfrm>
              <a:off x="5861718" y="3269582"/>
              <a:ext cx="2947243"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800" dirty="0" smtClean="0">
                  <a:solidFill>
                    <a:schemeClr val="tx1"/>
                  </a:solidFill>
                  <a:latin typeface="Verdana" charset="0"/>
                  <a:ea typeface="Verdana" charset="0"/>
                  <a:cs typeface="Verdana" charset="0"/>
                </a:rPr>
                <a:t>S</a:t>
              </a:r>
              <a:r>
                <a:rPr lang="sv-SE" sz="2200" kern="1600" spc="1800" dirty="0" smtClean="0">
                  <a:solidFill>
                    <a:schemeClr val="bg1"/>
                  </a:solidFill>
                  <a:latin typeface="Verdana" charset="0"/>
                  <a:ea typeface="Verdana" charset="0"/>
                  <a:cs typeface="Verdana" charset="0"/>
                </a:rPr>
                <a:t>V</a:t>
              </a:r>
              <a:r>
                <a:rPr lang="sv-SE" sz="2200" kern="1600" spc="1800" dirty="0" smtClean="0">
                  <a:solidFill>
                    <a:schemeClr val="tx1"/>
                  </a:solidFill>
                  <a:latin typeface="Verdana" charset="0"/>
                  <a:ea typeface="Verdana" charset="0"/>
                  <a:cs typeface="Verdana" charset="0"/>
                </a:rPr>
                <a:t>ALT</a:t>
              </a:r>
              <a:endParaRPr lang="sv-SE" sz="2200" spc="1800" dirty="0">
                <a:solidFill>
                  <a:schemeClr val="tx1"/>
                </a:solidFill>
              </a:endParaRPr>
            </a:p>
          </p:txBody>
        </p:sp>
        <p:sp>
          <p:nvSpPr>
            <p:cNvPr id="15" name="Rubrik 3"/>
            <p:cNvSpPr txBox="1">
              <a:spLocks/>
            </p:cNvSpPr>
            <p:nvPr/>
          </p:nvSpPr>
          <p:spPr>
            <a:xfrm>
              <a:off x="5861718" y="3710703"/>
              <a:ext cx="2947243"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800" dirty="0" smtClean="0">
                  <a:solidFill>
                    <a:schemeClr val="tx1"/>
                  </a:solidFill>
                  <a:latin typeface="Verdana" charset="0"/>
                  <a:ea typeface="Verdana" charset="0"/>
                  <a:cs typeface="Verdana" charset="0"/>
                </a:rPr>
                <a:t>V</a:t>
              </a:r>
              <a:r>
                <a:rPr lang="sv-SE" sz="2200" kern="1600" spc="1800" dirty="0" smtClean="0">
                  <a:solidFill>
                    <a:schemeClr val="bg1"/>
                  </a:solidFill>
                  <a:latin typeface="Verdana" charset="0"/>
                  <a:ea typeface="Verdana" charset="0"/>
                  <a:cs typeface="Verdana" charset="0"/>
                </a:rPr>
                <a:t>A</a:t>
              </a:r>
              <a:r>
                <a:rPr lang="sv-SE" sz="2200" kern="1600" spc="1800" dirty="0" smtClean="0">
                  <a:solidFill>
                    <a:schemeClr val="tx1"/>
                  </a:solidFill>
                  <a:latin typeface="Verdana" charset="0"/>
                  <a:ea typeface="Verdana" charset="0"/>
                  <a:cs typeface="Verdana" charset="0"/>
                </a:rPr>
                <a:t>TTEN</a:t>
              </a:r>
              <a:endParaRPr lang="sv-SE" sz="2200" spc="1800" dirty="0">
                <a:solidFill>
                  <a:schemeClr val="tx1"/>
                </a:solidFill>
              </a:endParaRPr>
            </a:p>
          </p:txBody>
        </p:sp>
        <p:sp>
          <p:nvSpPr>
            <p:cNvPr id="16" name="Rubrik 3"/>
            <p:cNvSpPr txBox="1">
              <a:spLocks/>
            </p:cNvSpPr>
            <p:nvPr/>
          </p:nvSpPr>
          <p:spPr>
            <a:xfrm>
              <a:off x="5422527" y="4146987"/>
              <a:ext cx="2947243"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SY</a:t>
              </a:r>
              <a:r>
                <a:rPr lang="sv-SE" sz="2200" kern="1600" spc="1700" dirty="0" smtClean="0">
                  <a:solidFill>
                    <a:schemeClr val="bg1"/>
                  </a:solidFill>
                  <a:latin typeface="Verdana" charset="0"/>
                  <a:ea typeface="Verdana" charset="0"/>
                  <a:cs typeface="Verdana" charset="0"/>
                </a:rPr>
                <a:t>R</a:t>
              </a:r>
              <a:r>
                <a:rPr lang="sv-SE" sz="2200" kern="1600" spc="1700" dirty="0" smtClean="0">
                  <a:solidFill>
                    <a:schemeClr val="tx1"/>
                  </a:solidFill>
                  <a:latin typeface="Verdana" charset="0"/>
                  <a:ea typeface="Verdana" charset="0"/>
                  <a:cs typeface="Verdana" charset="0"/>
                </a:rPr>
                <a:t>E</a:t>
              </a:r>
              <a:endParaRPr lang="sv-SE" sz="2200" spc="1700" dirty="0">
                <a:solidFill>
                  <a:schemeClr val="tx1"/>
                </a:solidFill>
              </a:endParaRPr>
            </a:p>
          </p:txBody>
        </p:sp>
        <p:sp>
          <p:nvSpPr>
            <p:cNvPr id="17" name="Rubrik 3"/>
            <p:cNvSpPr txBox="1">
              <a:spLocks/>
            </p:cNvSpPr>
            <p:nvPr/>
          </p:nvSpPr>
          <p:spPr>
            <a:xfrm>
              <a:off x="5377262" y="4588890"/>
              <a:ext cx="2947243"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MÅ</a:t>
              </a:r>
              <a:r>
                <a:rPr lang="sv-SE" sz="2200" kern="1600" spc="1700" dirty="0" smtClean="0">
                  <a:solidFill>
                    <a:schemeClr val="bg1"/>
                  </a:solidFill>
                  <a:latin typeface="Verdana" charset="0"/>
                  <a:ea typeface="Verdana" charset="0"/>
                  <a:cs typeface="Verdana" charset="0"/>
                </a:rPr>
                <a:t>N</a:t>
              </a:r>
              <a:r>
                <a:rPr lang="sv-SE" sz="2200" kern="1600" spc="1700" dirty="0" smtClean="0">
                  <a:solidFill>
                    <a:schemeClr val="tx1"/>
                  </a:solidFill>
                  <a:latin typeface="Verdana" charset="0"/>
                  <a:ea typeface="Verdana" charset="0"/>
                  <a:cs typeface="Verdana" charset="0"/>
                </a:rPr>
                <a:t>DAG</a:t>
              </a:r>
              <a:endParaRPr lang="sv-SE" sz="2200" spc="1700" dirty="0">
                <a:solidFill>
                  <a:schemeClr val="tx1"/>
                </a:solidFill>
              </a:endParaRPr>
            </a:p>
          </p:txBody>
        </p:sp>
        <p:sp>
          <p:nvSpPr>
            <p:cNvPr id="18" name="Rubrik 3"/>
            <p:cNvSpPr txBox="1">
              <a:spLocks/>
            </p:cNvSpPr>
            <p:nvPr/>
          </p:nvSpPr>
          <p:spPr>
            <a:xfrm>
              <a:off x="4544841" y="5024392"/>
              <a:ext cx="3752505"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KONT</a:t>
              </a:r>
              <a:r>
                <a:rPr lang="sv-SE" sz="2200" kern="1600" spc="1700" dirty="0" smtClean="0">
                  <a:solidFill>
                    <a:schemeClr val="bg1"/>
                  </a:solidFill>
                  <a:latin typeface="Verdana" charset="0"/>
                  <a:ea typeface="Verdana" charset="0"/>
                  <a:cs typeface="Verdana" charset="0"/>
                </a:rPr>
                <a:t>A</a:t>
              </a:r>
              <a:r>
                <a:rPr lang="sv-SE" sz="2200" kern="1600" spc="1700" dirty="0" smtClean="0">
                  <a:solidFill>
                    <a:schemeClr val="tx1"/>
                  </a:solidFill>
                  <a:latin typeface="Verdana" charset="0"/>
                  <a:ea typeface="Verdana" charset="0"/>
                  <a:cs typeface="Verdana" charset="0"/>
                </a:rPr>
                <a:t>KT</a:t>
              </a:r>
              <a:endParaRPr lang="sv-SE" sz="2200" spc="1700" dirty="0">
                <a:solidFill>
                  <a:schemeClr val="tx1"/>
                </a:solidFill>
              </a:endParaRPr>
            </a:p>
          </p:txBody>
        </p:sp>
        <p:sp>
          <p:nvSpPr>
            <p:cNvPr id="19" name="Rubrik 3"/>
            <p:cNvSpPr txBox="1">
              <a:spLocks/>
            </p:cNvSpPr>
            <p:nvPr/>
          </p:nvSpPr>
          <p:spPr>
            <a:xfrm>
              <a:off x="5830762" y="5458958"/>
              <a:ext cx="3120669"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700" dirty="0" smtClean="0">
                  <a:solidFill>
                    <a:schemeClr val="tx1"/>
                  </a:solidFill>
                  <a:latin typeface="Verdana" charset="0"/>
                  <a:ea typeface="Verdana" charset="0"/>
                  <a:cs typeface="Verdana" charset="0"/>
                </a:rPr>
                <a:t>O</a:t>
              </a:r>
              <a:r>
                <a:rPr lang="sv-SE" sz="2200" kern="1600" spc="1700" dirty="0" smtClean="0">
                  <a:solidFill>
                    <a:schemeClr val="bg1"/>
                  </a:solidFill>
                  <a:latin typeface="Verdana" charset="0"/>
                  <a:ea typeface="Verdana" charset="0"/>
                  <a:cs typeface="Verdana" charset="0"/>
                </a:rPr>
                <a:t>R</a:t>
              </a:r>
              <a:r>
                <a:rPr lang="sv-SE" sz="2200" kern="1600" spc="1700" dirty="0" smtClean="0">
                  <a:solidFill>
                    <a:schemeClr val="tx1"/>
                  </a:solidFill>
                  <a:latin typeface="Verdana" charset="0"/>
                  <a:ea typeface="Verdana" charset="0"/>
                  <a:cs typeface="Verdana" charset="0"/>
                </a:rPr>
                <a:t>ANGE</a:t>
              </a:r>
              <a:endParaRPr lang="sv-SE" sz="2200" spc="1700" dirty="0">
                <a:solidFill>
                  <a:schemeClr val="tx1"/>
                </a:solidFill>
              </a:endParaRPr>
            </a:p>
          </p:txBody>
        </p:sp>
        <p:sp>
          <p:nvSpPr>
            <p:cNvPr id="21" name="Rubrik 3"/>
            <p:cNvSpPr txBox="1">
              <a:spLocks/>
            </p:cNvSpPr>
            <p:nvPr/>
          </p:nvSpPr>
          <p:spPr>
            <a:xfrm>
              <a:off x="5440633" y="5894905"/>
              <a:ext cx="3120669" cy="33855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1900" dirty="0" smtClean="0">
                  <a:solidFill>
                    <a:schemeClr val="tx1"/>
                  </a:solidFill>
                  <a:latin typeface="Verdana" charset="0"/>
                  <a:ea typeface="Verdana" charset="0"/>
                  <a:cs typeface="Verdana" charset="0"/>
                </a:rPr>
                <a:t>FL</a:t>
              </a:r>
              <a:r>
                <a:rPr lang="sv-SE" sz="2200" kern="1600" spc="1900" dirty="0" smtClean="0">
                  <a:solidFill>
                    <a:schemeClr val="bg1"/>
                  </a:solidFill>
                  <a:latin typeface="Verdana" charset="0"/>
                  <a:ea typeface="Verdana" charset="0"/>
                  <a:cs typeface="Verdana" charset="0"/>
                </a:rPr>
                <a:t>E</a:t>
              </a:r>
              <a:r>
                <a:rPr lang="sv-SE" sz="2200" kern="1600" spc="1900" dirty="0" smtClean="0">
                  <a:solidFill>
                    <a:schemeClr val="tx1"/>
                  </a:solidFill>
                  <a:latin typeface="Verdana" charset="0"/>
                  <a:ea typeface="Verdana" charset="0"/>
                  <a:cs typeface="Verdana" charset="0"/>
                </a:rPr>
                <a:t>ECE</a:t>
              </a:r>
              <a:endParaRPr lang="sv-SE" sz="2200" spc="1900" dirty="0">
                <a:solidFill>
                  <a:schemeClr val="tx1"/>
                </a:solidFill>
              </a:endParaRPr>
            </a:p>
          </p:txBody>
        </p:sp>
        <p:sp>
          <p:nvSpPr>
            <p:cNvPr id="6" name="Rubrik 3"/>
            <p:cNvSpPr txBox="1">
              <a:spLocks/>
            </p:cNvSpPr>
            <p:nvPr/>
          </p:nvSpPr>
          <p:spPr>
            <a:xfrm>
              <a:off x="6292048" y="1090873"/>
              <a:ext cx="348926" cy="519116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spcAft>
                  <a:spcPts val="800"/>
                </a:spcAft>
              </a:pPr>
              <a:r>
                <a:rPr lang="sv-SE" sz="2200" kern="1600" spc="-20" dirty="0" smtClean="0">
                  <a:solidFill>
                    <a:srgbClr val="00843D"/>
                  </a:solidFill>
                  <a:latin typeface="Verdana" charset="0"/>
                  <a:ea typeface="Verdana" charset="0"/>
                  <a:cs typeface="Verdana" charset="0"/>
                </a:rPr>
                <a:t>B</a:t>
              </a:r>
            </a:p>
            <a:p>
              <a:pPr>
                <a:spcAft>
                  <a:spcPts val="800"/>
                </a:spcAft>
              </a:pPr>
              <a:r>
                <a:rPr lang="sv-SE" sz="2200" kern="1600" spc="-20" dirty="0" smtClean="0">
                  <a:solidFill>
                    <a:srgbClr val="00843D"/>
                  </a:solidFill>
                  <a:latin typeface="Verdana" charset="0"/>
                  <a:ea typeface="Verdana" charset="0"/>
                  <a:cs typeface="Verdana" charset="0"/>
                </a:rPr>
                <a:t>R</a:t>
              </a:r>
            </a:p>
            <a:p>
              <a:pPr>
                <a:spcAft>
                  <a:spcPts val="800"/>
                </a:spcAft>
              </a:pPr>
              <a:r>
                <a:rPr lang="sv-SE" sz="2200" kern="1600" spc="-20" dirty="0" smtClean="0">
                  <a:solidFill>
                    <a:srgbClr val="00843D"/>
                  </a:solidFill>
                  <a:latin typeface="Verdana" charset="0"/>
                  <a:ea typeface="Verdana" charset="0"/>
                  <a:cs typeface="Verdana" charset="0"/>
                </a:rPr>
                <a:t>A</a:t>
              </a:r>
            </a:p>
            <a:p>
              <a:pPr>
                <a:spcAft>
                  <a:spcPts val="800"/>
                </a:spcAft>
              </a:pPr>
              <a:r>
                <a:rPr lang="sv-SE" sz="2200" kern="1600" spc="-20" dirty="0" smtClean="0">
                  <a:solidFill>
                    <a:srgbClr val="00843D"/>
                  </a:solidFill>
                  <a:latin typeface="Verdana" charset="0"/>
                  <a:ea typeface="Verdana" charset="0"/>
                  <a:cs typeface="Verdana" charset="0"/>
                </a:rPr>
                <a:t>N</a:t>
              </a:r>
            </a:p>
            <a:p>
              <a:pPr>
                <a:spcAft>
                  <a:spcPts val="800"/>
                </a:spcAft>
              </a:pPr>
              <a:r>
                <a:rPr lang="sv-SE" sz="2200" kern="1600" spc="-20" dirty="0" smtClean="0">
                  <a:solidFill>
                    <a:srgbClr val="00843D"/>
                  </a:solidFill>
                  <a:latin typeface="Verdana" charset="0"/>
                  <a:ea typeface="Verdana" charset="0"/>
                  <a:cs typeface="Verdana" charset="0"/>
                </a:rPr>
                <a:t>D</a:t>
              </a:r>
            </a:p>
            <a:p>
              <a:pPr>
                <a:spcAft>
                  <a:spcPts val="800"/>
                </a:spcAft>
              </a:pPr>
              <a:r>
                <a:rPr lang="sv-SE" sz="2200" kern="1600" spc="-20" dirty="0" smtClean="0">
                  <a:solidFill>
                    <a:srgbClr val="00843D"/>
                  </a:solidFill>
                  <a:latin typeface="Verdana" charset="0"/>
                  <a:ea typeface="Verdana" charset="0"/>
                  <a:cs typeface="Verdana" charset="0"/>
                </a:rPr>
                <a:t>V</a:t>
              </a:r>
            </a:p>
            <a:p>
              <a:pPr>
                <a:spcAft>
                  <a:spcPts val="800"/>
                </a:spcAft>
              </a:pPr>
              <a:r>
                <a:rPr lang="sv-SE" sz="2200" kern="1600" spc="-20" dirty="0" smtClean="0">
                  <a:solidFill>
                    <a:srgbClr val="00843D"/>
                  </a:solidFill>
                  <a:latin typeface="Verdana" charset="0"/>
                  <a:ea typeface="Verdana" charset="0"/>
                  <a:cs typeface="Verdana" charset="0"/>
                </a:rPr>
                <a:t>A</a:t>
              </a:r>
            </a:p>
            <a:p>
              <a:pPr>
                <a:spcAft>
                  <a:spcPts val="800"/>
                </a:spcAft>
              </a:pPr>
              <a:r>
                <a:rPr lang="sv-SE" sz="2200" kern="1600" spc="-20" dirty="0" smtClean="0">
                  <a:solidFill>
                    <a:srgbClr val="00843D"/>
                  </a:solidFill>
                  <a:latin typeface="Verdana" charset="0"/>
                  <a:ea typeface="Verdana" charset="0"/>
                  <a:cs typeface="Verdana" charset="0"/>
                </a:rPr>
                <a:t>R</a:t>
              </a:r>
            </a:p>
            <a:p>
              <a:pPr>
                <a:spcAft>
                  <a:spcPts val="800"/>
                </a:spcAft>
              </a:pPr>
              <a:r>
                <a:rPr lang="sv-SE" sz="2200" kern="1600" spc="-20" dirty="0" smtClean="0">
                  <a:solidFill>
                    <a:srgbClr val="00843D"/>
                  </a:solidFill>
                  <a:latin typeface="Verdana" charset="0"/>
                  <a:ea typeface="Verdana" charset="0"/>
                  <a:cs typeface="Verdana" charset="0"/>
                </a:rPr>
                <a:t>N</a:t>
              </a:r>
            </a:p>
            <a:p>
              <a:pPr>
                <a:spcAft>
                  <a:spcPts val="800"/>
                </a:spcAft>
              </a:pPr>
              <a:r>
                <a:rPr lang="sv-SE" sz="2200" kern="1600" spc="-20" dirty="0" smtClean="0">
                  <a:solidFill>
                    <a:srgbClr val="00843D"/>
                  </a:solidFill>
                  <a:latin typeface="Verdana" charset="0"/>
                  <a:ea typeface="Verdana" charset="0"/>
                  <a:cs typeface="Verdana" charset="0"/>
                </a:rPr>
                <a:t>A</a:t>
              </a:r>
            </a:p>
            <a:p>
              <a:pPr>
                <a:spcAft>
                  <a:spcPts val="800"/>
                </a:spcAft>
              </a:pPr>
              <a:r>
                <a:rPr lang="sv-SE" sz="2200" kern="1600" spc="-20" dirty="0" smtClean="0">
                  <a:solidFill>
                    <a:srgbClr val="00843D"/>
                  </a:solidFill>
                  <a:latin typeface="Verdana" charset="0"/>
                  <a:ea typeface="Verdana" charset="0"/>
                  <a:cs typeface="Verdana" charset="0"/>
                </a:rPr>
                <a:t>R</a:t>
              </a:r>
            </a:p>
            <a:p>
              <a:pPr>
                <a:spcAft>
                  <a:spcPts val="800"/>
                </a:spcAft>
              </a:pPr>
              <a:r>
                <a:rPr lang="sv-SE" sz="2200" kern="1600" spc="-20" dirty="0">
                  <a:solidFill>
                    <a:srgbClr val="00843D"/>
                  </a:solidFill>
                  <a:latin typeface="Verdana" charset="0"/>
                  <a:ea typeface="Verdana" charset="0"/>
                  <a:cs typeface="Verdana" charset="0"/>
                </a:rPr>
                <a:t>E</a:t>
              </a:r>
              <a:endParaRPr lang="sv-SE" sz="2200" kern="1600" spc="-20" dirty="0" smtClean="0">
                <a:solidFill>
                  <a:srgbClr val="00843D"/>
                </a:solidFill>
                <a:latin typeface="Verdana" charset="0"/>
                <a:ea typeface="Verdana" charset="0"/>
                <a:cs typeface="Verdana" charset="0"/>
              </a:endParaRPr>
            </a:p>
          </p:txBody>
        </p:sp>
      </p:grpSp>
      <p:grpSp>
        <p:nvGrpSpPr>
          <p:cNvPr id="25" name="Grupp 24"/>
          <p:cNvGrpSpPr/>
          <p:nvPr/>
        </p:nvGrpSpPr>
        <p:grpSpPr>
          <a:xfrm>
            <a:off x="8021369" y="5738751"/>
            <a:ext cx="930061" cy="923675"/>
            <a:chOff x="2876720" y="5567663"/>
            <a:chExt cx="1225245" cy="1216833"/>
          </a:xfrm>
        </p:grpSpPr>
        <p:pic>
          <p:nvPicPr>
            <p:cNvPr id="23" name="Bildobjekt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6720" y="5567663"/>
              <a:ext cx="1225245" cy="1216833"/>
            </a:xfrm>
            <a:prstGeom prst="rect">
              <a:avLst/>
            </a:prstGeom>
          </p:spPr>
        </p:pic>
        <p:sp>
          <p:nvSpPr>
            <p:cNvPr id="3" name="textruta 2"/>
            <p:cNvSpPr txBox="1"/>
            <p:nvPr/>
          </p:nvSpPr>
          <p:spPr>
            <a:xfrm>
              <a:off x="2991396" y="6009443"/>
              <a:ext cx="976444" cy="344640"/>
            </a:xfrm>
            <a:prstGeom prst="rect">
              <a:avLst/>
            </a:prstGeom>
            <a:noFill/>
          </p:spPr>
          <p:txBody>
            <a:bodyPr wrap="square" rtlCol="0">
              <a:spAutoFit/>
            </a:bodyPr>
            <a:lstStyle/>
            <a:p>
              <a:pPr algn="ctr"/>
              <a:r>
                <a:rPr lang="sv-SE" sz="1100" b="1" dirty="0" smtClean="0">
                  <a:solidFill>
                    <a:schemeClr val="bg1"/>
                  </a:solidFill>
                  <a:latin typeface="Verdana" charset="0"/>
                  <a:ea typeface="Verdana" charset="0"/>
                  <a:cs typeface="Verdana" charset="0"/>
                </a:rPr>
                <a:t>RÄTTA</a:t>
              </a:r>
              <a:endParaRPr lang="sv-SE" sz="1100" b="1" dirty="0">
                <a:solidFill>
                  <a:schemeClr val="bg1"/>
                </a:solidFill>
                <a:latin typeface="Verdana" charset="0"/>
                <a:ea typeface="Verdana" charset="0"/>
                <a:cs typeface="Verdana" charset="0"/>
              </a:endParaRPr>
            </a:p>
          </p:txBody>
        </p:sp>
      </p:grpSp>
    </p:spTree>
    <p:extLst>
      <p:ext uri="{BB962C8B-B14F-4D97-AF65-F5344CB8AC3E}">
        <p14:creationId xmlns:p14="http://schemas.microsoft.com/office/powerpoint/2010/main" val="9085173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3"/>
          <p:cNvSpPr txBox="1">
            <a:spLocks/>
          </p:cNvSpPr>
          <p:nvPr/>
        </p:nvSpPr>
        <p:spPr>
          <a:xfrm>
            <a:off x="3016962" y="3256975"/>
            <a:ext cx="4688317"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800" b="0" dirty="0" smtClean="0">
                <a:solidFill>
                  <a:schemeClr val="tx1"/>
                </a:solidFill>
              </a:rPr>
              <a:t>10 000 ringer nödnumret 112 varje dag.</a:t>
            </a:r>
          </a:p>
          <a:p>
            <a:r>
              <a:rPr lang="sv-SE" sz="1800" b="0" dirty="0" smtClean="0">
                <a:solidFill>
                  <a:schemeClr val="tx1"/>
                </a:solidFill>
              </a:rPr>
              <a:t>5 000 är från människor som ringer fel eller </a:t>
            </a:r>
            <a:r>
              <a:rPr lang="sv-SE" sz="1800" b="0" dirty="0" err="1" smtClean="0">
                <a:solidFill>
                  <a:schemeClr val="tx1"/>
                </a:solidFill>
              </a:rPr>
              <a:t>busringer</a:t>
            </a:r>
            <a:r>
              <a:rPr lang="sv-SE" sz="1800" b="0" dirty="0" smtClean="0">
                <a:solidFill>
                  <a:schemeClr val="tx1"/>
                </a:solidFill>
              </a:rPr>
              <a:t>. Sådana samtal kan göra att den som verkligen behöver hjälp får vänta lite längre. </a:t>
            </a:r>
          </a:p>
        </p:txBody>
      </p:sp>
      <p:grpSp>
        <p:nvGrpSpPr>
          <p:cNvPr id="3" name="Grupp 2"/>
          <p:cNvGrpSpPr/>
          <p:nvPr/>
        </p:nvGrpSpPr>
        <p:grpSpPr>
          <a:xfrm>
            <a:off x="1524000" y="1696966"/>
            <a:ext cx="1311095" cy="1302094"/>
            <a:chOff x="660903" y="1999477"/>
            <a:chExt cx="1862177" cy="1849393"/>
          </a:xfrm>
        </p:grpSpPr>
        <p:pic>
          <p:nvPicPr>
            <p:cNvPr id="2" name="Bildobjekt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03" y="1999477"/>
              <a:ext cx="1862177" cy="1849393"/>
            </a:xfrm>
            <a:prstGeom prst="rect">
              <a:avLst/>
            </a:prstGeom>
          </p:spPr>
        </p:pic>
        <p:pic>
          <p:nvPicPr>
            <p:cNvPr id="7" name="Bildobjekt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8389" y="2519588"/>
              <a:ext cx="969098" cy="845383"/>
            </a:xfrm>
            <a:prstGeom prst="rect">
              <a:avLst/>
            </a:prstGeom>
          </p:spPr>
        </p:pic>
      </p:grpSp>
      <p:sp>
        <p:nvSpPr>
          <p:cNvPr id="11" name="Rubrik 3"/>
          <p:cNvSpPr txBox="1">
            <a:spLocks/>
          </p:cNvSpPr>
          <p:nvPr/>
        </p:nvSpPr>
        <p:spPr>
          <a:xfrm>
            <a:off x="3034537" y="1771559"/>
            <a:ext cx="5490898" cy="1107996"/>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dirty="0" smtClean="0">
                <a:solidFill>
                  <a:schemeClr val="tx1"/>
                </a:solidFill>
              </a:rPr>
              <a:t>Till </a:t>
            </a:r>
            <a:r>
              <a:rPr lang="sv-SE" sz="2400" dirty="0">
                <a:solidFill>
                  <a:schemeClr val="tx1"/>
                </a:solidFill>
              </a:rPr>
              <a:t>112 får man bara ringa </a:t>
            </a:r>
            <a:r>
              <a:rPr lang="sv-SE" sz="2400" dirty="0" smtClean="0">
                <a:solidFill>
                  <a:schemeClr val="tx1"/>
                </a:solidFill>
              </a:rPr>
              <a:t/>
            </a:r>
            <a:br>
              <a:rPr lang="sv-SE" sz="2400" dirty="0" smtClean="0">
                <a:solidFill>
                  <a:schemeClr val="tx1"/>
                </a:solidFill>
              </a:rPr>
            </a:br>
            <a:r>
              <a:rPr lang="sv-SE" sz="2400" dirty="0" smtClean="0">
                <a:solidFill>
                  <a:schemeClr val="tx1"/>
                </a:solidFill>
              </a:rPr>
              <a:t>i </a:t>
            </a:r>
            <a:r>
              <a:rPr lang="sv-SE" sz="2400" dirty="0">
                <a:solidFill>
                  <a:schemeClr val="tx1"/>
                </a:solidFill>
              </a:rPr>
              <a:t>akuta nödsituationer! </a:t>
            </a:r>
            <a:endParaRPr lang="sv-SE" sz="2400" dirty="0" smtClean="0">
              <a:solidFill>
                <a:schemeClr val="tx1"/>
              </a:solidFill>
            </a:endParaRPr>
          </a:p>
          <a:p>
            <a:r>
              <a:rPr lang="sv-SE" sz="2400" dirty="0" smtClean="0">
                <a:solidFill>
                  <a:schemeClr val="tx1"/>
                </a:solidFill>
              </a:rPr>
              <a:t>Vilka situationer kan </a:t>
            </a:r>
            <a:r>
              <a:rPr lang="sv-SE" sz="2400" dirty="0">
                <a:solidFill>
                  <a:schemeClr val="tx1"/>
                </a:solidFill>
              </a:rPr>
              <a:t>det </a:t>
            </a:r>
            <a:r>
              <a:rPr lang="sv-SE" sz="2400" dirty="0" smtClean="0">
                <a:solidFill>
                  <a:schemeClr val="tx1"/>
                </a:solidFill>
              </a:rPr>
              <a:t>vara</a:t>
            </a:r>
            <a:r>
              <a:rPr lang="sv-SE" sz="2400" dirty="0">
                <a:solidFill>
                  <a:schemeClr val="tx1"/>
                </a:solidFill>
              </a:rPr>
              <a:t>?</a:t>
            </a:r>
          </a:p>
        </p:txBody>
      </p:sp>
    </p:spTree>
    <p:extLst>
      <p:ext uri="{BB962C8B-B14F-4D97-AF65-F5344CB8AC3E}">
        <p14:creationId xmlns:p14="http://schemas.microsoft.com/office/powerpoint/2010/main" val="4870175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3"/>
          <p:cNvSpPr txBox="1">
            <a:spLocks/>
          </p:cNvSpPr>
          <p:nvPr/>
        </p:nvSpPr>
        <p:spPr>
          <a:xfrm>
            <a:off x="3016964" y="3250222"/>
            <a:ext cx="4567178"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1800" b="0" dirty="0" smtClean="0">
                <a:solidFill>
                  <a:schemeClr val="tx1"/>
                </a:solidFill>
              </a:rPr>
              <a:t>Skriv </a:t>
            </a:r>
            <a:r>
              <a:rPr lang="sv-SE" sz="1800" b="0" dirty="0">
                <a:solidFill>
                  <a:schemeClr val="tx1"/>
                </a:solidFill>
              </a:rPr>
              <a:t>ner eller rita en </a:t>
            </a:r>
            <a:r>
              <a:rPr lang="sv-SE" sz="1800" b="0" dirty="0" smtClean="0">
                <a:solidFill>
                  <a:schemeClr val="tx1"/>
                </a:solidFill>
              </a:rPr>
              <a:t>karta med </a:t>
            </a:r>
            <a:r>
              <a:rPr lang="sv-SE" sz="1800" b="0" dirty="0">
                <a:solidFill>
                  <a:schemeClr val="tx1"/>
                </a:solidFill>
              </a:rPr>
              <a:t>alla vägar till </a:t>
            </a:r>
            <a:r>
              <a:rPr lang="sv-SE" sz="1800" b="0" dirty="0" smtClean="0">
                <a:solidFill>
                  <a:schemeClr val="tx1"/>
                </a:solidFill>
              </a:rPr>
              <a:t>skolan. </a:t>
            </a:r>
            <a:r>
              <a:rPr lang="sv-SE" sz="1800" b="0" dirty="0">
                <a:solidFill>
                  <a:schemeClr val="tx1"/>
                </a:solidFill>
              </a:rPr>
              <a:t>Markera alla farliga ställen och diskutera hur ni kan göra för att det inte ska inträffa några olyckor där.</a:t>
            </a:r>
            <a:endParaRPr lang="sv-SE" sz="1800" b="0" dirty="0" smtClean="0">
              <a:solidFill>
                <a:schemeClr val="tx1"/>
              </a:solidFill>
            </a:endParaRPr>
          </a:p>
        </p:txBody>
      </p:sp>
      <p:sp>
        <p:nvSpPr>
          <p:cNvPr id="21" name="Rubrik 3"/>
          <p:cNvSpPr txBox="1">
            <a:spLocks/>
          </p:cNvSpPr>
          <p:nvPr/>
        </p:nvSpPr>
        <p:spPr>
          <a:xfrm>
            <a:off x="3016963" y="1970662"/>
            <a:ext cx="5122990" cy="738664"/>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r>
              <a:rPr lang="sv-SE" sz="2400" smtClean="0">
                <a:solidFill>
                  <a:schemeClr val="tx1"/>
                </a:solidFill>
              </a:rPr>
              <a:t>Hur tar du dig till </a:t>
            </a:r>
            <a:br>
              <a:rPr lang="sv-SE" sz="2400" smtClean="0">
                <a:solidFill>
                  <a:schemeClr val="tx1"/>
                </a:solidFill>
              </a:rPr>
            </a:br>
            <a:r>
              <a:rPr lang="sv-SE" sz="2400" smtClean="0">
                <a:solidFill>
                  <a:schemeClr val="tx1"/>
                </a:solidFill>
              </a:rPr>
              <a:t>och från skolan?</a:t>
            </a:r>
            <a:endParaRPr lang="sv-SE" sz="2400" dirty="0">
              <a:solidFill>
                <a:schemeClr val="tx1"/>
              </a:solidFill>
            </a:endParaRPr>
          </a:p>
        </p:txBody>
      </p:sp>
      <p:grpSp>
        <p:nvGrpSpPr>
          <p:cNvPr id="22" name="Grupp 21"/>
          <p:cNvGrpSpPr/>
          <p:nvPr/>
        </p:nvGrpSpPr>
        <p:grpSpPr>
          <a:xfrm>
            <a:off x="1524000" y="1696966"/>
            <a:ext cx="1311095" cy="1302094"/>
            <a:chOff x="1834612" y="3412629"/>
            <a:chExt cx="1433046" cy="1423208"/>
          </a:xfrm>
        </p:grpSpPr>
        <p:pic>
          <p:nvPicPr>
            <p:cNvPr id="23" name="Bildobjekt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4612" y="3412629"/>
              <a:ext cx="1433046" cy="1423208"/>
            </a:xfrm>
            <a:prstGeom prst="rect">
              <a:avLst/>
            </a:prstGeom>
          </p:spPr>
        </p:pic>
        <p:pic>
          <p:nvPicPr>
            <p:cNvPr id="24" name="Bildobjekt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1435" y="3695617"/>
              <a:ext cx="777689" cy="835662"/>
            </a:xfrm>
            <a:prstGeom prst="rect">
              <a:avLst/>
            </a:prstGeom>
          </p:spPr>
        </p:pic>
      </p:grpSp>
    </p:spTree>
    <p:extLst>
      <p:ext uri="{BB962C8B-B14F-4D97-AF65-F5344CB8AC3E}">
        <p14:creationId xmlns:p14="http://schemas.microsoft.com/office/powerpoint/2010/main" val="37354458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p:cNvSpPr txBox="1">
            <a:spLocks/>
          </p:cNvSpPr>
          <p:nvPr/>
        </p:nvSpPr>
        <p:spPr>
          <a:xfrm>
            <a:off x="562609" y="2779934"/>
            <a:ext cx="8018781" cy="1384995"/>
          </a:xfrm>
          <a:prstGeom prst="rect">
            <a:avLst/>
          </a:prstGeom>
        </p:spPr>
        <p:txBody>
          <a:bodyPr wrap="square" lIns="0" tIns="0" rIns="0" bIns="0">
            <a:sp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lgn="ctr"/>
            <a:r>
              <a:rPr lang="sv-SE" sz="4500" dirty="0" smtClean="0">
                <a:solidFill>
                  <a:schemeClr val="bg1"/>
                </a:solidFill>
              </a:rPr>
              <a:t>Varför blir</a:t>
            </a:r>
          </a:p>
          <a:p>
            <a:pPr algn="ctr"/>
            <a:r>
              <a:rPr lang="sv-SE" sz="4500" dirty="0">
                <a:solidFill>
                  <a:schemeClr val="bg1"/>
                </a:solidFill>
              </a:rPr>
              <a:t>d</a:t>
            </a:r>
            <a:r>
              <a:rPr lang="sv-SE" sz="4500" dirty="0" smtClean="0">
                <a:solidFill>
                  <a:schemeClr val="bg1"/>
                </a:solidFill>
              </a:rPr>
              <a:t>et bränder?</a:t>
            </a:r>
            <a:endParaRPr lang="sv-SE" sz="4500" dirty="0">
              <a:solidFill>
                <a:schemeClr val="bg1"/>
              </a:solidFill>
            </a:endParaRPr>
          </a:p>
        </p:txBody>
      </p:sp>
      <p:pic>
        <p:nvPicPr>
          <p:cNvPr id="6" name="Bildobjekt 5"/>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rot="10800000">
            <a:off x="2570079" y="4321521"/>
            <a:ext cx="3952640" cy="132784"/>
          </a:xfrm>
          <a:prstGeom prst="rect">
            <a:avLst/>
          </a:prstGeom>
        </p:spPr>
      </p:pic>
    </p:spTree>
    <p:extLst>
      <p:ext uri="{BB962C8B-B14F-4D97-AF65-F5344CB8AC3E}">
        <p14:creationId xmlns:p14="http://schemas.microsoft.com/office/powerpoint/2010/main" val="15462577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a:ext>
            </a:extLst>
          </a:blip>
          <a:srcRect l="6689" t="10953" r="3774"/>
          <a:stretch/>
        </p:blipFill>
        <p:spPr>
          <a:xfrm>
            <a:off x="1" y="0"/>
            <a:ext cx="9144000" cy="6198333"/>
          </a:xfrm>
          <a:prstGeom prst="rect">
            <a:avLst/>
          </a:prstGeom>
        </p:spPr>
      </p:pic>
      <p:grpSp>
        <p:nvGrpSpPr>
          <p:cNvPr id="14" name="Grupp 13"/>
          <p:cNvGrpSpPr/>
          <p:nvPr/>
        </p:nvGrpSpPr>
        <p:grpSpPr>
          <a:xfrm>
            <a:off x="1787856" y="2784441"/>
            <a:ext cx="2101756" cy="2087809"/>
            <a:chOff x="1787856" y="2607020"/>
            <a:chExt cx="2101756" cy="2087809"/>
          </a:xfrm>
        </p:grpSpPr>
        <p:pic>
          <p:nvPicPr>
            <p:cNvPr id="7" name="Bildobjekt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10" name="Ellips 9"/>
            <p:cNvSpPr/>
            <p:nvPr/>
          </p:nvSpPr>
          <p:spPr>
            <a:xfrm>
              <a:off x="1910688" y="2690930"/>
              <a:ext cx="1862920" cy="1862920"/>
            </a:xfrm>
            <a:prstGeom prst="ellipse">
              <a:avLst/>
            </a:prstGeom>
            <a:solidFill>
              <a:srgbClr val="EA5D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400" b="1" dirty="0" smtClean="0">
                  <a:latin typeface="Verdana" charset="0"/>
                  <a:ea typeface="Verdana" charset="0"/>
                  <a:cs typeface="Verdana" charset="0"/>
                </a:rPr>
                <a:t>Syre</a:t>
              </a:r>
              <a:endParaRPr lang="sv-SE" sz="2400" b="1" dirty="0">
                <a:latin typeface="Verdana" charset="0"/>
                <a:ea typeface="Verdana" charset="0"/>
                <a:cs typeface="Verdana" charset="0"/>
              </a:endParaRPr>
            </a:p>
          </p:txBody>
        </p:sp>
      </p:grpSp>
      <p:grpSp>
        <p:nvGrpSpPr>
          <p:cNvPr id="15" name="Grupp 14"/>
          <p:cNvGrpSpPr/>
          <p:nvPr/>
        </p:nvGrpSpPr>
        <p:grpSpPr>
          <a:xfrm>
            <a:off x="5363566" y="2784441"/>
            <a:ext cx="2101756" cy="2087809"/>
            <a:chOff x="1787856" y="2607020"/>
            <a:chExt cx="2101756" cy="2087809"/>
          </a:xfrm>
        </p:grpSpPr>
        <p:pic>
          <p:nvPicPr>
            <p:cNvPr id="16" name="Bildobjekt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17" name="Ellips 16"/>
            <p:cNvSpPr/>
            <p:nvPr/>
          </p:nvSpPr>
          <p:spPr>
            <a:xfrm>
              <a:off x="1910688" y="2690930"/>
              <a:ext cx="1862920" cy="1862920"/>
            </a:xfrm>
            <a:prstGeom prst="ellipse">
              <a:avLst/>
            </a:prstGeom>
            <a:solidFill>
              <a:srgbClr val="EA5D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400" b="1" dirty="0" smtClean="0">
                  <a:latin typeface="Verdana" charset="0"/>
                  <a:ea typeface="Verdana" charset="0"/>
                  <a:cs typeface="Verdana" charset="0"/>
                </a:rPr>
                <a:t>Bränsle</a:t>
              </a:r>
              <a:endParaRPr lang="sv-SE" sz="2400" b="1" dirty="0">
                <a:latin typeface="Verdana" charset="0"/>
                <a:ea typeface="Verdana" charset="0"/>
                <a:cs typeface="Verdana" charset="0"/>
              </a:endParaRPr>
            </a:p>
          </p:txBody>
        </p:sp>
      </p:grpSp>
      <p:grpSp>
        <p:nvGrpSpPr>
          <p:cNvPr id="18" name="Grupp 17"/>
          <p:cNvGrpSpPr/>
          <p:nvPr/>
        </p:nvGrpSpPr>
        <p:grpSpPr>
          <a:xfrm>
            <a:off x="3575711" y="443854"/>
            <a:ext cx="2101756" cy="2087809"/>
            <a:chOff x="1787856" y="2607020"/>
            <a:chExt cx="2101756" cy="2087809"/>
          </a:xfrm>
        </p:grpSpPr>
        <p:pic>
          <p:nvPicPr>
            <p:cNvPr id="19" name="Bildobjekt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7856" y="2607020"/>
              <a:ext cx="2101756" cy="2087809"/>
            </a:xfrm>
            <a:prstGeom prst="rect">
              <a:avLst/>
            </a:prstGeom>
          </p:spPr>
        </p:pic>
        <p:sp>
          <p:nvSpPr>
            <p:cNvPr id="20" name="Ellips 19"/>
            <p:cNvSpPr/>
            <p:nvPr/>
          </p:nvSpPr>
          <p:spPr>
            <a:xfrm>
              <a:off x="1910688" y="2690930"/>
              <a:ext cx="1862920" cy="1862920"/>
            </a:xfrm>
            <a:prstGeom prst="ellipse">
              <a:avLst/>
            </a:prstGeom>
            <a:solidFill>
              <a:srgbClr val="EA5D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400" b="1" dirty="0" smtClean="0">
                  <a:latin typeface="Verdana" charset="0"/>
                  <a:ea typeface="Verdana" charset="0"/>
                  <a:cs typeface="Verdana" charset="0"/>
                </a:rPr>
                <a:t>Värme</a:t>
              </a:r>
              <a:endParaRPr lang="sv-SE" sz="2400" b="1" dirty="0">
                <a:latin typeface="Verdana" charset="0"/>
                <a:ea typeface="Verdana" charset="0"/>
                <a:cs typeface="Verdana" charset="0"/>
              </a:endParaRPr>
            </a:p>
          </p:txBody>
        </p:sp>
      </p:grpSp>
      <p:pic>
        <p:nvPicPr>
          <p:cNvPr id="21" name="Bildobjekt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3947383" y="3704166"/>
            <a:ext cx="1300179" cy="86501"/>
          </a:xfrm>
          <a:prstGeom prst="rect">
            <a:avLst/>
          </a:prstGeom>
        </p:spPr>
      </p:pic>
      <p:pic>
        <p:nvPicPr>
          <p:cNvPr id="22" name="Bildobjekt 21"/>
          <p:cNvPicPr>
            <a:picLocks noChangeAspect="1"/>
          </p:cNvPicPr>
          <p:nvPr/>
        </p:nvPicPr>
        <p:blipFill rotWithShape="1">
          <a:blip r:embed="rId6" cstate="print">
            <a:extLst>
              <a:ext uri="{28A0092B-C50C-407E-A947-70E740481C1C}">
                <a14:useLocalDpi xmlns:a14="http://schemas.microsoft.com/office/drawing/2010/main"/>
              </a:ext>
            </a:extLst>
          </a:blip>
          <a:srcRect t="-13052" b="-1"/>
          <a:stretch/>
        </p:blipFill>
        <p:spPr>
          <a:xfrm rot="2700000">
            <a:off x="5258847" y="2585132"/>
            <a:ext cx="689014" cy="97792"/>
          </a:xfrm>
          <a:prstGeom prst="rect">
            <a:avLst/>
          </a:prstGeom>
        </p:spPr>
      </p:pic>
      <p:pic>
        <p:nvPicPr>
          <p:cNvPr id="24" name="Bildobjekt 23"/>
          <p:cNvPicPr>
            <a:picLocks noChangeAspect="1"/>
          </p:cNvPicPr>
          <p:nvPr/>
        </p:nvPicPr>
        <p:blipFill rotWithShape="1">
          <a:blip r:embed="rId6" cstate="print">
            <a:extLst>
              <a:ext uri="{28A0092B-C50C-407E-A947-70E740481C1C}">
                <a14:useLocalDpi xmlns:a14="http://schemas.microsoft.com/office/drawing/2010/main"/>
              </a:ext>
            </a:extLst>
          </a:blip>
          <a:srcRect t="-13052" b="-1"/>
          <a:stretch/>
        </p:blipFill>
        <p:spPr>
          <a:xfrm rot="18900000">
            <a:off x="3281662" y="2551015"/>
            <a:ext cx="689014" cy="97792"/>
          </a:xfrm>
          <a:prstGeom prst="rect">
            <a:avLst/>
          </a:prstGeom>
        </p:spPr>
      </p:pic>
    </p:spTree>
    <p:extLst>
      <p:ext uri="{BB962C8B-B14F-4D97-AF65-F5344CB8AC3E}">
        <p14:creationId xmlns:p14="http://schemas.microsoft.com/office/powerpoint/2010/main" val="1341306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8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300"/>
                            </p:stCondLst>
                            <p:childTnLst>
                              <p:par>
                                <p:cTn id="21" presetID="2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18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2300"/>
                            </p:stCondLst>
                            <p:childTnLst>
                              <p:par>
                                <p:cTn id="29" presetID="22" presetClass="entr" presetSubtype="2"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ll MSB grund utan logo">
  <a:themeElements>
    <a:clrScheme name="MSB">
      <a:dk1>
        <a:sysClr val="windowText" lastClr="000000"/>
      </a:dk1>
      <a:lt1>
        <a:sysClr val="window" lastClr="FFFFFF"/>
      </a:lt1>
      <a:dk2>
        <a:srgbClr val="847C75"/>
      </a:dk2>
      <a:lt2>
        <a:srgbClr val="CFC9C0"/>
      </a:lt2>
      <a:accent1>
        <a:srgbClr val="00688B"/>
      </a:accent1>
      <a:accent2>
        <a:srgbClr val="879EAE"/>
      </a:accent2>
      <a:accent3>
        <a:srgbClr val="AF9C12"/>
      </a:accent3>
      <a:accent4>
        <a:srgbClr val="DFCB00"/>
      </a:accent4>
      <a:accent5>
        <a:srgbClr val="CD5A13"/>
      </a:accent5>
      <a:accent6>
        <a:srgbClr val="EF8200"/>
      </a:accent6>
      <a:hlink>
        <a:srgbClr val="0000FF"/>
      </a:hlink>
      <a:folHlink>
        <a:srgbClr val="800080"/>
      </a:folHlink>
    </a:clrScheme>
    <a:fontScheme name="MSB">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7 steg">
  <a:themeElements>
    <a:clrScheme name="MSB">
      <a:dk1>
        <a:sysClr val="windowText" lastClr="000000"/>
      </a:dk1>
      <a:lt1>
        <a:sysClr val="window" lastClr="FFFFFF"/>
      </a:lt1>
      <a:dk2>
        <a:srgbClr val="847C75"/>
      </a:dk2>
      <a:lt2>
        <a:srgbClr val="CFC9C0"/>
      </a:lt2>
      <a:accent1>
        <a:srgbClr val="00688B"/>
      </a:accent1>
      <a:accent2>
        <a:srgbClr val="879EAE"/>
      </a:accent2>
      <a:accent3>
        <a:srgbClr val="AF9C12"/>
      </a:accent3>
      <a:accent4>
        <a:srgbClr val="DFCB00"/>
      </a:accent4>
      <a:accent5>
        <a:srgbClr val="CD5A13"/>
      </a:accent5>
      <a:accent6>
        <a:srgbClr val="EF8200"/>
      </a:accent6>
      <a:hlink>
        <a:srgbClr val="0000FF"/>
      </a:hlink>
      <a:folHlink>
        <a:srgbClr val="800080"/>
      </a:folHlink>
    </a:clrScheme>
    <a:fontScheme name="MSB">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Mall MSB mer plats</Template>
  <TotalTime>9847</TotalTime>
  <Words>2599</Words>
  <Application>Microsoft Macintosh PowerPoint</Application>
  <PresentationFormat>Bildspel på skärmen (4:3)</PresentationFormat>
  <Paragraphs>491</Paragraphs>
  <Slides>58</Slides>
  <Notes>34</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58</vt:i4>
      </vt:variant>
    </vt:vector>
  </HeadingPairs>
  <TitlesOfParts>
    <vt:vector size="65" baseType="lpstr">
      <vt:lpstr>Calibri</vt:lpstr>
      <vt:lpstr>Georgia</vt:lpstr>
      <vt:lpstr>Verdana</vt:lpstr>
      <vt:lpstr>Wingdings</vt:lpstr>
      <vt:lpstr>Arial</vt:lpstr>
      <vt:lpstr>Mall MSB grund utan logo</vt:lpstr>
      <vt:lpstr>17 steg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MSB</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Vägledning till ökad säkerhet i industriella informations- och styrsystem</dc:title>
  <dc:creator>Blomqvist Kristina</dc:creator>
  <cp:lastModifiedBy>Magnus Larsson</cp:lastModifiedBy>
  <cp:revision>649</cp:revision>
  <dcterms:created xsi:type="dcterms:W3CDTF">2016-07-13T12:33:21Z</dcterms:created>
  <dcterms:modified xsi:type="dcterms:W3CDTF">2017-09-01T10:24:53Z</dcterms:modified>
</cp:coreProperties>
</file>